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p:restoredTop sz="94648"/>
  </p:normalViewPr>
  <p:slideViewPr>
    <p:cSldViewPr snapToGrid="0" snapToObjects="1">
      <p:cViewPr varScale="1">
        <p:scale>
          <a:sx n="69" d="100"/>
          <a:sy n="69" d="100"/>
        </p:scale>
        <p:origin x="224"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4/23/20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4/23/20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4/23/20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4/23/20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4/23/20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oreVinoLTD.xls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rinichow.wordpress.com/2011/12/02/more-vino-trinidad-woodbroo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8625A1E1-634D-0840-A54E-3F6344877087}"/>
              </a:ext>
            </a:extLst>
          </p:cNvPr>
          <p:cNvSpPr>
            <a:spLocks noGrp="1"/>
          </p:cNvSpPr>
          <p:nvPr>
            <p:ph type="ctrTitle"/>
          </p:nvPr>
        </p:nvSpPr>
        <p:spPr>
          <a:xfrm>
            <a:off x="926927" y="1231894"/>
            <a:ext cx="5490143" cy="4339177"/>
          </a:xfrm>
        </p:spPr>
        <p:txBody>
          <a:bodyPr>
            <a:normAutofit/>
          </a:bodyPr>
          <a:lstStyle/>
          <a:p>
            <a:pPr algn="l"/>
            <a:r>
              <a:rPr lang="en-US" sz="7500" dirty="0">
                <a:solidFill>
                  <a:srgbClr val="2A1A00"/>
                </a:solidFill>
              </a:rPr>
              <a:t>More Vino ltd. expansion</a:t>
            </a:r>
          </a:p>
        </p:txBody>
      </p:sp>
      <p:sp>
        <p:nvSpPr>
          <p:cNvPr id="3" name="Subtitle 2">
            <a:extLst>
              <a:ext uri="{FF2B5EF4-FFF2-40B4-BE49-F238E27FC236}">
                <a16:creationId xmlns:a16="http://schemas.microsoft.com/office/drawing/2014/main" id="{D37861D0-45E2-F944-8B0F-8814A0C8367B}"/>
              </a:ext>
            </a:extLst>
          </p:cNvPr>
          <p:cNvSpPr>
            <a:spLocks noGrp="1"/>
          </p:cNvSpPr>
          <p:nvPr>
            <p:ph type="subTitle" idx="1"/>
          </p:nvPr>
        </p:nvSpPr>
        <p:spPr>
          <a:xfrm>
            <a:off x="926927" y="5660572"/>
            <a:ext cx="6020627" cy="785904"/>
          </a:xfrm>
        </p:spPr>
        <p:txBody>
          <a:bodyPr anchor="ctr">
            <a:normAutofit/>
          </a:bodyPr>
          <a:lstStyle/>
          <a:p>
            <a:pPr algn="l"/>
            <a:r>
              <a:rPr lang="en-US">
                <a:solidFill>
                  <a:srgbClr val="F3F3F2"/>
                </a:solidFill>
              </a:rPr>
              <a:t>By: Vandana anand</a:t>
            </a:r>
          </a:p>
        </p:txBody>
      </p:sp>
      <p:sp>
        <p:nvSpPr>
          <p:cNvPr id="14" name="Rectangle 13">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descr="Restaurant2">
            <a:extLst>
              <a:ext uri="{FF2B5EF4-FFF2-40B4-BE49-F238E27FC236}">
                <a16:creationId xmlns:a16="http://schemas.microsoft.com/office/drawing/2014/main" id="{91502A8D-7CA8-4986-AACB-0FA6E96E88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16368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B96B-57F1-7B4A-980B-98E052FABB8E}"/>
              </a:ext>
            </a:extLst>
          </p:cNvPr>
          <p:cNvSpPr>
            <a:spLocks noGrp="1"/>
          </p:cNvSpPr>
          <p:nvPr>
            <p:ph type="title"/>
          </p:nvPr>
        </p:nvSpPr>
        <p:spPr>
          <a:xfrm>
            <a:off x="1150070" y="518718"/>
            <a:ext cx="2931735" cy="5657128"/>
          </a:xfrm>
        </p:spPr>
        <p:txBody>
          <a:bodyPr anchor="t">
            <a:normAutofit/>
          </a:bodyPr>
          <a:lstStyle/>
          <a:p>
            <a:r>
              <a:rPr lang="en-US" sz="3100" dirty="0"/>
              <a:t>Introduction</a:t>
            </a:r>
          </a:p>
        </p:txBody>
      </p:sp>
      <p:sp>
        <p:nvSpPr>
          <p:cNvPr id="3" name="Content Placeholder 2">
            <a:extLst>
              <a:ext uri="{FF2B5EF4-FFF2-40B4-BE49-F238E27FC236}">
                <a16:creationId xmlns:a16="http://schemas.microsoft.com/office/drawing/2014/main" id="{DCF5662F-A4E9-CD4E-B850-81341C47B7E6}"/>
              </a:ext>
            </a:extLst>
          </p:cNvPr>
          <p:cNvSpPr>
            <a:spLocks noGrp="1"/>
          </p:cNvSpPr>
          <p:nvPr>
            <p:ph idx="1"/>
          </p:nvPr>
        </p:nvSpPr>
        <p:spPr>
          <a:xfrm>
            <a:off x="4358640" y="518719"/>
            <a:ext cx="7226903" cy="3617854"/>
          </a:xfrm>
        </p:spPr>
        <p:txBody>
          <a:bodyPr>
            <a:noAutofit/>
          </a:bodyPr>
          <a:lstStyle/>
          <a:p>
            <a:pPr>
              <a:lnSpc>
                <a:spcPct val="100000"/>
              </a:lnSpc>
            </a:pPr>
            <a:r>
              <a:rPr lang="en-US" sz="1900" dirty="0"/>
              <a:t>More Vino LTD is a company based in Trinidad and Tobago and founded by two brothers, Christian and David Stone. It was focused on the wine-retailing business emphasizing good service and unique entertainment.</a:t>
            </a:r>
          </a:p>
          <a:p>
            <a:pPr>
              <a:lnSpc>
                <a:spcPct val="100000"/>
              </a:lnSpc>
            </a:pPr>
            <a:r>
              <a:rPr lang="en-US" sz="1900" dirty="0"/>
              <a:t>The company’s original entry into the market was the establishment of a dedicated liquor store to serve in both retail and wholesale customers with exclusive brands and widest variety of wines available in the country. </a:t>
            </a:r>
          </a:p>
          <a:p>
            <a:pPr>
              <a:lnSpc>
                <a:spcPct val="100000"/>
              </a:lnSpc>
            </a:pPr>
            <a:r>
              <a:rPr lang="en-US" sz="1900" dirty="0"/>
              <a:t>The brothers wanted to renovate their business and expand into an outdoor patio area, so they reached out to Arthur Greenway, another established businessman and Vice President of the global consumer beverage firm, for help in financing the deal. </a:t>
            </a:r>
          </a:p>
        </p:txBody>
      </p:sp>
      <p:pic>
        <p:nvPicPr>
          <p:cNvPr id="5" name="Picture 4" descr="A drawing of a face&#10;&#10;Description automatically generated">
            <a:extLst>
              <a:ext uri="{FF2B5EF4-FFF2-40B4-BE49-F238E27FC236}">
                <a16:creationId xmlns:a16="http://schemas.microsoft.com/office/drawing/2014/main" id="{C249E190-A449-3447-B107-C0A85556EFEC}"/>
              </a:ext>
            </a:extLst>
          </p:cNvPr>
          <p:cNvPicPr>
            <a:picLocks noChangeAspect="1"/>
          </p:cNvPicPr>
          <p:nvPr/>
        </p:nvPicPr>
        <p:blipFill>
          <a:blip r:embed="rId2"/>
          <a:stretch>
            <a:fillRect/>
          </a:stretch>
        </p:blipFill>
        <p:spPr>
          <a:xfrm>
            <a:off x="5275530" y="4467958"/>
            <a:ext cx="5393121" cy="2039274"/>
          </a:xfrm>
          <a:prstGeom prst="rect">
            <a:avLst/>
          </a:prstGeom>
        </p:spPr>
      </p:pic>
    </p:spTree>
    <p:extLst>
      <p:ext uri="{BB962C8B-B14F-4D97-AF65-F5344CB8AC3E}">
        <p14:creationId xmlns:p14="http://schemas.microsoft.com/office/powerpoint/2010/main" val="361320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05FD-FC0B-0049-B9CC-7F2945DBC38E}"/>
              </a:ext>
            </a:extLst>
          </p:cNvPr>
          <p:cNvSpPr>
            <a:spLocks noGrp="1"/>
          </p:cNvSpPr>
          <p:nvPr>
            <p:ph type="title"/>
          </p:nvPr>
        </p:nvSpPr>
        <p:spPr>
          <a:xfrm>
            <a:off x="1251678" y="382385"/>
            <a:ext cx="8862706" cy="1492132"/>
          </a:xfrm>
        </p:spPr>
        <p:txBody>
          <a:bodyPr/>
          <a:lstStyle/>
          <a:p>
            <a:r>
              <a:rPr lang="en-US" dirty="0"/>
              <a:t>Financial Analysis and expansion plan</a:t>
            </a:r>
          </a:p>
        </p:txBody>
      </p:sp>
      <p:sp>
        <p:nvSpPr>
          <p:cNvPr id="3" name="Content Placeholder 2">
            <a:extLst>
              <a:ext uri="{FF2B5EF4-FFF2-40B4-BE49-F238E27FC236}">
                <a16:creationId xmlns:a16="http://schemas.microsoft.com/office/drawing/2014/main" id="{F5276115-73C2-6149-BD27-BF2986170F6A}"/>
              </a:ext>
            </a:extLst>
          </p:cNvPr>
          <p:cNvSpPr>
            <a:spLocks noGrp="1"/>
          </p:cNvSpPr>
          <p:nvPr>
            <p:ph idx="1"/>
          </p:nvPr>
        </p:nvSpPr>
        <p:spPr>
          <a:xfrm>
            <a:off x="1251678" y="2286001"/>
            <a:ext cx="10178322" cy="4432040"/>
          </a:xfrm>
        </p:spPr>
        <p:txBody>
          <a:bodyPr>
            <a:normAutofit fontScale="92500" lnSpcReduction="20000"/>
          </a:bodyPr>
          <a:lstStyle/>
          <a:p>
            <a:r>
              <a:rPr lang="en-US" b="1" dirty="0"/>
              <a:t>When you do a financial analysis of the exhibits 2-6 for 2016 and 2017, what do you see in the past financial performance?</a:t>
            </a:r>
          </a:p>
          <a:p>
            <a:r>
              <a:rPr lang="en-US" dirty="0"/>
              <a:t>In the past financial performance, there is a big jump is gross profits for the company. Hence, the company has a lot of room to grow. It also looks like the firm is managing its accounts receivables and inventory effectively. In addition, they are spending a good budget on marketing and seems to be working in favor of them. However, it seems that the firm is not able to generate enough cash and their leverage is a bit risky. They may need to slow down and stabilize the business before getting into risky investments. Moreover, operating costs also need to be cut down. </a:t>
            </a:r>
          </a:p>
          <a:p>
            <a:r>
              <a:rPr lang="en-US" b="1" dirty="0"/>
              <a:t>What do you think about More Vino's expansion plan for 2018-2019 ?  Good plan or bad plan?  Why do you think this way?</a:t>
            </a:r>
          </a:p>
          <a:p>
            <a:r>
              <a:rPr lang="en-US" dirty="0"/>
              <a:t>Although the 2016-2017 financial performance suggest moving at a slower pace, it is a good plan for More Vino’s to expand because they have the potential to pay off the expenditure as well as generate more business for the company because of the expansion. They started the plan at the right time, and it will attract more customers. By doing this, they can generate more profits because it was seen that customers coming to More Vino contribute more to the sales than retailers.  </a:t>
            </a:r>
          </a:p>
          <a:p>
            <a:endParaRPr lang="en-US" dirty="0"/>
          </a:p>
        </p:txBody>
      </p:sp>
    </p:spTree>
    <p:extLst>
      <p:ext uri="{BB962C8B-B14F-4D97-AF65-F5344CB8AC3E}">
        <p14:creationId xmlns:p14="http://schemas.microsoft.com/office/powerpoint/2010/main" val="368991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CE76-9367-8846-82E6-DE7DA189C805}"/>
              </a:ext>
            </a:extLst>
          </p:cNvPr>
          <p:cNvSpPr>
            <a:spLocks noGrp="1"/>
          </p:cNvSpPr>
          <p:nvPr>
            <p:ph type="title"/>
          </p:nvPr>
        </p:nvSpPr>
        <p:spPr/>
        <p:txBody>
          <a:bodyPr/>
          <a:lstStyle/>
          <a:p>
            <a:r>
              <a:rPr lang="en-US" dirty="0"/>
              <a:t>Greenway's options</a:t>
            </a:r>
          </a:p>
        </p:txBody>
      </p:sp>
      <p:sp>
        <p:nvSpPr>
          <p:cNvPr id="3" name="Content Placeholder 2">
            <a:extLst>
              <a:ext uri="{FF2B5EF4-FFF2-40B4-BE49-F238E27FC236}">
                <a16:creationId xmlns:a16="http://schemas.microsoft.com/office/drawing/2014/main" id="{0878BAF8-0C20-7A40-8697-7D62A6B1A618}"/>
              </a:ext>
            </a:extLst>
          </p:cNvPr>
          <p:cNvSpPr>
            <a:spLocks noGrp="1"/>
          </p:cNvSpPr>
          <p:nvPr>
            <p:ph idx="1"/>
          </p:nvPr>
        </p:nvSpPr>
        <p:spPr>
          <a:xfrm>
            <a:off x="1251678" y="1558212"/>
            <a:ext cx="10178322" cy="5150497"/>
          </a:xfrm>
        </p:spPr>
        <p:txBody>
          <a:bodyPr>
            <a:normAutofit fontScale="92500" lnSpcReduction="20000"/>
          </a:bodyPr>
          <a:lstStyle/>
          <a:p>
            <a:r>
              <a:rPr lang="en-US" b="1" dirty="0"/>
              <a:t>Now that you see the projected/ proforma statements of 2018 and 2019,What are Greenway's options?</a:t>
            </a:r>
          </a:p>
          <a:p>
            <a:r>
              <a:rPr lang="en-US" dirty="0"/>
              <a:t>The financial analysis for 2018 and 2019 is in the file </a:t>
            </a:r>
            <a:r>
              <a:rPr lang="en-US" dirty="0">
                <a:hlinkClick r:id="rId2"/>
              </a:rPr>
              <a:t>MoreVinoLTD.xlxs</a:t>
            </a:r>
            <a:endParaRPr lang="en-US" dirty="0"/>
          </a:p>
          <a:p>
            <a:r>
              <a:rPr lang="en-US" dirty="0"/>
              <a:t>The financial statements indicate that sales will still be growing rapidly, just like in past years. The cost of goods sold percentage of sales will also decrease, which in turn yields a much higher gross profit than in past years. </a:t>
            </a:r>
          </a:p>
          <a:p>
            <a:r>
              <a:rPr lang="en-US" dirty="0"/>
              <a:t>Greenway’s options are to either back out of the deal or take the opportunity to fund the patio expansion plan </a:t>
            </a:r>
            <a:r>
              <a:rPr lang="en-US"/>
              <a:t>by lending </a:t>
            </a:r>
            <a:r>
              <a:rPr lang="en-US" dirty="0"/>
              <a:t>$600,000.</a:t>
            </a:r>
          </a:p>
          <a:p>
            <a:endParaRPr lang="en-US" dirty="0"/>
          </a:p>
          <a:p>
            <a:r>
              <a:rPr lang="en-US" b="1" dirty="0"/>
              <a:t>What would you do if you were Greenway ?  Would you invest more funds?  Why ? (meaning, what key numbers and ratios drove your decision from your analysis) </a:t>
            </a:r>
          </a:p>
          <a:p>
            <a:r>
              <a:rPr lang="en-US" dirty="0"/>
              <a:t>If I were Greenway, I would invest in more funds because of the potential of sales growing by 20%.  Looking at the financials statements, it seems that the company has the ability to grow rapidly, although it may seem like there are a lot of expenditures and loan/interest payments. Eventually, they will have enough money to pay back all the expenses so it would be a good investment to fund the project. In addition, Greenway can maintain his strong family friend relationship with the brothers. </a:t>
            </a:r>
          </a:p>
          <a:p>
            <a:endParaRPr lang="en-US" dirty="0"/>
          </a:p>
        </p:txBody>
      </p:sp>
    </p:spTree>
    <p:extLst>
      <p:ext uri="{BB962C8B-B14F-4D97-AF65-F5344CB8AC3E}">
        <p14:creationId xmlns:p14="http://schemas.microsoft.com/office/powerpoint/2010/main" val="135839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18BB-6EA7-EA49-97B5-3304D14EA5D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4A2329-8D2C-6240-A216-6900870887B3}"/>
              </a:ext>
            </a:extLst>
          </p:cNvPr>
          <p:cNvSpPr>
            <a:spLocks noGrp="1"/>
          </p:cNvSpPr>
          <p:nvPr>
            <p:ph idx="1"/>
          </p:nvPr>
        </p:nvSpPr>
        <p:spPr>
          <a:xfrm>
            <a:off x="1251678" y="1884954"/>
            <a:ext cx="10178322" cy="4590661"/>
          </a:xfrm>
        </p:spPr>
        <p:txBody>
          <a:bodyPr>
            <a:normAutofit/>
          </a:bodyPr>
          <a:lstStyle/>
          <a:p>
            <a:r>
              <a:rPr lang="en-US" b="1" dirty="0"/>
              <a:t>After reading this case, what were your overall conclusions, findings/key takeaways, and key personal learnings?</a:t>
            </a:r>
          </a:p>
          <a:p>
            <a:r>
              <a:rPr lang="en-US" dirty="0"/>
              <a:t>I found it interesting how this case was set up. It includes not only the background of the company, but also the founders, how they came to start the company, and how they picked the location of More Vino LTD in Trinidad and Tobago. </a:t>
            </a:r>
          </a:p>
          <a:p>
            <a:r>
              <a:rPr lang="en-US" dirty="0"/>
              <a:t>It was very informative and intriguing to do the financial case projections for 2018 and 2019. I learned a lot from doing all the calculations. It was challenging at first because the case presented the financial numbers for the firm in 2016 and 2017, but not how to calculate them for future projections. It took some researching online to find out how to do this. </a:t>
            </a:r>
          </a:p>
          <a:p>
            <a:r>
              <a:rPr lang="en-US" dirty="0"/>
              <a:t>Once I found out numbers from the case and how to calculate the them, it was simple math from there and plugging the calculations in the right place. Overall, this was a great experience to try to decipher and project a whole financial statement.</a:t>
            </a:r>
          </a:p>
        </p:txBody>
      </p:sp>
    </p:spTree>
    <p:extLst>
      <p:ext uri="{BB962C8B-B14F-4D97-AF65-F5344CB8AC3E}">
        <p14:creationId xmlns:p14="http://schemas.microsoft.com/office/powerpoint/2010/main" val="238693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9A25-C629-9644-9618-DE73C3F87D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ADB6AB-EFFF-DF44-BFB0-579260CC213F}"/>
              </a:ext>
            </a:extLst>
          </p:cNvPr>
          <p:cNvSpPr>
            <a:spLocks noGrp="1"/>
          </p:cNvSpPr>
          <p:nvPr>
            <p:ph idx="1"/>
          </p:nvPr>
        </p:nvSpPr>
        <p:spPr/>
        <p:txBody>
          <a:bodyPr>
            <a:normAutofit/>
          </a:bodyPr>
          <a:lstStyle/>
          <a:p>
            <a:r>
              <a:rPr lang="en-US" sz="2800" dirty="0"/>
              <a:t>More Vino LTD Article</a:t>
            </a:r>
          </a:p>
          <a:p>
            <a:r>
              <a:rPr lang="en-US" sz="2800" dirty="0">
                <a:hlinkClick r:id="rId2"/>
              </a:rPr>
              <a:t>https://trinichow.wordpress.com/2011/12/02/more-vino-trinidad-woodbrook/</a:t>
            </a:r>
            <a:endParaRPr lang="en-US" sz="2800" dirty="0"/>
          </a:p>
        </p:txBody>
      </p:sp>
    </p:spTree>
    <p:extLst>
      <p:ext uri="{BB962C8B-B14F-4D97-AF65-F5344CB8AC3E}">
        <p14:creationId xmlns:p14="http://schemas.microsoft.com/office/powerpoint/2010/main" val="129883869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50</TotalTime>
  <Words>822</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More Vino ltd. expansion</vt:lpstr>
      <vt:lpstr>Introduction</vt:lpstr>
      <vt:lpstr>Financial Analysis and expansion plan</vt:lpstr>
      <vt:lpstr>Greenway's options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Vino ltd. expansion</dc:title>
  <dc:creator>Anand, Vandana</dc:creator>
  <cp:lastModifiedBy>Anand, Vandana</cp:lastModifiedBy>
  <cp:revision>19</cp:revision>
  <dcterms:created xsi:type="dcterms:W3CDTF">2020-04-23T21:06:21Z</dcterms:created>
  <dcterms:modified xsi:type="dcterms:W3CDTF">2020-04-23T21:57:19Z</dcterms:modified>
</cp:coreProperties>
</file>