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61" r:id="rId15"/>
    <p:sldId id="262" r:id="rId16"/>
    <p:sldId id="263" r:id="rId17"/>
    <p:sldId id="272" r:id="rId18"/>
    <p:sldId id="274" r:id="rId19"/>
    <p:sldId id="273" r:id="rId2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19"/>
    <p:restoredTop sz="91768"/>
  </p:normalViewPr>
  <p:slideViewPr>
    <p:cSldViewPr snapToGrid="0">
      <p:cViewPr>
        <p:scale>
          <a:sx n="133" d="100"/>
          <a:sy n="133" d="100"/>
        </p:scale>
        <p:origin x="1032" y="7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792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46d7e187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46d7e187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130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46d7e1871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46d7e1871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375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46d7e1871_2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46d7e1871_2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639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6d7e187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46d7e187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974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46d7e1871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46d7e1871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941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46d7e1871_2_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46d7e1871_2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435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46d7e187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46d7e1871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644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376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46d7e1871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46d7e1871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964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46d7e187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46d7e187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599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46d7e1871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46d7e1871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803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011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40.png"/><Relationship Id="rId5" Type="http://schemas.openxmlformats.org/officeDocument/2006/relationships/image" Target="../media/image30.png"/><Relationship Id="rId10" Type="http://schemas.openxmlformats.org/officeDocument/2006/relationships/image" Target="../media/image8.png"/><Relationship Id="rId4" Type="http://schemas.openxmlformats.org/officeDocument/2006/relationships/image" Target="../media/image20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575850" y="1017375"/>
            <a:ext cx="59235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Determining a Business Closure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00" y="2957250"/>
            <a:ext cx="3691176" cy="179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6749775" y="3276150"/>
            <a:ext cx="2056500" cy="16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Team 6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Vandana Anand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Ye Hong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Weixiao Huang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Patrick Klaiber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61848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889F0F-F127-934B-94F3-56CB4383D25C}"/>
              </a:ext>
            </a:extLst>
          </p:cNvPr>
          <p:cNvSpPr txBox="1"/>
          <p:nvPr/>
        </p:nvSpPr>
        <p:spPr>
          <a:xfrm>
            <a:off x="1117155" y="1700995"/>
            <a:ext cx="751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Modeling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Logistic regression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XGBoost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Evaluation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Confusion matrix</a:t>
            </a:r>
          </a:p>
        </p:txBody>
      </p:sp>
      <p:pic>
        <p:nvPicPr>
          <p:cNvPr id="3" name="Online Media 2" descr="Slide5">
            <a:hlinkClick r:id="" action="ppaction://media"/>
            <a:extLst>
              <a:ext uri="{FF2B5EF4-FFF2-40B4-BE49-F238E27FC236}">
                <a16:creationId xmlns:a16="http://schemas.microsoft.com/office/drawing/2014/main" id="{149BE530-6B97-3744-A355-55F05947DDA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9693" y="0"/>
            <a:ext cx="812800" cy="812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6E8E58-2600-CD4D-9B1B-847974BEECA4}"/>
              </a:ext>
            </a:extLst>
          </p:cNvPr>
          <p:cNvSpPr txBox="1"/>
          <p:nvPr/>
        </p:nvSpPr>
        <p:spPr>
          <a:xfrm>
            <a:off x="417907" y="349393"/>
            <a:ext cx="8915400" cy="115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Restaurant Closing Analysis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Rating and Other Attributes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2927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9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0B8EEB9-B143-0D4D-B21D-191F09543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29544"/>
              </p:ext>
            </p:extLst>
          </p:nvPr>
        </p:nvGraphicFramePr>
        <p:xfrm>
          <a:off x="753278" y="1209310"/>
          <a:ext cx="7516902" cy="173614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05634">
                  <a:extLst>
                    <a:ext uri="{9D8B030D-6E8A-4147-A177-3AD203B41FA5}">
                      <a16:colId xmlns:a16="http://schemas.microsoft.com/office/drawing/2014/main" val="3982456280"/>
                    </a:ext>
                  </a:extLst>
                </a:gridCol>
                <a:gridCol w="2505634">
                  <a:extLst>
                    <a:ext uri="{9D8B030D-6E8A-4147-A177-3AD203B41FA5}">
                      <a16:colId xmlns:a16="http://schemas.microsoft.com/office/drawing/2014/main" val="3533011167"/>
                    </a:ext>
                  </a:extLst>
                </a:gridCol>
                <a:gridCol w="2505634">
                  <a:extLst>
                    <a:ext uri="{9D8B030D-6E8A-4147-A177-3AD203B41FA5}">
                      <a16:colId xmlns:a16="http://schemas.microsoft.com/office/drawing/2014/main" val="2395941999"/>
                    </a:ext>
                  </a:extLst>
                </a:gridCol>
              </a:tblGrid>
              <a:tr h="57871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Predict – open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Predict – close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328987"/>
                  </a:ext>
                </a:extLst>
              </a:tr>
              <a:tr h="57871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True – open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7038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72044"/>
                  </a:ext>
                </a:extLst>
              </a:tr>
              <a:tr h="57871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True – close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4009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3E7553-59FC-0A48-BEDC-602580195B9E}"/>
                  </a:ext>
                </a:extLst>
              </p:cNvPr>
              <p:cNvSpPr txBox="1"/>
              <p:nvPr/>
            </p:nvSpPr>
            <p:spPr>
              <a:xfrm>
                <a:off x="346875" y="3297233"/>
                <a:ext cx="2443169" cy="5960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b="0" dirty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7038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7038+566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=0.92</m:t>
                    </m:r>
                  </m:oMath>
                </a14:m>
                <a:endParaRPr lang="en-US" sz="1600" b="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3E7553-59FC-0A48-BEDC-602580195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75" y="3297233"/>
                <a:ext cx="2443169" cy="596061"/>
              </a:xfrm>
              <a:prstGeom prst="rect">
                <a:avLst/>
              </a:prstGeom>
              <a:blipFill>
                <a:blip r:embed="rId4"/>
                <a:stretch>
                  <a:fillRect l="-4639" t="-4167" r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0575B6-0300-8A4B-8623-02D487E88310}"/>
                  </a:ext>
                </a:extLst>
              </p:cNvPr>
              <p:cNvSpPr txBox="1"/>
              <p:nvPr/>
            </p:nvSpPr>
            <p:spPr>
              <a:xfrm>
                <a:off x="346875" y="4012328"/>
                <a:ext cx="2388474" cy="5960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b="0" dirty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989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989+247</m:t>
                        </m:r>
                      </m:den>
                    </m:f>
                  </m:oMath>
                </a14:m>
                <a:r>
                  <a:rPr lang="en-US" sz="1600" b="0" dirty="0"/>
                  <a:t> = 0.80 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0575B6-0300-8A4B-8623-02D487E88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75" y="4012328"/>
                <a:ext cx="2388474" cy="596061"/>
              </a:xfrm>
              <a:prstGeom prst="rect">
                <a:avLst/>
              </a:prstGeom>
              <a:blipFill>
                <a:blip r:embed="rId5"/>
                <a:stretch>
                  <a:fillRect l="-4762" t="-4167" r="-4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5F912E-6A00-0841-B46D-F9D2AA55B544}"/>
                  </a:ext>
                </a:extLst>
              </p:cNvPr>
              <p:cNvSpPr txBox="1"/>
              <p:nvPr/>
            </p:nvSpPr>
            <p:spPr>
              <a:xfrm>
                <a:off x="3473021" y="3967672"/>
                <a:ext cx="2132828" cy="5960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0" dirty="0"/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989</m:t>
                        </m:r>
                      </m:num>
                      <m:den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989+566</m:t>
                        </m:r>
                      </m:den>
                    </m:f>
                  </m:oMath>
                </a14:m>
                <a:r>
                  <a:rPr lang="en-US" sz="1600" b="0" dirty="0"/>
                  <a:t> = 0.63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5F912E-6A00-0841-B46D-F9D2AA55B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021" y="3967672"/>
                <a:ext cx="2132828" cy="596061"/>
              </a:xfrm>
              <a:prstGeom prst="rect">
                <a:avLst/>
              </a:prstGeom>
              <a:blipFill>
                <a:blip r:embed="rId6"/>
                <a:stretch>
                  <a:fillRect l="-5325" t="-4255" r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214A23-9E8C-5A47-A12E-840520F7D36D}"/>
                  </a:ext>
                </a:extLst>
              </p:cNvPr>
              <p:cNvSpPr txBox="1"/>
              <p:nvPr/>
            </p:nvSpPr>
            <p:spPr>
              <a:xfrm>
                <a:off x="3473021" y="3297233"/>
                <a:ext cx="2226763" cy="5960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dirty="0"/>
                  <a:t>Recall</a:t>
                </a:r>
                <a:r>
                  <a:rPr lang="en-US" sz="1600" b="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7038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7038+247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=0.97</m:t>
                    </m:r>
                  </m:oMath>
                </a14:m>
                <a:endParaRPr lang="en-US" sz="1600" b="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214A23-9E8C-5A47-A12E-840520F7D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021" y="3297233"/>
                <a:ext cx="2226763" cy="596061"/>
              </a:xfrm>
              <a:prstGeom prst="rect">
                <a:avLst/>
              </a:prstGeom>
              <a:blipFill>
                <a:blip r:embed="rId7"/>
                <a:stretch>
                  <a:fillRect l="-5085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8A643A-D1C8-0E40-A65A-D95E65DB1115}"/>
                  </a:ext>
                </a:extLst>
              </p:cNvPr>
              <p:cNvSpPr txBox="1"/>
              <p:nvPr/>
            </p:nvSpPr>
            <p:spPr>
              <a:xfrm>
                <a:off x="6164210" y="3297233"/>
                <a:ext cx="2372637" cy="595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dirty="0"/>
                  <a:t>F score</a:t>
                </a:r>
                <a:r>
                  <a:rPr lang="en-US" sz="1600" b="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2∗0.92∗0.97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0.92+0.97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=0.94</m:t>
                    </m:r>
                  </m:oMath>
                </a14:m>
                <a:endParaRPr lang="en-US" sz="1600" b="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8A643A-D1C8-0E40-A65A-D95E65DB1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210" y="3297233"/>
                <a:ext cx="2372637" cy="595932"/>
              </a:xfrm>
              <a:prstGeom prst="rect">
                <a:avLst/>
              </a:prstGeom>
              <a:blipFill>
                <a:blip r:embed="rId8"/>
                <a:stretch>
                  <a:fillRect l="-4787" t="-4167" r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DC0880-0567-F645-82B1-966FE5BBAE17}"/>
                  </a:ext>
                </a:extLst>
              </p:cNvPr>
              <p:cNvSpPr txBox="1"/>
              <p:nvPr/>
            </p:nvSpPr>
            <p:spPr>
              <a:xfrm>
                <a:off x="6164210" y="3967673"/>
                <a:ext cx="2382255" cy="5960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dirty="0"/>
                  <a:t>F score</a:t>
                </a:r>
                <a:r>
                  <a:rPr lang="en-US" sz="1600" b="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2∗0.80∗0.63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0.80+0.63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=0.70</m:t>
                    </m:r>
                  </m:oMath>
                </a14:m>
                <a:endParaRPr lang="en-US" sz="1600" b="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DC0880-0567-F645-82B1-966FE5BBA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210" y="3967673"/>
                <a:ext cx="2382255" cy="596061"/>
              </a:xfrm>
              <a:prstGeom prst="rect">
                <a:avLst/>
              </a:prstGeom>
              <a:blipFill>
                <a:blip r:embed="rId9"/>
                <a:stretch>
                  <a:fillRect l="-4762" t="-4255" r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25E8551B-DA7E-4F45-B61E-E72DE5AA0A04}"/>
              </a:ext>
            </a:extLst>
          </p:cNvPr>
          <p:cNvSpPr/>
          <p:nvPr/>
        </p:nvSpPr>
        <p:spPr>
          <a:xfrm rot="738622">
            <a:off x="3846044" y="2066308"/>
            <a:ext cx="3773690" cy="5989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3" name="Online Media 2">
            <a:hlinkClick r:id="" action="ppaction://media"/>
            <a:extLst>
              <a:ext uri="{FF2B5EF4-FFF2-40B4-BE49-F238E27FC236}">
                <a16:creationId xmlns:a16="http://schemas.microsoft.com/office/drawing/2014/main" id="{B1E8AF46-6B9A-B442-AFDC-41B09D190D0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319693" y="6451"/>
            <a:ext cx="812800" cy="7998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726F95-09B8-7442-A6F9-F709F6429D74}"/>
              </a:ext>
            </a:extLst>
          </p:cNvPr>
          <p:cNvSpPr txBox="1"/>
          <p:nvPr/>
        </p:nvSpPr>
        <p:spPr>
          <a:xfrm>
            <a:off x="417907" y="349393"/>
            <a:ext cx="8915400" cy="706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Result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9992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52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B02C0F-6BE1-6943-AC04-12EC8B80D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93094"/>
            <a:ext cx="9144000" cy="4450406"/>
          </a:xfrm>
          <a:prstGeom prst="rect">
            <a:avLst/>
          </a:prstGeom>
        </p:spPr>
      </p:pic>
      <p:pic>
        <p:nvPicPr>
          <p:cNvPr id="3" name="Online Media 2" descr="Slide7">
            <a:hlinkClick r:id="" action="ppaction://media"/>
            <a:extLst>
              <a:ext uri="{FF2B5EF4-FFF2-40B4-BE49-F238E27FC236}">
                <a16:creationId xmlns:a16="http://schemas.microsoft.com/office/drawing/2014/main" id="{6EE001D6-49FC-F94F-B523-69AA28F0A48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9693" y="0"/>
            <a:ext cx="812800" cy="81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552EBC-0BC3-904D-8008-35A45B4D087C}"/>
              </a:ext>
            </a:extLst>
          </p:cNvPr>
          <p:cNvSpPr txBox="1"/>
          <p:nvPr/>
        </p:nvSpPr>
        <p:spPr>
          <a:xfrm>
            <a:off x="417907" y="147263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Result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0596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6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C21BEB-0A94-0940-8142-4BE52425D101}"/>
              </a:ext>
            </a:extLst>
          </p:cNvPr>
          <p:cNvSpPr txBox="1"/>
          <p:nvPr/>
        </p:nvSpPr>
        <p:spPr>
          <a:xfrm>
            <a:off x="573505" y="1662737"/>
            <a:ext cx="4624138" cy="234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Review count</a:t>
            </a:r>
          </a:p>
          <a:p>
            <a:pPr marL="342900" lvl="8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Bike parking</a:t>
            </a:r>
          </a:p>
          <a:p>
            <a:pPr marL="342900" lvl="8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Restaurant table service (dine in)</a:t>
            </a:r>
          </a:p>
          <a:p>
            <a:pPr marL="342900" lvl="8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Stars</a:t>
            </a:r>
          </a:p>
          <a:p>
            <a:pPr marL="342900" lvl="8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Delivery</a:t>
            </a:r>
          </a:p>
        </p:txBody>
      </p:sp>
      <p:pic>
        <p:nvPicPr>
          <p:cNvPr id="3" name="Online Media 2" descr="Slide8">
            <a:hlinkClick r:id="" action="ppaction://media"/>
            <a:extLst>
              <a:ext uri="{FF2B5EF4-FFF2-40B4-BE49-F238E27FC236}">
                <a16:creationId xmlns:a16="http://schemas.microsoft.com/office/drawing/2014/main" id="{F60D65ED-FA53-CB43-A0E7-D49DB5D0C8C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9693" y="0"/>
            <a:ext cx="812800" cy="81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E2F046-A093-B243-BBFD-470810530B3C}"/>
              </a:ext>
            </a:extLst>
          </p:cNvPr>
          <p:cNvSpPr txBox="1"/>
          <p:nvPr/>
        </p:nvSpPr>
        <p:spPr>
          <a:xfrm>
            <a:off x="417907" y="349393"/>
            <a:ext cx="8915400" cy="1564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Restaurant Closing Analysis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dk1"/>
                </a:solidFill>
                <a:latin typeface="Roboto"/>
                <a:ea typeface="Roboto"/>
              </a:rPr>
              <a:t>Key features which significantly affect restaurant closing 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748EF-7612-C341-A7EF-4F08AFB194D4}"/>
              </a:ext>
            </a:extLst>
          </p:cNvPr>
          <p:cNvSpPr txBox="1"/>
          <p:nvPr/>
        </p:nvSpPr>
        <p:spPr>
          <a:xfrm>
            <a:off x="4994446" y="1662737"/>
            <a:ext cx="3760522" cy="234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Credit card accepted</a:t>
            </a:r>
          </a:p>
          <a:p>
            <a:pPr marL="342900" lvl="8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Caters</a:t>
            </a:r>
          </a:p>
          <a:p>
            <a:pPr marL="342900" lvl="8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Good for meal</a:t>
            </a:r>
          </a:p>
          <a:p>
            <a:pPr marL="342900" lvl="8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Restaurant reservation</a:t>
            </a:r>
          </a:p>
          <a:p>
            <a:pPr marL="342900" lvl="8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TV availability</a:t>
            </a:r>
          </a:p>
        </p:txBody>
      </p:sp>
    </p:spTree>
    <p:extLst>
      <p:ext uri="{BB962C8B-B14F-4D97-AF65-F5344CB8AC3E}">
        <p14:creationId xmlns:p14="http://schemas.microsoft.com/office/powerpoint/2010/main" val="248906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9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12" y="0"/>
            <a:ext cx="8329578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2120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387900" y="2875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Review Attitude Model</a:t>
            </a:r>
            <a:endParaRPr b="1"/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l="36354"/>
          <a:stretch/>
        </p:blipFill>
        <p:spPr>
          <a:xfrm>
            <a:off x="4572000" y="447675"/>
            <a:ext cx="4065774" cy="270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00" y="895325"/>
            <a:ext cx="4107411" cy="390888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3823600" y="3449525"/>
            <a:ext cx="30000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Positive: </a:t>
            </a:r>
            <a:r>
              <a:rPr lang="en" sz="1200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0.6962025316455697</a:t>
            </a:r>
            <a:endParaRPr sz="1200" dirty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Negative: </a:t>
            </a:r>
            <a:r>
              <a:rPr lang="en" sz="1200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0.3037974683544304</a:t>
            </a:r>
            <a:endParaRPr sz="1200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Neutral: -5.551115123125783e-17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5189EA-F626-7844-900D-3566DCFDB5E8}"/>
              </a:ext>
            </a:extLst>
          </p:cNvPr>
          <p:cNvCxnSpPr/>
          <p:nvPr/>
        </p:nvCxnSpPr>
        <p:spPr>
          <a:xfrm>
            <a:off x="5756745" y="2275397"/>
            <a:ext cx="4850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FCA672-E84B-E840-8F8C-813A40BDD644}"/>
              </a:ext>
            </a:extLst>
          </p:cNvPr>
          <p:cNvCxnSpPr/>
          <p:nvPr/>
        </p:nvCxnSpPr>
        <p:spPr>
          <a:xfrm>
            <a:off x="6207316" y="2109546"/>
            <a:ext cx="4850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27E69F-2D7B-8F4C-9BA8-629C4045B492}"/>
              </a:ext>
            </a:extLst>
          </p:cNvPr>
          <p:cNvCxnSpPr>
            <a:cxnSpLocks/>
          </p:cNvCxnSpPr>
          <p:nvPr/>
        </p:nvCxnSpPr>
        <p:spPr>
          <a:xfrm>
            <a:off x="4708498" y="1410030"/>
            <a:ext cx="67453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59A7D4-FD74-DE47-9B01-78DC59BE2731}"/>
              </a:ext>
            </a:extLst>
          </p:cNvPr>
          <p:cNvCxnSpPr>
            <a:cxnSpLocks/>
          </p:cNvCxnSpPr>
          <p:nvPr/>
        </p:nvCxnSpPr>
        <p:spPr>
          <a:xfrm>
            <a:off x="7691561" y="1944092"/>
            <a:ext cx="50623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4B1428-56DC-6F46-9634-EE569E0C5599}"/>
              </a:ext>
            </a:extLst>
          </p:cNvPr>
          <p:cNvCxnSpPr>
            <a:cxnSpLocks/>
          </p:cNvCxnSpPr>
          <p:nvPr/>
        </p:nvCxnSpPr>
        <p:spPr>
          <a:xfrm>
            <a:off x="7255565" y="2478154"/>
            <a:ext cx="116486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F862213-A85F-EB4B-9702-872DC46C2F89}"/>
              </a:ext>
            </a:extLst>
          </p:cNvPr>
          <p:cNvCxnSpPr>
            <a:cxnSpLocks/>
          </p:cNvCxnSpPr>
          <p:nvPr/>
        </p:nvCxnSpPr>
        <p:spPr>
          <a:xfrm>
            <a:off x="4648863" y="2670310"/>
            <a:ext cx="145773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E0684BC-6EFE-8244-8772-FA80F2F30E51}"/>
              </a:ext>
            </a:extLst>
          </p:cNvPr>
          <p:cNvCxnSpPr>
            <a:cxnSpLocks/>
          </p:cNvCxnSpPr>
          <p:nvPr/>
        </p:nvCxnSpPr>
        <p:spPr>
          <a:xfrm>
            <a:off x="5970104" y="1757235"/>
            <a:ext cx="11238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961F12-84E1-9146-AB73-70A1A8289D97}"/>
              </a:ext>
            </a:extLst>
          </p:cNvPr>
          <p:cNvCxnSpPr>
            <a:cxnSpLocks/>
          </p:cNvCxnSpPr>
          <p:nvPr/>
        </p:nvCxnSpPr>
        <p:spPr>
          <a:xfrm>
            <a:off x="5874686" y="2462252"/>
            <a:ext cx="3829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235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00" y="1001925"/>
            <a:ext cx="7949400" cy="31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87900" y="2875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Testing Result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366138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51F71B-B302-FF48-8019-105FB8AFDC7F}"/>
              </a:ext>
            </a:extLst>
          </p:cNvPr>
          <p:cNvSpPr/>
          <p:nvPr/>
        </p:nvSpPr>
        <p:spPr>
          <a:xfrm>
            <a:off x="-1" y="0"/>
            <a:ext cx="9144001" cy="5143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Google Shape;138;p2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137" y="221382"/>
            <a:ext cx="8318340" cy="5143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3443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" name="Google Shape;133;p20">
            <a:extLst>
              <a:ext uri="{FF2B5EF4-FFF2-40B4-BE49-F238E27FC236}">
                <a16:creationId xmlns:a16="http://schemas.microsoft.com/office/drawing/2014/main" id="{A846CA73-E5A3-2E48-8AB3-EA031AF1DD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900" y="2875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Conclusion</a:t>
            </a:r>
            <a:endParaRPr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C9B853-087D-5C48-B612-A09307D538B3}"/>
              </a:ext>
            </a:extLst>
          </p:cNvPr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70750-F28A-A648-A09A-6E3F92B83F72}"/>
              </a:ext>
            </a:extLst>
          </p:cNvPr>
          <p:cNvSpPr txBox="1"/>
          <p:nvPr/>
        </p:nvSpPr>
        <p:spPr>
          <a:xfrm>
            <a:off x="683395" y="1270534"/>
            <a:ext cx="7690585" cy="2634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 fontAlgn="base">
              <a:lnSpc>
                <a:spcPct val="120000"/>
              </a:lnSpc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sz="1800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The closed restaurants in the Yelp dataset have around 3 star ratings, on average</a:t>
            </a:r>
          </a:p>
          <a:p>
            <a:pPr marL="457200" indent="-342900" fontAlgn="base">
              <a:lnSpc>
                <a:spcPct val="120000"/>
              </a:lnSpc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sz="1800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Some of the interesting key features we found that can lead to a restaurant closing are: the business not having bike parking, TVs, or not accepting credit cards</a:t>
            </a:r>
          </a:p>
          <a:p>
            <a:pPr marL="457200" indent="-342900" fontAlgn="base">
              <a:lnSpc>
                <a:spcPct val="120000"/>
              </a:lnSpc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sz="1800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The top 10 closed businesses only have about 60% positive reviews while the other 40% are negative reviews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40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/>
        </p:nvSpPr>
        <p:spPr>
          <a:xfrm>
            <a:off x="2674350" y="2023200"/>
            <a:ext cx="37953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4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4290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879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Problem </a:t>
            </a:r>
            <a:endParaRPr b="1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1078700" y="1330825"/>
            <a:ext cx="7794000" cy="28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Is there a correlation between </a:t>
            </a:r>
            <a:r>
              <a:rPr lang="en" sz="3600" b="1">
                <a:solidFill>
                  <a:schemeClr val="accent2"/>
                </a:solidFill>
              </a:rPr>
              <a:t>[Businesses Closure]</a:t>
            </a:r>
            <a:r>
              <a:rPr lang="en" sz="3600"/>
              <a:t> and their </a:t>
            </a:r>
            <a:r>
              <a:rPr lang="en" sz="3600" b="1">
                <a:solidFill>
                  <a:schemeClr val="accent5"/>
                </a:solidFill>
              </a:rPr>
              <a:t>[Customer Reviews </a:t>
            </a:r>
            <a:r>
              <a:rPr lang="en" sz="3600">
                <a:solidFill>
                  <a:schemeClr val="accent5"/>
                </a:solidFill>
              </a:rPr>
              <a:t>and</a:t>
            </a:r>
            <a:r>
              <a:rPr lang="en" sz="3600" b="1">
                <a:solidFill>
                  <a:schemeClr val="accent5"/>
                </a:solidFill>
              </a:rPr>
              <a:t> Ratings]</a:t>
            </a:r>
            <a:r>
              <a:rPr lang="en" sz="3600"/>
              <a:t>?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555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Importance and Interest</a:t>
            </a:r>
            <a:endParaRPr b="1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13060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Sometimes your favorite store announces that they are closing down, but the issues causing them to close are not transparent.</a:t>
            </a: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There could be many issues causing a store to close. Which ones are the most consequential is questionable.</a:t>
            </a: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want to figure out the relationship between some given factors that may impact a business to terminate and then communicate that reasoning to Yelp so that struggling businesses have a chance to survive in the market.</a:t>
            </a:r>
          </a:p>
          <a:p>
            <a:pPr lvl="0">
              <a:lnSpc>
                <a:spcPct val="120000"/>
              </a:lnSpc>
            </a:pPr>
            <a:r>
              <a:rPr lang="en-US" dirty="0"/>
              <a:t>We will be investigating the restaurant business category because it the number one most occurring category out of the whole Yelp dataset.</a:t>
            </a:r>
            <a:endParaRPr b="1" dirty="0"/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240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11402"/>
          <a:stretch/>
        </p:blipFill>
        <p:spPr>
          <a:xfrm>
            <a:off x="1112549" y="542025"/>
            <a:ext cx="6958275" cy="411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6"/>
          <p:cNvCxnSpPr/>
          <p:nvPr/>
        </p:nvCxnSpPr>
        <p:spPr>
          <a:xfrm rot="10800000">
            <a:off x="4735850" y="936450"/>
            <a:ext cx="0" cy="3404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6"/>
          <p:cNvSpPr txBox="1"/>
          <p:nvPr/>
        </p:nvSpPr>
        <p:spPr>
          <a:xfrm>
            <a:off x="572500" y="269200"/>
            <a:ext cx="27642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Star ratings/number of reviews of </a:t>
            </a:r>
            <a:r>
              <a:rPr lang="en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Closed Businesses</a:t>
            </a:r>
            <a:endParaRPr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439900" y="269200"/>
            <a:ext cx="34089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Star ratings/number of reviews of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Closed Restaurant Category Businesses</a:t>
            </a:r>
            <a:endParaRPr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4779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879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Solution</a:t>
            </a:r>
            <a:endParaRPr b="1"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3446975" y="1099600"/>
            <a:ext cx="5407200" cy="31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Collect data of the </a:t>
            </a:r>
            <a:r>
              <a:rPr lang="en" b="1" dirty="0"/>
              <a:t>Closed Business</a:t>
            </a:r>
            <a:r>
              <a:rPr lang="en" dirty="0"/>
              <a:t> regarding its ratings and customer reviews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Develop a </a:t>
            </a:r>
            <a:r>
              <a:rPr lang="en" b="1" dirty="0"/>
              <a:t>Review Attitude Model</a:t>
            </a:r>
            <a:r>
              <a:rPr lang="en" dirty="0"/>
              <a:t> and </a:t>
            </a:r>
            <a:r>
              <a:rPr lang="en" b="1" dirty="0"/>
              <a:t>Rating Model</a:t>
            </a:r>
            <a:r>
              <a:rPr lang="en" dirty="0"/>
              <a:t> to analyze how various factors (ratings and reviews in this case) impact the business closure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Future: Possibility of the </a:t>
            </a:r>
            <a:r>
              <a:rPr lang="en" b="1" dirty="0"/>
              <a:t>Business Closure Prediction</a:t>
            </a:r>
            <a:endParaRPr b="1" dirty="0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475" y="1367225"/>
            <a:ext cx="3116025" cy="311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732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1BBC40-2E19-874D-BCB6-D866C966ACFB}"/>
              </a:ext>
            </a:extLst>
          </p:cNvPr>
          <p:cNvSpPr txBox="1"/>
          <p:nvPr/>
        </p:nvSpPr>
        <p:spPr>
          <a:xfrm>
            <a:off x="1369679" y="1624466"/>
            <a:ext cx="7204216" cy="2349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342900">
              <a:lnSpc>
                <a:spcPct val="150000"/>
              </a:lnSpc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sz="2000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Restaurant selection and review number threshold setting</a:t>
            </a:r>
          </a:p>
          <a:p>
            <a:pPr marL="457200" indent="-342900">
              <a:lnSpc>
                <a:spcPct val="150000"/>
              </a:lnSpc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sz="2000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Feature selection</a:t>
            </a:r>
          </a:p>
          <a:p>
            <a:pPr marL="457200" indent="-342900">
              <a:lnSpc>
                <a:spcPct val="150000"/>
              </a:lnSpc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sz="2000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Missing value handling</a:t>
            </a:r>
          </a:p>
          <a:p>
            <a:pPr marL="457200" indent="-342900">
              <a:lnSpc>
                <a:spcPct val="150000"/>
              </a:lnSpc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sz="2000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Modeling</a:t>
            </a:r>
          </a:p>
          <a:p>
            <a:pPr marL="457200" indent="-342900">
              <a:lnSpc>
                <a:spcPct val="150000"/>
              </a:lnSpc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sz="2000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Evaluation </a:t>
            </a:r>
          </a:p>
        </p:txBody>
      </p:sp>
      <p:pic>
        <p:nvPicPr>
          <p:cNvPr id="3" name="Online Media 2" descr="Slide1">
            <a:hlinkClick r:id="" action="ppaction://media"/>
            <a:extLst>
              <a:ext uri="{FF2B5EF4-FFF2-40B4-BE49-F238E27FC236}">
                <a16:creationId xmlns:a16="http://schemas.microsoft.com/office/drawing/2014/main" id="{56EB58CC-9409-AA45-94BF-A096285C01A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9693" y="0"/>
            <a:ext cx="812800" cy="812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A4B932-101F-4440-A7BC-EBBAD3C414F7}"/>
              </a:ext>
            </a:extLst>
          </p:cNvPr>
          <p:cNvSpPr txBox="1"/>
          <p:nvPr/>
        </p:nvSpPr>
        <p:spPr>
          <a:xfrm>
            <a:off x="417907" y="349393"/>
            <a:ext cx="8915400" cy="115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Restaurant Closing Analysis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Rating and Other Attributes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0108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2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620B32-C261-6E46-800B-BF909A5E7864}"/>
              </a:ext>
            </a:extLst>
          </p:cNvPr>
          <p:cNvSpPr txBox="1"/>
          <p:nvPr/>
        </p:nvSpPr>
        <p:spPr>
          <a:xfrm>
            <a:off x="1087713" y="1697666"/>
            <a:ext cx="69685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Restaurant selection and rating number threshold setting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Over 17000 (17680) restaurants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Rating number must be &gt;= 50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Few rating number – may high variance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Few rating number – unreliability</a:t>
            </a:r>
          </a:p>
          <a:p>
            <a:pPr marL="1200150" lvl="2" indent="-285750">
              <a:buFont typeface="Wingdings" pitchFamily="2" charset="2"/>
              <a:buChar char="Ø"/>
            </a:pPr>
            <a:endParaRPr lang="en-US" sz="2000" dirty="0"/>
          </a:p>
          <a:p>
            <a:pPr marL="742950" lvl="1" indent="-285750">
              <a:buFont typeface="Wingdings" pitchFamily="2" charset="2"/>
              <a:buChar char="Ø"/>
            </a:pPr>
            <a:endParaRPr lang="en-US" sz="2000" dirty="0"/>
          </a:p>
        </p:txBody>
      </p:sp>
      <p:pic>
        <p:nvPicPr>
          <p:cNvPr id="3" name="Online Media 2" descr="Slide2">
            <a:hlinkClick r:id="" action="ppaction://media"/>
            <a:extLst>
              <a:ext uri="{FF2B5EF4-FFF2-40B4-BE49-F238E27FC236}">
                <a16:creationId xmlns:a16="http://schemas.microsoft.com/office/drawing/2014/main" id="{EAD204D4-3C30-3A4C-987B-BBC914DA089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9693" y="0"/>
            <a:ext cx="812800" cy="812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2767BD-610A-BE47-B907-7FE031101494}"/>
              </a:ext>
            </a:extLst>
          </p:cNvPr>
          <p:cNvSpPr txBox="1"/>
          <p:nvPr/>
        </p:nvSpPr>
        <p:spPr>
          <a:xfrm>
            <a:off x="417907" y="349393"/>
            <a:ext cx="8915400" cy="115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Restaurant Closing Analysis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Rating and Other Attributes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5926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86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5FEB52-7438-2D45-9C0A-FBAC790B2A7E}"/>
              </a:ext>
            </a:extLst>
          </p:cNvPr>
          <p:cNvSpPr txBox="1"/>
          <p:nvPr/>
        </p:nvSpPr>
        <p:spPr>
          <a:xfrm>
            <a:off x="645517" y="1530932"/>
            <a:ext cx="8216152" cy="313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Feature Selection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From 90 features narrow down to 41 features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Rating number, rating star, food types, business time, parking availability and type, noise level, seat arrangement, decoration style, TV and </a:t>
            </a:r>
            <a:r>
              <a:rPr lang="en-US" sz="2000" dirty="0" err="1"/>
              <a:t>WiFi</a:t>
            </a:r>
            <a:r>
              <a:rPr lang="en-US" sz="2000" dirty="0"/>
              <a:t> availability, kids friendly, alcohol availability, food delivery, drive through, smoking allowing, disability friendly, pets friendly, music style, date of week operation, allergy identification, </a:t>
            </a:r>
            <a:r>
              <a:rPr lang="en-US" sz="2000" dirty="0" err="1"/>
              <a:t>etc</a:t>
            </a:r>
            <a:r>
              <a:rPr lang="en-US" sz="2000" dirty="0"/>
              <a:t>…</a:t>
            </a:r>
          </a:p>
        </p:txBody>
      </p:sp>
      <p:pic>
        <p:nvPicPr>
          <p:cNvPr id="3" name="Online Media 2" descr="Slide3">
            <a:hlinkClick r:id="" action="ppaction://media"/>
            <a:extLst>
              <a:ext uri="{FF2B5EF4-FFF2-40B4-BE49-F238E27FC236}">
                <a16:creationId xmlns:a16="http://schemas.microsoft.com/office/drawing/2014/main" id="{9A66BE27-73B0-7D41-B02D-B4411BB05E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9693" y="0"/>
            <a:ext cx="812800" cy="812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4E8E11-C273-A94C-A550-60EFF173063D}"/>
              </a:ext>
            </a:extLst>
          </p:cNvPr>
          <p:cNvSpPr txBox="1"/>
          <p:nvPr/>
        </p:nvSpPr>
        <p:spPr>
          <a:xfrm>
            <a:off x="417907" y="349393"/>
            <a:ext cx="8915400" cy="115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Restaurant Closing Analysis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Rating and Other Attributes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4380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03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8154A0-A370-DB43-A4F8-8D34208C9384}"/>
              </a:ext>
            </a:extLst>
          </p:cNvPr>
          <p:cNvSpPr txBox="1"/>
          <p:nvPr/>
        </p:nvSpPr>
        <p:spPr>
          <a:xfrm>
            <a:off x="1117155" y="1716916"/>
            <a:ext cx="7516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Missing value handling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Mean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Extreme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XGBoost</a:t>
            </a:r>
            <a:r>
              <a:rPr lang="en-US" sz="2000" dirty="0"/>
              <a:t> can automatically deal with sparse matrix</a:t>
            </a:r>
          </a:p>
        </p:txBody>
      </p:sp>
      <p:pic>
        <p:nvPicPr>
          <p:cNvPr id="3" name="Online Media 2" descr="Slide4">
            <a:hlinkClick r:id="" action="ppaction://media"/>
            <a:extLst>
              <a:ext uri="{FF2B5EF4-FFF2-40B4-BE49-F238E27FC236}">
                <a16:creationId xmlns:a16="http://schemas.microsoft.com/office/drawing/2014/main" id="{95A73275-6383-954A-BA60-A9FB4B42FA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9693" y="0"/>
            <a:ext cx="812800" cy="812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F72395-392A-3C42-82C0-BF41EEDBFDB3}"/>
              </a:ext>
            </a:extLst>
          </p:cNvPr>
          <p:cNvSpPr txBox="1"/>
          <p:nvPr/>
        </p:nvSpPr>
        <p:spPr>
          <a:xfrm>
            <a:off x="417907" y="349393"/>
            <a:ext cx="8915400" cy="115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Restaurant Closing Analysis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Rating and Other Attributes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5566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66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549</Words>
  <Application>Microsoft Macintosh PowerPoint</Application>
  <PresentationFormat>On-screen Show (16:9)</PresentationFormat>
  <Paragraphs>101</Paragraphs>
  <Slides>19</Slides>
  <Notes>12</Notes>
  <HiddenSlides>0</HiddenSlides>
  <MMClips>8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Cambria Math</vt:lpstr>
      <vt:lpstr>Arial</vt:lpstr>
      <vt:lpstr>Wingdings</vt:lpstr>
      <vt:lpstr>Roboto</vt:lpstr>
      <vt:lpstr>Geometric</vt:lpstr>
      <vt:lpstr>PowerPoint Presentation</vt:lpstr>
      <vt:lpstr>Problem </vt:lpstr>
      <vt:lpstr>Importance and Interest</vt:lpstr>
      <vt:lpstr>PowerPoint Presentation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Attitude Model</vt:lpstr>
      <vt:lpstr>Testing Result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chopinh0629@gmail.com</cp:lastModifiedBy>
  <cp:revision>20</cp:revision>
  <dcterms:modified xsi:type="dcterms:W3CDTF">2019-10-03T20:45:15Z</dcterms:modified>
</cp:coreProperties>
</file>