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20">
          <p15:clr>
            <a:srgbClr val="A4A3A4"/>
          </p15:clr>
        </p15:guide>
        <p15:guide id="2" orient="horz" pos="960">
          <p15:clr>
            <a:srgbClr val="A4A3A4"/>
          </p15:clr>
        </p15:guide>
        <p15:guide id="3" orient="horz" pos="3888">
          <p15:clr>
            <a:srgbClr val="A4A3A4"/>
          </p15:clr>
        </p15:guide>
        <p15:guide id="4" pos="288">
          <p15:clr>
            <a:srgbClr val="A4A3A4"/>
          </p15:clr>
        </p15:guide>
        <p15:guide id="5" pos="5472">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F1DBB11-4C46-481C-A3A5-2170B15984B8}">
  <a:tblStyle styleId="{9F1DBB11-4C46-481C-A3A5-2170B15984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720" orient="horz"/>
        <p:guide pos="960" orient="horz"/>
        <p:guide pos="3888" orient="horz"/>
        <p:guide pos="288"/>
        <p:guide pos="5472"/>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4" name="Google Shape;17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highlight>
                  <a:srgbClr val="F7F8FA"/>
                </a:highlight>
                <a:latin typeface="Times New Roman"/>
                <a:ea typeface="Times New Roman"/>
                <a:cs typeface="Times New Roman"/>
                <a:sym typeface="Times New Roman"/>
              </a:rPr>
              <a:t>Some of the selected features have the word Yes or No, because most of the columns are categorized.If the customer has this feature, the feature selection selects the feature with Yes, or No otherwise.Then, we can use this to see what features will affect the churn.</a:t>
            </a:r>
            <a:endParaRPr>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53cb225e4_0_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2" name="Google Shape;182;g753cb225e4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g753cb225e4_0_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highlight>
                  <a:srgbClr val="F7F8FA"/>
                </a:highlight>
                <a:latin typeface="Times New Roman"/>
                <a:ea typeface="Times New Roman"/>
                <a:cs typeface="Times New Roman"/>
                <a:sym typeface="Times New Roman"/>
              </a:rPr>
              <a:t>There is a strong correlation between some characteristics</a:t>
            </a:r>
            <a:endParaRPr sz="1400">
              <a:solidFill>
                <a:srgbClr val="000000"/>
              </a:solidFill>
              <a:highlight>
                <a:srgbClr val="FFFFFF"/>
              </a:highlight>
              <a:latin typeface="Times New Roman"/>
              <a:ea typeface="Times New Roman"/>
              <a:cs typeface="Times New Roman"/>
              <a:sym typeface="Times New Roman"/>
            </a:endParaRPr>
          </a:p>
          <a:p>
            <a:pPr indent="-304800" lvl="0" marL="457200" rtl="0" algn="l">
              <a:lnSpc>
                <a:spcPct val="95000"/>
              </a:lnSpc>
              <a:spcBef>
                <a:spcPts val="0"/>
              </a:spcBef>
              <a:spcAft>
                <a:spcPts val="0"/>
              </a:spcAft>
              <a:buClr>
                <a:srgbClr val="990000"/>
              </a:buClr>
              <a:buSzPts val="1200"/>
              <a:buFont typeface="Times New Roman"/>
              <a:buChar char="•"/>
            </a:pPr>
            <a:r>
              <a:rPr lang="en-US">
                <a:latin typeface="Times New Roman"/>
                <a:ea typeface="Times New Roman"/>
                <a:cs typeface="Times New Roman"/>
                <a:sym typeface="Times New Roman"/>
              </a:rPr>
              <a:t>Total Charges and Tenure</a:t>
            </a:r>
            <a:endParaRPr>
              <a:latin typeface="Times New Roman"/>
              <a:ea typeface="Times New Roman"/>
              <a:cs typeface="Times New Roman"/>
              <a:sym typeface="Times New Roman"/>
            </a:endParaRPr>
          </a:p>
          <a:p>
            <a:pPr indent="-304800" lvl="0" marL="457200" rtl="0" algn="l">
              <a:lnSpc>
                <a:spcPct val="95000"/>
              </a:lnSpc>
              <a:spcBef>
                <a:spcPts val="0"/>
              </a:spcBef>
              <a:spcAft>
                <a:spcPts val="0"/>
              </a:spcAft>
              <a:buClr>
                <a:srgbClr val="990000"/>
              </a:buClr>
              <a:buSzPts val="1200"/>
              <a:buFont typeface="Times New Roman"/>
              <a:buChar char="•"/>
            </a:pPr>
            <a:r>
              <a:rPr lang="en-US">
                <a:latin typeface="Times New Roman"/>
                <a:ea typeface="Times New Roman"/>
                <a:cs typeface="Times New Roman"/>
                <a:sym typeface="Times New Roman"/>
              </a:rPr>
              <a:t>2-year contracts and Tenure</a:t>
            </a:r>
            <a:endParaRPr>
              <a:latin typeface="Times New Roman"/>
              <a:ea typeface="Times New Roman"/>
              <a:cs typeface="Times New Roman"/>
              <a:sym typeface="Times New Roman"/>
            </a:endParaRPr>
          </a:p>
          <a:p>
            <a:pPr indent="-304800" lvl="0" marL="457200" rtl="0" algn="l">
              <a:lnSpc>
                <a:spcPct val="95000"/>
              </a:lnSpc>
              <a:spcBef>
                <a:spcPts val="0"/>
              </a:spcBef>
              <a:spcAft>
                <a:spcPts val="0"/>
              </a:spcAft>
              <a:buClr>
                <a:srgbClr val="990000"/>
              </a:buClr>
              <a:buSzPts val="1200"/>
              <a:buFont typeface="Times New Roman"/>
              <a:buChar char="•"/>
            </a:pPr>
            <a:r>
              <a:rPr lang="en-US">
                <a:latin typeface="Times New Roman"/>
                <a:ea typeface="Times New Roman"/>
                <a:cs typeface="Times New Roman"/>
                <a:sym typeface="Times New Roman"/>
              </a:rPr>
              <a:t>Internet Services with Fiber Optics and Monthly Charges</a:t>
            </a:r>
            <a:endParaRPr>
              <a:latin typeface="Times New Roman"/>
              <a:ea typeface="Times New Roman"/>
              <a:cs typeface="Times New Roman"/>
              <a:sym typeface="Times New Roman"/>
            </a:endParaRPr>
          </a:p>
          <a:p>
            <a:pPr indent="-304800" lvl="0" marL="457200" rtl="0" algn="l">
              <a:lnSpc>
                <a:spcPct val="95000"/>
              </a:lnSpc>
              <a:spcBef>
                <a:spcPts val="0"/>
              </a:spcBef>
              <a:spcAft>
                <a:spcPts val="0"/>
              </a:spcAft>
              <a:buClr>
                <a:srgbClr val="990000"/>
              </a:buClr>
              <a:buSzPts val="1200"/>
              <a:buFont typeface="Times New Roman"/>
              <a:buChar char="•"/>
            </a:pPr>
            <a:r>
              <a:rPr lang="en-US">
                <a:latin typeface="Times New Roman"/>
                <a:ea typeface="Times New Roman"/>
                <a:cs typeface="Times New Roman"/>
                <a:sym typeface="Times New Roman"/>
              </a:rPr>
              <a:t>Streaming and Monthly Charges</a:t>
            </a:r>
            <a:endParaRPr>
              <a:solidFill>
                <a:srgbClr val="212121"/>
              </a:solidFill>
              <a:highlight>
                <a:srgbClr val="FFFFFF"/>
              </a:highlight>
              <a:latin typeface="Courier New"/>
              <a:ea typeface="Courier New"/>
              <a:cs typeface="Courier New"/>
              <a:sym typeface="Courier New"/>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53d0cde51_4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53d0cde51_4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92" name="Google Shape;192;g753d0cde51_4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53cb225e4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53cb225e4_0_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Original Data distribution was unbalanced, so we thought of using oversampling method to oversample Minority classes and train various models on that and then predict the probability of Customer churn. We used SMOTE for it.</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As we can, smote has created data points such that the distribution is symmetric now.</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We also used stratified k-fold cross validation with 10 folds to better train our model.</a:t>
            </a:r>
            <a:endParaRPr>
              <a:latin typeface="Times New Roman"/>
              <a:ea typeface="Times New Roman"/>
              <a:cs typeface="Times New Roman"/>
              <a:sym typeface="Times New Roman"/>
            </a:endParaRPr>
          </a:p>
        </p:txBody>
      </p:sp>
      <p:sp>
        <p:nvSpPr>
          <p:cNvPr id="203" name="Google Shape;203;g753cb225e4_0_6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53cb225e4_0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53cb225e4_0_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One of the goals is to find out which model is best suited to the dataset and will provide the best accuracy.</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We tried various algorithms on our model moving from simplest model to Bagging and Boosting approaches as well.</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We also tried ensemble of all models however didn’t get any improved accuracy on it.</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trained on two set of </a:t>
            </a:r>
            <a:r>
              <a:rPr lang="en-US">
                <a:latin typeface="Times New Roman"/>
                <a:ea typeface="Times New Roman"/>
                <a:cs typeface="Times New Roman"/>
                <a:sym typeface="Times New Roman"/>
              </a:rPr>
              <a:t>datasets</a:t>
            </a:r>
            <a:r>
              <a:rPr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separately</a:t>
            </a:r>
            <a:r>
              <a:rPr lang="en-US">
                <a:latin typeface="Times New Roman"/>
                <a:ea typeface="Times New Roman"/>
                <a:cs typeface="Times New Roman"/>
                <a:sym typeface="Times New Roman"/>
              </a:rPr>
              <a:t> and ran the model individually for both and noted their performance.</a:t>
            </a:r>
            <a:endParaRPr>
              <a:latin typeface="Times New Roman"/>
              <a:ea typeface="Times New Roman"/>
              <a:cs typeface="Times New Roman"/>
              <a:sym typeface="Times New Roman"/>
            </a:endParaRPr>
          </a:p>
        </p:txBody>
      </p:sp>
      <p:sp>
        <p:nvSpPr>
          <p:cNvPr id="213" name="Google Shape;213;g753cb225e4_0_8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53d0cde51_7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0" name="Google Shape;220;g753d0cde51_7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g753d0cde51_7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Lasso worked pretty well and reduced coefficients of those attributes to zero that have least impact on the target variable.</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This model is run on general data, the one we had before performing over-sampling. We thought of trying on both generally splitted as well as over-sampled data because we wanted to understand the behavior of two dataset. and how over-sampling affect the model and prediction.</a:t>
            </a: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53d0cde51_7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2" name="Google Shape;232;g753d0cde51_7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g753d0cde51_7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It performed almost the same, without any improvement in prediction.</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53d0cde51_7_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3" name="Google Shape;243;g753d0cde51_7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g753d0cde51_7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We tried gaussian kernel as well, but linear kernel SVM performed better which shows the decision boundary between two classes is somewhat linear.</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However, SVM still couldn’t perform well for various values of C. C=1 performed the best in our case.</a:t>
            </a: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753d0cde51_7_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4" name="Google Shape;254;g753d0cde51_7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5" name="Google Shape;255;g753d0cde51_7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Training on Over-sampled data performed better in case of SVM, however when we used the same data for training various other models, it pretty much gave the same results or in some case performed worse, so we didn’t move ahead with training on oversampled data.</a:t>
            </a: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753d0cde51_7_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5" name="Google Shape;265;g753d0cde51_7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g753d0cde51_7_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S</a:t>
            </a:r>
            <a:r>
              <a:rPr lang="en-US">
                <a:latin typeface="Times New Roman"/>
                <a:ea typeface="Times New Roman"/>
                <a:cs typeface="Times New Roman"/>
                <a:sym typeface="Times New Roman"/>
              </a:rPr>
              <a:t>uch a high value of k suggests that the decision boundary is close to being linear.</a:t>
            </a: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9" name="Google Shape;8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 name="Google Shape;9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highlight>
                  <a:srgbClr val="F7F8FA"/>
                </a:highlight>
                <a:latin typeface="Times New Roman"/>
                <a:ea typeface="Times New Roman"/>
                <a:cs typeface="Times New Roman"/>
                <a:sym typeface="Times New Roman"/>
              </a:rPr>
              <a:t>With the increasingly fierce competition in the telecom industry, customer retention has become a key business indicator for the company's to achieve better operation and competitiveness.Our goal is to understand the characteristics of customers who stop using company's services, analyze the reasons behind it, predict whether customers will leave, calculate the retention rate of target users, and to provide the most accuracy and </a:t>
            </a:r>
            <a:r>
              <a:rPr lang="en-US">
                <a:solidFill>
                  <a:srgbClr val="000000"/>
                </a:solidFill>
                <a:highlight>
                  <a:srgbClr val="F7F8FA"/>
                </a:highlight>
                <a:latin typeface="Times New Roman"/>
                <a:ea typeface="Times New Roman"/>
                <a:cs typeface="Times New Roman"/>
                <a:sym typeface="Times New Roman"/>
              </a:rPr>
              <a:t>effective plans to</a:t>
            </a:r>
            <a:r>
              <a:rPr lang="en-US">
                <a:solidFill>
                  <a:srgbClr val="000000"/>
                </a:solidFill>
                <a:highlight>
                  <a:srgbClr val="F7F8FA"/>
                </a:highlight>
                <a:latin typeface="Times New Roman"/>
                <a:ea typeface="Times New Roman"/>
                <a:cs typeface="Times New Roman"/>
                <a:sym typeface="Times New Roman"/>
              </a:rPr>
              <a:t> retain those target users.</a:t>
            </a:r>
            <a:endParaRPr>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45b3747b0_8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6" name="Google Shape;276;g845b3747b0_8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7" name="Google Shape;277;g845b3747b0_8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Gaussian Naive Bayes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53d0cde51_7_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7" name="Google Shape;287;g753d0cde51_7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g753d0cde51_7_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latin typeface="Times New Roman"/>
                <a:ea typeface="Times New Roman"/>
                <a:cs typeface="Times New Roman"/>
                <a:sym typeface="Times New Roman"/>
              </a:rPr>
              <a:t>Affects churn the most: 2 year contracts, tenure, no internet service, internet service fiber optic, one year contracts, and total charges</a:t>
            </a:r>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53d0cde51_7_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0" name="Google Shape;300;g753d0cde51_7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1" name="Google Shape;301;g753d0cde51_7_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VIF dropped monthly/total charges and those that have phone services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a:latin typeface="Times New Roman"/>
                <a:ea typeface="Times New Roman"/>
                <a:cs typeface="Times New Roman"/>
                <a:sym typeface="Times New Roman"/>
              </a:rPr>
              <a:t>Affects churn the most: Total charges, tenure, internet service fiber optics, month to month contract, payment method by electronic check</a:t>
            </a:r>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53d0cde51_7_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2" name="Google Shape;312;g753d0cde51_7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 name="Google Shape;313;g753d0cde51_7_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latin typeface="Times New Roman"/>
                <a:ea typeface="Times New Roman"/>
                <a:cs typeface="Times New Roman"/>
                <a:sym typeface="Times New Roman"/>
              </a:rPr>
              <a:t>Affects churn the most: Tenure, total charges, month to month contracts, monthly charges, and no online security</a:t>
            </a:r>
            <a:endParaRPr>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53d0cde51_7_9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4" name="Google Shape;324;g753d0cde51_7_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5" name="Google Shape;325;g753d0cde51_7_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latin typeface="Times New Roman"/>
                <a:ea typeface="Times New Roman"/>
                <a:cs typeface="Times New Roman"/>
                <a:sym typeface="Times New Roman"/>
              </a:rPr>
              <a:t>Affects churn the most: tenure, having internet service fiber optics, total charges, 2 year contracts, and electronic check payments </a:t>
            </a:r>
            <a:endParaRPr>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53d0cde51_7_10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6" name="Google Shape;336;g753d0cde51_7_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7" name="Google Shape;337;g753d0cde51_7_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latin typeface="Times New Roman"/>
                <a:ea typeface="Times New Roman"/>
                <a:cs typeface="Times New Roman"/>
                <a:sym typeface="Times New Roman"/>
              </a:rPr>
              <a:t>Affects churn the most: electronic check payments, 2 year contracts, 1 year contracts, internet service fiber optics, tenure</a:t>
            </a:r>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753cb225e4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753cb225e4_0_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The features are listed in order of importance and decreasing order of </a:t>
            </a:r>
            <a:r>
              <a:rPr lang="en-US">
                <a:latin typeface="Times New Roman"/>
                <a:ea typeface="Times New Roman"/>
                <a:cs typeface="Times New Roman"/>
                <a:sym typeface="Times New Roman"/>
              </a:rPr>
              <a:t>coefficients describing how much it affects churn. The features that are highlighted the most are contract month-to-month, internet service fiber optic, and online security no. </a:t>
            </a:r>
            <a:endParaRPr>
              <a:latin typeface="Times New Roman"/>
              <a:ea typeface="Times New Roman"/>
              <a:cs typeface="Times New Roman"/>
              <a:sym typeface="Times New Roman"/>
            </a:endParaRPr>
          </a:p>
        </p:txBody>
      </p:sp>
      <p:sp>
        <p:nvSpPr>
          <p:cNvPr id="349" name="Google Shape;349;g753cb225e4_0_9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845b3747b0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45b3747b0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The top attributes that influence customer churn are month-to-month contracts, longer tenure, and higher total charges. This may be because customers are not satisfied in first month but have to keep going with the service because of their contract. Customers may want try other services after they are subscribed for a longer time. In addition, higher charges could cause customers to leave who see</a:t>
            </a:r>
            <a:r>
              <a:rPr lang="en-US">
                <a:latin typeface="Times New Roman"/>
                <a:ea typeface="Times New Roman"/>
                <a:cs typeface="Times New Roman"/>
                <a:sym typeface="Times New Roman"/>
              </a:rPr>
              <a:t> better deals at other services.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Also, other services provided by the company such as not having online security, fiber optic, internet service, no technical support, and electronic check payments lead to higher churn rates.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Recommendations include improving online security, fiber optic internet services, and technical services as well as securing electronic check payments.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The </a:t>
            </a:r>
            <a:r>
              <a:rPr lang="en-US">
                <a:latin typeface="Times New Roman"/>
                <a:ea typeface="Times New Roman"/>
                <a:cs typeface="Times New Roman"/>
                <a:sym typeface="Times New Roman"/>
              </a:rPr>
              <a:t>2 year</a:t>
            </a:r>
            <a:r>
              <a:rPr lang="en-US">
                <a:latin typeface="Times New Roman"/>
                <a:ea typeface="Times New Roman"/>
                <a:cs typeface="Times New Roman"/>
                <a:sym typeface="Times New Roman"/>
              </a:rPr>
              <a:t> contract variable probably affects churn the most because usually companies offer a 2 year contract and once that is up, customers will probably look at other companies for their services. </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Customers who don’t opt for internet services may look elsewhere for cheaper services or are not satisfied with the company’s plan.</a:t>
            </a:r>
            <a:endParaRPr>
              <a:latin typeface="Times New Roman"/>
              <a:ea typeface="Times New Roman"/>
              <a:cs typeface="Times New Roman"/>
              <a:sym typeface="Times New Roman"/>
            </a:endParaRPr>
          </a:p>
          <a:p>
            <a:pPr indent="0" lvl="0" marL="0" rtl="0" algn="l">
              <a:spcBef>
                <a:spcPts val="0"/>
              </a:spcBef>
              <a:spcAft>
                <a:spcPts val="0"/>
              </a:spcAft>
              <a:buNone/>
            </a:pPr>
            <a:r>
              <a:rPr lang="en-US">
                <a:latin typeface="Times New Roman"/>
                <a:ea typeface="Times New Roman"/>
                <a:cs typeface="Times New Roman"/>
                <a:sym typeface="Times New Roman"/>
              </a:rPr>
              <a:t>Mailed check payments may get lost in transit so customers could have problems there. </a:t>
            </a:r>
            <a:endParaRPr>
              <a:latin typeface="Times New Roman"/>
              <a:ea typeface="Times New Roman"/>
              <a:cs typeface="Times New Roman"/>
              <a:sym typeface="Times New Roman"/>
            </a:endParaRPr>
          </a:p>
        </p:txBody>
      </p:sp>
      <p:sp>
        <p:nvSpPr>
          <p:cNvPr id="357" name="Google Shape;357;g845b3747b0_0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753d0cde51_7_3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53d0cde51_7_3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We learned many things from doing this project. This includes applying the various models that we learned in class, as well as models that we researched, to a practical problem. We got to perform data cleaning, feature analysis to see which features would be important, and provide recommendation that could help the business become even more successful. We also understood and applied resampling techniques, different classification models, and implementing bagging and boosting to achieve better accuracy.</a:t>
            </a:r>
            <a:endParaRPr>
              <a:latin typeface="Times New Roman"/>
              <a:ea typeface="Times New Roman"/>
              <a:cs typeface="Times New Roman"/>
              <a:sym typeface="Times New Roman"/>
            </a:endParaRPr>
          </a:p>
        </p:txBody>
      </p:sp>
      <p:sp>
        <p:nvSpPr>
          <p:cNvPr id="366" name="Google Shape;366;g753d0cde51_7_37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753cb225e4_0_10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3" name="Google Shape;373;g753cb225e4_0_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4" name="Google Shape;374;g753cb225e4_0_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53cb225e4_0_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8" name="Google Shape;98;g753cb225e4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g753cb225e4_0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a:highlight>
                  <a:srgbClr val="FFFFFF"/>
                </a:highlight>
                <a:latin typeface="Times New Roman"/>
                <a:ea typeface="Times New Roman"/>
                <a:cs typeface="Times New Roman"/>
                <a:sym typeface="Times New Roman"/>
              </a:rPr>
              <a:t>We used the data from Kaggle and provided by IBM which </a:t>
            </a:r>
            <a:r>
              <a:rPr lang="en-US">
                <a:latin typeface="Times New Roman"/>
                <a:ea typeface="Times New Roman"/>
                <a:cs typeface="Times New Roman"/>
                <a:sym typeface="Times New Roman"/>
              </a:rPr>
              <a:t>is an American multinational technology and consulting company mainly producing and selling computer hardwares and softwares.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753d0cde51_7_3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53d0cde51_7_3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g753d0cde51_7_39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53cb225e4_0_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8" name="Google Shape;108;g753cb225e4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g753cb225e4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800"/>
              </a:spcBef>
              <a:spcAft>
                <a:spcPts val="0"/>
              </a:spcAft>
              <a:buNone/>
            </a:pPr>
            <a:r>
              <a:rPr lang="en-US">
                <a:solidFill>
                  <a:srgbClr val="000000"/>
                </a:solidFill>
                <a:highlight>
                  <a:srgbClr val="F7F8FA"/>
                </a:highlight>
                <a:latin typeface="Times New Roman"/>
                <a:ea typeface="Times New Roman"/>
                <a:cs typeface="Times New Roman"/>
                <a:sym typeface="Times New Roman"/>
              </a:rPr>
              <a:t>The data set includes information from 7,043 users with 21 features (categorical and numerical)  and the features can be divided into 4 groups</a:t>
            </a:r>
            <a:endParaRPr>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53cb225e4_0_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0" name="Google Shape;120;g753cb225e4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g753cb225e4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solidFill>
                  <a:srgbClr val="000000"/>
                </a:solidFill>
                <a:highlight>
                  <a:srgbClr val="F7F8FA"/>
                </a:highlight>
                <a:latin typeface="Times New Roman"/>
                <a:ea typeface="Times New Roman"/>
                <a:cs typeface="Times New Roman"/>
                <a:sym typeface="Times New Roman"/>
              </a:rPr>
              <a:t>Because our purpose is to analyze the reasons of customer loss, first we will visualize the target value and analyze the characteristics of the basic data information. In order to facilitate the data operation in the future, we can see that the total number of customer loss is 26.6% </a:t>
            </a:r>
            <a:endParaRPr>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53cb225e4_0_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1" name="Google Shape;131;g753cb225e4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g753cb225e4_0_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800"/>
              </a:spcBef>
              <a:spcAft>
                <a:spcPts val="0"/>
              </a:spcAft>
              <a:buNone/>
            </a:pPr>
            <a:r>
              <a:rPr lang="en-US">
                <a:solidFill>
                  <a:srgbClr val="000000"/>
                </a:solidFill>
                <a:highlight>
                  <a:srgbClr val="F7F8FA"/>
                </a:highlight>
                <a:latin typeface="Times New Roman"/>
                <a:ea typeface="Times New Roman"/>
                <a:cs typeface="Times New Roman"/>
                <a:sym typeface="Times New Roman"/>
              </a:rPr>
              <a:t>Then we also visualized all the categorical and numerical features.</a:t>
            </a:r>
            <a:endParaRPr>
              <a:solidFill>
                <a:srgbClr val="000000"/>
              </a:solidFill>
              <a:highlight>
                <a:srgbClr val="F7F8FA"/>
              </a:highlight>
              <a:latin typeface="Times New Roman"/>
              <a:ea typeface="Times New Roman"/>
              <a:cs typeface="Times New Roman"/>
              <a:sym typeface="Times New Roman"/>
            </a:endParaRPr>
          </a:p>
          <a:p>
            <a:pPr indent="0" lvl="0" marL="0" rtl="0" algn="l">
              <a:lnSpc>
                <a:spcPct val="120000"/>
              </a:lnSpc>
              <a:spcBef>
                <a:spcPts val="800"/>
              </a:spcBef>
              <a:spcAft>
                <a:spcPts val="0"/>
              </a:spcAft>
              <a:buNone/>
            </a:pPr>
            <a:r>
              <a:rPr lang="en-US">
                <a:latin typeface="Times New Roman"/>
                <a:ea typeface="Times New Roman"/>
                <a:cs typeface="Times New Roman"/>
                <a:sym typeface="Times New Roman"/>
              </a:rPr>
              <a:t>There was little difference in the loss of male and female users</a:t>
            </a:r>
            <a:endParaRPr>
              <a:latin typeface="Times New Roman"/>
              <a:ea typeface="Times New Roman"/>
              <a:cs typeface="Times New Roman"/>
              <a:sym typeface="Times New Roman"/>
            </a:endParaRPr>
          </a:p>
          <a:p>
            <a:pPr indent="-236220" lvl="0" marL="274320" rtl="0" algn="l">
              <a:lnSpc>
                <a:spcPct val="120000"/>
              </a:lnSpc>
              <a:spcBef>
                <a:spcPts val="800"/>
              </a:spcBef>
              <a:spcAft>
                <a:spcPts val="0"/>
              </a:spcAft>
              <a:buClr>
                <a:schemeClr val="dk1"/>
              </a:buClr>
              <a:buSzPts val="1200"/>
              <a:buChar char="•"/>
            </a:pPr>
            <a:r>
              <a:rPr lang="en-US">
                <a:latin typeface="Times New Roman"/>
                <a:ea typeface="Times New Roman"/>
                <a:cs typeface="Times New Roman"/>
                <a:sym typeface="Times New Roman"/>
              </a:rPr>
              <a:t>The proportion of loss among elderly users is significantly higher than that of non-elderly users which probably means the churn does not matter about the gender</a:t>
            </a:r>
            <a:endParaRPr>
              <a:latin typeface="Times New Roman"/>
              <a:ea typeface="Times New Roman"/>
              <a:cs typeface="Times New Roman"/>
              <a:sym typeface="Times New Roman"/>
            </a:endParaRPr>
          </a:p>
          <a:p>
            <a:pPr indent="-236220" lvl="0" marL="274320" rtl="0" algn="l">
              <a:lnSpc>
                <a:spcPct val="120000"/>
              </a:lnSpc>
              <a:spcBef>
                <a:spcPts val="800"/>
              </a:spcBef>
              <a:spcAft>
                <a:spcPts val="0"/>
              </a:spcAft>
              <a:buClr>
                <a:schemeClr val="dk1"/>
              </a:buClr>
              <a:buSzPts val="1200"/>
              <a:buChar char="•"/>
            </a:pPr>
            <a:r>
              <a:rPr lang="en-US">
                <a:latin typeface="Times New Roman"/>
                <a:ea typeface="Times New Roman"/>
                <a:cs typeface="Times New Roman"/>
                <a:sym typeface="Times New Roman"/>
              </a:rPr>
              <a:t>The number of unmarried and married people in all the data was roughly the same, but the number of unmarried people lost was twice as fast as the number of married people lost</a:t>
            </a:r>
            <a:endParaRPr>
              <a:latin typeface="Times New Roman"/>
              <a:ea typeface="Times New Roman"/>
              <a:cs typeface="Times New Roman"/>
              <a:sym typeface="Times New Roman"/>
            </a:endParaRPr>
          </a:p>
          <a:p>
            <a:pPr indent="-236220" lvl="0" marL="274320" rtl="0" algn="l">
              <a:lnSpc>
                <a:spcPct val="120000"/>
              </a:lnSpc>
              <a:spcBef>
                <a:spcPts val="800"/>
              </a:spcBef>
              <a:spcAft>
                <a:spcPts val="0"/>
              </a:spcAft>
              <a:buClr>
                <a:schemeClr val="dk1"/>
              </a:buClr>
              <a:buSzPts val="1200"/>
              <a:buChar char="•"/>
            </a:pPr>
            <a:r>
              <a:rPr lang="en-US">
                <a:latin typeface="Times New Roman"/>
                <a:ea typeface="Times New Roman"/>
                <a:cs typeface="Times New Roman"/>
                <a:sym typeface="Times New Roman"/>
              </a:rPr>
              <a:t>From the perspective of economic independence, the user turnover rate of economic independence is much higher than that of economic independence.</a:t>
            </a:r>
            <a:endParaRPr/>
          </a:p>
          <a:p>
            <a:pPr indent="0" lvl="0" marL="274320" rtl="0" algn="l">
              <a:lnSpc>
                <a:spcPct val="120000"/>
              </a:lnSpc>
              <a:spcBef>
                <a:spcPts val="800"/>
              </a:spcBef>
              <a:spcAft>
                <a:spcPts val="0"/>
              </a:spcAft>
              <a:buNone/>
            </a:pPr>
            <a:r>
              <a:t/>
            </a:r>
            <a:endParaRPr sz="1800">
              <a:solidFill>
                <a:srgbClr val="333333"/>
              </a:solidFill>
              <a:highlight>
                <a:srgbClr val="F7F8FA"/>
              </a:highlight>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53d0cde51_4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53d0cde51_4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T</a:t>
            </a:r>
            <a:r>
              <a:rPr lang="en-US">
                <a:latin typeface="Times New Roman"/>
                <a:ea typeface="Times New Roman"/>
                <a:cs typeface="Times New Roman"/>
                <a:sym typeface="Times New Roman"/>
              </a:rPr>
              <a:t>he figure at the left corner shows the numerical distribution between each features and the figure at bottom shows the bar plot of each numerical data, spread by churn and No Churn with different color. </a:t>
            </a:r>
            <a:endParaRPr>
              <a:latin typeface="Times New Roman"/>
              <a:ea typeface="Times New Roman"/>
              <a:cs typeface="Times New Roman"/>
              <a:sym typeface="Times New Roman"/>
            </a:endParaRPr>
          </a:p>
        </p:txBody>
      </p:sp>
      <p:sp>
        <p:nvSpPr>
          <p:cNvPr id="141" name="Google Shape;141;g753d0cde51_4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53cb225e4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53cb225e4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0000"/>
                </a:solidFill>
                <a:highlight>
                  <a:srgbClr val="F7F8FA"/>
                </a:highlight>
                <a:latin typeface="Times New Roman"/>
                <a:ea typeface="Times New Roman"/>
                <a:cs typeface="Times New Roman"/>
                <a:sym typeface="Times New Roman"/>
              </a:rPr>
              <a:t>When we finished the basic analysis of the data, we started to clean up the data, first …. second…. third….</a:t>
            </a:r>
            <a:endParaRPr>
              <a:solidFill>
                <a:srgbClr val="000000"/>
              </a:solidFill>
              <a:latin typeface="Times New Roman"/>
              <a:ea typeface="Times New Roman"/>
              <a:cs typeface="Times New Roman"/>
              <a:sym typeface="Times New Roman"/>
            </a:endParaRPr>
          </a:p>
        </p:txBody>
      </p:sp>
      <p:sp>
        <p:nvSpPr>
          <p:cNvPr id="151" name="Google Shape;151;g753cb225e4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53d0cde51_5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53d0cde51_5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did the</a:t>
            </a:r>
            <a:r>
              <a:rPr lang="en-US"/>
              <a:t> feature extraction next, by …..</a:t>
            </a:r>
            <a:endParaRPr/>
          </a:p>
        </p:txBody>
      </p:sp>
      <p:sp>
        <p:nvSpPr>
          <p:cNvPr id="163" name="Google Shape;163;g753d0cde51_5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6" name="Shape 16"/>
        <p:cNvGrpSpPr/>
        <p:nvPr/>
      </p:nvGrpSpPr>
      <p:grpSpPr>
        <a:xfrm>
          <a:off x="0" y="0"/>
          <a:ext cx="0" cy="0"/>
          <a:chOff x="0" y="0"/>
          <a:chExt cx="0" cy="0"/>
        </a:xfrm>
      </p:grpSpPr>
      <p:pic>
        <p:nvPicPr>
          <p:cNvPr descr="greyWatermark-20.png" id="17" name="Google Shape;17;p2"/>
          <p:cNvPicPr preferRelativeResize="0"/>
          <p:nvPr/>
        </p:nvPicPr>
        <p:blipFill rotWithShape="1">
          <a:blip r:embed="rId2">
            <a:alphaModFix/>
          </a:blip>
          <a:srcRect b="0" l="0" r="0" t="0"/>
          <a:stretch/>
        </p:blipFill>
        <p:spPr>
          <a:xfrm>
            <a:off x="5185590" y="2981885"/>
            <a:ext cx="3958410" cy="3876115"/>
          </a:xfrm>
          <a:prstGeom prst="rect">
            <a:avLst/>
          </a:prstGeom>
          <a:noFill/>
          <a:ln>
            <a:noFill/>
          </a:ln>
        </p:spPr>
      </p:pic>
      <p:sp>
        <p:nvSpPr>
          <p:cNvPr id="18" name="Google Shape;18;p2"/>
          <p:cNvSpPr txBox="1"/>
          <p:nvPr>
            <p:ph type="ctrTitle"/>
          </p:nvPr>
        </p:nvSpPr>
        <p:spPr>
          <a:xfrm>
            <a:off x="457200" y="2286000"/>
            <a:ext cx="6858000" cy="1524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4000"/>
              <a:buFont typeface="Verdana"/>
              <a:buNone/>
              <a:defRPr b="1"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subTitle"/>
          </p:nvPr>
        </p:nvSpPr>
        <p:spPr>
          <a:xfrm>
            <a:off x="457200" y="4041648"/>
            <a:ext cx="6858000" cy="990600"/>
          </a:xfrm>
          <a:prstGeom prst="rect">
            <a:avLst/>
          </a:prstGeom>
          <a:noFill/>
          <a:ln>
            <a:noFill/>
          </a:ln>
        </p:spPr>
        <p:txBody>
          <a:bodyPr anchorCtr="0" anchor="t" bIns="45700" lIns="91425" spcFirstLastPara="1" rIns="91425" wrap="square" tIns="45700">
            <a:noAutofit/>
          </a:bodyPr>
          <a:lstStyle>
            <a:lvl1pPr lvl="0" algn="l">
              <a:lnSpc>
                <a:spcPct val="95000"/>
              </a:lnSpc>
              <a:spcBef>
                <a:spcPts val="1200"/>
              </a:spcBef>
              <a:spcAft>
                <a:spcPts val="0"/>
              </a:spcAft>
              <a:buSzPts val="2800"/>
              <a:buNone/>
              <a:defRPr sz="2800">
                <a:solidFill>
                  <a:schemeClr val="dk2"/>
                </a:solidFill>
              </a:defRPr>
            </a:lvl1pPr>
            <a:lvl2pPr lvl="1" algn="ctr">
              <a:lnSpc>
                <a:spcPct val="95000"/>
              </a:lnSpc>
              <a:spcBef>
                <a:spcPts val="600"/>
              </a:spcBef>
              <a:spcAft>
                <a:spcPts val="0"/>
              </a:spcAft>
              <a:buSzPts val="2000"/>
              <a:buNone/>
              <a:defRPr>
                <a:solidFill>
                  <a:srgbClr val="888888"/>
                </a:solidFill>
              </a:defRPr>
            </a:lvl2pPr>
            <a:lvl3pPr lvl="2" algn="ctr">
              <a:lnSpc>
                <a:spcPct val="95000"/>
              </a:lnSpc>
              <a:spcBef>
                <a:spcPts val="600"/>
              </a:spcBef>
              <a:spcAft>
                <a:spcPts val="0"/>
              </a:spcAft>
              <a:buSzPts val="1800"/>
              <a:buNone/>
              <a:defRPr>
                <a:solidFill>
                  <a:srgbClr val="888888"/>
                </a:solidFill>
              </a:defRPr>
            </a:lvl3pPr>
            <a:lvl4pPr lvl="3" algn="ctr">
              <a:lnSpc>
                <a:spcPct val="95000"/>
              </a:lnSpc>
              <a:spcBef>
                <a:spcPts val="600"/>
              </a:spcBef>
              <a:spcAft>
                <a:spcPts val="0"/>
              </a:spcAft>
              <a:buSzPts val="1600"/>
              <a:buNone/>
              <a:defRPr>
                <a:solidFill>
                  <a:srgbClr val="888888"/>
                </a:solidFill>
              </a:defRPr>
            </a:lvl4pPr>
            <a:lvl5pPr lvl="4" algn="ctr">
              <a:lnSpc>
                <a:spcPct val="95000"/>
              </a:lnSpc>
              <a:spcBef>
                <a:spcPts val="600"/>
              </a:spcBef>
              <a:spcAft>
                <a:spcPts val="0"/>
              </a:spcAft>
              <a:buSzPts val="1600"/>
              <a:buNone/>
              <a:defRPr>
                <a:solidFill>
                  <a:srgbClr val="888888"/>
                </a:solidFill>
              </a:defRPr>
            </a:lvl5pPr>
            <a:lvl6pPr lvl="5" algn="ctr">
              <a:spcBef>
                <a:spcPts val="320"/>
              </a:spcBef>
              <a:spcAft>
                <a:spcPts val="0"/>
              </a:spcAft>
              <a:buSzPts val="1600"/>
              <a:buNone/>
              <a:defRPr>
                <a:solidFill>
                  <a:srgbClr val="888888"/>
                </a:solidFill>
              </a:defRPr>
            </a:lvl6pPr>
            <a:lvl7pPr lvl="6" algn="ctr">
              <a:spcBef>
                <a:spcPts val="320"/>
              </a:spcBef>
              <a:spcAft>
                <a:spcPts val="0"/>
              </a:spcAft>
              <a:buSzPts val="1600"/>
              <a:buNone/>
              <a:defRPr>
                <a:solidFill>
                  <a:srgbClr val="888888"/>
                </a:solidFill>
              </a:defRPr>
            </a:lvl7pPr>
            <a:lvl8pPr lvl="7" algn="ctr">
              <a:spcBef>
                <a:spcPts val="320"/>
              </a:spcBef>
              <a:spcAft>
                <a:spcPts val="0"/>
              </a:spcAft>
              <a:buSzPts val="1600"/>
              <a:buNone/>
              <a:defRPr>
                <a:solidFill>
                  <a:srgbClr val="888888"/>
                </a:solidFill>
              </a:defRPr>
            </a:lvl8pPr>
            <a:lvl9pPr lvl="8" algn="ctr">
              <a:spcBef>
                <a:spcPts val="320"/>
              </a:spcBef>
              <a:spcAft>
                <a:spcPts val="0"/>
              </a:spcAft>
              <a:buSzPts val="1600"/>
              <a:buNone/>
              <a:defRPr>
                <a:solidFill>
                  <a:srgbClr val="888888"/>
                </a:solidFill>
              </a:defRPr>
            </a:lvl9pPr>
          </a:lstStyle>
          <a:p/>
        </p:txBody>
      </p:sp>
      <p:pic>
        <p:nvPicPr>
          <p:cNvPr id="20" name="Google Shape;20;p2"/>
          <p:cNvPicPr preferRelativeResize="0"/>
          <p:nvPr/>
        </p:nvPicPr>
        <p:blipFill rotWithShape="1">
          <a:blip r:embed="rId3">
            <a:alphaModFix/>
          </a:blip>
          <a:srcRect b="0" l="0" r="0" t="0"/>
          <a:stretch/>
        </p:blipFill>
        <p:spPr>
          <a:xfrm>
            <a:off x="533400" y="990600"/>
            <a:ext cx="2743200" cy="88931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4" name="Shape 64"/>
        <p:cNvGrpSpPr/>
        <p:nvPr/>
      </p:nvGrpSpPr>
      <p:grpSpPr>
        <a:xfrm>
          <a:off x="0" y="0"/>
          <a:ext cx="0" cy="0"/>
          <a:chOff x="0" y="0"/>
          <a:chExt cx="0" cy="0"/>
        </a:xfrm>
      </p:grpSpPr>
      <p:sp>
        <p:nvSpPr>
          <p:cNvPr id="65" name="Google Shape;65;p11"/>
          <p:cNvSpPr txBox="1"/>
          <p:nvPr>
            <p:ph idx="12" type="sldNum"/>
          </p:nvPr>
        </p:nvSpPr>
        <p:spPr>
          <a:xfrm>
            <a:off x="0" y="6391656"/>
            <a:ext cx="45929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6" name="Google Shape;66;p11"/>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7" name="Shape 67"/>
        <p:cNvGrpSpPr/>
        <p:nvPr/>
      </p:nvGrpSpPr>
      <p:grpSpPr>
        <a:xfrm>
          <a:off x="0" y="0"/>
          <a:ext cx="0" cy="0"/>
          <a:chOff x="0" y="0"/>
          <a:chExt cx="0" cy="0"/>
        </a:xfrm>
      </p:grpSpPr>
      <p:sp>
        <p:nvSpPr>
          <p:cNvPr id="68" name="Google Shape;68;p12"/>
          <p:cNvSpPr txBox="1"/>
          <p:nvPr>
            <p:ph type="title"/>
          </p:nvPr>
        </p:nvSpPr>
        <p:spPr>
          <a:xfrm>
            <a:off x="457200" y="76200"/>
            <a:ext cx="8305800" cy="1066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3200"/>
              <a:buFont typeface="Verdana"/>
              <a:buNone/>
              <a:defRPr b="1"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2"/>
          <p:cNvSpPr txBox="1"/>
          <p:nvPr>
            <p:ph idx="1" type="body"/>
          </p:nvPr>
        </p:nvSpPr>
        <p:spPr>
          <a:xfrm>
            <a:off x="3392782" y="1524000"/>
            <a:ext cx="5294018" cy="4648199"/>
          </a:xfrm>
          <a:prstGeom prst="rect">
            <a:avLst/>
          </a:prstGeom>
          <a:noFill/>
          <a:ln>
            <a:noFill/>
          </a:ln>
        </p:spPr>
        <p:txBody>
          <a:bodyPr anchorCtr="0" anchor="t" bIns="45700" lIns="91425" spcFirstLastPara="1" rIns="91425" wrap="square" tIns="45700">
            <a:noAutofit/>
          </a:bodyPr>
          <a:lstStyle>
            <a:lvl1pPr indent="-381000" lvl="0" marL="457200" algn="l">
              <a:lnSpc>
                <a:spcPct val="95000"/>
              </a:lnSpc>
              <a:spcBef>
                <a:spcPts val="1200"/>
              </a:spcBef>
              <a:spcAft>
                <a:spcPts val="0"/>
              </a:spcAft>
              <a:buSzPts val="2400"/>
              <a:buChar char="•"/>
              <a:defRPr sz="2400"/>
            </a:lvl1pPr>
            <a:lvl2pPr indent="-368300" lvl="1" marL="914400" algn="l">
              <a:lnSpc>
                <a:spcPct val="95000"/>
              </a:lnSpc>
              <a:spcBef>
                <a:spcPts val="600"/>
              </a:spcBef>
              <a:spcAft>
                <a:spcPts val="0"/>
              </a:spcAft>
              <a:buSzPts val="2200"/>
              <a:buChar char="─"/>
              <a:defRPr sz="2200"/>
            </a:lvl2pPr>
            <a:lvl3pPr indent="-355600" lvl="2" marL="1371600" algn="l">
              <a:lnSpc>
                <a:spcPct val="95000"/>
              </a:lnSpc>
              <a:spcBef>
                <a:spcPts val="600"/>
              </a:spcBef>
              <a:spcAft>
                <a:spcPts val="0"/>
              </a:spcAft>
              <a:buSzPts val="2000"/>
              <a:buChar char="▪"/>
              <a:defRPr sz="2000"/>
            </a:lvl3pPr>
            <a:lvl4pPr indent="-342900" lvl="3" marL="1828800" algn="l">
              <a:lnSpc>
                <a:spcPct val="95000"/>
              </a:lnSpc>
              <a:spcBef>
                <a:spcPts val="600"/>
              </a:spcBef>
              <a:spcAft>
                <a:spcPts val="0"/>
              </a:spcAft>
              <a:buSzPts val="1800"/>
              <a:buChar char="o"/>
              <a:defRPr sz="1800"/>
            </a:lvl4pPr>
            <a:lvl5pPr indent="-342900" lvl="4" marL="2286000" algn="l">
              <a:lnSpc>
                <a:spcPct val="95000"/>
              </a:lnSpc>
              <a:spcBef>
                <a:spcPts val="600"/>
              </a:spcBef>
              <a:spcAft>
                <a:spcPts val="0"/>
              </a:spcAft>
              <a:buSzPts val="1800"/>
              <a:buChar char="•"/>
              <a:defRPr sz="18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70" name="Google Shape;70;p12"/>
          <p:cNvSpPr txBox="1"/>
          <p:nvPr>
            <p:ph idx="2" type="body"/>
          </p:nvPr>
        </p:nvSpPr>
        <p:spPr>
          <a:xfrm>
            <a:off x="443917" y="1524000"/>
            <a:ext cx="2673657" cy="4648200"/>
          </a:xfrm>
          <a:prstGeom prst="rect">
            <a:avLst/>
          </a:prstGeom>
          <a:noFill/>
          <a:ln>
            <a:noFill/>
          </a:ln>
        </p:spPr>
        <p:txBody>
          <a:bodyPr anchorCtr="0" anchor="t" bIns="45700" lIns="91425" spcFirstLastPara="1" rIns="91425" wrap="square" tIns="45700">
            <a:noAutofit/>
          </a:bodyPr>
          <a:lstStyle>
            <a:lvl1pPr indent="-228600" lvl="0" marL="457200" algn="l">
              <a:lnSpc>
                <a:spcPct val="95000"/>
              </a:lnSpc>
              <a:spcBef>
                <a:spcPts val="1200"/>
              </a:spcBef>
              <a:spcAft>
                <a:spcPts val="0"/>
              </a:spcAft>
              <a:buSzPts val="2000"/>
              <a:buNone/>
              <a:defRPr sz="2000">
                <a:solidFill>
                  <a:schemeClr val="dk2"/>
                </a:solidFill>
              </a:defRPr>
            </a:lvl1pPr>
            <a:lvl2pPr indent="-228600" lvl="1" marL="914400" algn="l">
              <a:lnSpc>
                <a:spcPct val="95000"/>
              </a:lnSpc>
              <a:spcBef>
                <a:spcPts val="600"/>
              </a:spcBef>
              <a:spcAft>
                <a:spcPts val="0"/>
              </a:spcAft>
              <a:buSzPts val="1200"/>
              <a:buNone/>
              <a:defRPr sz="1200"/>
            </a:lvl2pPr>
            <a:lvl3pPr indent="-228600" lvl="2" marL="1371600" algn="l">
              <a:lnSpc>
                <a:spcPct val="95000"/>
              </a:lnSpc>
              <a:spcBef>
                <a:spcPts val="600"/>
              </a:spcBef>
              <a:spcAft>
                <a:spcPts val="0"/>
              </a:spcAft>
              <a:buSzPts val="1000"/>
              <a:buNone/>
              <a:defRPr sz="1000"/>
            </a:lvl3pPr>
            <a:lvl4pPr indent="-228600" lvl="3" marL="1828800" algn="l">
              <a:lnSpc>
                <a:spcPct val="95000"/>
              </a:lnSpc>
              <a:spcBef>
                <a:spcPts val="600"/>
              </a:spcBef>
              <a:spcAft>
                <a:spcPts val="0"/>
              </a:spcAft>
              <a:buSzPts val="900"/>
              <a:buNone/>
              <a:defRPr sz="900"/>
            </a:lvl4pPr>
            <a:lvl5pPr indent="-228600" lvl="4" marL="2286000" algn="l">
              <a:lnSpc>
                <a:spcPct val="95000"/>
              </a:lnSpc>
              <a:spcBef>
                <a:spcPts val="60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1" name="Google Shape;71;p12"/>
          <p:cNvSpPr txBox="1"/>
          <p:nvPr>
            <p:ph idx="12" type="sldNum"/>
          </p:nvPr>
        </p:nvSpPr>
        <p:spPr>
          <a:xfrm>
            <a:off x="1" y="6387664"/>
            <a:ext cx="457200" cy="394136"/>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2" name="Google Shape;72;p12"/>
          <p:cNvCxnSpPr/>
          <p:nvPr/>
        </p:nvCxnSpPr>
        <p:spPr>
          <a:xfrm rot="5400000">
            <a:off x="1359110" y="3581400"/>
            <a:ext cx="3810000" cy="1588"/>
          </a:xfrm>
          <a:prstGeom prst="straightConnector1">
            <a:avLst/>
          </a:prstGeom>
          <a:noFill/>
          <a:ln cap="flat" cmpd="sng" w="15875">
            <a:solidFill>
              <a:srgbClr val="B5B5B5"/>
            </a:solidFill>
            <a:prstDash val="solid"/>
            <a:round/>
            <a:headEnd len="sm" w="sm" type="none"/>
            <a:tailEnd len="sm" w="sm" type="none"/>
          </a:ln>
        </p:spPr>
      </p:cxnSp>
      <p:sp>
        <p:nvSpPr>
          <p:cNvPr id="73" name="Google Shape;73;p12"/>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2" showMasterSp="0">
  <p:cSld name="Title2">
    <p:bg>
      <p:bgPr>
        <a:solidFill>
          <a:srgbClr val="AB192D"/>
        </a:solidFill>
      </p:bgPr>
    </p:bg>
    <p:spTree>
      <p:nvGrpSpPr>
        <p:cNvPr id="21" name="Shape 21"/>
        <p:cNvGrpSpPr/>
        <p:nvPr/>
      </p:nvGrpSpPr>
      <p:grpSpPr>
        <a:xfrm>
          <a:off x="0" y="0"/>
          <a:ext cx="0" cy="0"/>
          <a:chOff x="0" y="0"/>
          <a:chExt cx="0" cy="0"/>
        </a:xfrm>
      </p:grpSpPr>
      <p:pic>
        <p:nvPicPr>
          <p:cNvPr id="22" name="Google Shape;22;p3"/>
          <p:cNvPicPr preferRelativeResize="0"/>
          <p:nvPr/>
        </p:nvPicPr>
        <p:blipFill rotWithShape="1">
          <a:blip r:embed="rId2">
            <a:alphaModFix/>
          </a:blip>
          <a:srcRect b="0" l="0" r="0" t="0"/>
          <a:stretch/>
        </p:blipFill>
        <p:spPr>
          <a:xfrm>
            <a:off x="530352" y="986500"/>
            <a:ext cx="2743200" cy="886968"/>
          </a:xfrm>
          <a:prstGeom prst="rect">
            <a:avLst/>
          </a:prstGeom>
          <a:noFill/>
          <a:ln>
            <a:noFill/>
          </a:ln>
        </p:spPr>
      </p:pic>
      <p:sp>
        <p:nvSpPr>
          <p:cNvPr id="23" name="Google Shape;23;p3"/>
          <p:cNvSpPr txBox="1"/>
          <p:nvPr>
            <p:ph type="ctrTitle"/>
          </p:nvPr>
        </p:nvSpPr>
        <p:spPr>
          <a:xfrm>
            <a:off x="457200" y="2286000"/>
            <a:ext cx="6858000" cy="1524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4000"/>
              <a:buFont typeface="Verdana"/>
              <a:buNone/>
              <a:defRPr b="1" sz="4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 type="subTitle"/>
          </p:nvPr>
        </p:nvSpPr>
        <p:spPr>
          <a:xfrm>
            <a:off x="457200" y="4038600"/>
            <a:ext cx="6858000" cy="990600"/>
          </a:xfrm>
          <a:prstGeom prst="rect">
            <a:avLst/>
          </a:prstGeom>
          <a:noFill/>
          <a:ln>
            <a:noFill/>
          </a:ln>
        </p:spPr>
        <p:txBody>
          <a:bodyPr anchorCtr="0" anchor="t" bIns="45700" lIns="91425" spcFirstLastPara="1" rIns="91425" wrap="square" tIns="45700">
            <a:noAutofit/>
          </a:bodyPr>
          <a:lstStyle>
            <a:lvl1pPr lvl="0" algn="l">
              <a:lnSpc>
                <a:spcPct val="95000"/>
              </a:lnSpc>
              <a:spcBef>
                <a:spcPts val="1200"/>
              </a:spcBef>
              <a:spcAft>
                <a:spcPts val="0"/>
              </a:spcAft>
              <a:buSzPts val="2800"/>
              <a:buNone/>
              <a:defRPr sz="2800">
                <a:solidFill>
                  <a:schemeClr val="lt1"/>
                </a:solidFill>
              </a:defRPr>
            </a:lvl1pPr>
            <a:lvl2pPr lvl="1" algn="ctr">
              <a:lnSpc>
                <a:spcPct val="95000"/>
              </a:lnSpc>
              <a:spcBef>
                <a:spcPts val="600"/>
              </a:spcBef>
              <a:spcAft>
                <a:spcPts val="0"/>
              </a:spcAft>
              <a:buSzPts val="2000"/>
              <a:buNone/>
              <a:defRPr>
                <a:solidFill>
                  <a:srgbClr val="888888"/>
                </a:solidFill>
              </a:defRPr>
            </a:lvl2pPr>
            <a:lvl3pPr lvl="2" algn="ctr">
              <a:lnSpc>
                <a:spcPct val="95000"/>
              </a:lnSpc>
              <a:spcBef>
                <a:spcPts val="600"/>
              </a:spcBef>
              <a:spcAft>
                <a:spcPts val="0"/>
              </a:spcAft>
              <a:buSzPts val="1800"/>
              <a:buNone/>
              <a:defRPr>
                <a:solidFill>
                  <a:srgbClr val="888888"/>
                </a:solidFill>
              </a:defRPr>
            </a:lvl3pPr>
            <a:lvl4pPr lvl="3" algn="ctr">
              <a:lnSpc>
                <a:spcPct val="95000"/>
              </a:lnSpc>
              <a:spcBef>
                <a:spcPts val="600"/>
              </a:spcBef>
              <a:spcAft>
                <a:spcPts val="0"/>
              </a:spcAft>
              <a:buSzPts val="1600"/>
              <a:buNone/>
              <a:defRPr>
                <a:solidFill>
                  <a:srgbClr val="888888"/>
                </a:solidFill>
              </a:defRPr>
            </a:lvl4pPr>
            <a:lvl5pPr lvl="4" algn="ctr">
              <a:lnSpc>
                <a:spcPct val="95000"/>
              </a:lnSpc>
              <a:spcBef>
                <a:spcPts val="600"/>
              </a:spcBef>
              <a:spcAft>
                <a:spcPts val="0"/>
              </a:spcAft>
              <a:buSzPts val="1600"/>
              <a:buNone/>
              <a:defRPr>
                <a:solidFill>
                  <a:srgbClr val="888888"/>
                </a:solidFill>
              </a:defRPr>
            </a:lvl5pPr>
            <a:lvl6pPr lvl="5" algn="ctr">
              <a:spcBef>
                <a:spcPts val="320"/>
              </a:spcBef>
              <a:spcAft>
                <a:spcPts val="0"/>
              </a:spcAft>
              <a:buSzPts val="1600"/>
              <a:buNone/>
              <a:defRPr>
                <a:solidFill>
                  <a:srgbClr val="888888"/>
                </a:solidFill>
              </a:defRPr>
            </a:lvl6pPr>
            <a:lvl7pPr lvl="6" algn="ctr">
              <a:spcBef>
                <a:spcPts val="320"/>
              </a:spcBef>
              <a:spcAft>
                <a:spcPts val="0"/>
              </a:spcAft>
              <a:buSzPts val="1600"/>
              <a:buNone/>
              <a:defRPr>
                <a:solidFill>
                  <a:srgbClr val="888888"/>
                </a:solidFill>
              </a:defRPr>
            </a:lvl7pPr>
            <a:lvl8pPr lvl="7" algn="ctr">
              <a:spcBef>
                <a:spcPts val="320"/>
              </a:spcBef>
              <a:spcAft>
                <a:spcPts val="0"/>
              </a:spcAft>
              <a:buSzPts val="1600"/>
              <a:buNone/>
              <a:defRPr>
                <a:solidFill>
                  <a:srgbClr val="888888"/>
                </a:solidFill>
              </a:defRPr>
            </a:lvl8pPr>
            <a:lvl9pPr lvl="8" algn="ctr">
              <a:spcBef>
                <a:spcPts val="320"/>
              </a:spcBef>
              <a:spcAft>
                <a:spcPts val="0"/>
              </a:spcAft>
              <a:buSzPts val="1600"/>
              <a:buNone/>
              <a:defRPr>
                <a:solidFill>
                  <a:srgbClr val="888888"/>
                </a:solidFill>
              </a:defRPr>
            </a:lvl9pPr>
          </a:lstStyle>
          <a:p/>
        </p:txBody>
      </p:sp>
      <p:pic>
        <p:nvPicPr>
          <p:cNvPr id="25" name="Google Shape;25;p3"/>
          <p:cNvPicPr preferRelativeResize="0"/>
          <p:nvPr/>
        </p:nvPicPr>
        <p:blipFill rotWithShape="1">
          <a:blip r:embed="rId3">
            <a:alphaModFix/>
          </a:blip>
          <a:srcRect b="0" l="0" r="0" t="0"/>
          <a:stretch/>
        </p:blipFill>
        <p:spPr>
          <a:xfrm>
            <a:off x="5184648" y="2980944"/>
            <a:ext cx="3959371" cy="387705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Red" showMasterSp="0">
  <p:cSld name="BlankRed">
    <p:bg>
      <p:bgPr>
        <a:solidFill>
          <a:schemeClr val="lt2"/>
        </a:solidFill>
      </p:bgPr>
    </p:bg>
    <p:spTree>
      <p:nvGrpSpPr>
        <p:cNvPr id="26" name="Shape 26"/>
        <p:cNvGrpSpPr/>
        <p:nvPr/>
      </p:nvGrpSpPr>
      <p:grpSpPr>
        <a:xfrm>
          <a:off x="0" y="0"/>
          <a:ext cx="0" cy="0"/>
          <a:chOff x="0" y="0"/>
          <a:chExt cx="0" cy="0"/>
        </a:xfrm>
      </p:grpSpPr>
      <p:pic>
        <p:nvPicPr>
          <p:cNvPr id="27" name="Google Shape;27;p4"/>
          <p:cNvPicPr preferRelativeResize="0"/>
          <p:nvPr/>
        </p:nvPicPr>
        <p:blipFill rotWithShape="1">
          <a:blip r:embed="rId2">
            <a:alphaModFix/>
          </a:blip>
          <a:srcRect b="0" l="0" r="0" t="0"/>
          <a:stretch/>
        </p:blipFill>
        <p:spPr>
          <a:xfrm>
            <a:off x="2562225" y="1433513"/>
            <a:ext cx="4019550" cy="39909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28" name="Shape 28"/>
        <p:cNvGrpSpPr/>
        <p:nvPr/>
      </p:nvGrpSpPr>
      <p:grpSpPr>
        <a:xfrm>
          <a:off x="0" y="0"/>
          <a:ext cx="0" cy="0"/>
          <a:chOff x="0" y="0"/>
          <a:chExt cx="0" cy="0"/>
        </a:xfrm>
      </p:grpSpPr>
      <p:pic>
        <p:nvPicPr>
          <p:cNvPr descr="greyWatermark-20.png" id="29" name="Google Shape;29;p5"/>
          <p:cNvPicPr preferRelativeResize="0"/>
          <p:nvPr/>
        </p:nvPicPr>
        <p:blipFill rotWithShape="1">
          <a:blip r:embed="rId2">
            <a:alphaModFix/>
          </a:blip>
          <a:srcRect b="0" l="0" r="0" t="0"/>
          <a:stretch/>
        </p:blipFill>
        <p:spPr>
          <a:xfrm>
            <a:off x="5185590" y="2981885"/>
            <a:ext cx="3958410" cy="3876115"/>
          </a:xfrm>
          <a:prstGeom prst="rect">
            <a:avLst/>
          </a:prstGeom>
          <a:noFill/>
          <a:ln>
            <a:noFill/>
          </a:ln>
        </p:spPr>
      </p:pic>
      <p:sp>
        <p:nvSpPr>
          <p:cNvPr id="30" name="Google Shape;30;p5"/>
          <p:cNvSpPr/>
          <p:nvPr/>
        </p:nvSpPr>
        <p:spPr>
          <a:xfrm>
            <a:off x="0" y="0"/>
            <a:ext cx="9144000" cy="1143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31" name="Google Shape;31;p5"/>
          <p:cNvSpPr txBox="1"/>
          <p:nvPr>
            <p:ph type="title"/>
          </p:nvPr>
        </p:nvSpPr>
        <p:spPr>
          <a:xfrm>
            <a:off x="762000" y="1447800"/>
            <a:ext cx="6858000" cy="1676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4000"/>
              <a:buFont typeface="Verdana"/>
              <a:buNone/>
              <a:defRPr b="1" sz="4000">
                <a:solidFill>
                  <a:srgbClr val="262626"/>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 type="body"/>
          </p:nvPr>
        </p:nvSpPr>
        <p:spPr>
          <a:xfrm>
            <a:off x="762000" y="3124200"/>
            <a:ext cx="6858000" cy="914400"/>
          </a:xfrm>
          <a:prstGeom prst="rect">
            <a:avLst/>
          </a:prstGeom>
          <a:noFill/>
          <a:ln>
            <a:noFill/>
          </a:ln>
        </p:spPr>
        <p:txBody>
          <a:bodyPr anchorCtr="0" anchor="t" bIns="45700" lIns="91425" spcFirstLastPara="1" rIns="91425" wrap="square" tIns="45700">
            <a:noAutofit/>
          </a:bodyPr>
          <a:lstStyle>
            <a:lvl1pPr indent="-228600" lvl="0" marL="457200" algn="l">
              <a:lnSpc>
                <a:spcPct val="95000"/>
              </a:lnSpc>
              <a:spcBef>
                <a:spcPts val="1200"/>
              </a:spcBef>
              <a:spcAft>
                <a:spcPts val="0"/>
              </a:spcAft>
              <a:buSzPts val="2800"/>
              <a:buNone/>
              <a:defRPr sz="2800">
                <a:solidFill>
                  <a:schemeClr val="dk2"/>
                </a:solidFill>
              </a:defRPr>
            </a:lvl1pPr>
            <a:lvl2pPr indent="-228600" lvl="1" marL="914400" algn="l">
              <a:lnSpc>
                <a:spcPct val="95000"/>
              </a:lnSpc>
              <a:spcBef>
                <a:spcPts val="600"/>
              </a:spcBef>
              <a:spcAft>
                <a:spcPts val="0"/>
              </a:spcAft>
              <a:buSzPts val="1800"/>
              <a:buNone/>
              <a:defRPr sz="1800">
                <a:solidFill>
                  <a:srgbClr val="888888"/>
                </a:solidFill>
              </a:defRPr>
            </a:lvl2pPr>
            <a:lvl3pPr indent="-228600" lvl="2" marL="1371600" algn="l">
              <a:lnSpc>
                <a:spcPct val="95000"/>
              </a:lnSpc>
              <a:spcBef>
                <a:spcPts val="600"/>
              </a:spcBef>
              <a:spcAft>
                <a:spcPts val="0"/>
              </a:spcAft>
              <a:buSzPts val="1600"/>
              <a:buNone/>
              <a:defRPr sz="1600">
                <a:solidFill>
                  <a:srgbClr val="888888"/>
                </a:solidFill>
              </a:defRPr>
            </a:lvl3pPr>
            <a:lvl4pPr indent="-228600" lvl="3" marL="1828800" algn="l">
              <a:lnSpc>
                <a:spcPct val="95000"/>
              </a:lnSpc>
              <a:spcBef>
                <a:spcPts val="600"/>
              </a:spcBef>
              <a:spcAft>
                <a:spcPts val="0"/>
              </a:spcAft>
              <a:buSzPts val="1400"/>
              <a:buNone/>
              <a:defRPr sz="1400">
                <a:solidFill>
                  <a:srgbClr val="888888"/>
                </a:solidFill>
              </a:defRPr>
            </a:lvl4pPr>
            <a:lvl5pPr indent="-228600" lvl="4" marL="2286000" algn="l">
              <a:lnSpc>
                <a:spcPct val="95000"/>
              </a:lnSpc>
              <a:spcBef>
                <a:spcPts val="600"/>
              </a:spcBef>
              <a:spcAft>
                <a:spcPts val="0"/>
              </a:spcAft>
              <a:buSzPts val="1400"/>
              <a:buNone/>
              <a:defRPr sz="1400">
                <a:solidFill>
                  <a:srgbClr val="888888"/>
                </a:solidFill>
              </a:defRPr>
            </a:lvl5pPr>
            <a:lvl6pPr indent="-228600" lvl="5" marL="2743200" algn="l">
              <a:spcBef>
                <a:spcPts val="280"/>
              </a:spcBef>
              <a:spcAft>
                <a:spcPts val="0"/>
              </a:spcAft>
              <a:buSzPts val="1400"/>
              <a:buNone/>
              <a:defRPr sz="1400">
                <a:solidFill>
                  <a:srgbClr val="888888"/>
                </a:solidFill>
              </a:defRPr>
            </a:lvl6pPr>
            <a:lvl7pPr indent="-228600" lvl="6" marL="3200400" algn="l">
              <a:spcBef>
                <a:spcPts val="280"/>
              </a:spcBef>
              <a:spcAft>
                <a:spcPts val="0"/>
              </a:spcAft>
              <a:buSzPts val="1400"/>
              <a:buNone/>
              <a:defRPr sz="1400">
                <a:solidFill>
                  <a:srgbClr val="888888"/>
                </a:solidFill>
              </a:defRPr>
            </a:lvl7pPr>
            <a:lvl8pPr indent="-228600" lvl="7" marL="3657600" algn="l">
              <a:spcBef>
                <a:spcPts val="280"/>
              </a:spcBef>
              <a:spcAft>
                <a:spcPts val="0"/>
              </a:spcAft>
              <a:buSzPts val="1400"/>
              <a:buNone/>
              <a:defRPr sz="1400">
                <a:solidFill>
                  <a:srgbClr val="888888"/>
                </a:solidFill>
              </a:defRPr>
            </a:lvl8pPr>
            <a:lvl9pPr indent="-228600" lvl="8" marL="4114800" algn="l">
              <a:spcBef>
                <a:spcPts val="280"/>
              </a:spcBef>
              <a:spcAft>
                <a:spcPts val="0"/>
              </a:spcAft>
              <a:buSzPts val="1400"/>
              <a:buNone/>
              <a:defRPr sz="1400">
                <a:solidFill>
                  <a:srgbClr val="888888"/>
                </a:solidFill>
              </a:defRPr>
            </a:lvl9pPr>
          </a:lstStyle>
          <a:p/>
        </p:txBody>
      </p:sp>
      <p:sp>
        <p:nvSpPr>
          <p:cNvPr id="33" name="Google Shape;33;p5"/>
          <p:cNvSpPr txBox="1"/>
          <p:nvPr>
            <p:ph idx="12" type="sldNum"/>
          </p:nvPr>
        </p:nvSpPr>
        <p:spPr>
          <a:xfrm>
            <a:off x="1" y="6387664"/>
            <a:ext cx="457200" cy="394136"/>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4" name="Google Shape;34;p5"/>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sz="16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type="obj">
  <p:cSld name="OBJECT">
    <p:spTree>
      <p:nvGrpSpPr>
        <p:cNvPr id="35" name="Shape 35"/>
        <p:cNvGrpSpPr/>
        <p:nvPr/>
      </p:nvGrpSpPr>
      <p:grpSpPr>
        <a:xfrm>
          <a:off x="0" y="0"/>
          <a:ext cx="0" cy="0"/>
          <a:chOff x="0" y="0"/>
          <a:chExt cx="0" cy="0"/>
        </a:xfrm>
      </p:grpSpPr>
      <p:sp>
        <p:nvSpPr>
          <p:cNvPr id="36" name="Google Shape;36;p6"/>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 type="body"/>
          </p:nvPr>
        </p:nvSpPr>
        <p:spPr>
          <a:xfrm>
            <a:off x="457200" y="1524000"/>
            <a:ext cx="8229600" cy="4648200"/>
          </a:xfrm>
          <a:prstGeom prst="rect">
            <a:avLst/>
          </a:prstGeom>
          <a:noFill/>
          <a:ln>
            <a:noFill/>
          </a:ln>
        </p:spPr>
        <p:txBody>
          <a:bodyPr anchorCtr="0" anchor="t" bIns="45700" lIns="91425" spcFirstLastPara="1" rIns="91425" wrap="square" tIns="45700">
            <a:noAutofit/>
          </a:bodyPr>
          <a:lstStyle>
            <a:lvl1pPr indent="-342900" lvl="0" marL="457200" algn="l">
              <a:lnSpc>
                <a:spcPct val="95000"/>
              </a:lnSpc>
              <a:spcBef>
                <a:spcPts val="1200"/>
              </a:spcBef>
              <a:spcAft>
                <a:spcPts val="0"/>
              </a:spcAft>
              <a:buSzPts val="1800"/>
              <a:buChar char="•"/>
              <a:defRPr/>
            </a:lvl1pPr>
            <a:lvl2pPr indent="-342900" lvl="1" marL="914400" algn="l">
              <a:lnSpc>
                <a:spcPct val="95000"/>
              </a:lnSpc>
              <a:spcBef>
                <a:spcPts val="600"/>
              </a:spcBef>
              <a:spcAft>
                <a:spcPts val="0"/>
              </a:spcAft>
              <a:buSzPts val="1800"/>
              <a:buChar char="─"/>
              <a:defRPr/>
            </a:lvl2pPr>
            <a:lvl3pPr indent="-342900" lvl="2" marL="1371600" algn="l">
              <a:lnSpc>
                <a:spcPct val="95000"/>
              </a:lnSpc>
              <a:spcBef>
                <a:spcPts val="600"/>
              </a:spcBef>
              <a:spcAft>
                <a:spcPts val="0"/>
              </a:spcAft>
              <a:buSzPts val="1800"/>
              <a:buChar char="▪"/>
              <a:defRPr/>
            </a:lvl3pPr>
            <a:lvl4pPr indent="-342900" lvl="3" marL="1828800" algn="l">
              <a:lnSpc>
                <a:spcPct val="95000"/>
              </a:lnSpc>
              <a:spcBef>
                <a:spcPts val="600"/>
              </a:spcBef>
              <a:spcAft>
                <a:spcPts val="0"/>
              </a:spcAft>
              <a:buSzPts val="1800"/>
              <a:buChar char="o"/>
              <a:defRPr/>
            </a:lvl4pPr>
            <a:lvl5pPr indent="-342900" lvl="4" marL="2286000" algn="l">
              <a:lnSpc>
                <a:spcPct val="95000"/>
              </a:lnSpc>
              <a:spcBef>
                <a:spcPts val="60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8" name="Google Shape;38;p6"/>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1" y="6387664"/>
            <a:ext cx="457200" cy="394136"/>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0" name="Shape 40"/>
        <p:cNvGrpSpPr/>
        <p:nvPr/>
      </p:nvGrpSpPr>
      <p:grpSpPr>
        <a:xfrm>
          <a:off x="0" y="0"/>
          <a:ext cx="0" cy="0"/>
          <a:chOff x="0" y="0"/>
          <a:chExt cx="0" cy="0"/>
        </a:xfrm>
      </p:grpSpPr>
      <p:sp>
        <p:nvSpPr>
          <p:cNvPr id="41" name="Google Shape;41;p7"/>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 type="body"/>
          </p:nvPr>
        </p:nvSpPr>
        <p:spPr>
          <a:xfrm>
            <a:off x="762000" y="1676400"/>
            <a:ext cx="3657600" cy="4495800"/>
          </a:xfrm>
          <a:prstGeom prst="rect">
            <a:avLst/>
          </a:prstGeom>
          <a:noFill/>
          <a:ln>
            <a:noFill/>
          </a:ln>
        </p:spPr>
        <p:txBody>
          <a:bodyPr anchorCtr="0" anchor="t" bIns="45700" lIns="91425" spcFirstLastPara="1" rIns="91425" wrap="square" tIns="45700">
            <a:noAutofit/>
          </a:bodyPr>
          <a:lstStyle>
            <a:lvl1pPr indent="-381000" lvl="0" marL="457200" algn="l">
              <a:lnSpc>
                <a:spcPct val="95000"/>
              </a:lnSpc>
              <a:spcBef>
                <a:spcPts val="1200"/>
              </a:spcBef>
              <a:spcAft>
                <a:spcPts val="0"/>
              </a:spcAft>
              <a:buSzPts val="2400"/>
              <a:buChar char="•"/>
              <a:defRPr sz="2400"/>
            </a:lvl1pPr>
            <a:lvl2pPr indent="-355600" lvl="1" marL="914400" algn="l">
              <a:lnSpc>
                <a:spcPct val="95000"/>
              </a:lnSpc>
              <a:spcBef>
                <a:spcPts val="600"/>
              </a:spcBef>
              <a:spcAft>
                <a:spcPts val="0"/>
              </a:spcAft>
              <a:buSzPts val="2000"/>
              <a:buChar char="─"/>
              <a:defRPr sz="2000"/>
            </a:lvl2pPr>
            <a:lvl3pPr indent="-342900" lvl="2" marL="1371600" algn="l">
              <a:lnSpc>
                <a:spcPct val="95000"/>
              </a:lnSpc>
              <a:spcBef>
                <a:spcPts val="600"/>
              </a:spcBef>
              <a:spcAft>
                <a:spcPts val="0"/>
              </a:spcAft>
              <a:buSzPts val="1800"/>
              <a:buChar char="▪"/>
              <a:defRPr sz="1800"/>
            </a:lvl3pPr>
            <a:lvl4pPr indent="-330200" lvl="3" marL="1828800" algn="l">
              <a:lnSpc>
                <a:spcPct val="95000"/>
              </a:lnSpc>
              <a:spcBef>
                <a:spcPts val="600"/>
              </a:spcBef>
              <a:spcAft>
                <a:spcPts val="0"/>
              </a:spcAft>
              <a:buSzPts val="1600"/>
              <a:buChar char="o"/>
              <a:defRPr sz="1600"/>
            </a:lvl4pPr>
            <a:lvl5pPr indent="-330200" lvl="4" marL="2286000" algn="l">
              <a:lnSpc>
                <a:spcPct val="95000"/>
              </a:lnSpc>
              <a:spcBef>
                <a:spcPts val="600"/>
              </a:spcBef>
              <a:spcAft>
                <a:spcPts val="0"/>
              </a:spcAft>
              <a:buSzPts val="1600"/>
              <a:buChar char="•"/>
              <a:defRPr sz="16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3" name="Google Shape;43;p7"/>
          <p:cNvSpPr txBox="1"/>
          <p:nvPr>
            <p:ph idx="2" type="body"/>
          </p:nvPr>
        </p:nvSpPr>
        <p:spPr>
          <a:xfrm>
            <a:off x="4648200" y="1676400"/>
            <a:ext cx="3657600" cy="4495800"/>
          </a:xfrm>
          <a:prstGeom prst="rect">
            <a:avLst/>
          </a:prstGeom>
          <a:noFill/>
          <a:ln>
            <a:noFill/>
          </a:ln>
        </p:spPr>
        <p:txBody>
          <a:bodyPr anchorCtr="0" anchor="t" bIns="45700" lIns="91425" spcFirstLastPara="1" rIns="91425" wrap="square" tIns="45700">
            <a:noAutofit/>
          </a:bodyPr>
          <a:lstStyle>
            <a:lvl1pPr indent="-381000" lvl="0" marL="457200" algn="l">
              <a:lnSpc>
                <a:spcPct val="95000"/>
              </a:lnSpc>
              <a:spcBef>
                <a:spcPts val="1200"/>
              </a:spcBef>
              <a:spcAft>
                <a:spcPts val="0"/>
              </a:spcAft>
              <a:buSzPts val="2400"/>
              <a:buChar char="•"/>
              <a:defRPr sz="2400"/>
            </a:lvl1pPr>
            <a:lvl2pPr indent="-355600" lvl="1" marL="914400" algn="l">
              <a:lnSpc>
                <a:spcPct val="95000"/>
              </a:lnSpc>
              <a:spcBef>
                <a:spcPts val="600"/>
              </a:spcBef>
              <a:spcAft>
                <a:spcPts val="0"/>
              </a:spcAft>
              <a:buSzPts val="2000"/>
              <a:buChar char="─"/>
              <a:defRPr sz="2000"/>
            </a:lvl2pPr>
            <a:lvl3pPr indent="-342900" lvl="2" marL="1371600" algn="l">
              <a:lnSpc>
                <a:spcPct val="95000"/>
              </a:lnSpc>
              <a:spcBef>
                <a:spcPts val="600"/>
              </a:spcBef>
              <a:spcAft>
                <a:spcPts val="0"/>
              </a:spcAft>
              <a:buSzPts val="1800"/>
              <a:buChar char="▪"/>
              <a:defRPr sz="1800"/>
            </a:lvl3pPr>
            <a:lvl4pPr indent="-330200" lvl="3" marL="1828800" algn="l">
              <a:lnSpc>
                <a:spcPct val="95000"/>
              </a:lnSpc>
              <a:spcBef>
                <a:spcPts val="600"/>
              </a:spcBef>
              <a:spcAft>
                <a:spcPts val="0"/>
              </a:spcAft>
              <a:buSzPts val="1600"/>
              <a:buChar char="o"/>
              <a:defRPr sz="1600"/>
            </a:lvl4pPr>
            <a:lvl5pPr indent="-330200" lvl="4" marL="2286000" algn="l">
              <a:lnSpc>
                <a:spcPct val="95000"/>
              </a:lnSpc>
              <a:spcBef>
                <a:spcPts val="600"/>
              </a:spcBef>
              <a:spcAft>
                <a:spcPts val="0"/>
              </a:spcAft>
              <a:buSzPts val="1600"/>
              <a:buChar char="•"/>
              <a:defRPr sz="16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44" name="Google Shape;44;p7"/>
          <p:cNvSpPr txBox="1"/>
          <p:nvPr>
            <p:ph idx="12" type="sldNum"/>
          </p:nvPr>
        </p:nvSpPr>
        <p:spPr>
          <a:xfrm>
            <a:off x="1" y="6387664"/>
            <a:ext cx="457200" cy="394136"/>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5" name="Google Shape;45;p7"/>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6" name="Shape 46"/>
        <p:cNvGrpSpPr/>
        <p:nvPr/>
      </p:nvGrpSpPr>
      <p:grpSpPr>
        <a:xfrm>
          <a:off x="0" y="0"/>
          <a:ext cx="0" cy="0"/>
          <a:chOff x="0" y="0"/>
          <a:chExt cx="0" cy="0"/>
        </a:xfrm>
      </p:grpSpPr>
      <p:sp>
        <p:nvSpPr>
          <p:cNvPr id="47" name="Google Shape;47;p8"/>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1" y="6387664"/>
            <a:ext cx="457200" cy="394136"/>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9" name="Google Shape;49;p8"/>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Caption">
  <p:cSld name="PhotoCaption">
    <p:spTree>
      <p:nvGrpSpPr>
        <p:cNvPr id="50" name="Shape 50"/>
        <p:cNvGrpSpPr/>
        <p:nvPr/>
      </p:nvGrpSpPr>
      <p:grpSpPr>
        <a:xfrm>
          <a:off x="0" y="0"/>
          <a:ext cx="0" cy="0"/>
          <a:chOff x="0" y="0"/>
          <a:chExt cx="0" cy="0"/>
        </a:xfrm>
      </p:grpSpPr>
      <p:sp>
        <p:nvSpPr>
          <p:cNvPr id="51" name="Google Shape;51;p9"/>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2" type="sldNum"/>
          </p:nvPr>
        </p:nvSpPr>
        <p:spPr>
          <a:xfrm>
            <a:off x="1" y="6387664"/>
            <a:ext cx="457200" cy="394136"/>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3" name="Google Shape;53;p9"/>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p:nvPr>
            <p:ph idx="2" type="pic"/>
          </p:nvPr>
        </p:nvSpPr>
        <p:spPr>
          <a:xfrm>
            <a:off x="457200" y="1524000"/>
            <a:ext cx="5867400" cy="4648200"/>
          </a:xfrm>
          <a:prstGeom prst="rect">
            <a:avLst/>
          </a:prstGeom>
          <a:noFill/>
          <a:ln>
            <a:noFill/>
          </a:ln>
        </p:spPr>
        <p:txBody>
          <a:bodyPr anchorCtr="0" anchor="t" bIns="45700" lIns="91425" spcFirstLastPara="1" rIns="91425" wrap="square" tIns="45700">
            <a:noAutofit/>
          </a:bodyPr>
          <a:lstStyle>
            <a:lvl1pPr lvl="0" marR="0" rtl="0" algn="l">
              <a:lnSpc>
                <a:spcPct val="95000"/>
              </a:lnSpc>
              <a:spcBef>
                <a:spcPts val="1200"/>
              </a:spcBef>
              <a:spcAft>
                <a:spcPts val="0"/>
              </a:spcAft>
              <a:buClr>
                <a:schemeClr val="lt2"/>
              </a:buClr>
              <a:buSzPts val="2400"/>
              <a:buFont typeface="Arial"/>
              <a:buChar char="•"/>
              <a:defRPr b="0" i="0" sz="2400" u="none" cap="none" strike="noStrike">
                <a:solidFill>
                  <a:schemeClr val="dk1"/>
                </a:solidFill>
                <a:latin typeface="Verdana"/>
                <a:ea typeface="Verdana"/>
                <a:cs typeface="Verdana"/>
                <a:sym typeface="Verdana"/>
              </a:defRPr>
            </a:lvl1pPr>
            <a:lvl2pPr lvl="1" marR="0" rtl="0" algn="l">
              <a:lnSpc>
                <a:spcPct val="95000"/>
              </a:lnSpc>
              <a:spcBef>
                <a:spcPts val="600"/>
              </a:spcBef>
              <a:spcAft>
                <a:spcPts val="0"/>
              </a:spcAft>
              <a:buClr>
                <a:schemeClr val="lt2"/>
              </a:buClr>
              <a:buSzPts val="2000"/>
              <a:buFont typeface="Verdana"/>
              <a:buChar char="─"/>
              <a:defRPr b="0" i="0" sz="2000" u="none" cap="none" strike="noStrike">
                <a:solidFill>
                  <a:schemeClr val="dk1"/>
                </a:solidFill>
                <a:latin typeface="Verdana"/>
                <a:ea typeface="Verdana"/>
                <a:cs typeface="Verdana"/>
                <a:sym typeface="Verdana"/>
              </a:defRPr>
            </a:lvl2pPr>
            <a:lvl3pPr lvl="2" marR="0" rtl="0" algn="l">
              <a:lnSpc>
                <a:spcPct val="95000"/>
              </a:lnSpc>
              <a:spcBef>
                <a:spcPts val="60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3pPr>
            <a:lvl4pPr lvl="3" marR="0" rtl="0" algn="l">
              <a:lnSpc>
                <a:spcPct val="95000"/>
              </a:lnSpc>
              <a:spcBef>
                <a:spcPts val="600"/>
              </a:spcBef>
              <a:spcAft>
                <a:spcPts val="0"/>
              </a:spcAft>
              <a:buClr>
                <a:schemeClr val="lt2"/>
              </a:buClr>
              <a:buSzPts val="1600"/>
              <a:buFont typeface="Courier New"/>
              <a:buChar char="o"/>
              <a:defRPr b="0" i="0" sz="1600" u="none" cap="none" strike="noStrike">
                <a:solidFill>
                  <a:schemeClr val="dk1"/>
                </a:solidFill>
                <a:latin typeface="Verdana"/>
                <a:ea typeface="Verdana"/>
                <a:cs typeface="Verdana"/>
                <a:sym typeface="Verdana"/>
              </a:defRPr>
            </a:lvl4pPr>
            <a:lvl5pPr lvl="4" marR="0" rtl="0" algn="l">
              <a:lnSpc>
                <a:spcPct val="95000"/>
              </a:lnSpc>
              <a:spcBef>
                <a:spcPts val="600"/>
              </a:spcBef>
              <a:spcAft>
                <a:spcPts val="0"/>
              </a:spcAft>
              <a:buClr>
                <a:schemeClr val="lt2"/>
              </a:buClr>
              <a:buSzPts val="1600"/>
              <a:buFont typeface="Arial"/>
              <a:buChar char="•"/>
              <a:defRPr b="0" i="0" sz="1600" u="none" cap="none" strike="noStrike">
                <a:solidFill>
                  <a:schemeClr val="dk1"/>
                </a:solidFill>
                <a:latin typeface="Verdana"/>
                <a:ea typeface="Verdana"/>
                <a:cs typeface="Verdana"/>
                <a:sym typeface="Verdana"/>
              </a:defRPr>
            </a:lvl5pPr>
            <a:lvl6pPr lvl="5"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6pPr>
            <a:lvl7pPr lvl="6"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7pPr>
            <a:lvl8pPr lvl="7"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8pPr>
            <a:lvl9pPr lvl="8"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9pPr>
          </a:lstStyle>
          <a:p/>
        </p:txBody>
      </p:sp>
      <p:sp>
        <p:nvSpPr>
          <p:cNvPr id="55" name="Google Shape;55;p9"/>
          <p:cNvSpPr txBox="1"/>
          <p:nvPr>
            <p:ph idx="1" type="body"/>
          </p:nvPr>
        </p:nvSpPr>
        <p:spPr>
          <a:xfrm>
            <a:off x="6553200" y="1524000"/>
            <a:ext cx="2133600" cy="4648200"/>
          </a:xfrm>
          <a:prstGeom prst="rect">
            <a:avLst/>
          </a:prstGeom>
          <a:noFill/>
          <a:ln>
            <a:noFill/>
          </a:ln>
        </p:spPr>
        <p:txBody>
          <a:bodyPr anchorCtr="0" anchor="t" bIns="45700" lIns="91425" spcFirstLastPara="1" rIns="91425" wrap="square" tIns="45700">
            <a:noAutofit/>
          </a:bodyPr>
          <a:lstStyle>
            <a:lvl1pPr indent="-228600" lvl="0" marL="457200" algn="l">
              <a:lnSpc>
                <a:spcPct val="95000"/>
              </a:lnSpc>
              <a:spcBef>
                <a:spcPts val="1200"/>
              </a:spcBef>
              <a:spcAft>
                <a:spcPts val="0"/>
              </a:spcAft>
              <a:buSzPts val="2000"/>
              <a:buFont typeface="Verdana"/>
              <a:buNone/>
              <a:defRPr sz="2000"/>
            </a:lvl1pPr>
            <a:lvl2pPr indent="-342900" lvl="1" marL="914400" algn="l">
              <a:lnSpc>
                <a:spcPct val="95000"/>
              </a:lnSpc>
              <a:spcBef>
                <a:spcPts val="600"/>
              </a:spcBef>
              <a:spcAft>
                <a:spcPts val="0"/>
              </a:spcAft>
              <a:buSzPts val="1800"/>
              <a:buChar char="─"/>
              <a:defRPr sz="1800"/>
            </a:lvl2pPr>
            <a:lvl3pPr indent="-330200" lvl="2" marL="1371600" algn="l">
              <a:lnSpc>
                <a:spcPct val="95000"/>
              </a:lnSpc>
              <a:spcBef>
                <a:spcPts val="600"/>
              </a:spcBef>
              <a:spcAft>
                <a:spcPts val="0"/>
              </a:spcAft>
              <a:buSzPts val="1600"/>
              <a:buChar char="▪"/>
              <a:defRPr sz="1600"/>
            </a:lvl3pPr>
            <a:lvl4pPr indent="-317500" lvl="3" marL="1828800" algn="l">
              <a:lnSpc>
                <a:spcPct val="95000"/>
              </a:lnSpc>
              <a:spcBef>
                <a:spcPts val="600"/>
              </a:spcBef>
              <a:spcAft>
                <a:spcPts val="0"/>
              </a:spcAft>
              <a:buSzPts val="1400"/>
              <a:buChar char="o"/>
              <a:defRPr sz="1400"/>
            </a:lvl4pPr>
            <a:lvl5pPr indent="-317500" lvl="4" marL="2286000" algn="l">
              <a:lnSpc>
                <a:spcPct val="95000"/>
              </a:lnSpc>
              <a:spcBef>
                <a:spcPts val="600"/>
              </a:spcBef>
              <a:spcAft>
                <a:spcPts val="0"/>
              </a:spcAft>
              <a:buSzPts val="1400"/>
              <a:buChar char="•"/>
              <a:defRPr sz="14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6" name="Shape 56"/>
        <p:cNvGrpSpPr/>
        <p:nvPr/>
      </p:nvGrpSpPr>
      <p:grpSpPr>
        <a:xfrm>
          <a:off x="0" y="0"/>
          <a:ext cx="0" cy="0"/>
          <a:chOff x="0" y="0"/>
          <a:chExt cx="0" cy="0"/>
        </a:xfrm>
      </p:grpSpPr>
      <p:sp>
        <p:nvSpPr>
          <p:cNvPr id="57" name="Google Shape;57;p10"/>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262626"/>
              </a:buClr>
              <a:buSzPts val="3200"/>
              <a:buFont typeface="Verdan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0"/>
          <p:cNvSpPr txBox="1"/>
          <p:nvPr>
            <p:ph idx="1" type="body"/>
          </p:nvPr>
        </p:nvSpPr>
        <p:spPr>
          <a:xfrm>
            <a:off x="762000" y="1496736"/>
            <a:ext cx="3657600" cy="639762"/>
          </a:xfrm>
          <a:prstGeom prst="rect">
            <a:avLst/>
          </a:prstGeom>
          <a:noFill/>
          <a:ln>
            <a:noFill/>
          </a:ln>
        </p:spPr>
        <p:txBody>
          <a:bodyPr anchorCtr="0" anchor="b" bIns="45700" lIns="91425" spcFirstLastPara="1" rIns="91425" wrap="square" tIns="45700">
            <a:noAutofit/>
          </a:bodyPr>
          <a:lstStyle>
            <a:lvl1pPr indent="-228600" lvl="0" marL="457200" algn="l">
              <a:lnSpc>
                <a:spcPct val="95000"/>
              </a:lnSpc>
              <a:spcBef>
                <a:spcPts val="1200"/>
              </a:spcBef>
              <a:spcAft>
                <a:spcPts val="0"/>
              </a:spcAft>
              <a:buSzPts val="2000"/>
              <a:buNone/>
              <a:defRPr b="1" sz="2000">
                <a:solidFill>
                  <a:schemeClr val="dk2"/>
                </a:solidFill>
                <a:latin typeface="Verdana"/>
                <a:ea typeface="Verdana"/>
                <a:cs typeface="Verdana"/>
                <a:sym typeface="Verdana"/>
              </a:defRPr>
            </a:lvl1pPr>
            <a:lvl2pPr indent="-228600" lvl="1" marL="914400" algn="l">
              <a:lnSpc>
                <a:spcPct val="95000"/>
              </a:lnSpc>
              <a:spcBef>
                <a:spcPts val="600"/>
              </a:spcBef>
              <a:spcAft>
                <a:spcPts val="0"/>
              </a:spcAft>
              <a:buSzPts val="2000"/>
              <a:buNone/>
              <a:defRPr b="1" sz="2000"/>
            </a:lvl2pPr>
            <a:lvl3pPr indent="-228600" lvl="2" marL="1371600" algn="l">
              <a:lnSpc>
                <a:spcPct val="95000"/>
              </a:lnSpc>
              <a:spcBef>
                <a:spcPts val="600"/>
              </a:spcBef>
              <a:spcAft>
                <a:spcPts val="0"/>
              </a:spcAft>
              <a:buSzPts val="1800"/>
              <a:buNone/>
              <a:defRPr b="1" sz="1800"/>
            </a:lvl3pPr>
            <a:lvl4pPr indent="-228600" lvl="3" marL="1828800" algn="l">
              <a:lnSpc>
                <a:spcPct val="95000"/>
              </a:lnSpc>
              <a:spcBef>
                <a:spcPts val="600"/>
              </a:spcBef>
              <a:spcAft>
                <a:spcPts val="0"/>
              </a:spcAft>
              <a:buSzPts val="1600"/>
              <a:buNone/>
              <a:defRPr b="1" sz="1600"/>
            </a:lvl4pPr>
            <a:lvl5pPr indent="-228600" lvl="4" marL="2286000" algn="l">
              <a:lnSpc>
                <a:spcPct val="95000"/>
              </a:lnSpc>
              <a:spcBef>
                <a:spcPts val="60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9" name="Google Shape;59;p10"/>
          <p:cNvSpPr txBox="1"/>
          <p:nvPr>
            <p:ph idx="2" type="body"/>
          </p:nvPr>
        </p:nvSpPr>
        <p:spPr>
          <a:xfrm>
            <a:off x="762000" y="2216400"/>
            <a:ext cx="3657600" cy="3955800"/>
          </a:xfrm>
          <a:prstGeom prst="rect">
            <a:avLst/>
          </a:prstGeom>
          <a:noFill/>
          <a:ln>
            <a:noFill/>
          </a:ln>
        </p:spPr>
        <p:txBody>
          <a:bodyPr anchorCtr="0" anchor="t" bIns="45700" lIns="91425" spcFirstLastPara="1" rIns="91425" wrap="square" tIns="45700">
            <a:noAutofit/>
          </a:bodyPr>
          <a:lstStyle>
            <a:lvl1pPr indent="-355600" lvl="0" marL="457200" algn="l">
              <a:lnSpc>
                <a:spcPct val="95000"/>
              </a:lnSpc>
              <a:spcBef>
                <a:spcPts val="1200"/>
              </a:spcBef>
              <a:spcAft>
                <a:spcPts val="0"/>
              </a:spcAft>
              <a:buSzPts val="2000"/>
              <a:buChar char="•"/>
              <a:defRPr sz="2000"/>
            </a:lvl1pPr>
            <a:lvl2pPr indent="-342900" lvl="1" marL="914400" algn="l">
              <a:lnSpc>
                <a:spcPct val="95000"/>
              </a:lnSpc>
              <a:spcBef>
                <a:spcPts val="600"/>
              </a:spcBef>
              <a:spcAft>
                <a:spcPts val="0"/>
              </a:spcAft>
              <a:buSzPts val="1800"/>
              <a:buChar char="─"/>
              <a:defRPr sz="1800"/>
            </a:lvl2pPr>
            <a:lvl3pPr indent="-330200" lvl="2" marL="1371600" algn="l">
              <a:lnSpc>
                <a:spcPct val="95000"/>
              </a:lnSpc>
              <a:spcBef>
                <a:spcPts val="600"/>
              </a:spcBef>
              <a:spcAft>
                <a:spcPts val="0"/>
              </a:spcAft>
              <a:buSzPts val="1600"/>
              <a:buChar char="▪"/>
              <a:defRPr sz="1600"/>
            </a:lvl3pPr>
            <a:lvl4pPr indent="-317500" lvl="3" marL="1828800" algn="l">
              <a:lnSpc>
                <a:spcPct val="95000"/>
              </a:lnSpc>
              <a:spcBef>
                <a:spcPts val="600"/>
              </a:spcBef>
              <a:spcAft>
                <a:spcPts val="0"/>
              </a:spcAft>
              <a:buSzPts val="1400"/>
              <a:buChar char="o"/>
              <a:defRPr sz="1400"/>
            </a:lvl4pPr>
            <a:lvl5pPr indent="-317500" lvl="4" marL="2286000" algn="l">
              <a:lnSpc>
                <a:spcPct val="95000"/>
              </a:lnSpc>
              <a:spcBef>
                <a:spcPts val="600"/>
              </a:spcBef>
              <a:spcAft>
                <a:spcPts val="0"/>
              </a:spcAft>
              <a:buSzPts val="1400"/>
              <a:buChar char="•"/>
              <a:defRPr sz="14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60" name="Google Shape;60;p10"/>
          <p:cNvSpPr txBox="1"/>
          <p:nvPr>
            <p:ph idx="3" type="body"/>
          </p:nvPr>
        </p:nvSpPr>
        <p:spPr>
          <a:xfrm>
            <a:off x="4648200" y="1496736"/>
            <a:ext cx="3657600" cy="639762"/>
          </a:xfrm>
          <a:prstGeom prst="rect">
            <a:avLst/>
          </a:prstGeom>
          <a:noFill/>
          <a:ln>
            <a:noFill/>
          </a:ln>
        </p:spPr>
        <p:txBody>
          <a:bodyPr anchorCtr="0" anchor="b" bIns="45700" lIns="91425" spcFirstLastPara="1" rIns="91425" wrap="square" tIns="45700">
            <a:noAutofit/>
          </a:bodyPr>
          <a:lstStyle>
            <a:lvl1pPr indent="-228600" lvl="0" marL="457200" algn="l">
              <a:lnSpc>
                <a:spcPct val="95000"/>
              </a:lnSpc>
              <a:spcBef>
                <a:spcPts val="1200"/>
              </a:spcBef>
              <a:spcAft>
                <a:spcPts val="0"/>
              </a:spcAft>
              <a:buSzPts val="2000"/>
              <a:buNone/>
              <a:defRPr b="1" sz="2000">
                <a:solidFill>
                  <a:schemeClr val="dk2"/>
                </a:solidFill>
                <a:latin typeface="Verdana"/>
                <a:ea typeface="Verdana"/>
                <a:cs typeface="Verdana"/>
                <a:sym typeface="Verdana"/>
              </a:defRPr>
            </a:lvl1pPr>
            <a:lvl2pPr indent="-228600" lvl="1" marL="914400" algn="l">
              <a:lnSpc>
                <a:spcPct val="95000"/>
              </a:lnSpc>
              <a:spcBef>
                <a:spcPts val="600"/>
              </a:spcBef>
              <a:spcAft>
                <a:spcPts val="0"/>
              </a:spcAft>
              <a:buSzPts val="2000"/>
              <a:buNone/>
              <a:defRPr b="1" sz="2000"/>
            </a:lvl2pPr>
            <a:lvl3pPr indent="-228600" lvl="2" marL="1371600" algn="l">
              <a:lnSpc>
                <a:spcPct val="95000"/>
              </a:lnSpc>
              <a:spcBef>
                <a:spcPts val="600"/>
              </a:spcBef>
              <a:spcAft>
                <a:spcPts val="0"/>
              </a:spcAft>
              <a:buSzPts val="1800"/>
              <a:buNone/>
              <a:defRPr b="1" sz="1800"/>
            </a:lvl3pPr>
            <a:lvl4pPr indent="-228600" lvl="3" marL="1828800" algn="l">
              <a:lnSpc>
                <a:spcPct val="95000"/>
              </a:lnSpc>
              <a:spcBef>
                <a:spcPts val="600"/>
              </a:spcBef>
              <a:spcAft>
                <a:spcPts val="0"/>
              </a:spcAft>
              <a:buSzPts val="1600"/>
              <a:buNone/>
              <a:defRPr b="1" sz="1600"/>
            </a:lvl4pPr>
            <a:lvl5pPr indent="-228600" lvl="4" marL="2286000" algn="l">
              <a:lnSpc>
                <a:spcPct val="95000"/>
              </a:lnSpc>
              <a:spcBef>
                <a:spcPts val="60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61" name="Google Shape;61;p10"/>
          <p:cNvSpPr txBox="1"/>
          <p:nvPr>
            <p:ph idx="4" type="body"/>
          </p:nvPr>
        </p:nvSpPr>
        <p:spPr>
          <a:xfrm>
            <a:off x="4648200" y="2216400"/>
            <a:ext cx="3657600" cy="3955800"/>
          </a:xfrm>
          <a:prstGeom prst="rect">
            <a:avLst/>
          </a:prstGeom>
          <a:noFill/>
          <a:ln>
            <a:noFill/>
          </a:ln>
        </p:spPr>
        <p:txBody>
          <a:bodyPr anchorCtr="0" anchor="t" bIns="45700" lIns="91425" spcFirstLastPara="1" rIns="91425" wrap="square" tIns="45700">
            <a:noAutofit/>
          </a:bodyPr>
          <a:lstStyle>
            <a:lvl1pPr indent="-355600" lvl="0" marL="457200" algn="l">
              <a:lnSpc>
                <a:spcPct val="95000"/>
              </a:lnSpc>
              <a:spcBef>
                <a:spcPts val="1200"/>
              </a:spcBef>
              <a:spcAft>
                <a:spcPts val="0"/>
              </a:spcAft>
              <a:buSzPts val="2000"/>
              <a:buChar char="•"/>
              <a:defRPr sz="2000"/>
            </a:lvl1pPr>
            <a:lvl2pPr indent="-342900" lvl="1" marL="914400" algn="l">
              <a:lnSpc>
                <a:spcPct val="95000"/>
              </a:lnSpc>
              <a:spcBef>
                <a:spcPts val="600"/>
              </a:spcBef>
              <a:spcAft>
                <a:spcPts val="0"/>
              </a:spcAft>
              <a:buSzPts val="1800"/>
              <a:buChar char="─"/>
              <a:defRPr sz="1800"/>
            </a:lvl2pPr>
            <a:lvl3pPr indent="-330200" lvl="2" marL="1371600" algn="l">
              <a:lnSpc>
                <a:spcPct val="95000"/>
              </a:lnSpc>
              <a:spcBef>
                <a:spcPts val="600"/>
              </a:spcBef>
              <a:spcAft>
                <a:spcPts val="0"/>
              </a:spcAft>
              <a:buSzPts val="1600"/>
              <a:buChar char="▪"/>
              <a:defRPr sz="1600"/>
            </a:lvl3pPr>
            <a:lvl4pPr indent="-317500" lvl="3" marL="1828800" algn="l">
              <a:lnSpc>
                <a:spcPct val="95000"/>
              </a:lnSpc>
              <a:spcBef>
                <a:spcPts val="600"/>
              </a:spcBef>
              <a:spcAft>
                <a:spcPts val="0"/>
              </a:spcAft>
              <a:buSzPts val="1400"/>
              <a:buChar char="o"/>
              <a:defRPr sz="1400"/>
            </a:lvl4pPr>
            <a:lvl5pPr indent="-317500" lvl="4" marL="2286000" algn="l">
              <a:lnSpc>
                <a:spcPct val="95000"/>
              </a:lnSpc>
              <a:spcBef>
                <a:spcPts val="600"/>
              </a:spcBef>
              <a:spcAft>
                <a:spcPts val="0"/>
              </a:spcAft>
              <a:buSzPts val="1400"/>
              <a:buChar char="•"/>
              <a:defRPr sz="14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62" name="Google Shape;62;p10"/>
          <p:cNvSpPr txBox="1"/>
          <p:nvPr>
            <p:ph idx="12" type="sldNum"/>
          </p:nvPr>
        </p:nvSpPr>
        <p:spPr>
          <a:xfrm>
            <a:off x="1" y="6387664"/>
            <a:ext cx="457200" cy="394136"/>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3" name="Google Shape;63;p10"/>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rgbClr val="262626"/>
              </a:buClr>
              <a:buSzPts val="3200"/>
              <a:buFont typeface="Verdana"/>
              <a:buNone/>
              <a:defRPr b="1" i="0" sz="3200" u="none" cap="none" strike="noStrike">
                <a:solidFill>
                  <a:srgbClr val="262626"/>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457200" y="1524000"/>
            <a:ext cx="8229600" cy="4648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5000"/>
              </a:lnSpc>
              <a:spcBef>
                <a:spcPts val="1200"/>
              </a:spcBef>
              <a:spcAft>
                <a:spcPts val="0"/>
              </a:spcAft>
              <a:buClr>
                <a:schemeClr val="lt2"/>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lnSpc>
                <a:spcPct val="95000"/>
              </a:lnSpc>
              <a:spcBef>
                <a:spcPts val="600"/>
              </a:spcBef>
              <a:spcAft>
                <a:spcPts val="0"/>
              </a:spcAft>
              <a:buClr>
                <a:schemeClr val="lt2"/>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lnSpc>
                <a:spcPct val="95000"/>
              </a:lnSpc>
              <a:spcBef>
                <a:spcPts val="600"/>
              </a:spcBef>
              <a:spcAft>
                <a:spcPts val="0"/>
              </a:spcAft>
              <a:buClr>
                <a:schemeClr val="lt2"/>
              </a:buClr>
              <a:buSzPts val="1800"/>
              <a:buFont typeface="Noto Sans Symbols"/>
              <a:buChar char="▪"/>
              <a:defRPr b="0" i="0" sz="1800" u="none" cap="none" strike="noStrike">
                <a:solidFill>
                  <a:schemeClr val="dk1"/>
                </a:solidFill>
                <a:latin typeface="Verdana"/>
                <a:ea typeface="Verdana"/>
                <a:cs typeface="Verdana"/>
                <a:sym typeface="Verdana"/>
              </a:defRPr>
            </a:lvl3pPr>
            <a:lvl4pPr indent="-330200" lvl="3" marL="1828800" marR="0" rtl="0" algn="l">
              <a:lnSpc>
                <a:spcPct val="95000"/>
              </a:lnSpc>
              <a:spcBef>
                <a:spcPts val="600"/>
              </a:spcBef>
              <a:spcAft>
                <a:spcPts val="0"/>
              </a:spcAft>
              <a:buClr>
                <a:schemeClr val="lt2"/>
              </a:buClr>
              <a:buSzPts val="1600"/>
              <a:buFont typeface="Courier New"/>
              <a:buChar char="o"/>
              <a:defRPr b="0" i="0" sz="1600" u="none" cap="none" strike="noStrike">
                <a:solidFill>
                  <a:schemeClr val="dk1"/>
                </a:solidFill>
                <a:latin typeface="Verdana"/>
                <a:ea typeface="Verdana"/>
                <a:cs typeface="Verdana"/>
                <a:sym typeface="Verdana"/>
              </a:defRPr>
            </a:lvl4pPr>
            <a:lvl5pPr indent="-330200" lvl="4" marL="2286000" marR="0" rtl="0" algn="l">
              <a:lnSpc>
                <a:spcPct val="95000"/>
              </a:lnSpc>
              <a:spcBef>
                <a:spcPts val="600"/>
              </a:spcBef>
              <a:spcAft>
                <a:spcPts val="0"/>
              </a:spcAft>
              <a:buClr>
                <a:schemeClr val="lt2"/>
              </a:buClr>
              <a:buSzPts val="1600"/>
              <a:buFont typeface="Arial"/>
              <a:buChar char="•"/>
              <a:defRPr b="0" i="0" sz="1600" u="none" cap="none" strike="noStrike">
                <a:solidFill>
                  <a:schemeClr val="dk1"/>
                </a:solidFill>
                <a:latin typeface="Verdana"/>
                <a:ea typeface="Verdana"/>
                <a:cs typeface="Verdana"/>
                <a:sym typeface="Verdana"/>
              </a:defRPr>
            </a:lvl5pPr>
            <a:lvl6pPr indent="-330200" lvl="5" marL="2743200"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6pPr>
            <a:lvl7pPr indent="-330200" lvl="6" marL="3200400"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7pPr>
            <a:lvl8pPr indent="-330200" lvl="7" marL="3657600"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8pPr>
            <a:lvl9pPr indent="-330200" lvl="8" marL="4114800" marR="0" rtl="0" algn="l">
              <a:spcBef>
                <a:spcPts val="320"/>
              </a:spcBef>
              <a:spcAft>
                <a:spcPts val="0"/>
              </a:spcAft>
              <a:buClr>
                <a:schemeClr val="accent1"/>
              </a:buClr>
              <a:buSzPts val="1600"/>
              <a:buFont typeface="Arial"/>
              <a:buChar char="•"/>
              <a:defRPr b="0" i="0" sz="1600" u="none" cap="none" strike="noStrike">
                <a:solidFill>
                  <a:schemeClr val="dk2"/>
                </a:solidFill>
                <a:latin typeface="Verdana"/>
                <a:ea typeface="Verdana"/>
                <a:cs typeface="Verdana"/>
                <a:sym typeface="Verdana"/>
              </a:defRPr>
            </a:lvl9pPr>
          </a:lstStyle>
          <a:p/>
        </p:txBody>
      </p:sp>
      <p:sp>
        <p:nvSpPr>
          <p:cNvPr id="12" name="Google Shape;12;p1"/>
          <p:cNvSpPr txBox="1"/>
          <p:nvPr>
            <p:ph idx="12" type="sldNum"/>
          </p:nvPr>
        </p:nvSpPr>
        <p:spPr>
          <a:xfrm>
            <a:off x="1" y="6387664"/>
            <a:ext cx="457200" cy="394136"/>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262626"/>
                </a:solidFill>
                <a:latin typeface="Verdana"/>
                <a:ea typeface="Verdana"/>
                <a:cs typeface="Verdana"/>
                <a:sym typeface="Verdana"/>
              </a:defRPr>
            </a:lvl1pPr>
            <a:lvl2pPr indent="0" lvl="1" marL="0" marR="0" rtl="0" algn="l">
              <a:spcBef>
                <a:spcPts val="0"/>
              </a:spcBef>
              <a:buNone/>
              <a:defRPr b="0" i="0" sz="1200" u="none" cap="none" strike="noStrike">
                <a:solidFill>
                  <a:srgbClr val="262626"/>
                </a:solidFill>
                <a:latin typeface="Verdana"/>
                <a:ea typeface="Verdana"/>
                <a:cs typeface="Verdana"/>
                <a:sym typeface="Verdana"/>
              </a:defRPr>
            </a:lvl2pPr>
            <a:lvl3pPr indent="0" lvl="2" marL="0" marR="0" rtl="0" algn="l">
              <a:spcBef>
                <a:spcPts val="0"/>
              </a:spcBef>
              <a:buNone/>
              <a:defRPr b="0" i="0" sz="1200" u="none" cap="none" strike="noStrike">
                <a:solidFill>
                  <a:srgbClr val="262626"/>
                </a:solidFill>
                <a:latin typeface="Verdana"/>
                <a:ea typeface="Verdana"/>
                <a:cs typeface="Verdana"/>
                <a:sym typeface="Verdana"/>
              </a:defRPr>
            </a:lvl3pPr>
            <a:lvl4pPr indent="0" lvl="3" marL="0" marR="0" rtl="0" algn="l">
              <a:spcBef>
                <a:spcPts val="0"/>
              </a:spcBef>
              <a:buNone/>
              <a:defRPr b="0" i="0" sz="1200" u="none" cap="none" strike="noStrike">
                <a:solidFill>
                  <a:srgbClr val="262626"/>
                </a:solidFill>
                <a:latin typeface="Verdana"/>
                <a:ea typeface="Verdana"/>
                <a:cs typeface="Verdana"/>
                <a:sym typeface="Verdana"/>
              </a:defRPr>
            </a:lvl4pPr>
            <a:lvl5pPr indent="0" lvl="4" marL="0" marR="0" rtl="0" algn="l">
              <a:spcBef>
                <a:spcPts val="0"/>
              </a:spcBef>
              <a:buNone/>
              <a:defRPr b="0" i="0" sz="1200" u="none" cap="none" strike="noStrike">
                <a:solidFill>
                  <a:srgbClr val="262626"/>
                </a:solidFill>
                <a:latin typeface="Verdana"/>
                <a:ea typeface="Verdana"/>
                <a:cs typeface="Verdana"/>
                <a:sym typeface="Verdana"/>
              </a:defRPr>
            </a:lvl5pPr>
            <a:lvl6pPr indent="0" lvl="5" marL="0" marR="0" rtl="0" algn="l">
              <a:spcBef>
                <a:spcPts val="0"/>
              </a:spcBef>
              <a:buNone/>
              <a:defRPr b="0" i="0" sz="1200" u="none" cap="none" strike="noStrike">
                <a:solidFill>
                  <a:srgbClr val="262626"/>
                </a:solidFill>
                <a:latin typeface="Verdana"/>
                <a:ea typeface="Verdana"/>
                <a:cs typeface="Verdana"/>
                <a:sym typeface="Verdana"/>
              </a:defRPr>
            </a:lvl6pPr>
            <a:lvl7pPr indent="0" lvl="6" marL="0" marR="0" rtl="0" algn="l">
              <a:spcBef>
                <a:spcPts val="0"/>
              </a:spcBef>
              <a:buNone/>
              <a:defRPr b="0" i="0" sz="1200" u="none" cap="none" strike="noStrike">
                <a:solidFill>
                  <a:srgbClr val="262626"/>
                </a:solidFill>
                <a:latin typeface="Verdana"/>
                <a:ea typeface="Verdana"/>
                <a:cs typeface="Verdana"/>
                <a:sym typeface="Verdana"/>
              </a:defRPr>
            </a:lvl7pPr>
            <a:lvl8pPr indent="0" lvl="7" marL="0" marR="0" rtl="0" algn="l">
              <a:spcBef>
                <a:spcPts val="0"/>
              </a:spcBef>
              <a:buNone/>
              <a:defRPr b="0" i="0" sz="1200" u="none" cap="none" strike="noStrike">
                <a:solidFill>
                  <a:srgbClr val="262626"/>
                </a:solidFill>
                <a:latin typeface="Verdana"/>
                <a:ea typeface="Verdana"/>
                <a:cs typeface="Verdana"/>
                <a:sym typeface="Verdana"/>
              </a:defRPr>
            </a:lvl8pPr>
            <a:lvl9pPr indent="0" lvl="8" marL="0" marR="0" rtl="0" algn="l">
              <a:spcBef>
                <a:spcPts val="0"/>
              </a:spcBef>
              <a:buNone/>
              <a:defRPr b="0" i="0" sz="1200" u="none" cap="none" strike="noStrike">
                <a:solidFill>
                  <a:srgbClr val="262626"/>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US"/>
              <a:t>‹#›</a:t>
            </a:fld>
            <a:endParaRPr/>
          </a:p>
        </p:txBody>
      </p:sp>
      <p:sp>
        <p:nvSpPr>
          <p:cNvPr id="13" name="Google Shape;13;p1"/>
          <p:cNvSpPr/>
          <p:nvPr/>
        </p:nvSpPr>
        <p:spPr>
          <a:xfrm>
            <a:off x="457200" y="1234966"/>
            <a:ext cx="8686800" cy="45719"/>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Verdana"/>
              <a:ea typeface="Verdana"/>
              <a:cs typeface="Verdana"/>
              <a:sym typeface="Verdana"/>
            </a:endParaRPr>
          </a:p>
        </p:txBody>
      </p:sp>
      <p:sp>
        <p:nvSpPr>
          <p:cNvPr id="14" name="Google Shape;14;p1"/>
          <p:cNvSpPr txBox="1"/>
          <p:nvPr/>
        </p:nvSpPr>
        <p:spPr>
          <a:xfrm>
            <a:off x="5486400" y="6400800"/>
            <a:ext cx="3352800" cy="369332"/>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0" i="0" lang="en-US" sz="1800" u="none" cap="none" strike="noStrike">
                <a:solidFill>
                  <a:schemeClr val="lt2"/>
                </a:solidFill>
                <a:latin typeface="Times New Roman"/>
                <a:ea typeface="Times New Roman"/>
                <a:cs typeface="Times New Roman"/>
                <a:sym typeface="Times New Roman"/>
              </a:rPr>
              <a:t>Worcester Polytechnic Institute</a:t>
            </a:r>
            <a:endParaRPr b="0" i="0" sz="1800" u="none" cap="none" strike="noStrike">
              <a:solidFill>
                <a:schemeClr val="lt2"/>
              </a:solidFill>
              <a:latin typeface="Times New Roman"/>
              <a:ea typeface="Times New Roman"/>
              <a:cs typeface="Times New Roman"/>
              <a:sym typeface="Times New Roman"/>
            </a:endParaRPr>
          </a:p>
        </p:txBody>
      </p:sp>
      <p:sp>
        <p:nvSpPr>
          <p:cNvPr id="15" name="Google Shape;15;p1"/>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6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6.jpg"/><Relationship Id="rId5" Type="http://schemas.openxmlformats.org/officeDocument/2006/relationships/image" Target="../media/image9.jpg"/><Relationship Id="rId6"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9.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hyperlink" Target="https://www.datacenterknowledge.com/archives/2013/10/25/ibm-licenses-arm-for-networking-chips" TargetMode="External"/><Relationship Id="rId4" Type="http://schemas.openxmlformats.org/officeDocument/2006/relationships/hyperlink" Target="https://towardsdatascience.com/increasing-kaggle-revenue-analyzing-user-data-to-recommend-the-best-new-product-f93fddbb4e0f" TargetMode="External"/><Relationship Id="rId5" Type="http://schemas.openxmlformats.org/officeDocument/2006/relationships/hyperlink" Target="https://www.superoffice.com/blog/reduce-customer-churn/" TargetMode="External"/><Relationship Id="rId6" Type="http://schemas.openxmlformats.org/officeDocument/2006/relationships/hyperlink" Target="https://www.presentationgo.com/presentation/category/graphics-metaphors/target-goals/" TargetMode="External"/><Relationship Id="rId7" Type="http://schemas.openxmlformats.org/officeDocument/2006/relationships/hyperlink" Target="https://scikit-learn.org/stab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6.jpg"/><Relationship Id="rId4" Type="http://schemas.openxmlformats.org/officeDocument/2006/relationships/image" Target="../media/image14.png"/><Relationship Id="rId5" Type="http://schemas.openxmlformats.org/officeDocument/2006/relationships/hyperlink" Target="https://www.kaggle.com/blastchar/telco-customer-chur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3.png"/><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3"/>
          <p:cNvSpPr txBox="1"/>
          <p:nvPr>
            <p:ph type="ctrTitle"/>
          </p:nvPr>
        </p:nvSpPr>
        <p:spPr>
          <a:xfrm>
            <a:off x="457200" y="2667000"/>
            <a:ext cx="7893600" cy="1524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4000"/>
              <a:buFont typeface="Verdana"/>
              <a:buNone/>
            </a:pPr>
            <a:r>
              <a:t/>
            </a:r>
            <a:endParaRPr sz="2500"/>
          </a:p>
          <a:p>
            <a:pPr indent="0" lvl="0" marL="0" rtl="0" algn="ctr">
              <a:spcBef>
                <a:spcPts val="0"/>
              </a:spcBef>
              <a:spcAft>
                <a:spcPts val="0"/>
              </a:spcAft>
              <a:buClr>
                <a:srgbClr val="262626"/>
              </a:buClr>
              <a:buSzPts val="4000"/>
              <a:buFont typeface="Verdana"/>
              <a:buNone/>
            </a:pPr>
            <a:r>
              <a:t/>
            </a:r>
            <a:endParaRPr sz="2500"/>
          </a:p>
          <a:p>
            <a:pPr indent="0" lvl="0" marL="0" rtl="0" algn="ctr">
              <a:spcBef>
                <a:spcPts val="0"/>
              </a:spcBef>
              <a:spcAft>
                <a:spcPts val="0"/>
              </a:spcAft>
              <a:buClr>
                <a:srgbClr val="262626"/>
              </a:buClr>
              <a:buSzPts val="4000"/>
              <a:buFont typeface="Verdana"/>
              <a:buNone/>
            </a:pPr>
            <a:r>
              <a:rPr lang="en-US" sz="2500"/>
              <a:t>DS502/MA543</a:t>
            </a:r>
            <a:endParaRPr sz="2500"/>
          </a:p>
          <a:p>
            <a:pPr indent="0" lvl="0" marL="0" rtl="0" algn="ctr">
              <a:spcBef>
                <a:spcPts val="0"/>
              </a:spcBef>
              <a:spcAft>
                <a:spcPts val="0"/>
              </a:spcAft>
              <a:buClr>
                <a:srgbClr val="262626"/>
              </a:buClr>
              <a:buSzPts val="4000"/>
              <a:buFont typeface="Verdana"/>
              <a:buNone/>
            </a:pPr>
            <a:r>
              <a:rPr lang="en-US" sz="2500"/>
              <a:t>Statistical Methods for Data Science</a:t>
            </a:r>
            <a:endParaRPr sz="2500"/>
          </a:p>
          <a:p>
            <a:pPr indent="0" lvl="0" marL="0" rtl="0" algn="l">
              <a:spcBef>
                <a:spcPts val="0"/>
              </a:spcBef>
              <a:spcAft>
                <a:spcPts val="0"/>
              </a:spcAft>
              <a:buClr>
                <a:srgbClr val="262626"/>
              </a:buClr>
              <a:buSzPts val="4000"/>
              <a:buFont typeface="Verdana"/>
              <a:buNone/>
            </a:pPr>
            <a:r>
              <a:t/>
            </a:r>
            <a:endParaRPr sz="2000"/>
          </a:p>
          <a:p>
            <a:pPr indent="0" lvl="0" marL="0" rtl="0" algn="ctr">
              <a:spcBef>
                <a:spcPts val="0"/>
              </a:spcBef>
              <a:spcAft>
                <a:spcPts val="0"/>
              </a:spcAft>
              <a:buClr>
                <a:srgbClr val="262626"/>
              </a:buClr>
              <a:buSzPts val="4000"/>
              <a:buFont typeface="Verdana"/>
              <a:buNone/>
            </a:pPr>
            <a:r>
              <a:rPr lang="en-US" sz="2200"/>
              <a:t>Group 05: </a:t>
            </a:r>
            <a:r>
              <a:rPr lang="en-US" sz="2200"/>
              <a:t>Final Project</a:t>
            </a:r>
            <a:endParaRPr sz="2200"/>
          </a:p>
          <a:p>
            <a:pPr indent="0" lvl="0" marL="0" rtl="0" algn="ctr">
              <a:spcBef>
                <a:spcPts val="0"/>
              </a:spcBef>
              <a:spcAft>
                <a:spcPts val="0"/>
              </a:spcAft>
              <a:buClr>
                <a:srgbClr val="262626"/>
              </a:buClr>
              <a:buSzPts val="4000"/>
              <a:buFont typeface="Verdana"/>
              <a:buNone/>
            </a:pPr>
            <a:r>
              <a:rPr lang="en-US" sz="2200"/>
              <a:t>Telecommunications Customer Churn Prediction</a:t>
            </a:r>
            <a:endParaRPr sz="2200"/>
          </a:p>
        </p:txBody>
      </p:sp>
      <p:sp>
        <p:nvSpPr>
          <p:cNvPr id="79" name="Google Shape;79;p13"/>
          <p:cNvSpPr txBox="1"/>
          <p:nvPr>
            <p:ph idx="4294967295" type="sldNum"/>
          </p:nvPr>
        </p:nvSpPr>
        <p:spPr>
          <a:xfrm>
            <a:off x="0" y="6387664"/>
            <a:ext cx="53549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80" name="Google Shape;80;p13"/>
          <p:cNvSpPr txBox="1"/>
          <p:nvPr/>
        </p:nvSpPr>
        <p:spPr>
          <a:xfrm>
            <a:off x="7112975" y="187875"/>
            <a:ext cx="1775100" cy="536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b="1" lang="en-US" sz="1600">
                <a:solidFill>
                  <a:srgbClr val="262626"/>
                </a:solidFill>
                <a:latin typeface="Verdana"/>
                <a:ea typeface="Verdana"/>
                <a:cs typeface="Verdana"/>
                <a:sym typeface="Verdana"/>
              </a:rPr>
              <a:t>4/30/20</a:t>
            </a:r>
            <a:endParaRPr b="1" sz="1600">
              <a:solidFill>
                <a:srgbClr val="262626"/>
              </a:solidFill>
              <a:latin typeface="Verdana"/>
              <a:ea typeface="Verdana"/>
              <a:cs typeface="Verdana"/>
              <a:sym typeface="Verdana"/>
            </a:endParaRPr>
          </a:p>
        </p:txBody>
      </p:sp>
      <p:pic>
        <p:nvPicPr>
          <p:cNvPr id="81" name="Google Shape;81;p13"/>
          <p:cNvPicPr preferRelativeResize="0"/>
          <p:nvPr/>
        </p:nvPicPr>
        <p:blipFill>
          <a:blip r:embed="rId3">
            <a:alphaModFix/>
          </a:blip>
          <a:stretch>
            <a:fillRect/>
          </a:stretch>
        </p:blipFill>
        <p:spPr>
          <a:xfrm>
            <a:off x="1917075" y="4398400"/>
            <a:ext cx="1337800" cy="1666875"/>
          </a:xfrm>
          <a:prstGeom prst="rect">
            <a:avLst/>
          </a:prstGeom>
          <a:noFill/>
          <a:ln>
            <a:noFill/>
          </a:ln>
        </p:spPr>
      </p:pic>
      <p:pic>
        <p:nvPicPr>
          <p:cNvPr id="82" name="Google Shape;82;p13"/>
          <p:cNvPicPr preferRelativeResize="0"/>
          <p:nvPr/>
        </p:nvPicPr>
        <p:blipFill>
          <a:blip r:embed="rId4">
            <a:alphaModFix/>
          </a:blip>
          <a:stretch>
            <a:fillRect/>
          </a:stretch>
        </p:blipFill>
        <p:spPr>
          <a:xfrm>
            <a:off x="3814750" y="4398388"/>
            <a:ext cx="1514475" cy="1666875"/>
          </a:xfrm>
          <a:prstGeom prst="rect">
            <a:avLst/>
          </a:prstGeom>
          <a:noFill/>
          <a:ln>
            <a:noFill/>
          </a:ln>
        </p:spPr>
      </p:pic>
      <p:pic>
        <p:nvPicPr>
          <p:cNvPr id="83" name="Google Shape;83;p13"/>
          <p:cNvPicPr preferRelativeResize="0"/>
          <p:nvPr/>
        </p:nvPicPr>
        <p:blipFill>
          <a:blip r:embed="rId5">
            <a:alphaModFix/>
          </a:blip>
          <a:stretch>
            <a:fillRect/>
          </a:stretch>
        </p:blipFill>
        <p:spPr>
          <a:xfrm>
            <a:off x="6007700" y="4393650"/>
            <a:ext cx="1337800" cy="1676400"/>
          </a:xfrm>
          <a:prstGeom prst="rect">
            <a:avLst/>
          </a:prstGeom>
          <a:noFill/>
          <a:ln>
            <a:noFill/>
          </a:ln>
        </p:spPr>
      </p:pic>
      <p:sp>
        <p:nvSpPr>
          <p:cNvPr id="84" name="Google Shape;84;p13"/>
          <p:cNvSpPr txBox="1"/>
          <p:nvPr/>
        </p:nvSpPr>
        <p:spPr>
          <a:xfrm>
            <a:off x="389200" y="6133275"/>
            <a:ext cx="68664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Verdana"/>
                <a:ea typeface="Verdana"/>
                <a:cs typeface="Verdana"/>
                <a:sym typeface="Verdana"/>
              </a:rPr>
              <a:t>			</a:t>
            </a:r>
            <a:r>
              <a:rPr b="1" lang="en-US">
                <a:latin typeface="Verdana"/>
                <a:ea typeface="Verdana"/>
                <a:cs typeface="Verdana"/>
                <a:sym typeface="Verdana"/>
              </a:rPr>
              <a:t>Vandana Anand	   Kratika Agrawal		     Jiaju Shi</a:t>
            </a:r>
            <a:endParaRPr b="1">
              <a:latin typeface="Verdana"/>
              <a:ea typeface="Verdana"/>
              <a:cs typeface="Verdana"/>
              <a:sym typeface="Verdana"/>
            </a:endParaRPr>
          </a:p>
        </p:txBody>
      </p:sp>
      <p:sp>
        <p:nvSpPr>
          <p:cNvPr id="85" name="Google Shape;85;p13"/>
          <p:cNvSpPr txBox="1"/>
          <p:nvPr/>
        </p:nvSpPr>
        <p:spPr>
          <a:xfrm>
            <a:off x="535500" y="5020988"/>
            <a:ext cx="9930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300">
                <a:latin typeface="Verdana"/>
                <a:ea typeface="Verdana"/>
                <a:cs typeface="Verdana"/>
                <a:sym typeface="Verdana"/>
              </a:rPr>
              <a:t>By:</a:t>
            </a:r>
            <a:endParaRPr b="1" sz="2300">
              <a:latin typeface="Verdana"/>
              <a:ea typeface="Verdana"/>
              <a:cs typeface="Verdana"/>
              <a:sym typeface="Verdana"/>
            </a:endParaRPr>
          </a:p>
        </p:txBody>
      </p:sp>
      <p:pic>
        <p:nvPicPr>
          <p:cNvPr id="86" name="Google Shape;86;p13"/>
          <p:cNvPicPr preferRelativeResize="0"/>
          <p:nvPr/>
        </p:nvPicPr>
        <p:blipFill>
          <a:blip r:embed="rId6">
            <a:alphaModFix/>
          </a:blip>
          <a:stretch>
            <a:fillRect/>
          </a:stretch>
        </p:blipFill>
        <p:spPr>
          <a:xfrm>
            <a:off x="6517700" y="908250"/>
            <a:ext cx="2017900" cy="1074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3200"/>
              <a:buFont typeface="Verdana"/>
              <a:buNone/>
            </a:pPr>
            <a:r>
              <a:rPr lang="en-US"/>
              <a:t>Feature </a:t>
            </a:r>
            <a:r>
              <a:rPr lang="en-US"/>
              <a:t>Extraction</a:t>
            </a:r>
            <a:endParaRPr/>
          </a:p>
        </p:txBody>
      </p:sp>
      <p:sp>
        <p:nvSpPr>
          <p:cNvPr id="178" name="Google Shape;178;p22"/>
          <p:cNvSpPr txBox="1"/>
          <p:nvPr>
            <p:ph idx="12" type="sldNum"/>
          </p:nvPr>
        </p:nvSpPr>
        <p:spPr>
          <a:xfrm>
            <a:off x="1" y="6387664"/>
            <a:ext cx="457200" cy="39413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79" name="Google Shape;179;p22"/>
          <p:cNvPicPr preferRelativeResize="0"/>
          <p:nvPr/>
        </p:nvPicPr>
        <p:blipFill>
          <a:blip r:embed="rId3">
            <a:alphaModFix/>
          </a:blip>
          <a:stretch>
            <a:fillRect/>
          </a:stretch>
        </p:blipFill>
        <p:spPr>
          <a:xfrm>
            <a:off x="457200" y="1357050"/>
            <a:ext cx="8512150" cy="5100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3200"/>
              <a:buFont typeface="Verdana"/>
              <a:buNone/>
            </a:pPr>
            <a:r>
              <a:rPr lang="en-US"/>
              <a:t>Correlation Heatmap</a:t>
            </a:r>
            <a:endParaRPr/>
          </a:p>
        </p:txBody>
      </p:sp>
      <p:sp>
        <p:nvSpPr>
          <p:cNvPr id="186" name="Google Shape;186;p23"/>
          <p:cNvSpPr txBox="1"/>
          <p:nvPr>
            <p:ph idx="1" type="body"/>
          </p:nvPr>
        </p:nvSpPr>
        <p:spPr>
          <a:xfrm>
            <a:off x="457200" y="1514288"/>
            <a:ext cx="4020900" cy="45021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0"/>
              </a:spcBef>
              <a:spcAft>
                <a:spcPts val="0"/>
              </a:spcAft>
              <a:buNone/>
            </a:pPr>
            <a:r>
              <a:rPr lang="en-US" sz="2000">
                <a:solidFill>
                  <a:srgbClr val="000000"/>
                </a:solidFill>
                <a:latin typeface="Times New Roman"/>
                <a:ea typeface="Times New Roman"/>
                <a:cs typeface="Times New Roman"/>
                <a:sym typeface="Times New Roman"/>
              </a:rPr>
              <a:t>The darker the color on the heat map, the stronger the correlation between the 2 features</a:t>
            </a:r>
            <a:endParaRPr sz="20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rPr lang="en-US" sz="2000">
                <a:solidFill>
                  <a:srgbClr val="990000"/>
                </a:solidFill>
                <a:latin typeface="Times New Roman"/>
                <a:ea typeface="Times New Roman"/>
                <a:cs typeface="Times New Roman"/>
                <a:sym typeface="Times New Roman"/>
              </a:rPr>
              <a:t>Dropped highly correlated variables:</a:t>
            </a:r>
            <a:endParaRPr sz="2000">
              <a:solidFill>
                <a:srgbClr val="990000"/>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t/>
            </a:r>
            <a:endParaRPr sz="2000">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990000"/>
              </a:buClr>
              <a:buSzPts val="1800"/>
              <a:buFont typeface="Times New Roman"/>
              <a:buChar char="•"/>
            </a:pPr>
            <a:r>
              <a:rPr lang="en-US" sz="1800">
                <a:solidFill>
                  <a:srgbClr val="000000"/>
                </a:solidFill>
                <a:latin typeface="Times New Roman"/>
                <a:ea typeface="Times New Roman"/>
                <a:cs typeface="Times New Roman"/>
                <a:sym typeface="Times New Roman"/>
              </a:rPr>
              <a:t>OnlineSecurity_No internet service</a:t>
            </a:r>
            <a:endParaRPr sz="1800">
              <a:solidFill>
                <a:srgbClr val="212121"/>
              </a:solidFill>
              <a:highlight>
                <a:srgbClr val="FFFFFF"/>
              </a:highlight>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990000"/>
              </a:buClr>
              <a:buSzPts val="1800"/>
              <a:buFont typeface="Times New Roman"/>
              <a:buChar char="•"/>
            </a:pPr>
            <a:r>
              <a:rPr lang="en-US" sz="1800">
                <a:solidFill>
                  <a:srgbClr val="000000"/>
                </a:solidFill>
                <a:latin typeface="Times New Roman"/>
                <a:ea typeface="Times New Roman"/>
                <a:cs typeface="Times New Roman"/>
                <a:sym typeface="Times New Roman"/>
              </a:rPr>
              <a:t>OnlineBackup_No internet service</a:t>
            </a:r>
            <a:endParaRPr sz="1800">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990000"/>
              </a:buClr>
              <a:buSzPts val="1800"/>
              <a:buFont typeface="Times New Roman"/>
              <a:buChar char="•"/>
            </a:pPr>
            <a:r>
              <a:rPr lang="en-US" sz="1800">
                <a:solidFill>
                  <a:srgbClr val="000000"/>
                </a:solidFill>
                <a:latin typeface="Times New Roman"/>
                <a:ea typeface="Times New Roman"/>
                <a:cs typeface="Times New Roman"/>
                <a:sym typeface="Times New Roman"/>
              </a:rPr>
              <a:t>DeviceProtection_No internet service</a:t>
            </a:r>
            <a:endParaRPr sz="1800">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990000"/>
              </a:buClr>
              <a:buSzPts val="1800"/>
              <a:buFont typeface="Times New Roman"/>
              <a:buChar char="•"/>
            </a:pPr>
            <a:r>
              <a:rPr lang="en-US" sz="1800">
                <a:solidFill>
                  <a:srgbClr val="000000"/>
                </a:solidFill>
                <a:latin typeface="Times New Roman"/>
                <a:ea typeface="Times New Roman"/>
                <a:cs typeface="Times New Roman"/>
                <a:sym typeface="Times New Roman"/>
              </a:rPr>
              <a:t>TechSupport_No internet service</a:t>
            </a:r>
            <a:endParaRPr sz="1800">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990000"/>
              </a:buClr>
              <a:buSzPts val="1800"/>
              <a:buFont typeface="Times New Roman"/>
              <a:buChar char="•"/>
            </a:pPr>
            <a:r>
              <a:rPr lang="en-US" sz="1800">
                <a:solidFill>
                  <a:srgbClr val="000000"/>
                </a:solidFill>
                <a:latin typeface="Times New Roman"/>
                <a:ea typeface="Times New Roman"/>
                <a:cs typeface="Times New Roman"/>
                <a:sym typeface="Times New Roman"/>
              </a:rPr>
              <a:t>StreamingTV_No internet service</a:t>
            </a:r>
            <a:endParaRPr sz="1800">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990000"/>
              </a:buClr>
              <a:buSzPts val="1800"/>
              <a:buFont typeface="Times New Roman"/>
              <a:buChar char="•"/>
            </a:pPr>
            <a:r>
              <a:rPr lang="en-US" sz="1800">
                <a:solidFill>
                  <a:srgbClr val="000000"/>
                </a:solidFill>
                <a:latin typeface="Times New Roman"/>
                <a:ea typeface="Times New Roman"/>
                <a:cs typeface="Times New Roman"/>
                <a:sym typeface="Times New Roman"/>
              </a:rPr>
              <a:t>StreamingMovies_No internet service</a:t>
            </a:r>
            <a:endParaRPr sz="1800">
              <a:solidFill>
                <a:srgbClr val="000000"/>
              </a:solidFill>
              <a:latin typeface="Times New Roman"/>
              <a:ea typeface="Times New Roman"/>
              <a:cs typeface="Times New Roman"/>
              <a:sym typeface="Times New Roman"/>
            </a:endParaRPr>
          </a:p>
        </p:txBody>
      </p:sp>
      <p:sp>
        <p:nvSpPr>
          <p:cNvPr id="187" name="Google Shape;187;p23"/>
          <p:cNvSpPr txBox="1"/>
          <p:nvPr>
            <p:ph idx="12" type="sldNum"/>
          </p:nvPr>
        </p:nvSpPr>
        <p:spPr>
          <a:xfrm>
            <a:off x="1" y="6387664"/>
            <a:ext cx="457200" cy="39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88" name="Google Shape;188;p23"/>
          <p:cNvPicPr preferRelativeResize="0"/>
          <p:nvPr/>
        </p:nvPicPr>
        <p:blipFill>
          <a:blip r:embed="rId3">
            <a:alphaModFix/>
          </a:blip>
          <a:stretch>
            <a:fillRect/>
          </a:stretch>
        </p:blipFill>
        <p:spPr>
          <a:xfrm>
            <a:off x="4251956" y="1514275"/>
            <a:ext cx="4756770" cy="49541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24"/>
          <p:cNvPicPr preferRelativeResize="0"/>
          <p:nvPr/>
        </p:nvPicPr>
        <p:blipFill>
          <a:blip r:embed="rId3">
            <a:alphaModFix/>
          </a:blip>
          <a:stretch>
            <a:fillRect/>
          </a:stretch>
        </p:blipFill>
        <p:spPr>
          <a:xfrm>
            <a:off x="3185900" y="1500175"/>
            <a:ext cx="5653300" cy="4757825"/>
          </a:xfrm>
          <a:prstGeom prst="rect">
            <a:avLst/>
          </a:prstGeom>
          <a:noFill/>
          <a:ln>
            <a:noFill/>
          </a:ln>
        </p:spPr>
      </p:pic>
      <p:sp>
        <p:nvSpPr>
          <p:cNvPr id="195" name="Google Shape;195;p24"/>
          <p:cNvSpPr txBox="1"/>
          <p:nvPr>
            <p:ph type="title"/>
          </p:nvPr>
        </p:nvSpPr>
        <p:spPr>
          <a:xfrm>
            <a:off x="457200" y="342900"/>
            <a:ext cx="8229600" cy="800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Correlation of Churn vs Features</a:t>
            </a:r>
            <a:endParaRPr/>
          </a:p>
        </p:txBody>
      </p:sp>
      <p:sp>
        <p:nvSpPr>
          <p:cNvPr id="196" name="Google Shape;196;p24"/>
          <p:cNvSpPr txBox="1"/>
          <p:nvPr>
            <p:ph idx="1" type="body"/>
          </p:nvPr>
        </p:nvSpPr>
        <p:spPr>
          <a:xfrm>
            <a:off x="228150" y="1524000"/>
            <a:ext cx="2563500" cy="24180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solidFill>
                  <a:srgbClr val="000000"/>
                </a:solidFill>
                <a:latin typeface="Times New Roman"/>
                <a:ea typeface="Times New Roman"/>
                <a:cs typeface="Times New Roman"/>
                <a:sym typeface="Times New Roman"/>
              </a:rPr>
              <a:t>Values of </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990000"/>
              </a:buClr>
              <a:buSzPts val="1800"/>
              <a:buFont typeface="Times New Roman"/>
              <a:buChar char="•"/>
            </a:pPr>
            <a:r>
              <a:rPr lang="en-US">
                <a:solidFill>
                  <a:srgbClr val="000000"/>
                </a:solidFill>
                <a:latin typeface="Times New Roman"/>
                <a:ea typeface="Times New Roman"/>
                <a:cs typeface="Times New Roman"/>
                <a:sym typeface="Times New Roman"/>
              </a:rPr>
              <a:t>Gender</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990000"/>
              </a:buClr>
              <a:buSzPts val="1800"/>
              <a:buFont typeface="Times New Roman"/>
              <a:buChar char="•"/>
            </a:pPr>
            <a:r>
              <a:rPr lang="en-US">
                <a:solidFill>
                  <a:srgbClr val="000000"/>
                </a:solidFill>
                <a:latin typeface="Times New Roman"/>
                <a:ea typeface="Times New Roman"/>
                <a:cs typeface="Times New Roman"/>
                <a:sym typeface="Times New Roman"/>
              </a:rPr>
              <a:t>Phoneservers</a:t>
            </a:r>
            <a:endParaRPr>
              <a:solidFill>
                <a:srgbClr val="000000"/>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rgbClr val="990000"/>
              </a:buClr>
              <a:buSzPts val="1800"/>
              <a:buFont typeface="Times New Roman"/>
              <a:buChar char="•"/>
            </a:pPr>
            <a:r>
              <a:rPr lang="en-US">
                <a:solidFill>
                  <a:srgbClr val="000000"/>
                </a:solidFill>
                <a:latin typeface="Times New Roman"/>
                <a:ea typeface="Times New Roman"/>
                <a:cs typeface="Times New Roman"/>
                <a:sym typeface="Times New Roman"/>
              </a:rPr>
              <a:t>Mutipleline_no</a:t>
            </a:r>
            <a:endParaRPr>
              <a:solidFill>
                <a:srgbClr val="000000"/>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US">
                <a:solidFill>
                  <a:srgbClr val="000000"/>
                </a:solidFill>
                <a:latin typeface="Times New Roman"/>
                <a:ea typeface="Times New Roman"/>
                <a:cs typeface="Times New Roman"/>
                <a:sym typeface="Times New Roman"/>
              </a:rPr>
              <a:t>phoneservices</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000000"/>
              </a:solidFill>
              <a:latin typeface="Times New Roman"/>
              <a:ea typeface="Times New Roman"/>
              <a:cs typeface="Times New Roman"/>
              <a:sym typeface="Times New Roman"/>
            </a:endParaRPr>
          </a:p>
        </p:txBody>
      </p:sp>
      <p:sp>
        <p:nvSpPr>
          <p:cNvPr id="197" name="Google Shape;197;p24"/>
          <p:cNvSpPr txBox="1"/>
          <p:nvPr>
            <p:ph idx="12" type="sldNum"/>
          </p:nvPr>
        </p:nvSpPr>
        <p:spPr>
          <a:xfrm>
            <a:off x="1" y="6387664"/>
            <a:ext cx="457200" cy="3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98" name="Google Shape;198;p24"/>
          <p:cNvSpPr/>
          <p:nvPr/>
        </p:nvSpPr>
        <p:spPr>
          <a:xfrm>
            <a:off x="5764950" y="3140675"/>
            <a:ext cx="569700" cy="24180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txBox="1"/>
          <p:nvPr/>
        </p:nvSpPr>
        <p:spPr>
          <a:xfrm>
            <a:off x="142725" y="3842850"/>
            <a:ext cx="3170400" cy="24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are close to zero</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Thus, these values have least impact on the forecast of telecom customer churn</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457200" y="134200"/>
            <a:ext cx="8229600" cy="856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solidFill>
                  <a:srgbClr val="FFFFFF"/>
                </a:solidFill>
              </a:rPr>
              <a:t>Sampling and Resampling</a:t>
            </a:r>
            <a:endParaRPr>
              <a:solidFill>
                <a:srgbClr val="FFFFFF"/>
              </a:solidFill>
            </a:endParaRPr>
          </a:p>
        </p:txBody>
      </p:sp>
      <p:sp>
        <p:nvSpPr>
          <p:cNvPr id="206" name="Google Shape;206;p25"/>
          <p:cNvSpPr txBox="1"/>
          <p:nvPr>
            <p:ph idx="12" type="sldNum"/>
          </p:nvPr>
        </p:nvSpPr>
        <p:spPr>
          <a:xfrm>
            <a:off x="1" y="6387664"/>
            <a:ext cx="457200" cy="3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07" name="Google Shape;207;p25"/>
          <p:cNvSpPr txBox="1"/>
          <p:nvPr/>
        </p:nvSpPr>
        <p:spPr>
          <a:xfrm>
            <a:off x="457200" y="1524000"/>
            <a:ext cx="4230600" cy="5257800"/>
          </a:xfrm>
          <a:prstGeom prst="rect">
            <a:avLst/>
          </a:prstGeom>
          <a:noFill/>
          <a:ln>
            <a:noFill/>
          </a:ln>
        </p:spPr>
        <p:txBody>
          <a:bodyPr anchorCtr="0" anchor="t" bIns="45700" lIns="91425" spcFirstLastPara="1" rIns="91425" wrap="square" tIns="45700">
            <a:noAutofit/>
          </a:bodyPr>
          <a:lstStyle/>
          <a:p>
            <a:pPr indent="-323850" lvl="0" marL="457200" rtl="0" algn="l">
              <a:lnSpc>
                <a:spcPct val="95000"/>
              </a:lnSpc>
              <a:spcBef>
                <a:spcPts val="0"/>
              </a:spcBef>
              <a:spcAft>
                <a:spcPts val="0"/>
              </a:spcAft>
              <a:buClr>
                <a:srgbClr val="990000"/>
              </a:buClr>
              <a:buSzPts val="1500"/>
              <a:buChar char="●"/>
            </a:pPr>
            <a:r>
              <a:rPr lang="en-US" sz="2100">
                <a:latin typeface="Verdana"/>
                <a:ea typeface="Verdana"/>
                <a:cs typeface="Verdana"/>
                <a:sym typeface="Verdana"/>
              </a:rPr>
              <a:t>Original data </a:t>
            </a:r>
            <a:r>
              <a:rPr lang="en-US" sz="2100">
                <a:solidFill>
                  <a:schemeClr val="dk1"/>
                </a:solidFill>
                <a:latin typeface="Verdana"/>
                <a:ea typeface="Verdana"/>
                <a:cs typeface="Verdana"/>
                <a:sym typeface="Verdana"/>
              </a:rPr>
              <a:t>for </a:t>
            </a:r>
            <a:r>
              <a:rPr b="1" lang="en-US" sz="2100">
                <a:solidFill>
                  <a:schemeClr val="dk1"/>
                </a:solidFill>
                <a:latin typeface="Verdana"/>
                <a:ea typeface="Verdana"/>
                <a:cs typeface="Verdana"/>
                <a:sym typeface="Verdana"/>
              </a:rPr>
              <a:t>Churn</a:t>
            </a:r>
            <a:r>
              <a:rPr lang="en-US" sz="2100">
                <a:solidFill>
                  <a:schemeClr val="dk1"/>
                </a:solidFill>
                <a:latin typeface="Verdana"/>
                <a:ea typeface="Verdana"/>
                <a:cs typeface="Verdana"/>
                <a:sym typeface="Verdana"/>
              </a:rPr>
              <a:t> </a:t>
            </a:r>
            <a:r>
              <a:rPr lang="en-US" sz="2100">
                <a:latin typeface="Verdana"/>
                <a:ea typeface="Verdana"/>
                <a:cs typeface="Verdana"/>
                <a:sym typeface="Verdana"/>
              </a:rPr>
              <a:t>was unbalanced with 73% of the data belonging to class 'No' and 27% of the data belonging to class 'Yes'</a:t>
            </a:r>
            <a:endParaRPr sz="2100">
              <a:latin typeface="Verdana"/>
              <a:ea typeface="Verdana"/>
              <a:cs typeface="Verdana"/>
              <a:sym typeface="Verdana"/>
            </a:endParaRPr>
          </a:p>
          <a:p>
            <a:pPr indent="0" lvl="0" marL="914400" rtl="0" algn="l">
              <a:lnSpc>
                <a:spcPct val="95000"/>
              </a:lnSpc>
              <a:spcBef>
                <a:spcPts val="0"/>
              </a:spcBef>
              <a:spcAft>
                <a:spcPts val="0"/>
              </a:spcAft>
              <a:buNone/>
            </a:pPr>
            <a:r>
              <a:t/>
            </a:r>
            <a:endParaRPr sz="2100">
              <a:latin typeface="Verdana"/>
              <a:ea typeface="Verdana"/>
              <a:cs typeface="Verdana"/>
              <a:sym typeface="Verdana"/>
            </a:endParaRPr>
          </a:p>
          <a:p>
            <a:pPr indent="-323850" lvl="0" marL="457200" rtl="0" algn="l">
              <a:lnSpc>
                <a:spcPct val="95000"/>
              </a:lnSpc>
              <a:spcBef>
                <a:spcPts val="0"/>
              </a:spcBef>
              <a:spcAft>
                <a:spcPts val="0"/>
              </a:spcAft>
              <a:buClr>
                <a:srgbClr val="990000"/>
              </a:buClr>
              <a:buSzPts val="1500"/>
              <a:buChar char="●"/>
            </a:pPr>
            <a:r>
              <a:rPr lang="en-US" sz="2100">
                <a:latin typeface="Verdana"/>
                <a:ea typeface="Verdana"/>
                <a:cs typeface="Verdana"/>
                <a:sym typeface="Verdana"/>
              </a:rPr>
              <a:t>Over-Sample Minority Class (Churn_Yes):</a:t>
            </a:r>
            <a:endParaRPr sz="2100">
              <a:latin typeface="Verdana"/>
              <a:ea typeface="Verdana"/>
              <a:cs typeface="Verdana"/>
              <a:sym typeface="Verdana"/>
            </a:endParaRPr>
          </a:p>
          <a:p>
            <a:pPr indent="-323850" lvl="0" marL="914400" rtl="0" algn="l">
              <a:lnSpc>
                <a:spcPct val="95000"/>
              </a:lnSpc>
              <a:spcBef>
                <a:spcPts val="0"/>
              </a:spcBef>
              <a:spcAft>
                <a:spcPts val="0"/>
              </a:spcAft>
              <a:buClr>
                <a:srgbClr val="990000"/>
              </a:buClr>
              <a:buSzPts val="1500"/>
              <a:buChar char="➔"/>
            </a:pPr>
            <a:r>
              <a:rPr lang="en-US" sz="2100">
                <a:latin typeface="Verdana"/>
                <a:ea typeface="Verdana"/>
                <a:cs typeface="Verdana"/>
                <a:sym typeface="Verdana"/>
              </a:rPr>
              <a:t>SMOTE(Synthetic Minority Over-Sampling Technique) </a:t>
            </a:r>
            <a:endParaRPr sz="2100">
              <a:latin typeface="Verdana"/>
              <a:ea typeface="Verdana"/>
              <a:cs typeface="Verdana"/>
              <a:sym typeface="Verdana"/>
            </a:endParaRPr>
          </a:p>
          <a:p>
            <a:pPr indent="0" lvl="0" marL="914400" rtl="0" algn="l">
              <a:lnSpc>
                <a:spcPct val="95000"/>
              </a:lnSpc>
              <a:spcBef>
                <a:spcPts val="0"/>
              </a:spcBef>
              <a:spcAft>
                <a:spcPts val="0"/>
              </a:spcAft>
              <a:buNone/>
            </a:pPr>
            <a:r>
              <a:t/>
            </a:r>
            <a:endParaRPr sz="2100">
              <a:latin typeface="Verdana"/>
              <a:ea typeface="Verdana"/>
              <a:cs typeface="Verdana"/>
              <a:sym typeface="Verdana"/>
            </a:endParaRPr>
          </a:p>
          <a:p>
            <a:pPr indent="-323850" lvl="0" marL="457200" rtl="0" algn="l">
              <a:lnSpc>
                <a:spcPct val="95000"/>
              </a:lnSpc>
              <a:spcBef>
                <a:spcPts val="0"/>
              </a:spcBef>
              <a:spcAft>
                <a:spcPts val="0"/>
              </a:spcAft>
              <a:buClr>
                <a:srgbClr val="990000"/>
              </a:buClr>
              <a:buSzPts val="1500"/>
              <a:buChar char="●"/>
            </a:pPr>
            <a:r>
              <a:rPr lang="en-US" sz="2100">
                <a:latin typeface="Verdana"/>
                <a:ea typeface="Verdana"/>
                <a:cs typeface="Verdana"/>
                <a:sym typeface="Verdana"/>
              </a:rPr>
              <a:t>Cross Validation:</a:t>
            </a:r>
            <a:endParaRPr sz="2100">
              <a:latin typeface="Verdana"/>
              <a:ea typeface="Verdana"/>
              <a:cs typeface="Verdana"/>
              <a:sym typeface="Verdana"/>
            </a:endParaRPr>
          </a:p>
          <a:p>
            <a:pPr indent="-323850" lvl="0" marL="914400" rtl="0" algn="l">
              <a:lnSpc>
                <a:spcPct val="95000"/>
              </a:lnSpc>
              <a:spcBef>
                <a:spcPts val="0"/>
              </a:spcBef>
              <a:spcAft>
                <a:spcPts val="0"/>
              </a:spcAft>
              <a:buClr>
                <a:srgbClr val="990000"/>
              </a:buClr>
              <a:buSzPts val="1500"/>
              <a:buChar char="➔"/>
            </a:pPr>
            <a:r>
              <a:rPr lang="en-US" sz="2100">
                <a:latin typeface="Verdana"/>
                <a:ea typeface="Verdana"/>
                <a:cs typeface="Verdana"/>
                <a:sym typeface="Verdana"/>
              </a:rPr>
              <a:t>Stratified k-Fold (k=10)</a:t>
            </a:r>
            <a:endParaRPr sz="2100">
              <a:latin typeface="Verdana"/>
              <a:ea typeface="Verdana"/>
              <a:cs typeface="Verdana"/>
              <a:sym typeface="Verdana"/>
            </a:endParaRPr>
          </a:p>
          <a:p>
            <a:pPr indent="0" lvl="0" marL="457200" rtl="0" algn="l">
              <a:lnSpc>
                <a:spcPct val="95000"/>
              </a:lnSpc>
              <a:spcBef>
                <a:spcPts val="0"/>
              </a:spcBef>
              <a:spcAft>
                <a:spcPts val="0"/>
              </a:spcAft>
              <a:buNone/>
            </a:pPr>
            <a:r>
              <a:t/>
            </a:r>
            <a:endParaRPr sz="2400">
              <a:solidFill>
                <a:srgbClr val="000000"/>
              </a:solidFill>
              <a:latin typeface="Verdana"/>
              <a:ea typeface="Verdana"/>
              <a:cs typeface="Verdana"/>
              <a:sym typeface="Verdana"/>
            </a:endParaRPr>
          </a:p>
        </p:txBody>
      </p:sp>
      <p:pic>
        <p:nvPicPr>
          <p:cNvPr id="208" name="Google Shape;208;p25"/>
          <p:cNvPicPr preferRelativeResize="0"/>
          <p:nvPr/>
        </p:nvPicPr>
        <p:blipFill rotWithShape="1">
          <a:blip r:embed="rId3">
            <a:alphaModFix/>
          </a:blip>
          <a:srcRect b="0" l="0" r="0" t="0"/>
          <a:stretch/>
        </p:blipFill>
        <p:spPr>
          <a:xfrm>
            <a:off x="5148475" y="2081677"/>
            <a:ext cx="3662750" cy="3759925"/>
          </a:xfrm>
          <a:prstGeom prst="rect">
            <a:avLst/>
          </a:prstGeom>
          <a:noFill/>
          <a:ln>
            <a:noFill/>
          </a:ln>
        </p:spPr>
      </p:pic>
      <p:sp>
        <p:nvSpPr>
          <p:cNvPr id="209" name="Google Shape;209;p25"/>
          <p:cNvSpPr txBox="1"/>
          <p:nvPr/>
        </p:nvSpPr>
        <p:spPr>
          <a:xfrm>
            <a:off x="5280950" y="5960950"/>
            <a:ext cx="36627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Verdana"/>
                <a:ea typeface="Verdana"/>
                <a:cs typeface="Verdana"/>
                <a:sym typeface="Verdana"/>
              </a:rPr>
              <a:t>After resampling:</a:t>
            </a:r>
            <a:endParaRPr>
              <a:latin typeface="Verdana"/>
              <a:ea typeface="Verdana"/>
              <a:cs typeface="Verdana"/>
              <a:sym typeface="Verdana"/>
            </a:endParaRPr>
          </a:p>
          <a:p>
            <a:pPr indent="0" lvl="0" marL="0" rtl="0" algn="l">
              <a:spcBef>
                <a:spcPts val="0"/>
              </a:spcBef>
              <a:spcAft>
                <a:spcPts val="0"/>
              </a:spcAft>
              <a:buNone/>
            </a:pPr>
            <a:r>
              <a:rPr lang="en-US">
                <a:latin typeface="Verdana"/>
                <a:ea typeface="Verdana"/>
                <a:cs typeface="Verdana"/>
                <a:sym typeface="Verdana"/>
              </a:rPr>
              <a:t>50% of data in each Yes or No Class</a:t>
            </a:r>
            <a:endParaRPr>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457200" y="161050"/>
            <a:ext cx="6858000" cy="84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solidFill>
                  <a:srgbClr val="FFFFFF"/>
                </a:solidFill>
              </a:rPr>
              <a:t>Prediction Models</a:t>
            </a:r>
            <a:endParaRPr>
              <a:solidFill>
                <a:srgbClr val="FFFFFF"/>
              </a:solidFill>
            </a:endParaRPr>
          </a:p>
        </p:txBody>
      </p:sp>
      <p:sp>
        <p:nvSpPr>
          <p:cNvPr id="216" name="Google Shape;216;p26"/>
          <p:cNvSpPr txBox="1"/>
          <p:nvPr>
            <p:ph idx="12" type="sldNum"/>
          </p:nvPr>
        </p:nvSpPr>
        <p:spPr>
          <a:xfrm>
            <a:off x="1" y="6387664"/>
            <a:ext cx="457200" cy="3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17" name="Google Shape;217;p26"/>
          <p:cNvSpPr txBox="1"/>
          <p:nvPr>
            <p:ph idx="1" type="body"/>
          </p:nvPr>
        </p:nvSpPr>
        <p:spPr>
          <a:xfrm>
            <a:off x="457200" y="1524000"/>
            <a:ext cx="8229600" cy="4648200"/>
          </a:xfrm>
          <a:prstGeom prst="rect">
            <a:avLst/>
          </a:prstGeom>
          <a:noFill/>
          <a:ln>
            <a:noFill/>
          </a:ln>
        </p:spPr>
        <p:txBody>
          <a:bodyPr anchorCtr="0" anchor="t" bIns="45700" lIns="91425" spcFirstLastPara="1" rIns="91425" wrap="square" tIns="45700">
            <a:noAutofit/>
          </a:bodyPr>
          <a:lstStyle/>
          <a:p>
            <a:pPr indent="-368300" lvl="0" marL="457200" rtl="0" algn="l">
              <a:lnSpc>
                <a:spcPct val="95000"/>
              </a:lnSpc>
              <a:spcBef>
                <a:spcPts val="0"/>
              </a:spcBef>
              <a:spcAft>
                <a:spcPts val="0"/>
              </a:spcAft>
              <a:buClr>
                <a:srgbClr val="990000"/>
              </a:buClr>
              <a:buSzPts val="2200"/>
              <a:buChar char="●"/>
            </a:pPr>
            <a:r>
              <a:rPr lang="en-US" sz="2200">
                <a:solidFill>
                  <a:srgbClr val="000000"/>
                </a:solidFill>
              </a:rPr>
              <a:t>Lasso Model</a:t>
            </a:r>
            <a:endParaRPr sz="2200">
              <a:solidFill>
                <a:srgbClr val="000000"/>
              </a:solidFill>
            </a:endParaRPr>
          </a:p>
          <a:p>
            <a:pPr indent="-368300" lvl="0" marL="457200" rtl="0" algn="l">
              <a:lnSpc>
                <a:spcPct val="95000"/>
              </a:lnSpc>
              <a:spcBef>
                <a:spcPts val="0"/>
              </a:spcBef>
              <a:spcAft>
                <a:spcPts val="0"/>
              </a:spcAft>
              <a:buClr>
                <a:srgbClr val="990000"/>
              </a:buClr>
              <a:buSzPts val="2200"/>
              <a:buChar char="●"/>
            </a:pPr>
            <a:r>
              <a:rPr lang="en-US" sz="2200">
                <a:solidFill>
                  <a:srgbClr val="000000"/>
                </a:solidFill>
              </a:rPr>
              <a:t>Support Vector Classifier</a:t>
            </a:r>
            <a:endParaRPr sz="2200">
              <a:solidFill>
                <a:srgbClr val="000000"/>
              </a:solidFill>
            </a:endParaRPr>
          </a:p>
          <a:p>
            <a:pPr indent="-368300" lvl="0" marL="457200" rtl="0" algn="l">
              <a:lnSpc>
                <a:spcPct val="95000"/>
              </a:lnSpc>
              <a:spcBef>
                <a:spcPts val="0"/>
              </a:spcBef>
              <a:spcAft>
                <a:spcPts val="0"/>
              </a:spcAft>
              <a:buClr>
                <a:srgbClr val="990000"/>
              </a:buClr>
              <a:buSzPts val="2200"/>
              <a:buChar char="●"/>
            </a:pPr>
            <a:r>
              <a:rPr lang="en-US" sz="2200">
                <a:solidFill>
                  <a:srgbClr val="000000"/>
                </a:solidFill>
              </a:rPr>
              <a:t>k-Nearest Neighbor</a:t>
            </a:r>
            <a:endParaRPr sz="2200">
              <a:solidFill>
                <a:srgbClr val="000000"/>
              </a:solidFill>
            </a:endParaRPr>
          </a:p>
          <a:p>
            <a:pPr indent="-368300" lvl="0" marL="457200" marR="0" rtl="0" algn="l">
              <a:lnSpc>
                <a:spcPct val="95000"/>
              </a:lnSpc>
              <a:spcBef>
                <a:spcPts val="0"/>
              </a:spcBef>
              <a:spcAft>
                <a:spcPts val="0"/>
              </a:spcAft>
              <a:buClr>
                <a:srgbClr val="990000"/>
              </a:buClr>
              <a:buSzPts val="2200"/>
              <a:buChar char="●"/>
            </a:pPr>
            <a:r>
              <a:rPr lang="en-US" sz="2200">
                <a:solidFill>
                  <a:schemeClr val="dk1"/>
                </a:solidFill>
              </a:rPr>
              <a:t>Naive Bayes</a:t>
            </a:r>
            <a:endParaRPr sz="2200">
              <a:solidFill>
                <a:srgbClr val="000000"/>
              </a:solidFill>
            </a:endParaRPr>
          </a:p>
          <a:p>
            <a:pPr indent="-368300" lvl="0" marL="457200" rtl="0" algn="l">
              <a:lnSpc>
                <a:spcPct val="95000"/>
              </a:lnSpc>
              <a:spcBef>
                <a:spcPts val="0"/>
              </a:spcBef>
              <a:spcAft>
                <a:spcPts val="0"/>
              </a:spcAft>
              <a:buClr>
                <a:srgbClr val="990000"/>
              </a:buClr>
              <a:buSzPts val="2200"/>
              <a:buChar char="●"/>
            </a:pPr>
            <a:r>
              <a:rPr lang="en-US" sz="2200">
                <a:solidFill>
                  <a:srgbClr val="000000"/>
                </a:solidFill>
              </a:rPr>
              <a:t>Logistic Regression</a:t>
            </a:r>
            <a:endParaRPr sz="2200">
              <a:solidFill>
                <a:srgbClr val="000000"/>
              </a:solidFill>
            </a:endParaRPr>
          </a:p>
          <a:p>
            <a:pPr indent="-368300" lvl="0" marL="457200" rtl="0" algn="l">
              <a:lnSpc>
                <a:spcPct val="95000"/>
              </a:lnSpc>
              <a:spcBef>
                <a:spcPts val="0"/>
              </a:spcBef>
              <a:spcAft>
                <a:spcPts val="0"/>
              </a:spcAft>
              <a:buClr>
                <a:srgbClr val="990000"/>
              </a:buClr>
              <a:buSzPts val="2200"/>
              <a:buChar char="●"/>
            </a:pPr>
            <a:r>
              <a:rPr lang="en-US" sz="2200">
                <a:solidFill>
                  <a:srgbClr val="000000"/>
                </a:solidFill>
              </a:rPr>
              <a:t>Linear Discriminant Analysis (LDA)</a:t>
            </a:r>
            <a:endParaRPr sz="2200">
              <a:solidFill>
                <a:srgbClr val="000000"/>
              </a:solidFill>
            </a:endParaRPr>
          </a:p>
          <a:p>
            <a:pPr indent="-368300" lvl="0" marL="457200" rtl="0" algn="l">
              <a:lnSpc>
                <a:spcPct val="95000"/>
              </a:lnSpc>
              <a:spcBef>
                <a:spcPts val="0"/>
              </a:spcBef>
              <a:spcAft>
                <a:spcPts val="0"/>
              </a:spcAft>
              <a:buClr>
                <a:srgbClr val="990000"/>
              </a:buClr>
              <a:buSzPts val="2200"/>
              <a:buChar char="●"/>
            </a:pPr>
            <a:r>
              <a:rPr lang="en-US" sz="2200">
                <a:solidFill>
                  <a:srgbClr val="000000"/>
                </a:solidFill>
              </a:rPr>
              <a:t>Quadratic Discriminant Analysis (QDA)</a:t>
            </a:r>
            <a:endParaRPr sz="2200">
              <a:solidFill>
                <a:srgbClr val="000000"/>
              </a:solidFill>
            </a:endParaRPr>
          </a:p>
          <a:p>
            <a:pPr indent="-368300" lvl="0" marL="457200" rtl="0" algn="l">
              <a:lnSpc>
                <a:spcPct val="95000"/>
              </a:lnSpc>
              <a:spcBef>
                <a:spcPts val="0"/>
              </a:spcBef>
              <a:spcAft>
                <a:spcPts val="0"/>
              </a:spcAft>
              <a:buClr>
                <a:srgbClr val="990000"/>
              </a:buClr>
              <a:buSzPts val="2200"/>
              <a:buChar char="●"/>
            </a:pPr>
            <a:r>
              <a:rPr lang="en-US" sz="2200">
                <a:solidFill>
                  <a:srgbClr val="000000"/>
                </a:solidFill>
              </a:rPr>
              <a:t>Random Forest Classifier</a:t>
            </a:r>
            <a:endParaRPr sz="2200">
              <a:solidFill>
                <a:srgbClr val="000000"/>
              </a:solidFill>
            </a:endParaRPr>
          </a:p>
          <a:p>
            <a:pPr indent="-368300" lvl="0" marL="457200" rtl="0" algn="l">
              <a:lnSpc>
                <a:spcPct val="95000"/>
              </a:lnSpc>
              <a:spcBef>
                <a:spcPts val="0"/>
              </a:spcBef>
              <a:spcAft>
                <a:spcPts val="0"/>
              </a:spcAft>
              <a:buClr>
                <a:srgbClr val="990000"/>
              </a:buClr>
              <a:buSzPts val="2200"/>
              <a:buChar char="●"/>
            </a:pPr>
            <a:r>
              <a:rPr lang="en-US" sz="2200">
                <a:solidFill>
                  <a:srgbClr val="000000"/>
                </a:solidFill>
              </a:rPr>
              <a:t>XGBoost</a:t>
            </a:r>
            <a:endParaRPr sz="22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3200"/>
              <a:buFont typeface="Verdana"/>
              <a:buNone/>
            </a:pPr>
            <a:r>
              <a:rPr lang="en-US"/>
              <a:t>1.a. Lasso	</a:t>
            </a:r>
            <a:endParaRPr/>
          </a:p>
        </p:txBody>
      </p:sp>
      <p:sp>
        <p:nvSpPr>
          <p:cNvPr id="224" name="Google Shape;224;p27"/>
          <p:cNvSpPr txBox="1"/>
          <p:nvPr>
            <p:ph idx="1" type="body"/>
          </p:nvPr>
        </p:nvSpPr>
        <p:spPr>
          <a:xfrm>
            <a:off x="457200" y="1269413"/>
            <a:ext cx="8526300" cy="4902900"/>
          </a:xfrm>
          <a:prstGeom prst="rect">
            <a:avLst/>
          </a:prstGeom>
          <a:noFill/>
          <a:ln>
            <a:noFill/>
          </a:ln>
        </p:spPr>
        <p:txBody>
          <a:bodyPr anchorCtr="0" anchor="t" bIns="45700" lIns="91425" spcFirstLastPara="1" rIns="91425" wrap="square" tIns="45700">
            <a:noAutofit/>
          </a:bodyPr>
          <a:lstStyle/>
          <a:p>
            <a:pPr indent="-342900" lvl="0" marL="457200" rtl="0" algn="l">
              <a:lnSpc>
                <a:spcPct val="95000"/>
              </a:lnSpc>
              <a:spcBef>
                <a:spcPts val="0"/>
              </a:spcBef>
              <a:spcAft>
                <a:spcPts val="0"/>
              </a:spcAft>
              <a:buSzPts val="1800"/>
              <a:buChar char="●"/>
            </a:pPr>
            <a:r>
              <a:rPr b="1" lang="en-US" sz="1800"/>
              <a:t>Lasso Model </a:t>
            </a:r>
            <a:r>
              <a:rPr lang="en-US" sz="1800"/>
              <a:t>while training on </a:t>
            </a:r>
            <a:r>
              <a:rPr lang="en-US" sz="1800" u="sng"/>
              <a:t>stratified 10-folds</a:t>
            </a:r>
            <a:r>
              <a:rPr lang="en-US" sz="1800"/>
              <a:t>:</a:t>
            </a:r>
            <a:endParaRPr sz="1800"/>
          </a:p>
          <a:p>
            <a:pPr indent="-342900" lvl="0" marL="457200" rtl="0" algn="l">
              <a:lnSpc>
                <a:spcPct val="95000"/>
              </a:lnSpc>
              <a:spcBef>
                <a:spcPts val="0"/>
              </a:spcBef>
              <a:spcAft>
                <a:spcPts val="0"/>
              </a:spcAft>
              <a:buSzPts val="1800"/>
              <a:buChar char="●"/>
            </a:pPr>
            <a:r>
              <a:rPr lang="en-US" sz="1800"/>
              <a:t>Regularization Constant: alpha=0.005</a:t>
            </a:r>
            <a:endParaRPr sz="1800"/>
          </a:p>
          <a:p>
            <a:pPr indent="-342900" lvl="0" marL="457200" rtl="0" algn="l">
              <a:lnSpc>
                <a:spcPct val="95000"/>
              </a:lnSpc>
              <a:spcBef>
                <a:spcPts val="0"/>
              </a:spcBef>
              <a:spcAft>
                <a:spcPts val="0"/>
              </a:spcAft>
              <a:buSzPts val="1800"/>
              <a:buChar char="●"/>
            </a:pPr>
            <a:r>
              <a:rPr lang="en-US" sz="1800"/>
              <a:t>Average Validation AUC Score=0.8369</a:t>
            </a:r>
            <a:endParaRPr sz="1800"/>
          </a:p>
          <a:p>
            <a:pPr indent="-342900" lvl="0" marL="457200" rtl="0" algn="l">
              <a:lnSpc>
                <a:spcPct val="100000"/>
              </a:lnSpc>
              <a:spcBef>
                <a:spcPts val="0"/>
              </a:spcBef>
              <a:spcAft>
                <a:spcPts val="0"/>
              </a:spcAft>
              <a:buSzPts val="1800"/>
              <a:buChar char="●"/>
            </a:pPr>
            <a:r>
              <a:rPr b="1" lang="en-US" sz="1800"/>
              <a:t>Top features affecting churn: </a:t>
            </a:r>
            <a:r>
              <a:rPr lang="en-US" sz="1800"/>
              <a:t>Online Security_No, Contract_OneYear, gender_Female, Monthly Charges, Online Security_Yes</a:t>
            </a:r>
            <a:endParaRPr sz="1800">
              <a:highlight>
                <a:srgbClr val="FFFFFF"/>
              </a:highlight>
            </a:endParaRPr>
          </a:p>
          <a:p>
            <a:pPr indent="0" lvl="0" marL="274320" rtl="0" algn="l">
              <a:lnSpc>
                <a:spcPct val="95000"/>
              </a:lnSpc>
              <a:spcBef>
                <a:spcPts val="0"/>
              </a:spcBef>
              <a:spcAft>
                <a:spcPts val="0"/>
              </a:spcAft>
              <a:buNone/>
            </a:pPr>
            <a:r>
              <a:t/>
            </a:r>
            <a:endParaRPr sz="1700"/>
          </a:p>
        </p:txBody>
      </p:sp>
      <p:sp>
        <p:nvSpPr>
          <p:cNvPr id="225" name="Google Shape;225;p27"/>
          <p:cNvSpPr txBox="1"/>
          <p:nvPr>
            <p:ph idx="12" type="sldNum"/>
          </p:nvPr>
        </p:nvSpPr>
        <p:spPr>
          <a:xfrm>
            <a:off x="1" y="6387664"/>
            <a:ext cx="457200" cy="39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226" name="Google Shape;226;p27"/>
          <p:cNvPicPr preferRelativeResize="0"/>
          <p:nvPr/>
        </p:nvPicPr>
        <p:blipFill>
          <a:blip r:embed="rId3">
            <a:alphaModFix/>
          </a:blip>
          <a:stretch>
            <a:fillRect/>
          </a:stretch>
        </p:blipFill>
        <p:spPr>
          <a:xfrm>
            <a:off x="5485400" y="2773625"/>
            <a:ext cx="3577451" cy="3385450"/>
          </a:xfrm>
          <a:prstGeom prst="rect">
            <a:avLst/>
          </a:prstGeom>
          <a:noFill/>
          <a:ln>
            <a:noFill/>
          </a:ln>
        </p:spPr>
      </p:pic>
      <p:sp>
        <p:nvSpPr>
          <p:cNvPr id="227" name="Google Shape;227;p27"/>
          <p:cNvSpPr txBox="1"/>
          <p:nvPr/>
        </p:nvSpPr>
        <p:spPr>
          <a:xfrm>
            <a:off x="5725600" y="672600"/>
            <a:ext cx="3111300" cy="394200"/>
          </a:xfrm>
          <a:prstGeom prst="rect">
            <a:avLst/>
          </a:prstGeom>
          <a:noFill/>
          <a:ln cap="flat" cmpd="sng" w="19050">
            <a:solidFill>
              <a:srgbClr val="99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Verdana"/>
                <a:ea typeface="Verdana"/>
                <a:cs typeface="Verdana"/>
                <a:sym typeface="Verdana"/>
              </a:rPr>
              <a:t>Test AUC Score: 0.8296</a:t>
            </a:r>
            <a:endParaRPr b="1" sz="1700">
              <a:latin typeface="Verdana"/>
              <a:ea typeface="Verdana"/>
              <a:cs typeface="Verdana"/>
              <a:sym typeface="Verdana"/>
            </a:endParaRPr>
          </a:p>
        </p:txBody>
      </p:sp>
      <p:sp>
        <p:nvSpPr>
          <p:cNvPr id="228" name="Google Shape;228;p27"/>
          <p:cNvSpPr txBox="1"/>
          <p:nvPr/>
        </p:nvSpPr>
        <p:spPr>
          <a:xfrm>
            <a:off x="2980500" y="2724150"/>
            <a:ext cx="11718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Verdana"/>
                <a:ea typeface="Verdana"/>
                <a:cs typeface="Verdana"/>
                <a:sym typeface="Verdana"/>
              </a:rPr>
              <a:t>Features</a:t>
            </a:r>
            <a:endParaRPr sz="1200">
              <a:latin typeface="Verdana"/>
              <a:ea typeface="Verdana"/>
              <a:cs typeface="Verdana"/>
              <a:sym typeface="Verdana"/>
            </a:endParaRPr>
          </a:p>
        </p:txBody>
      </p:sp>
      <p:pic>
        <p:nvPicPr>
          <p:cNvPr id="229" name="Google Shape;229;p27"/>
          <p:cNvPicPr preferRelativeResize="0"/>
          <p:nvPr/>
        </p:nvPicPr>
        <p:blipFill>
          <a:blip r:embed="rId4">
            <a:alphaModFix/>
          </a:blip>
          <a:stretch>
            <a:fillRect/>
          </a:stretch>
        </p:blipFill>
        <p:spPr>
          <a:xfrm>
            <a:off x="0" y="3038325"/>
            <a:ext cx="5485399" cy="3120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3200"/>
              <a:buFont typeface="Verdana"/>
              <a:buNone/>
            </a:pPr>
            <a:r>
              <a:rPr lang="en-US"/>
              <a:t>1.b. Lasso	</a:t>
            </a:r>
            <a:endParaRPr/>
          </a:p>
        </p:txBody>
      </p:sp>
      <p:sp>
        <p:nvSpPr>
          <p:cNvPr id="236" name="Google Shape;236;p28"/>
          <p:cNvSpPr txBox="1"/>
          <p:nvPr>
            <p:ph idx="1" type="body"/>
          </p:nvPr>
        </p:nvSpPr>
        <p:spPr>
          <a:xfrm>
            <a:off x="457200" y="1524000"/>
            <a:ext cx="8229600" cy="4648200"/>
          </a:xfrm>
          <a:prstGeom prst="rect">
            <a:avLst/>
          </a:prstGeom>
          <a:noFill/>
          <a:ln>
            <a:noFill/>
          </a:ln>
        </p:spPr>
        <p:txBody>
          <a:bodyPr anchorCtr="0" anchor="t" bIns="45700" lIns="91425" spcFirstLastPara="1" rIns="91425" wrap="square" tIns="45700">
            <a:noAutofit/>
          </a:bodyPr>
          <a:lstStyle/>
          <a:p>
            <a:pPr indent="-323850" lvl="0" marL="457200" rtl="0" algn="l">
              <a:lnSpc>
                <a:spcPct val="95000"/>
              </a:lnSpc>
              <a:spcBef>
                <a:spcPts val="0"/>
              </a:spcBef>
              <a:spcAft>
                <a:spcPts val="0"/>
              </a:spcAft>
              <a:buSzPts val="1500"/>
              <a:buChar char="●"/>
            </a:pPr>
            <a:r>
              <a:rPr b="1" lang="en-US" sz="2100"/>
              <a:t>Lasso Model</a:t>
            </a:r>
            <a:r>
              <a:rPr lang="en-US" sz="2100"/>
              <a:t> while training on </a:t>
            </a:r>
            <a:r>
              <a:rPr lang="en-US" sz="2100" u="sng"/>
              <a:t>Over-sampled data</a:t>
            </a:r>
            <a:r>
              <a:rPr lang="en-US" sz="2100"/>
              <a:t> with stratified 10-folds:</a:t>
            </a:r>
            <a:endParaRPr sz="2100"/>
          </a:p>
          <a:p>
            <a:pPr indent="-323850" lvl="0" marL="457200" rtl="0" algn="l">
              <a:lnSpc>
                <a:spcPct val="95000"/>
              </a:lnSpc>
              <a:spcBef>
                <a:spcPts val="0"/>
              </a:spcBef>
              <a:spcAft>
                <a:spcPts val="0"/>
              </a:spcAft>
              <a:buSzPts val="1500"/>
              <a:buChar char="●"/>
            </a:pPr>
            <a:r>
              <a:rPr lang="en-US" sz="2100"/>
              <a:t>Regularization Constant: alpha=0.005</a:t>
            </a:r>
            <a:endParaRPr sz="2100"/>
          </a:p>
          <a:p>
            <a:pPr indent="-323850" lvl="0" marL="457200" rtl="0" algn="l">
              <a:lnSpc>
                <a:spcPct val="95000"/>
              </a:lnSpc>
              <a:spcBef>
                <a:spcPts val="0"/>
              </a:spcBef>
              <a:spcAft>
                <a:spcPts val="0"/>
              </a:spcAft>
              <a:buSzPts val="1500"/>
              <a:buChar char="●"/>
            </a:pPr>
            <a:r>
              <a:rPr lang="en-US" sz="2100"/>
              <a:t>Average Validation AUC Score=0.85148</a:t>
            </a:r>
            <a:endParaRPr sz="2100"/>
          </a:p>
          <a:p>
            <a:pPr indent="0" lvl="0" marL="457200" rtl="0" algn="l">
              <a:lnSpc>
                <a:spcPct val="95000"/>
              </a:lnSpc>
              <a:spcBef>
                <a:spcPts val="0"/>
              </a:spcBef>
              <a:spcAft>
                <a:spcPts val="0"/>
              </a:spcAft>
              <a:buNone/>
            </a:pPr>
            <a:r>
              <a:t/>
            </a:r>
            <a:endParaRPr/>
          </a:p>
          <a:p>
            <a:pPr indent="0" lvl="0" marL="274320" rtl="0" algn="l">
              <a:lnSpc>
                <a:spcPct val="95000"/>
              </a:lnSpc>
              <a:spcBef>
                <a:spcPts val="0"/>
              </a:spcBef>
              <a:spcAft>
                <a:spcPts val="0"/>
              </a:spcAft>
              <a:buNone/>
            </a:pPr>
            <a:r>
              <a:t/>
            </a:r>
            <a:endParaRPr/>
          </a:p>
        </p:txBody>
      </p:sp>
      <p:sp>
        <p:nvSpPr>
          <p:cNvPr id="237" name="Google Shape;237;p28"/>
          <p:cNvSpPr txBox="1"/>
          <p:nvPr>
            <p:ph idx="12" type="sldNum"/>
          </p:nvPr>
        </p:nvSpPr>
        <p:spPr>
          <a:xfrm>
            <a:off x="1" y="6387664"/>
            <a:ext cx="457200" cy="39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38" name="Google Shape;238;p28"/>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8"/>
          <p:cNvSpPr txBox="1"/>
          <p:nvPr/>
        </p:nvSpPr>
        <p:spPr>
          <a:xfrm>
            <a:off x="5562600" y="672600"/>
            <a:ext cx="3255600" cy="394200"/>
          </a:xfrm>
          <a:prstGeom prst="rect">
            <a:avLst/>
          </a:prstGeom>
          <a:noFill/>
          <a:ln cap="flat" cmpd="sng" w="19050">
            <a:solidFill>
              <a:srgbClr val="99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Verdana"/>
                <a:ea typeface="Verdana"/>
                <a:cs typeface="Verdana"/>
                <a:sym typeface="Verdana"/>
              </a:rPr>
              <a:t>Test AUC Score: 0.8305</a:t>
            </a:r>
            <a:endParaRPr b="1" sz="1700">
              <a:latin typeface="Verdana"/>
              <a:ea typeface="Verdana"/>
              <a:cs typeface="Verdana"/>
              <a:sym typeface="Verdana"/>
            </a:endParaRPr>
          </a:p>
        </p:txBody>
      </p:sp>
      <p:pic>
        <p:nvPicPr>
          <p:cNvPr id="240" name="Google Shape;240;p28"/>
          <p:cNvPicPr preferRelativeResize="0"/>
          <p:nvPr/>
        </p:nvPicPr>
        <p:blipFill>
          <a:blip r:embed="rId3">
            <a:alphaModFix/>
          </a:blip>
          <a:stretch>
            <a:fillRect/>
          </a:stretch>
        </p:blipFill>
        <p:spPr>
          <a:xfrm>
            <a:off x="2816350" y="2980950"/>
            <a:ext cx="3511297" cy="341985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3200"/>
              <a:buFont typeface="Verdana"/>
              <a:buNone/>
            </a:pPr>
            <a:r>
              <a:rPr lang="en-US"/>
              <a:t>2.a. SVC</a:t>
            </a:r>
            <a:endParaRPr/>
          </a:p>
        </p:txBody>
      </p:sp>
      <p:sp>
        <p:nvSpPr>
          <p:cNvPr id="247" name="Google Shape;247;p29"/>
          <p:cNvSpPr txBox="1"/>
          <p:nvPr>
            <p:ph idx="1" type="body"/>
          </p:nvPr>
        </p:nvSpPr>
        <p:spPr>
          <a:xfrm>
            <a:off x="457200" y="1315475"/>
            <a:ext cx="8229600" cy="4856700"/>
          </a:xfrm>
          <a:prstGeom prst="rect">
            <a:avLst/>
          </a:prstGeom>
          <a:noFill/>
          <a:ln>
            <a:noFill/>
          </a:ln>
        </p:spPr>
        <p:txBody>
          <a:bodyPr anchorCtr="0" anchor="t" bIns="45700" lIns="91425" spcFirstLastPara="1" rIns="91425" wrap="square" tIns="45700">
            <a:noAutofit/>
          </a:bodyPr>
          <a:lstStyle/>
          <a:p>
            <a:pPr indent="-323850" lvl="0" marL="457200" rtl="0" algn="l">
              <a:lnSpc>
                <a:spcPct val="95000"/>
              </a:lnSpc>
              <a:spcBef>
                <a:spcPts val="0"/>
              </a:spcBef>
              <a:spcAft>
                <a:spcPts val="0"/>
              </a:spcAft>
              <a:buSzPts val="1500"/>
              <a:buChar char="●"/>
            </a:pPr>
            <a:r>
              <a:rPr b="1" lang="en-US" sz="2100"/>
              <a:t>Support Vector Classifier</a:t>
            </a:r>
            <a:r>
              <a:rPr lang="en-US" sz="2100"/>
              <a:t> while training on </a:t>
            </a:r>
            <a:r>
              <a:rPr lang="en-US" sz="2100" u="sng"/>
              <a:t>stratified 10-folds:</a:t>
            </a:r>
            <a:endParaRPr sz="2100" u="sng"/>
          </a:p>
          <a:p>
            <a:pPr indent="-323850" lvl="0" marL="457200" rtl="0" algn="l">
              <a:lnSpc>
                <a:spcPct val="95000"/>
              </a:lnSpc>
              <a:spcBef>
                <a:spcPts val="0"/>
              </a:spcBef>
              <a:spcAft>
                <a:spcPts val="0"/>
              </a:spcAft>
              <a:buSzPts val="1500"/>
              <a:buChar char="●"/>
            </a:pPr>
            <a:r>
              <a:rPr lang="en-US" sz="2100"/>
              <a:t>Kernel = Linear, C=1</a:t>
            </a:r>
            <a:endParaRPr sz="2100"/>
          </a:p>
          <a:p>
            <a:pPr indent="-323850" lvl="0" marL="457200" rtl="0" algn="l">
              <a:lnSpc>
                <a:spcPct val="95000"/>
              </a:lnSpc>
              <a:spcBef>
                <a:spcPts val="0"/>
              </a:spcBef>
              <a:spcAft>
                <a:spcPts val="0"/>
              </a:spcAft>
              <a:buSzPts val="1500"/>
              <a:buChar char="●"/>
            </a:pPr>
            <a:r>
              <a:rPr lang="en-US" sz="2100"/>
              <a:t>Average Validation AUC Score=0.7204</a:t>
            </a:r>
            <a:endParaRPr sz="2100"/>
          </a:p>
          <a:p>
            <a:pPr indent="0" lvl="0" marL="457200" rtl="0" algn="l">
              <a:lnSpc>
                <a:spcPct val="95000"/>
              </a:lnSpc>
              <a:spcBef>
                <a:spcPts val="0"/>
              </a:spcBef>
              <a:spcAft>
                <a:spcPts val="0"/>
              </a:spcAft>
              <a:buNone/>
            </a:pPr>
            <a:r>
              <a:t/>
            </a:r>
            <a:endParaRPr/>
          </a:p>
          <a:p>
            <a:pPr indent="0" lvl="0" marL="274320" rtl="0" algn="l">
              <a:lnSpc>
                <a:spcPct val="95000"/>
              </a:lnSpc>
              <a:spcBef>
                <a:spcPts val="0"/>
              </a:spcBef>
              <a:spcAft>
                <a:spcPts val="0"/>
              </a:spcAft>
              <a:buNone/>
            </a:pPr>
            <a:r>
              <a:t/>
            </a:r>
            <a:endParaRPr/>
          </a:p>
        </p:txBody>
      </p:sp>
      <p:sp>
        <p:nvSpPr>
          <p:cNvPr id="248" name="Google Shape;248;p29"/>
          <p:cNvSpPr txBox="1"/>
          <p:nvPr>
            <p:ph idx="12" type="sldNum"/>
          </p:nvPr>
        </p:nvSpPr>
        <p:spPr>
          <a:xfrm>
            <a:off x="1" y="6387664"/>
            <a:ext cx="457200" cy="39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49" name="Google Shape;249;p29"/>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9"/>
          <p:cNvSpPr txBox="1"/>
          <p:nvPr/>
        </p:nvSpPr>
        <p:spPr>
          <a:xfrm>
            <a:off x="5562600" y="672600"/>
            <a:ext cx="3124200" cy="394200"/>
          </a:xfrm>
          <a:prstGeom prst="rect">
            <a:avLst/>
          </a:prstGeom>
          <a:noFill/>
          <a:ln cap="flat" cmpd="sng" w="19050">
            <a:solidFill>
              <a:srgbClr val="99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Verdana"/>
                <a:ea typeface="Verdana"/>
                <a:cs typeface="Verdana"/>
                <a:sym typeface="Verdana"/>
              </a:rPr>
              <a:t>Test AUC Score: 0.7023</a:t>
            </a:r>
            <a:endParaRPr b="1" sz="1700">
              <a:latin typeface="Verdana"/>
              <a:ea typeface="Verdana"/>
              <a:cs typeface="Verdana"/>
              <a:sym typeface="Verdana"/>
            </a:endParaRPr>
          </a:p>
        </p:txBody>
      </p:sp>
      <p:pic>
        <p:nvPicPr>
          <p:cNvPr id="251" name="Google Shape;251;p29"/>
          <p:cNvPicPr preferRelativeResize="0"/>
          <p:nvPr/>
        </p:nvPicPr>
        <p:blipFill>
          <a:blip r:embed="rId3">
            <a:alphaModFix/>
          </a:blip>
          <a:stretch>
            <a:fillRect/>
          </a:stretch>
        </p:blipFill>
        <p:spPr>
          <a:xfrm>
            <a:off x="2705738" y="2752350"/>
            <a:ext cx="3732532" cy="36353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3200"/>
              <a:buFont typeface="Verdana"/>
              <a:buNone/>
            </a:pPr>
            <a:r>
              <a:rPr lang="en-US"/>
              <a:t>2.b. SVC</a:t>
            </a:r>
            <a:endParaRPr/>
          </a:p>
        </p:txBody>
      </p:sp>
      <p:sp>
        <p:nvSpPr>
          <p:cNvPr id="258" name="Google Shape;258;p30"/>
          <p:cNvSpPr txBox="1"/>
          <p:nvPr>
            <p:ph idx="1" type="body"/>
          </p:nvPr>
        </p:nvSpPr>
        <p:spPr>
          <a:xfrm>
            <a:off x="457200" y="1524000"/>
            <a:ext cx="8229600" cy="4648200"/>
          </a:xfrm>
          <a:prstGeom prst="rect">
            <a:avLst/>
          </a:prstGeom>
          <a:noFill/>
          <a:ln>
            <a:noFill/>
          </a:ln>
        </p:spPr>
        <p:txBody>
          <a:bodyPr anchorCtr="0" anchor="t" bIns="45700" lIns="91425" spcFirstLastPara="1" rIns="91425" wrap="square" tIns="45700">
            <a:noAutofit/>
          </a:bodyPr>
          <a:lstStyle/>
          <a:p>
            <a:pPr indent="-323850" lvl="0" marL="457200" rtl="0" algn="l">
              <a:spcBef>
                <a:spcPts val="0"/>
              </a:spcBef>
              <a:spcAft>
                <a:spcPts val="0"/>
              </a:spcAft>
              <a:buSzPts val="1500"/>
              <a:buChar char="●"/>
            </a:pPr>
            <a:r>
              <a:rPr b="1" lang="en-US" sz="2100"/>
              <a:t>Support Vector Classifier</a:t>
            </a:r>
            <a:r>
              <a:rPr lang="en-US" sz="2100"/>
              <a:t> while training on </a:t>
            </a:r>
            <a:r>
              <a:rPr lang="en-US" sz="2100" u="sng"/>
              <a:t>Over-sampled data</a:t>
            </a:r>
            <a:r>
              <a:rPr b="1" lang="en-US" sz="2100"/>
              <a:t> </a:t>
            </a:r>
            <a:r>
              <a:rPr lang="en-US" sz="2100"/>
              <a:t>stratified 10-folds:</a:t>
            </a:r>
            <a:endParaRPr sz="2100"/>
          </a:p>
          <a:p>
            <a:pPr indent="-323850" lvl="0" marL="457200" rtl="0" algn="l">
              <a:spcBef>
                <a:spcPts val="0"/>
              </a:spcBef>
              <a:spcAft>
                <a:spcPts val="0"/>
              </a:spcAft>
              <a:buSzPts val="1500"/>
              <a:buChar char="●"/>
            </a:pPr>
            <a:r>
              <a:rPr lang="en-US" sz="2100"/>
              <a:t>Kernel = Linear</a:t>
            </a:r>
            <a:endParaRPr sz="2100"/>
          </a:p>
          <a:p>
            <a:pPr indent="-323850" lvl="0" marL="457200" rtl="0" algn="l">
              <a:spcBef>
                <a:spcPts val="0"/>
              </a:spcBef>
              <a:spcAft>
                <a:spcPts val="0"/>
              </a:spcAft>
              <a:buSzPts val="1500"/>
              <a:buChar char="●"/>
            </a:pPr>
            <a:r>
              <a:rPr lang="en-US" sz="2100"/>
              <a:t>Average Validation AUC Score=0.7507</a:t>
            </a:r>
            <a:endParaRPr sz="2100"/>
          </a:p>
          <a:p>
            <a:pPr indent="0" lvl="0" marL="457200" rtl="0" algn="l">
              <a:lnSpc>
                <a:spcPct val="95000"/>
              </a:lnSpc>
              <a:spcBef>
                <a:spcPts val="0"/>
              </a:spcBef>
              <a:spcAft>
                <a:spcPts val="0"/>
              </a:spcAft>
              <a:buNone/>
            </a:pPr>
            <a:r>
              <a:t/>
            </a:r>
            <a:endParaRPr/>
          </a:p>
          <a:p>
            <a:pPr indent="0" lvl="0" marL="274320" rtl="0" algn="l">
              <a:lnSpc>
                <a:spcPct val="95000"/>
              </a:lnSpc>
              <a:spcBef>
                <a:spcPts val="0"/>
              </a:spcBef>
              <a:spcAft>
                <a:spcPts val="0"/>
              </a:spcAft>
              <a:buNone/>
            </a:pPr>
            <a:r>
              <a:t/>
            </a:r>
            <a:endParaRPr/>
          </a:p>
        </p:txBody>
      </p:sp>
      <p:sp>
        <p:nvSpPr>
          <p:cNvPr id="259" name="Google Shape;259;p30"/>
          <p:cNvSpPr txBox="1"/>
          <p:nvPr>
            <p:ph idx="12" type="sldNum"/>
          </p:nvPr>
        </p:nvSpPr>
        <p:spPr>
          <a:xfrm>
            <a:off x="1" y="6387664"/>
            <a:ext cx="457200" cy="39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60" name="Google Shape;260;p30"/>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30"/>
          <p:cNvSpPr txBox="1"/>
          <p:nvPr/>
        </p:nvSpPr>
        <p:spPr>
          <a:xfrm>
            <a:off x="5562600" y="680500"/>
            <a:ext cx="3124200" cy="394200"/>
          </a:xfrm>
          <a:prstGeom prst="rect">
            <a:avLst/>
          </a:prstGeom>
          <a:noFill/>
          <a:ln cap="flat" cmpd="sng" w="19050">
            <a:solidFill>
              <a:srgbClr val="99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Verdana"/>
                <a:ea typeface="Verdana"/>
                <a:cs typeface="Verdana"/>
                <a:sym typeface="Verdana"/>
              </a:rPr>
              <a:t>Test AUC Score: 0.7219</a:t>
            </a:r>
            <a:endParaRPr b="1" sz="1700">
              <a:latin typeface="Verdana"/>
              <a:ea typeface="Verdana"/>
              <a:cs typeface="Verdana"/>
              <a:sym typeface="Verdana"/>
            </a:endParaRPr>
          </a:p>
        </p:txBody>
      </p:sp>
      <p:pic>
        <p:nvPicPr>
          <p:cNvPr id="262" name="Google Shape;262;p30"/>
          <p:cNvPicPr preferRelativeResize="0"/>
          <p:nvPr/>
        </p:nvPicPr>
        <p:blipFill>
          <a:blip r:embed="rId3">
            <a:alphaModFix/>
          </a:blip>
          <a:stretch>
            <a:fillRect/>
          </a:stretch>
        </p:blipFill>
        <p:spPr>
          <a:xfrm>
            <a:off x="2816350" y="2828975"/>
            <a:ext cx="3667325" cy="3571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1"/>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3200"/>
              <a:buFont typeface="Verdana"/>
              <a:buNone/>
            </a:pPr>
            <a:r>
              <a:rPr lang="en-US"/>
              <a:t>3. k-Nearest Neighbor	</a:t>
            </a:r>
            <a:endParaRPr/>
          </a:p>
        </p:txBody>
      </p:sp>
      <p:sp>
        <p:nvSpPr>
          <p:cNvPr id="269" name="Google Shape;269;p31"/>
          <p:cNvSpPr txBox="1"/>
          <p:nvPr>
            <p:ph idx="1" type="body"/>
          </p:nvPr>
        </p:nvSpPr>
        <p:spPr>
          <a:xfrm>
            <a:off x="457200" y="1524000"/>
            <a:ext cx="8628900" cy="4648200"/>
          </a:xfrm>
          <a:prstGeom prst="rect">
            <a:avLst/>
          </a:prstGeom>
          <a:noFill/>
          <a:ln>
            <a:noFill/>
          </a:ln>
        </p:spPr>
        <p:txBody>
          <a:bodyPr anchorCtr="0" anchor="t" bIns="45700" lIns="91425" spcFirstLastPara="1" rIns="91425" wrap="square" tIns="45700">
            <a:noAutofit/>
          </a:bodyPr>
          <a:lstStyle/>
          <a:p>
            <a:pPr indent="-323850" lvl="0" marL="457200" rtl="0" algn="l">
              <a:spcBef>
                <a:spcPts val="0"/>
              </a:spcBef>
              <a:spcAft>
                <a:spcPts val="0"/>
              </a:spcAft>
              <a:buSzPts val="1500"/>
              <a:buChar char="●"/>
            </a:pPr>
            <a:r>
              <a:rPr b="1" lang="en-US" sz="2100"/>
              <a:t>k-Nearest Neighbor</a:t>
            </a:r>
            <a:r>
              <a:rPr lang="en-US" sz="2100"/>
              <a:t> while training on </a:t>
            </a:r>
            <a:r>
              <a:rPr lang="en-US" sz="2100" u="sng"/>
              <a:t>stratified 10-folds</a:t>
            </a:r>
            <a:r>
              <a:rPr lang="en-US" sz="2100"/>
              <a:t>:</a:t>
            </a:r>
            <a:endParaRPr sz="2100"/>
          </a:p>
          <a:p>
            <a:pPr indent="-323850" lvl="0" marL="457200" rtl="0" algn="l">
              <a:spcBef>
                <a:spcPts val="0"/>
              </a:spcBef>
              <a:spcAft>
                <a:spcPts val="0"/>
              </a:spcAft>
              <a:buSzPts val="1500"/>
              <a:buChar char="●"/>
            </a:pPr>
            <a:r>
              <a:rPr lang="en-US" sz="2100"/>
              <a:t>k=17</a:t>
            </a:r>
            <a:endParaRPr sz="2100"/>
          </a:p>
          <a:p>
            <a:pPr indent="-323850" lvl="0" marL="457200" rtl="0" algn="l">
              <a:spcBef>
                <a:spcPts val="0"/>
              </a:spcBef>
              <a:spcAft>
                <a:spcPts val="0"/>
              </a:spcAft>
              <a:buSzPts val="1500"/>
              <a:buChar char="●"/>
            </a:pPr>
            <a:r>
              <a:rPr lang="en-US" sz="2100"/>
              <a:t>Average Validation AUC Score=0.8273</a:t>
            </a:r>
            <a:endParaRPr sz="2100"/>
          </a:p>
          <a:p>
            <a:pPr indent="0" lvl="0" marL="457200" rtl="0" algn="l">
              <a:lnSpc>
                <a:spcPct val="95000"/>
              </a:lnSpc>
              <a:spcBef>
                <a:spcPts val="0"/>
              </a:spcBef>
              <a:spcAft>
                <a:spcPts val="0"/>
              </a:spcAft>
              <a:buNone/>
            </a:pPr>
            <a:r>
              <a:t/>
            </a:r>
            <a:endParaRPr/>
          </a:p>
          <a:p>
            <a:pPr indent="0" lvl="0" marL="274320" rtl="0" algn="l">
              <a:lnSpc>
                <a:spcPct val="95000"/>
              </a:lnSpc>
              <a:spcBef>
                <a:spcPts val="0"/>
              </a:spcBef>
              <a:spcAft>
                <a:spcPts val="0"/>
              </a:spcAft>
              <a:buNone/>
            </a:pPr>
            <a:r>
              <a:t/>
            </a:r>
            <a:endParaRPr/>
          </a:p>
        </p:txBody>
      </p:sp>
      <p:sp>
        <p:nvSpPr>
          <p:cNvPr id="270" name="Google Shape;270;p31"/>
          <p:cNvSpPr txBox="1"/>
          <p:nvPr>
            <p:ph idx="12" type="sldNum"/>
          </p:nvPr>
        </p:nvSpPr>
        <p:spPr>
          <a:xfrm>
            <a:off x="1" y="6387664"/>
            <a:ext cx="457200" cy="39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71" name="Google Shape;271;p31"/>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31"/>
          <p:cNvSpPr txBox="1"/>
          <p:nvPr/>
        </p:nvSpPr>
        <p:spPr>
          <a:xfrm>
            <a:off x="5903100" y="672600"/>
            <a:ext cx="3110700" cy="394200"/>
          </a:xfrm>
          <a:prstGeom prst="rect">
            <a:avLst/>
          </a:prstGeom>
          <a:noFill/>
          <a:ln cap="flat" cmpd="sng" w="19050">
            <a:solidFill>
              <a:srgbClr val="99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Verdana"/>
                <a:ea typeface="Verdana"/>
                <a:cs typeface="Verdana"/>
                <a:sym typeface="Verdana"/>
              </a:rPr>
              <a:t>Test AUC Score: 0.8063</a:t>
            </a:r>
            <a:endParaRPr b="1" sz="1700">
              <a:latin typeface="Verdana"/>
              <a:ea typeface="Verdana"/>
              <a:cs typeface="Verdana"/>
              <a:sym typeface="Verdana"/>
            </a:endParaRPr>
          </a:p>
        </p:txBody>
      </p:sp>
      <p:pic>
        <p:nvPicPr>
          <p:cNvPr id="273" name="Google Shape;273;p31"/>
          <p:cNvPicPr preferRelativeResize="0"/>
          <p:nvPr/>
        </p:nvPicPr>
        <p:blipFill>
          <a:blip r:embed="rId3">
            <a:alphaModFix/>
          </a:blip>
          <a:stretch>
            <a:fillRect/>
          </a:stretch>
        </p:blipFill>
        <p:spPr>
          <a:xfrm>
            <a:off x="2608100" y="2627550"/>
            <a:ext cx="3874125" cy="37732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99650" y="241575"/>
            <a:ext cx="8458200" cy="735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4000"/>
              <a:buFont typeface="Verdana"/>
              <a:buNone/>
            </a:pPr>
            <a:r>
              <a:rPr lang="en-US">
                <a:solidFill>
                  <a:srgbClr val="FFFFFF"/>
                </a:solidFill>
              </a:rPr>
              <a:t>Project Overview</a:t>
            </a:r>
            <a:r>
              <a:rPr lang="en-US">
                <a:solidFill>
                  <a:srgbClr val="FFFFFF"/>
                </a:solidFill>
              </a:rPr>
              <a:t> &amp; Goals</a:t>
            </a:r>
            <a:endParaRPr>
              <a:solidFill>
                <a:srgbClr val="FFFFFF"/>
              </a:solidFill>
            </a:endParaRPr>
          </a:p>
        </p:txBody>
      </p:sp>
      <p:sp>
        <p:nvSpPr>
          <p:cNvPr id="93" name="Google Shape;93;p14"/>
          <p:cNvSpPr txBox="1"/>
          <p:nvPr>
            <p:ph idx="12" type="sldNum"/>
          </p:nvPr>
        </p:nvSpPr>
        <p:spPr>
          <a:xfrm>
            <a:off x="1" y="6387664"/>
            <a:ext cx="457200" cy="39413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94" name="Google Shape;94;p14"/>
          <p:cNvSpPr txBox="1"/>
          <p:nvPr/>
        </p:nvSpPr>
        <p:spPr>
          <a:xfrm>
            <a:off x="4062350" y="1760400"/>
            <a:ext cx="4866900" cy="4869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990000"/>
              </a:buClr>
              <a:buSzPts val="2000"/>
              <a:buFont typeface="Times New Roman"/>
              <a:buChar char="●"/>
            </a:pPr>
            <a:r>
              <a:rPr lang="en-US" sz="2000">
                <a:latin typeface="Times New Roman"/>
                <a:ea typeface="Times New Roman"/>
                <a:cs typeface="Times New Roman"/>
                <a:sym typeface="Times New Roman"/>
              </a:rPr>
              <a:t>Fierce competition in the telecommunications industry</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spcBef>
                <a:spcPts val="0"/>
              </a:spcBef>
              <a:spcAft>
                <a:spcPts val="0"/>
              </a:spcAft>
              <a:buClr>
                <a:srgbClr val="990000"/>
              </a:buClr>
              <a:buSzPts val="2000"/>
              <a:buFont typeface="Times New Roman"/>
              <a:buChar char="●"/>
            </a:pPr>
            <a:r>
              <a:rPr lang="en-US" sz="2000">
                <a:latin typeface="Times New Roman"/>
                <a:ea typeface="Times New Roman"/>
                <a:cs typeface="Times New Roman"/>
                <a:sym typeface="Times New Roman"/>
              </a:rPr>
              <a:t>Understand customer churn characteristics to retain maximum amount of customers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ctr">
              <a:spcBef>
                <a:spcPts val="0"/>
              </a:spcBef>
              <a:spcAft>
                <a:spcPts val="0"/>
              </a:spcAft>
              <a:buNone/>
            </a:pPr>
            <a:r>
              <a:rPr b="1" lang="en-US" sz="2000">
                <a:solidFill>
                  <a:srgbClr val="990000"/>
                </a:solidFill>
                <a:latin typeface="Times New Roman"/>
                <a:ea typeface="Times New Roman"/>
                <a:cs typeface="Times New Roman"/>
                <a:sym typeface="Times New Roman"/>
              </a:rPr>
              <a:t>Project Goals</a:t>
            </a:r>
            <a:endParaRPr b="1" sz="2000">
              <a:solidFill>
                <a:srgbClr val="99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2000">
              <a:solidFill>
                <a:srgbClr val="FF0000"/>
              </a:solidFill>
              <a:latin typeface="Times New Roman"/>
              <a:ea typeface="Times New Roman"/>
              <a:cs typeface="Times New Roman"/>
              <a:sym typeface="Times New Roman"/>
            </a:endParaRPr>
          </a:p>
          <a:p>
            <a:pPr indent="-355600" lvl="0" marL="457200" rtl="0" algn="l">
              <a:spcBef>
                <a:spcPts val="0"/>
              </a:spcBef>
              <a:spcAft>
                <a:spcPts val="0"/>
              </a:spcAft>
              <a:buClr>
                <a:srgbClr val="990000"/>
              </a:buClr>
              <a:buSzPts val="2000"/>
              <a:buFont typeface="Times New Roman"/>
              <a:buChar char="●"/>
            </a:pPr>
            <a:r>
              <a:rPr lang="en-US" sz="2000">
                <a:latin typeface="Times New Roman"/>
                <a:ea typeface="Times New Roman"/>
                <a:cs typeface="Times New Roman"/>
                <a:sym typeface="Times New Roman"/>
              </a:rPr>
              <a:t>Analyze which services cause customers to churn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355600" lvl="0" marL="457200" rtl="0" algn="l">
              <a:spcBef>
                <a:spcPts val="0"/>
              </a:spcBef>
              <a:spcAft>
                <a:spcPts val="0"/>
              </a:spcAft>
              <a:buClr>
                <a:srgbClr val="990000"/>
              </a:buClr>
              <a:buSzPts val="2000"/>
              <a:buFont typeface="Times New Roman"/>
              <a:buChar char="●"/>
            </a:pPr>
            <a:r>
              <a:rPr lang="en-US" sz="2000">
                <a:latin typeface="Times New Roman"/>
                <a:ea typeface="Times New Roman"/>
                <a:cs typeface="Times New Roman"/>
                <a:sym typeface="Times New Roman"/>
              </a:rPr>
              <a:t>Investigate which models provide the most accuracy</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457200" rtl="0" algn="l">
              <a:spcBef>
                <a:spcPts val="0"/>
              </a:spcBef>
              <a:spcAft>
                <a:spcPts val="0"/>
              </a:spcAft>
              <a:buNone/>
            </a:pPr>
            <a:r>
              <a:t/>
            </a:r>
            <a:endParaRPr sz="2000">
              <a:latin typeface="Times New Roman"/>
              <a:ea typeface="Times New Roman"/>
              <a:cs typeface="Times New Roman"/>
              <a:sym typeface="Times New Roman"/>
            </a:endParaRPr>
          </a:p>
        </p:txBody>
      </p:sp>
      <p:pic>
        <p:nvPicPr>
          <p:cNvPr id="95" name="Google Shape;95;p14"/>
          <p:cNvPicPr preferRelativeResize="0"/>
          <p:nvPr/>
        </p:nvPicPr>
        <p:blipFill rotWithShape="1">
          <a:blip r:embed="rId3">
            <a:alphaModFix/>
          </a:blip>
          <a:srcRect b="20759" l="0" r="55315" t="16085"/>
          <a:stretch/>
        </p:blipFill>
        <p:spPr>
          <a:xfrm>
            <a:off x="131250" y="1975825"/>
            <a:ext cx="3534275" cy="3741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2"/>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3200"/>
              <a:buFont typeface="Verdana"/>
              <a:buNone/>
            </a:pPr>
            <a:r>
              <a:rPr lang="en-US" sz="2700"/>
              <a:t>4</a:t>
            </a:r>
            <a:r>
              <a:rPr lang="en-US" sz="2700"/>
              <a:t>. Naive Bayes</a:t>
            </a:r>
            <a:endParaRPr sz="2700"/>
          </a:p>
        </p:txBody>
      </p:sp>
      <p:sp>
        <p:nvSpPr>
          <p:cNvPr id="280" name="Google Shape;280;p32"/>
          <p:cNvSpPr txBox="1"/>
          <p:nvPr>
            <p:ph idx="1" type="body"/>
          </p:nvPr>
        </p:nvSpPr>
        <p:spPr>
          <a:xfrm>
            <a:off x="457200" y="1476125"/>
            <a:ext cx="8585400" cy="4648200"/>
          </a:xfrm>
          <a:prstGeom prst="rect">
            <a:avLst/>
          </a:prstGeom>
          <a:noFill/>
          <a:ln>
            <a:noFill/>
          </a:ln>
        </p:spPr>
        <p:txBody>
          <a:bodyPr anchorCtr="0" anchor="t" bIns="45700" lIns="91425" spcFirstLastPara="1" rIns="91425" wrap="square" tIns="45700">
            <a:noAutofit/>
          </a:bodyPr>
          <a:lstStyle/>
          <a:p>
            <a:pPr indent="-323850" lvl="0" marL="457200" rtl="0" algn="l">
              <a:spcBef>
                <a:spcPts val="0"/>
              </a:spcBef>
              <a:spcAft>
                <a:spcPts val="0"/>
              </a:spcAft>
              <a:buSzPts val="1500"/>
              <a:buChar char="●"/>
            </a:pPr>
            <a:r>
              <a:rPr b="1" lang="en-US" sz="2100"/>
              <a:t>Naive Bayes</a:t>
            </a:r>
            <a:r>
              <a:rPr lang="en-US" sz="2100"/>
              <a:t> while training on </a:t>
            </a:r>
            <a:r>
              <a:rPr lang="en-US" sz="2100" u="sng"/>
              <a:t>stratified 10-folds</a:t>
            </a:r>
            <a:r>
              <a:rPr lang="en-US" sz="2100"/>
              <a:t>:</a:t>
            </a:r>
            <a:endParaRPr sz="2100"/>
          </a:p>
          <a:p>
            <a:pPr indent="-323850" lvl="0" marL="457200" rtl="0" algn="l">
              <a:spcBef>
                <a:spcPts val="0"/>
              </a:spcBef>
              <a:spcAft>
                <a:spcPts val="0"/>
              </a:spcAft>
              <a:buSzPts val="1500"/>
              <a:buChar char="●"/>
            </a:pPr>
            <a:r>
              <a:rPr lang="en-US" sz="2100"/>
              <a:t>Average Validation AUC Score=0.8300</a:t>
            </a:r>
            <a:endParaRPr sz="2100"/>
          </a:p>
          <a:p>
            <a:pPr indent="0" lvl="0" marL="457200" rtl="0" algn="l">
              <a:lnSpc>
                <a:spcPct val="95000"/>
              </a:lnSpc>
              <a:spcBef>
                <a:spcPts val="0"/>
              </a:spcBef>
              <a:spcAft>
                <a:spcPts val="0"/>
              </a:spcAft>
              <a:buNone/>
            </a:pPr>
            <a:r>
              <a:t/>
            </a:r>
            <a:endParaRPr/>
          </a:p>
          <a:p>
            <a:pPr indent="0" lvl="0" marL="274320" rtl="0" algn="l">
              <a:lnSpc>
                <a:spcPct val="95000"/>
              </a:lnSpc>
              <a:spcBef>
                <a:spcPts val="0"/>
              </a:spcBef>
              <a:spcAft>
                <a:spcPts val="0"/>
              </a:spcAft>
              <a:buNone/>
            </a:pPr>
            <a:r>
              <a:t/>
            </a:r>
            <a:endParaRPr/>
          </a:p>
        </p:txBody>
      </p:sp>
      <p:sp>
        <p:nvSpPr>
          <p:cNvPr id="281" name="Google Shape;281;p32"/>
          <p:cNvSpPr txBox="1"/>
          <p:nvPr>
            <p:ph idx="12" type="sldNum"/>
          </p:nvPr>
        </p:nvSpPr>
        <p:spPr>
          <a:xfrm>
            <a:off x="1" y="6387664"/>
            <a:ext cx="457200" cy="39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82" name="Google Shape;282;p32"/>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32"/>
          <p:cNvSpPr txBox="1"/>
          <p:nvPr/>
        </p:nvSpPr>
        <p:spPr>
          <a:xfrm>
            <a:off x="5562600" y="651575"/>
            <a:ext cx="3124200" cy="394200"/>
          </a:xfrm>
          <a:prstGeom prst="rect">
            <a:avLst/>
          </a:prstGeom>
          <a:noFill/>
          <a:ln cap="flat" cmpd="sng" w="19050">
            <a:solidFill>
              <a:srgbClr val="99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Verdana"/>
                <a:ea typeface="Verdana"/>
                <a:cs typeface="Verdana"/>
                <a:sym typeface="Verdana"/>
              </a:rPr>
              <a:t>Test AUC Score: 0.8185</a:t>
            </a:r>
            <a:endParaRPr b="1" sz="1700">
              <a:latin typeface="Verdana"/>
              <a:ea typeface="Verdana"/>
              <a:cs typeface="Verdana"/>
              <a:sym typeface="Verdana"/>
            </a:endParaRPr>
          </a:p>
        </p:txBody>
      </p:sp>
      <p:pic>
        <p:nvPicPr>
          <p:cNvPr id="284" name="Google Shape;284;p32"/>
          <p:cNvPicPr preferRelativeResize="0"/>
          <p:nvPr/>
        </p:nvPicPr>
        <p:blipFill>
          <a:blip r:embed="rId3">
            <a:alphaModFix/>
          </a:blip>
          <a:stretch>
            <a:fillRect/>
          </a:stretch>
        </p:blipFill>
        <p:spPr>
          <a:xfrm>
            <a:off x="2469800" y="2305875"/>
            <a:ext cx="4204400" cy="4094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3"/>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3200"/>
              <a:buFont typeface="Verdana"/>
              <a:buNone/>
            </a:pPr>
            <a:r>
              <a:rPr lang="en-US"/>
              <a:t>5</a:t>
            </a:r>
            <a:r>
              <a:rPr lang="en-US"/>
              <a:t>. Logistic Regression	</a:t>
            </a:r>
            <a:endParaRPr/>
          </a:p>
        </p:txBody>
      </p:sp>
      <p:sp>
        <p:nvSpPr>
          <p:cNvPr id="291" name="Google Shape;291;p33"/>
          <p:cNvSpPr txBox="1"/>
          <p:nvPr>
            <p:ph idx="1" type="body"/>
          </p:nvPr>
        </p:nvSpPr>
        <p:spPr>
          <a:xfrm>
            <a:off x="457200" y="1320125"/>
            <a:ext cx="8686800" cy="4804200"/>
          </a:xfrm>
          <a:prstGeom prst="rect">
            <a:avLst/>
          </a:prstGeom>
          <a:noFill/>
          <a:ln>
            <a:noFill/>
          </a:ln>
        </p:spPr>
        <p:txBody>
          <a:bodyPr anchorCtr="0" anchor="t" bIns="45700" lIns="91425" spcFirstLastPara="1" rIns="91425" wrap="square" tIns="45700">
            <a:noAutofit/>
          </a:bodyPr>
          <a:lstStyle/>
          <a:p>
            <a:pPr indent="-311150" lvl="0" marL="457200" rtl="0" algn="l">
              <a:spcBef>
                <a:spcPts val="0"/>
              </a:spcBef>
              <a:spcAft>
                <a:spcPts val="0"/>
              </a:spcAft>
              <a:buSzPts val="1300"/>
              <a:buChar char="●"/>
            </a:pPr>
            <a:r>
              <a:rPr b="1" lang="en-US" sz="1900"/>
              <a:t>Logistic Regression</a:t>
            </a:r>
            <a:r>
              <a:rPr lang="en-US" sz="1900"/>
              <a:t> while training on </a:t>
            </a:r>
            <a:r>
              <a:rPr lang="en-US" sz="1900" u="sng"/>
              <a:t>stratified 10-folds</a:t>
            </a:r>
            <a:r>
              <a:rPr lang="en-US" sz="1900"/>
              <a:t>:</a:t>
            </a:r>
            <a:endParaRPr sz="1900"/>
          </a:p>
          <a:p>
            <a:pPr indent="-311150" lvl="0" marL="457200" rtl="0" algn="l">
              <a:spcBef>
                <a:spcPts val="0"/>
              </a:spcBef>
              <a:spcAft>
                <a:spcPts val="0"/>
              </a:spcAft>
              <a:buSzPts val="1300"/>
              <a:buChar char="●"/>
            </a:pPr>
            <a:r>
              <a:rPr lang="en-US" sz="1900"/>
              <a:t>Average Validation AUC Score=0.8466</a:t>
            </a:r>
            <a:endParaRPr sz="1900"/>
          </a:p>
          <a:p>
            <a:pPr indent="-311150" lvl="0" marL="457200" rtl="0" algn="l">
              <a:lnSpc>
                <a:spcPct val="100000"/>
              </a:lnSpc>
              <a:spcBef>
                <a:spcPts val="0"/>
              </a:spcBef>
              <a:spcAft>
                <a:spcPts val="0"/>
              </a:spcAft>
              <a:buSzPts val="1300"/>
              <a:buChar char="●"/>
            </a:pPr>
            <a:r>
              <a:rPr b="1" lang="en-US" sz="1800"/>
              <a:t>Top features affecting churn: </a:t>
            </a:r>
            <a:r>
              <a:rPr lang="en-US" sz="1800"/>
              <a:t>Tenure, Contract_TwoYear, Contract_Month-to-Month, Total Charges, InternetService_FiberOptic</a:t>
            </a:r>
            <a:endParaRPr sz="1800">
              <a:highlight>
                <a:srgbClr val="FFFFFF"/>
              </a:highlight>
            </a:endParaRPr>
          </a:p>
          <a:p>
            <a:pPr indent="0" lvl="0" marL="457200" rtl="0" algn="l">
              <a:lnSpc>
                <a:spcPct val="95000"/>
              </a:lnSpc>
              <a:spcBef>
                <a:spcPts val="0"/>
              </a:spcBef>
              <a:spcAft>
                <a:spcPts val="0"/>
              </a:spcAft>
              <a:buNone/>
            </a:pPr>
            <a:r>
              <a:t/>
            </a:r>
            <a:endParaRPr/>
          </a:p>
          <a:p>
            <a:pPr indent="0" lvl="0" marL="274320" rtl="0" algn="l">
              <a:lnSpc>
                <a:spcPct val="95000"/>
              </a:lnSpc>
              <a:spcBef>
                <a:spcPts val="0"/>
              </a:spcBef>
              <a:spcAft>
                <a:spcPts val="0"/>
              </a:spcAft>
              <a:buNone/>
            </a:pPr>
            <a:r>
              <a:t/>
            </a:r>
            <a:endParaRPr/>
          </a:p>
        </p:txBody>
      </p:sp>
      <p:sp>
        <p:nvSpPr>
          <p:cNvPr id="292" name="Google Shape;292;p33"/>
          <p:cNvSpPr txBox="1"/>
          <p:nvPr>
            <p:ph idx="12" type="sldNum"/>
          </p:nvPr>
        </p:nvSpPr>
        <p:spPr>
          <a:xfrm>
            <a:off x="1" y="6387664"/>
            <a:ext cx="457200" cy="39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93" name="Google Shape;293;p33"/>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33"/>
          <p:cNvSpPr txBox="1"/>
          <p:nvPr/>
        </p:nvSpPr>
        <p:spPr>
          <a:xfrm>
            <a:off x="5787350" y="672600"/>
            <a:ext cx="3106800" cy="394200"/>
          </a:xfrm>
          <a:prstGeom prst="rect">
            <a:avLst/>
          </a:prstGeom>
          <a:noFill/>
          <a:ln cap="flat" cmpd="sng" w="19050">
            <a:solidFill>
              <a:srgbClr val="99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Verdana"/>
                <a:ea typeface="Verdana"/>
                <a:cs typeface="Verdana"/>
                <a:sym typeface="Verdana"/>
              </a:rPr>
              <a:t>Test AUC Score: 0.8359</a:t>
            </a:r>
            <a:endParaRPr b="1" sz="1700">
              <a:latin typeface="Verdana"/>
              <a:ea typeface="Verdana"/>
              <a:cs typeface="Verdana"/>
              <a:sym typeface="Verdana"/>
            </a:endParaRPr>
          </a:p>
        </p:txBody>
      </p:sp>
      <p:pic>
        <p:nvPicPr>
          <p:cNvPr id="295" name="Google Shape;295;p33"/>
          <p:cNvPicPr preferRelativeResize="0"/>
          <p:nvPr/>
        </p:nvPicPr>
        <p:blipFill>
          <a:blip r:embed="rId3">
            <a:alphaModFix/>
          </a:blip>
          <a:stretch>
            <a:fillRect/>
          </a:stretch>
        </p:blipFill>
        <p:spPr>
          <a:xfrm>
            <a:off x="5190325" y="2584225"/>
            <a:ext cx="3824200" cy="3724600"/>
          </a:xfrm>
          <a:prstGeom prst="rect">
            <a:avLst/>
          </a:prstGeom>
          <a:noFill/>
          <a:ln>
            <a:noFill/>
          </a:ln>
        </p:spPr>
      </p:pic>
      <p:sp>
        <p:nvSpPr>
          <p:cNvPr id="296" name="Google Shape;296;p33"/>
          <p:cNvSpPr txBox="1"/>
          <p:nvPr/>
        </p:nvSpPr>
        <p:spPr>
          <a:xfrm>
            <a:off x="2980500" y="2508025"/>
            <a:ext cx="11718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Verdana"/>
                <a:ea typeface="Verdana"/>
                <a:cs typeface="Verdana"/>
                <a:sym typeface="Verdana"/>
              </a:rPr>
              <a:t>Features</a:t>
            </a:r>
            <a:endParaRPr sz="1200">
              <a:latin typeface="Verdana"/>
              <a:ea typeface="Verdana"/>
              <a:cs typeface="Verdana"/>
              <a:sym typeface="Verdana"/>
            </a:endParaRPr>
          </a:p>
        </p:txBody>
      </p:sp>
      <p:pic>
        <p:nvPicPr>
          <p:cNvPr id="297" name="Google Shape;297;p33"/>
          <p:cNvPicPr preferRelativeResize="0"/>
          <p:nvPr/>
        </p:nvPicPr>
        <p:blipFill>
          <a:blip r:embed="rId4">
            <a:alphaModFix/>
          </a:blip>
          <a:stretch>
            <a:fillRect/>
          </a:stretch>
        </p:blipFill>
        <p:spPr>
          <a:xfrm>
            <a:off x="0" y="2821025"/>
            <a:ext cx="5190325" cy="3487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4"/>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3200"/>
              <a:buFont typeface="Verdana"/>
              <a:buNone/>
            </a:pPr>
            <a:r>
              <a:rPr lang="en-US" sz="3000"/>
              <a:t>6</a:t>
            </a:r>
            <a:r>
              <a:rPr lang="en-US" sz="3000"/>
              <a:t>. LDA</a:t>
            </a:r>
            <a:endParaRPr sz="3000"/>
          </a:p>
        </p:txBody>
      </p:sp>
      <p:sp>
        <p:nvSpPr>
          <p:cNvPr id="304" name="Google Shape;304;p34"/>
          <p:cNvSpPr txBox="1"/>
          <p:nvPr>
            <p:ph idx="1" type="body"/>
          </p:nvPr>
        </p:nvSpPr>
        <p:spPr>
          <a:xfrm>
            <a:off x="457200" y="1346200"/>
            <a:ext cx="8229600" cy="1561500"/>
          </a:xfrm>
          <a:prstGeom prst="rect">
            <a:avLst/>
          </a:prstGeom>
          <a:noFill/>
          <a:ln>
            <a:noFill/>
          </a:ln>
        </p:spPr>
        <p:txBody>
          <a:bodyPr anchorCtr="0" anchor="t" bIns="45700" lIns="91425" spcFirstLastPara="1" rIns="91425" wrap="square" tIns="45700">
            <a:noAutofit/>
          </a:bodyPr>
          <a:lstStyle/>
          <a:p>
            <a:pPr indent="-311150" lvl="0" marL="457200" rtl="0" algn="l">
              <a:spcBef>
                <a:spcPts val="0"/>
              </a:spcBef>
              <a:spcAft>
                <a:spcPts val="0"/>
              </a:spcAft>
              <a:buSzPts val="1300"/>
              <a:buChar char="●"/>
            </a:pPr>
            <a:r>
              <a:rPr b="1" lang="en-US" sz="1700"/>
              <a:t>Linear Discriminant Analysis</a:t>
            </a:r>
            <a:r>
              <a:rPr lang="en-US" sz="1700"/>
              <a:t> while training on </a:t>
            </a:r>
            <a:r>
              <a:rPr lang="en-US" sz="1700" u="sng"/>
              <a:t>stratified 10-folds</a:t>
            </a:r>
            <a:r>
              <a:rPr lang="en-US" sz="1700"/>
              <a:t>:</a:t>
            </a:r>
            <a:endParaRPr sz="1700"/>
          </a:p>
          <a:p>
            <a:pPr indent="-311150" lvl="0" marL="457200" rtl="0" algn="l">
              <a:spcBef>
                <a:spcPts val="0"/>
              </a:spcBef>
              <a:spcAft>
                <a:spcPts val="0"/>
              </a:spcAft>
              <a:buSzPts val="1300"/>
              <a:buChar char="●"/>
            </a:pPr>
            <a:r>
              <a:rPr lang="en-US" sz="1700"/>
              <a:t>Average Validation AUC Score=0.8422</a:t>
            </a:r>
            <a:endParaRPr sz="1700"/>
          </a:p>
          <a:p>
            <a:pPr indent="-311150" lvl="0" marL="457200" rtl="0" algn="l">
              <a:spcBef>
                <a:spcPts val="0"/>
              </a:spcBef>
              <a:spcAft>
                <a:spcPts val="0"/>
              </a:spcAft>
              <a:buSzPts val="1300"/>
              <a:buChar char="●"/>
            </a:pPr>
            <a:r>
              <a:rPr lang="en-US" sz="1700"/>
              <a:t>Applied Variance Inflation Factor to remove collinearity </a:t>
            </a:r>
            <a:endParaRPr sz="1700"/>
          </a:p>
          <a:p>
            <a:pPr indent="-311150" lvl="0" marL="457200" rtl="0" algn="l">
              <a:spcBef>
                <a:spcPts val="0"/>
              </a:spcBef>
              <a:spcAft>
                <a:spcPts val="0"/>
              </a:spcAft>
              <a:buSzPts val="1300"/>
              <a:buChar char="●"/>
            </a:pPr>
            <a:r>
              <a:rPr b="1" lang="en-US" sz="1700"/>
              <a:t>Top features affecting churn:</a:t>
            </a:r>
            <a:r>
              <a:rPr b="1" lang="en-US" sz="1800"/>
              <a:t> </a:t>
            </a:r>
            <a:r>
              <a:rPr lang="en-US" sz="1500"/>
              <a:t>Total Charges, Tenure, InternetService_FiberOptic, Contract_Month-to-Month, PaymentMethod_Electronic check</a:t>
            </a:r>
            <a:r>
              <a:rPr lang="en-US" sz="1500"/>
              <a:t> </a:t>
            </a:r>
            <a:endParaRPr sz="1500"/>
          </a:p>
          <a:p>
            <a:pPr indent="0" lvl="0" marL="457200" rtl="0" algn="l">
              <a:lnSpc>
                <a:spcPct val="95000"/>
              </a:lnSpc>
              <a:spcBef>
                <a:spcPts val="0"/>
              </a:spcBef>
              <a:spcAft>
                <a:spcPts val="0"/>
              </a:spcAft>
              <a:buNone/>
            </a:pPr>
            <a:r>
              <a:t/>
            </a:r>
            <a:endParaRPr sz="2200"/>
          </a:p>
          <a:p>
            <a:pPr indent="0" lvl="0" marL="274320" rtl="0" algn="l">
              <a:lnSpc>
                <a:spcPct val="95000"/>
              </a:lnSpc>
              <a:spcBef>
                <a:spcPts val="0"/>
              </a:spcBef>
              <a:spcAft>
                <a:spcPts val="0"/>
              </a:spcAft>
              <a:buNone/>
            </a:pPr>
            <a:r>
              <a:t/>
            </a:r>
            <a:endParaRPr/>
          </a:p>
        </p:txBody>
      </p:sp>
      <p:sp>
        <p:nvSpPr>
          <p:cNvPr id="305" name="Google Shape;305;p34"/>
          <p:cNvSpPr txBox="1"/>
          <p:nvPr>
            <p:ph idx="12" type="sldNum"/>
          </p:nvPr>
        </p:nvSpPr>
        <p:spPr>
          <a:xfrm>
            <a:off x="1" y="6387664"/>
            <a:ext cx="457200" cy="39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306" name="Google Shape;306;p34"/>
          <p:cNvSpPr txBox="1"/>
          <p:nvPr/>
        </p:nvSpPr>
        <p:spPr>
          <a:xfrm>
            <a:off x="5743925" y="672600"/>
            <a:ext cx="3068700" cy="394200"/>
          </a:xfrm>
          <a:prstGeom prst="rect">
            <a:avLst/>
          </a:prstGeom>
          <a:noFill/>
          <a:ln cap="flat" cmpd="sng" w="19050">
            <a:solidFill>
              <a:srgbClr val="99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Verdana"/>
                <a:ea typeface="Verdana"/>
                <a:cs typeface="Verdana"/>
                <a:sym typeface="Verdana"/>
              </a:rPr>
              <a:t>Test AUC Score: 0.8299</a:t>
            </a:r>
            <a:endParaRPr b="1" sz="1700">
              <a:latin typeface="Verdana"/>
              <a:ea typeface="Verdana"/>
              <a:cs typeface="Verdana"/>
              <a:sym typeface="Verdana"/>
            </a:endParaRPr>
          </a:p>
        </p:txBody>
      </p:sp>
      <p:pic>
        <p:nvPicPr>
          <p:cNvPr id="307" name="Google Shape;307;p34"/>
          <p:cNvPicPr preferRelativeResize="0"/>
          <p:nvPr/>
        </p:nvPicPr>
        <p:blipFill>
          <a:blip r:embed="rId3">
            <a:alphaModFix/>
          </a:blip>
          <a:stretch>
            <a:fillRect/>
          </a:stretch>
        </p:blipFill>
        <p:spPr>
          <a:xfrm>
            <a:off x="5313700" y="2831525"/>
            <a:ext cx="3813400" cy="3632350"/>
          </a:xfrm>
          <a:prstGeom prst="rect">
            <a:avLst/>
          </a:prstGeom>
          <a:noFill/>
          <a:ln>
            <a:noFill/>
          </a:ln>
        </p:spPr>
      </p:pic>
      <p:sp>
        <p:nvSpPr>
          <p:cNvPr id="308" name="Google Shape;308;p34"/>
          <p:cNvSpPr txBox="1"/>
          <p:nvPr/>
        </p:nvSpPr>
        <p:spPr>
          <a:xfrm>
            <a:off x="2879200" y="2831513"/>
            <a:ext cx="11718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Verdana"/>
                <a:ea typeface="Verdana"/>
                <a:cs typeface="Verdana"/>
                <a:sym typeface="Verdana"/>
              </a:rPr>
              <a:t>Features</a:t>
            </a:r>
            <a:endParaRPr sz="1200">
              <a:latin typeface="Verdana"/>
              <a:ea typeface="Verdana"/>
              <a:cs typeface="Verdana"/>
              <a:sym typeface="Verdana"/>
            </a:endParaRPr>
          </a:p>
        </p:txBody>
      </p:sp>
      <p:pic>
        <p:nvPicPr>
          <p:cNvPr id="309" name="Google Shape;309;p34"/>
          <p:cNvPicPr preferRelativeResize="0"/>
          <p:nvPr/>
        </p:nvPicPr>
        <p:blipFill>
          <a:blip r:embed="rId4">
            <a:alphaModFix/>
          </a:blip>
          <a:stretch>
            <a:fillRect/>
          </a:stretch>
        </p:blipFill>
        <p:spPr>
          <a:xfrm>
            <a:off x="112300" y="3164650"/>
            <a:ext cx="5201401" cy="3299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35"/>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3200"/>
              <a:buFont typeface="Verdana"/>
              <a:buNone/>
            </a:pPr>
            <a:r>
              <a:rPr lang="en-US" sz="2700"/>
              <a:t>7</a:t>
            </a:r>
            <a:r>
              <a:rPr lang="en-US" sz="2700"/>
              <a:t>. QDA</a:t>
            </a:r>
            <a:endParaRPr sz="2700"/>
          </a:p>
        </p:txBody>
      </p:sp>
      <p:sp>
        <p:nvSpPr>
          <p:cNvPr id="316" name="Google Shape;316;p35"/>
          <p:cNvSpPr txBox="1"/>
          <p:nvPr>
            <p:ph idx="1" type="body"/>
          </p:nvPr>
        </p:nvSpPr>
        <p:spPr>
          <a:xfrm>
            <a:off x="457200" y="1292288"/>
            <a:ext cx="8503800" cy="4832100"/>
          </a:xfrm>
          <a:prstGeom prst="rect">
            <a:avLst/>
          </a:prstGeom>
          <a:noFill/>
          <a:ln>
            <a:noFill/>
          </a:ln>
        </p:spPr>
        <p:txBody>
          <a:bodyPr anchorCtr="0" anchor="t" bIns="45700" lIns="91425" spcFirstLastPara="1" rIns="91425" wrap="square" tIns="45700">
            <a:noAutofit/>
          </a:bodyPr>
          <a:lstStyle/>
          <a:p>
            <a:pPr indent="-304800" lvl="0" marL="457200" rtl="0" algn="l">
              <a:spcBef>
                <a:spcPts val="0"/>
              </a:spcBef>
              <a:spcAft>
                <a:spcPts val="0"/>
              </a:spcAft>
              <a:buSzPts val="1200"/>
              <a:buChar char="●"/>
            </a:pPr>
            <a:r>
              <a:rPr b="1" lang="en-US" sz="1800"/>
              <a:t>Quadratic Discriminant Analysis</a:t>
            </a:r>
            <a:r>
              <a:rPr lang="en-US" sz="1800"/>
              <a:t> while training on </a:t>
            </a:r>
            <a:r>
              <a:rPr lang="en-US" sz="1800" u="sng"/>
              <a:t>stratified 10-folds</a:t>
            </a:r>
            <a:r>
              <a:rPr lang="en-US" sz="1800"/>
              <a:t>:</a:t>
            </a:r>
            <a:endParaRPr sz="1800"/>
          </a:p>
          <a:p>
            <a:pPr indent="-304800" lvl="0" marL="457200" rtl="0" algn="l">
              <a:spcBef>
                <a:spcPts val="0"/>
              </a:spcBef>
              <a:spcAft>
                <a:spcPts val="0"/>
              </a:spcAft>
              <a:buSzPts val="1200"/>
              <a:buChar char="●"/>
            </a:pPr>
            <a:r>
              <a:rPr lang="en-US" sz="1800"/>
              <a:t>Average Validation AUC Score=0.7716</a:t>
            </a:r>
            <a:endParaRPr sz="1800"/>
          </a:p>
          <a:p>
            <a:pPr indent="-304800" lvl="0" marL="457200" rtl="0" algn="l">
              <a:spcBef>
                <a:spcPts val="0"/>
              </a:spcBef>
              <a:spcAft>
                <a:spcPts val="0"/>
              </a:spcAft>
              <a:buSzPts val="1200"/>
              <a:buChar char="●"/>
            </a:pPr>
            <a:r>
              <a:rPr lang="en-US" sz="1800"/>
              <a:t>Applied Variance Inflation Factor to remove collinearity</a:t>
            </a:r>
            <a:endParaRPr sz="1800"/>
          </a:p>
          <a:p>
            <a:pPr indent="-304800" lvl="0" marL="457200" rtl="0" algn="l">
              <a:lnSpc>
                <a:spcPct val="100000"/>
              </a:lnSpc>
              <a:spcBef>
                <a:spcPts val="0"/>
              </a:spcBef>
              <a:spcAft>
                <a:spcPts val="0"/>
              </a:spcAft>
              <a:buSzPts val="1200"/>
              <a:buChar char="●"/>
            </a:pPr>
            <a:r>
              <a:rPr b="1" lang="en-US" sz="1800"/>
              <a:t>Top features affecting churn: </a:t>
            </a:r>
            <a:r>
              <a:rPr lang="en-US" sz="1600"/>
              <a:t>Tenure, Total Charges, Contract_Month-to-Month, Monthly Charges, Online Security_No</a:t>
            </a:r>
            <a:endParaRPr sz="1600"/>
          </a:p>
          <a:p>
            <a:pPr indent="0" lvl="0" marL="457200" rtl="0" algn="l">
              <a:lnSpc>
                <a:spcPct val="95000"/>
              </a:lnSpc>
              <a:spcBef>
                <a:spcPts val="0"/>
              </a:spcBef>
              <a:spcAft>
                <a:spcPts val="0"/>
              </a:spcAft>
              <a:buNone/>
            </a:pPr>
            <a:r>
              <a:t/>
            </a:r>
            <a:endParaRPr/>
          </a:p>
          <a:p>
            <a:pPr indent="0" lvl="0" marL="274320" rtl="0" algn="l">
              <a:lnSpc>
                <a:spcPct val="95000"/>
              </a:lnSpc>
              <a:spcBef>
                <a:spcPts val="0"/>
              </a:spcBef>
              <a:spcAft>
                <a:spcPts val="0"/>
              </a:spcAft>
              <a:buNone/>
            </a:pPr>
            <a:r>
              <a:t/>
            </a:r>
            <a:endParaRPr/>
          </a:p>
        </p:txBody>
      </p:sp>
      <p:sp>
        <p:nvSpPr>
          <p:cNvPr id="317" name="Google Shape;317;p35"/>
          <p:cNvSpPr txBox="1"/>
          <p:nvPr>
            <p:ph idx="12" type="sldNum"/>
          </p:nvPr>
        </p:nvSpPr>
        <p:spPr>
          <a:xfrm>
            <a:off x="1" y="6387664"/>
            <a:ext cx="457200" cy="39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318" name="Google Shape;318;p35"/>
          <p:cNvSpPr txBox="1"/>
          <p:nvPr/>
        </p:nvSpPr>
        <p:spPr>
          <a:xfrm>
            <a:off x="5686075" y="683750"/>
            <a:ext cx="3075900" cy="394200"/>
          </a:xfrm>
          <a:prstGeom prst="rect">
            <a:avLst/>
          </a:prstGeom>
          <a:noFill/>
          <a:ln cap="flat" cmpd="sng" w="19050">
            <a:solidFill>
              <a:srgbClr val="99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Verdana"/>
                <a:ea typeface="Verdana"/>
                <a:cs typeface="Verdana"/>
                <a:sym typeface="Verdana"/>
              </a:rPr>
              <a:t>Test AUC Score: 0.7837</a:t>
            </a:r>
            <a:endParaRPr b="1" sz="1700">
              <a:latin typeface="Verdana"/>
              <a:ea typeface="Verdana"/>
              <a:cs typeface="Verdana"/>
              <a:sym typeface="Verdana"/>
            </a:endParaRPr>
          </a:p>
        </p:txBody>
      </p:sp>
      <p:sp>
        <p:nvSpPr>
          <p:cNvPr id="319" name="Google Shape;319;p35"/>
          <p:cNvSpPr txBox="1"/>
          <p:nvPr/>
        </p:nvSpPr>
        <p:spPr>
          <a:xfrm>
            <a:off x="2937125" y="2809250"/>
            <a:ext cx="11718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Verdana"/>
                <a:ea typeface="Verdana"/>
                <a:cs typeface="Verdana"/>
                <a:sym typeface="Verdana"/>
              </a:rPr>
              <a:t>Features</a:t>
            </a:r>
            <a:endParaRPr sz="1200">
              <a:latin typeface="Verdana"/>
              <a:ea typeface="Verdana"/>
              <a:cs typeface="Verdana"/>
              <a:sym typeface="Verdana"/>
            </a:endParaRPr>
          </a:p>
        </p:txBody>
      </p:sp>
      <p:pic>
        <p:nvPicPr>
          <p:cNvPr id="320" name="Google Shape;320;p35"/>
          <p:cNvPicPr preferRelativeResize="0"/>
          <p:nvPr/>
        </p:nvPicPr>
        <p:blipFill>
          <a:blip r:embed="rId3">
            <a:alphaModFix/>
          </a:blip>
          <a:stretch>
            <a:fillRect/>
          </a:stretch>
        </p:blipFill>
        <p:spPr>
          <a:xfrm>
            <a:off x="76200" y="3096463"/>
            <a:ext cx="5324649" cy="3269587"/>
          </a:xfrm>
          <a:prstGeom prst="rect">
            <a:avLst/>
          </a:prstGeom>
          <a:noFill/>
          <a:ln>
            <a:noFill/>
          </a:ln>
        </p:spPr>
      </p:pic>
      <p:pic>
        <p:nvPicPr>
          <p:cNvPr id="321" name="Google Shape;321;p35"/>
          <p:cNvPicPr preferRelativeResize="0"/>
          <p:nvPr/>
        </p:nvPicPr>
        <p:blipFill>
          <a:blip r:embed="rId4">
            <a:alphaModFix/>
          </a:blip>
          <a:stretch>
            <a:fillRect/>
          </a:stretch>
        </p:blipFill>
        <p:spPr>
          <a:xfrm>
            <a:off x="5466899" y="2885450"/>
            <a:ext cx="3553876" cy="34806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36"/>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3200"/>
              <a:buFont typeface="Verdana"/>
              <a:buNone/>
            </a:pPr>
            <a:r>
              <a:rPr lang="en-US"/>
              <a:t>8. Random Forests</a:t>
            </a:r>
            <a:endParaRPr/>
          </a:p>
        </p:txBody>
      </p:sp>
      <p:sp>
        <p:nvSpPr>
          <p:cNvPr id="328" name="Google Shape;328;p36"/>
          <p:cNvSpPr txBox="1"/>
          <p:nvPr>
            <p:ph idx="1" type="body"/>
          </p:nvPr>
        </p:nvSpPr>
        <p:spPr>
          <a:xfrm>
            <a:off x="457200" y="1355675"/>
            <a:ext cx="8620200" cy="1661400"/>
          </a:xfrm>
          <a:prstGeom prst="rect">
            <a:avLst/>
          </a:prstGeom>
          <a:noFill/>
          <a:ln>
            <a:noFill/>
          </a:ln>
        </p:spPr>
        <p:txBody>
          <a:bodyPr anchorCtr="0" anchor="t" bIns="45700" lIns="91425" spcFirstLastPara="1" rIns="91425" wrap="square" tIns="45700">
            <a:noAutofit/>
          </a:bodyPr>
          <a:lstStyle/>
          <a:p>
            <a:pPr indent="-304800" lvl="0" marL="457200" rtl="0" algn="l">
              <a:lnSpc>
                <a:spcPct val="95000"/>
              </a:lnSpc>
              <a:spcBef>
                <a:spcPts val="0"/>
              </a:spcBef>
              <a:spcAft>
                <a:spcPts val="0"/>
              </a:spcAft>
              <a:buSzPts val="1200"/>
              <a:buChar char="●"/>
            </a:pPr>
            <a:r>
              <a:rPr b="1" lang="en-US" sz="1800"/>
              <a:t>Random Forest Classifier</a:t>
            </a:r>
            <a:r>
              <a:rPr lang="en-US" sz="1800"/>
              <a:t> while training on </a:t>
            </a:r>
            <a:r>
              <a:rPr lang="en-US" sz="1800" u="sng"/>
              <a:t>stratified 10-folds</a:t>
            </a:r>
            <a:r>
              <a:rPr lang="en-US" sz="1800"/>
              <a:t>:</a:t>
            </a:r>
            <a:endParaRPr sz="1800"/>
          </a:p>
          <a:p>
            <a:pPr indent="-304800" lvl="0" marL="457200" rtl="0" algn="l">
              <a:lnSpc>
                <a:spcPct val="95000"/>
              </a:lnSpc>
              <a:spcBef>
                <a:spcPts val="0"/>
              </a:spcBef>
              <a:spcAft>
                <a:spcPts val="0"/>
              </a:spcAft>
              <a:buSzPts val="1200"/>
              <a:buChar char="●"/>
            </a:pPr>
            <a:r>
              <a:rPr lang="en-US" sz="1800"/>
              <a:t>Num of Trees =200</a:t>
            </a:r>
            <a:endParaRPr sz="1800"/>
          </a:p>
          <a:p>
            <a:pPr indent="-304800" lvl="0" marL="457200" rtl="0" algn="l">
              <a:lnSpc>
                <a:spcPct val="95000"/>
              </a:lnSpc>
              <a:spcBef>
                <a:spcPts val="0"/>
              </a:spcBef>
              <a:spcAft>
                <a:spcPts val="0"/>
              </a:spcAft>
              <a:buSzPts val="1200"/>
              <a:buChar char="●"/>
            </a:pPr>
            <a:r>
              <a:rPr lang="en-US" sz="1800"/>
              <a:t>Maximum Depth: 4 &amp; Maximum Features: 6</a:t>
            </a:r>
            <a:endParaRPr sz="1800"/>
          </a:p>
          <a:p>
            <a:pPr indent="-304800" lvl="0" marL="457200" rtl="0" algn="l">
              <a:lnSpc>
                <a:spcPct val="95000"/>
              </a:lnSpc>
              <a:spcBef>
                <a:spcPts val="0"/>
              </a:spcBef>
              <a:spcAft>
                <a:spcPts val="0"/>
              </a:spcAft>
              <a:buSzPts val="1200"/>
              <a:buChar char="●"/>
            </a:pPr>
            <a:r>
              <a:rPr lang="en-US" sz="1800"/>
              <a:t>Average Validation AUC Score=0.8412</a:t>
            </a:r>
            <a:endParaRPr sz="1800"/>
          </a:p>
          <a:p>
            <a:pPr indent="-304800" lvl="0" marL="457200" rtl="0" algn="l">
              <a:lnSpc>
                <a:spcPct val="100000"/>
              </a:lnSpc>
              <a:spcBef>
                <a:spcPts val="0"/>
              </a:spcBef>
              <a:spcAft>
                <a:spcPts val="0"/>
              </a:spcAft>
              <a:buSzPts val="1200"/>
              <a:buChar char="●"/>
            </a:pPr>
            <a:r>
              <a:rPr b="1" lang="en-US" sz="1800"/>
              <a:t>Top features affecting churn: </a:t>
            </a:r>
            <a:r>
              <a:rPr lang="en-US" sz="1600"/>
              <a:t>Contract_Month-to-Month, Tenure, Online Security_No, TechSupport_No,Total Charges</a:t>
            </a:r>
            <a:endParaRPr sz="1600"/>
          </a:p>
          <a:p>
            <a:pPr indent="0" lvl="0" marL="457200" rtl="0" algn="l">
              <a:lnSpc>
                <a:spcPct val="95000"/>
              </a:lnSpc>
              <a:spcBef>
                <a:spcPts val="0"/>
              </a:spcBef>
              <a:spcAft>
                <a:spcPts val="0"/>
              </a:spcAft>
              <a:buNone/>
            </a:pPr>
            <a:r>
              <a:t/>
            </a:r>
            <a:endParaRPr/>
          </a:p>
          <a:p>
            <a:pPr indent="0" lvl="0" marL="274320" rtl="0" algn="l">
              <a:lnSpc>
                <a:spcPct val="95000"/>
              </a:lnSpc>
              <a:spcBef>
                <a:spcPts val="0"/>
              </a:spcBef>
              <a:spcAft>
                <a:spcPts val="0"/>
              </a:spcAft>
              <a:buNone/>
            </a:pPr>
            <a:r>
              <a:t/>
            </a:r>
            <a:endParaRPr/>
          </a:p>
        </p:txBody>
      </p:sp>
      <p:sp>
        <p:nvSpPr>
          <p:cNvPr id="329" name="Google Shape;329;p36"/>
          <p:cNvSpPr txBox="1"/>
          <p:nvPr>
            <p:ph idx="12" type="sldNum"/>
          </p:nvPr>
        </p:nvSpPr>
        <p:spPr>
          <a:xfrm>
            <a:off x="1" y="6387664"/>
            <a:ext cx="457200" cy="39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330" name="Google Shape;330;p36"/>
          <p:cNvSpPr txBox="1"/>
          <p:nvPr/>
        </p:nvSpPr>
        <p:spPr>
          <a:xfrm>
            <a:off x="5729475" y="654775"/>
            <a:ext cx="3137700" cy="394200"/>
          </a:xfrm>
          <a:prstGeom prst="rect">
            <a:avLst/>
          </a:prstGeom>
          <a:noFill/>
          <a:ln cap="flat" cmpd="sng" w="19050">
            <a:solidFill>
              <a:srgbClr val="99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Verdana"/>
                <a:ea typeface="Verdana"/>
                <a:cs typeface="Verdana"/>
                <a:sym typeface="Verdana"/>
              </a:rPr>
              <a:t>Test AUC Score: 0.8315</a:t>
            </a:r>
            <a:endParaRPr b="1" sz="1700">
              <a:latin typeface="Verdana"/>
              <a:ea typeface="Verdana"/>
              <a:cs typeface="Verdana"/>
              <a:sym typeface="Verdana"/>
            </a:endParaRPr>
          </a:p>
        </p:txBody>
      </p:sp>
      <p:pic>
        <p:nvPicPr>
          <p:cNvPr id="331" name="Google Shape;331;p36"/>
          <p:cNvPicPr preferRelativeResize="0"/>
          <p:nvPr/>
        </p:nvPicPr>
        <p:blipFill>
          <a:blip r:embed="rId3">
            <a:alphaModFix/>
          </a:blip>
          <a:stretch>
            <a:fillRect/>
          </a:stretch>
        </p:blipFill>
        <p:spPr>
          <a:xfrm>
            <a:off x="5566213" y="2967813"/>
            <a:ext cx="3511296" cy="3419856"/>
          </a:xfrm>
          <a:prstGeom prst="rect">
            <a:avLst/>
          </a:prstGeom>
          <a:noFill/>
          <a:ln>
            <a:noFill/>
          </a:ln>
        </p:spPr>
      </p:pic>
      <p:sp>
        <p:nvSpPr>
          <p:cNvPr id="332" name="Google Shape;332;p36"/>
          <p:cNvSpPr txBox="1"/>
          <p:nvPr/>
        </p:nvSpPr>
        <p:spPr>
          <a:xfrm>
            <a:off x="2980500" y="2967825"/>
            <a:ext cx="11718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Verdana"/>
                <a:ea typeface="Verdana"/>
                <a:cs typeface="Verdana"/>
                <a:sym typeface="Verdana"/>
              </a:rPr>
              <a:t>Features</a:t>
            </a:r>
            <a:endParaRPr sz="1200">
              <a:latin typeface="Verdana"/>
              <a:ea typeface="Verdana"/>
              <a:cs typeface="Verdana"/>
              <a:sym typeface="Verdana"/>
            </a:endParaRPr>
          </a:p>
        </p:txBody>
      </p:sp>
      <p:pic>
        <p:nvPicPr>
          <p:cNvPr id="333" name="Google Shape;333;p36"/>
          <p:cNvPicPr preferRelativeResize="0"/>
          <p:nvPr/>
        </p:nvPicPr>
        <p:blipFill>
          <a:blip r:embed="rId4">
            <a:alphaModFix/>
          </a:blip>
          <a:stretch>
            <a:fillRect/>
          </a:stretch>
        </p:blipFill>
        <p:spPr>
          <a:xfrm>
            <a:off x="127867" y="3215025"/>
            <a:ext cx="5285932" cy="3172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37"/>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3200"/>
              <a:buFont typeface="Verdana"/>
              <a:buNone/>
            </a:pPr>
            <a:r>
              <a:rPr lang="en-US"/>
              <a:t>9. XGBoost</a:t>
            </a:r>
            <a:endParaRPr/>
          </a:p>
        </p:txBody>
      </p:sp>
      <p:sp>
        <p:nvSpPr>
          <p:cNvPr id="340" name="Google Shape;340;p37"/>
          <p:cNvSpPr txBox="1"/>
          <p:nvPr>
            <p:ph idx="1" type="body"/>
          </p:nvPr>
        </p:nvSpPr>
        <p:spPr>
          <a:xfrm>
            <a:off x="240625" y="1355675"/>
            <a:ext cx="8769600" cy="4816500"/>
          </a:xfrm>
          <a:prstGeom prst="rect">
            <a:avLst/>
          </a:prstGeom>
          <a:noFill/>
          <a:ln>
            <a:noFill/>
          </a:ln>
        </p:spPr>
        <p:txBody>
          <a:bodyPr anchorCtr="0" anchor="t" bIns="45700" lIns="91425" spcFirstLastPara="1" rIns="91425" wrap="square" tIns="45700">
            <a:noAutofit/>
          </a:bodyPr>
          <a:lstStyle/>
          <a:p>
            <a:pPr indent="-304800" lvl="0" marL="457200" rtl="0" algn="l">
              <a:lnSpc>
                <a:spcPct val="95000"/>
              </a:lnSpc>
              <a:spcBef>
                <a:spcPts val="0"/>
              </a:spcBef>
              <a:spcAft>
                <a:spcPts val="0"/>
              </a:spcAft>
              <a:buSzPts val="1200"/>
              <a:buChar char="●"/>
            </a:pPr>
            <a:r>
              <a:rPr b="1" lang="en-US" sz="1700"/>
              <a:t>XGBoost</a:t>
            </a:r>
            <a:r>
              <a:rPr lang="en-US" sz="1700"/>
              <a:t> while training on </a:t>
            </a:r>
            <a:r>
              <a:rPr lang="en-US" sz="1700" u="sng"/>
              <a:t>stratified 10-folds</a:t>
            </a:r>
            <a:r>
              <a:rPr lang="en-US" sz="1700"/>
              <a:t>:</a:t>
            </a:r>
            <a:endParaRPr sz="1700"/>
          </a:p>
          <a:p>
            <a:pPr indent="-304800" lvl="0" marL="457200" rtl="0" algn="l">
              <a:lnSpc>
                <a:spcPct val="95000"/>
              </a:lnSpc>
              <a:spcBef>
                <a:spcPts val="0"/>
              </a:spcBef>
              <a:spcAft>
                <a:spcPts val="0"/>
              </a:spcAft>
              <a:buSzPts val="1200"/>
              <a:buChar char="●"/>
            </a:pPr>
            <a:r>
              <a:rPr lang="en-US" sz="1700"/>
              <a:t>Learning Rate: 0.09</a:t>
            </a:r>
            <a:endParaRPr sz="1700"/>
          </a:p>
          <a:p>
            <a:pPr indent="-304800" lvl="0" marL="457200" rtl="0" algn="l">
              <a:lnSpc>
                <a:spcPct val="95000"/>
              </a:lnSpc>
              <a:spcBef>
                <a:spcPts val="0"/>
              </a:spcBef>
              <a:spcAft>
                <a:spcPts val="0"/>
              </a:spcAft>
              <a:buSzPts val="1200"/>
              <a:buChar char="●"/>
            </a:pPr>
            <a:r>
              <a:rPr lang="en-US" sz="1700"/>
              <a:t>Maximum Depth: 4 &amp; </a:t>
            </a:r>
            <a:r>
              <a:rPr lang="en-US" sz="1700"/>
              <a:t>Maximum Features: 6</a:t>
            </a:r>
            <a:endParaRPr sz="1700"/>
          </a:p>
          <a:p>
            <a:pPr indent="-304800" lvl="0" marL="457200" rtl="0" algn="l">
              <a:spcBef>
                <a:spcPts val="0"/>
              </a:spcBef>
              <a:spcAft>
                <a:spcPts val="0"/>
              </a:spcAft>
              <a:buSzPts val="1200"/>
              <a:buChar char="●"/>
            </a:pPr>
            <a:r>
              <a:rPr lang="en-US" sz="1700"/>
              <a:t>Average Validation AUC Score=0.8500</a:t>
            </a:r>
            <a:endParaRPr sz="1700"/>
          </a:p>
          <a:p>
            <a:pPr indent="-304800" lvl="0" marL="457200" rtl="0" algn="l">
              <a:lnSpc>
                <a:spcPct val="100000"/>
              </a:lnSpc>
              <a:spcBef>
                <a:spcPts val="0"/>
              </a:spcBef>
              <a:spcAft>
                <a:spcPts val="0"/>
              </a:spcAft>
              <a:buSzPts val="1200"/>
              <a:buChar char="●"/>
            </a:pPr>
            <a:r>
              <a:rPr b="1" lang="en-US" sz="1700"/>
              <a:t>Top features affecting churn: </a:t>
            </a:r>
            <a:r>
              <a:rPr lang="en-US" sz="1400"/>
              <a:t>Contract_Month-to-Month, Online Security_No, TechSupport_No, InternetService_FiberOptic, PaymentMethod_Electronic check</a:t>
            </a:r>
            <a:endParaRPr sz="1400"/>
          </a:p>
          <a:p>
            <a:pPr indent="0" lvl="0" marL="457200" rtl="0" algn="l">
              <a:lnSpc>
                <a:spcPct val="95000"/>
              </a:lnSpc>
              <a:spcBef>
                <a:spcPts val="0"/>
              </a:spcBef>
              <a:spcAft>
                <a:spcPts val="0"/>
              </a:spcAft>
              <a:buNone/>
            </a:pPr>
            <a:r>
              <a:t/>
            </a:r>
            <a:endParaRPr sz="1600"/>
          </a:p>
          <a:p>
            <a:pPr indent="0" lvl="0" marL="274320" rtl="0" algn="l">
              <a:lnSpc>
                <a:spcPct val="95000"/>
              </a:lnSpc>
              <a:spcBef>
                <a:spcPts val="0"/>
              </a:spcBef>
              <a:spcAft>
                <a:spcPts val="0"/>
              </a:spcAft>
              <a:buNone/>
            </a:pPr>
            <a:r>
              <a:t/>
            </a:r>
            <a:endParaRPr/>
          </a:p>
        </p:txBody>
      </p:sp>
      <p:sp>
        <p:nvSpPr>
          <p:cNvPr id="341" name="Google Shape;341;p37"/>
          <p:cNvSpPr txBox="1"/>
          <p:nvPr>
            <p:ph idx="12" type="sldNum"/>
          </p:nvPr>
        </p:nvSpPr>
        <p:spPr>
          <a:xfrm>
            <a:off x="1" y="6387664"/>
            <a:ext cx="457200" cy="39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342" name="Google Shape;342;p37"/>
          <p:cNvSpPr txBox="1"/>
          <p:nvPr/>
        </p:nvSpPr>
        <p:spPr>
          <a:xfrm>
            <a:off x="5743925" y="672600"/>
            <a:ext cx="3125400" cy="394200"/>
          </a:xfrm>
          <a:prstGeom prst="rect">
            <a:avLst/>
          </a:prstGeom>
          <a:noFill/>
          <a:ln cap="flat" cmpd="sng" w="19050">
            <a:solidFill>
              <a:srgbClr val="99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latin typeface="Verdana"/>
                <a:ea typeface="Verdana"/>
                <a:cs typeface="Verdana"/>
                <a:sym typeface="Verdana"/>
              </a:rPr>
              <a:t>Test AUC Score: 0.8375</a:t>
            </a:r>
            <a:endParaRPr b="1" sz="1700">
              <a:latin typeface="Verdana"/>
              <a:ea typeface="Verdana"/>
              <a:cs typeface="Verdana"/>
              <a:sym typeface="Verdana"/>
            </a:endParaRPr>
          </a:p>
        </p:txBody>
      </p:sp>
      <p:pic>
        <p:nvPicPr>
          <p:cNvPr id="343" name="Google Shape;343;p37"/>
          <p:cNvPicPr preferRelativeResize="0"/>
          <p:nvPr/>
        </p:nvPicPr>
        <p:blipFill>
          <a:blip r:embed="rId3">
            <a:alphaModFix/>
          </a:blip>
          <a:stretch>
            <a:fillRect/>
          </a:stretch>
        </p:blipFill>
        <p:spPr>
          <a:xfrm>
            <a:off x="5371525" y="2939750"/>
            <a:ext cx="3696575" cy="3530575"/>
          </a:xfrm>
          <a:prstGeom prst="rect">
            <a:avLst/>
          </a:prstGeom>
          <a:noFill/>
          <a:ln>
            <a:noFill/>
          </a:ln>
        </p:spPr>
      </p:pic>
      <p:sp>
        <p:nvSpPr>
          <p:cNvPr id="344" name="Google Shape;344;p37"/>
          <p:cNvSpPr txBox="1"/>
          <p:nvPr/>
        </p:nvSpPr>
        <p:spPr>
          <a:xfrm>
            <a:off x="2835825" y="2898675"/>
            <a:ext cx="1171800" cy="2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Verdana"/>
                <a:ea typeface="Verdana"/>
                <a:cs typeface="Verdana"/>
                <a:sym typeface="Verdana"/>
              </a:rPr>
              <a:t>Features</a:t>
            </a:r>
            <a:endParaRPr sz="1200">
              <a:latin typeface="Verdana"/>
              <a:ea typeface="Verdana"/>
              <a:cs typeface="Verdana"/>
              <a:sym typeface="Verdana"/>
            </a:endParaRPr>
          </a:p>
        </p:txBody>
      </p:sp>
      <p:pic>
        <p:nvPicPr>
          <p:cNvPr id="345" name="Google Shape;345;p37"/>
          <p:cNvPicPr preferRelativeResize="0"/>
          <p:nvPr/>
        </p:nvPicPr>
        <p:blipFill>
          <a:blip r:embed="rId4">
            <a:alphaModFix/>
          </a:blip>
          <a:stretch>
            <a:fillRect/>
          </a:stretch>
        </p:blipFill>
        <p:spPr>
          <a:xfrm>
            <a:off x="0" y="3200625"/>
            <a:ext cx="5304224" cy="3335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38"/>
          <p:cNvSpPr txBox="1"/>
          <p:nvPr>
            <p:ph type="title"/>
          </p:nvPr>
        </p:nvSpPr>
        <p:spPr>
          <a:xfrm>
            <a:off x="457200" y="174450"/>
            <a:ext cx="6858000" cy="84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solidFill>
                  <a:srgbClr val="FFFFFF"/>
                </a:solidFill>
              </a:rPr>
              <a:t>Summary</a:t>
            </a:r>
            <a:endParaRPr>
              <a:solidFill>
                <a:srgbClr val="FFFFFF"/>
              </a:solidFill>
            </a:endParaRPr>
          </a:p>
        </p:txBody>
      </p:sp>
      <p:sp>
        <p:nvSpPr>
          <p:cNvPr id="352" name="Google Shape;352;p38"/>
          <p:cNvSpPr txBox="1"/>
          <p:nvPr>
            <p:ph idx="12" type="sldNum"/>
          </p:nvPr>
        </p:nvSpPr>
        <p:spPr>
          <a:xfrm>
            <a:off x="1" y="6387664"/>
            <a:ext cx="457200" cy="3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353" name="Google Shape;353;p38"/>
          <p:cNvGraphicFramePr/>
          <p:nvPr/>
        </p:nvGraphicFramePr>
        <p:xfrm>
          <a:off x="952500" y="1288650"/>
          <a:ext cx="3000000" cy="3000000"/>
        </p:xfrm>
        <a:graphic>
          <a:graphicData uri="http://schemas.openxmlformats.org/drawingml/2006/table">
            <a:tbl>
              <a:tblPr>
                <a:noFill/>
                <a:tableStyleId>{9F1DBB11-4C46-481C-A3A5-2170B15984B8}</a:tableStyleId>
              </a:tblPr>
              <a:tblGrid>
                <a:gridCol w="1958700"/>
                <a:gridCol w="1316375"/>
                <a:gridCol w="4265125"/>
              </a:tblGrid>
              <a:tr h="593650">
                <a:tc>
                  <a:txBody>
                    <a:bodyPr/>
                    <a:lstStyle/>
                    <a:p>
                      <a:pPr indent="0" lvl="0" marL="0" rtl="0" algn="l">
                        <a:spcBef>
                          <a:spcPts val="0"/>
                        </a:spcBef>
                        <a:spcAft>
                          <a:spcPts val="0"/>
                        </a:spcAft>
                        <a:buNone/>
                      </a:pPr>
                      <a:r>
                        <a:rPr b="1" lang="en-US"/>
                        <a:t>Model</a:t>
                      </a:r>
                      <a:endParaRPr b="1"/>
                    </a:p>
                  </a:txBody>
                  <a:tcPr marT="91425" marB="91425" marR="91425" marL="91425">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b="1" lang="en-US"/>
                        <a:t>ROC-AUC Score</a:t>
                      </a:r>
                      <a:endParaRPr b="1"/>
                    </a:p>
                  </a:txBody>
                  <a:tcPr marT="91425" marB="91425" marR="91425" marL="91425">
                    <a:lnB cap="flat" cmpd="sng" w="9525">
                      <a:solidFill>
                        <a:srgbClr val="9E9E9E"/>
                      </a:solidFill>
                      <a:prstDash val="solid"/>
                      <a:round/>
                      <a:headEnd len="sm" w="sm" type="none"/>
                      <a:tailEnd len="sm" w="sm" type="none"/>
                    </a:lnB>
                    <a:solidFill>
                      <a:srgbClr val="B7B7B7"/>
                    </a:solidFill>
                  </a:tcPr>
                </a:tc>
                <a:tc>
                  <a:txBody>
                    <a:bodyPr/>
                    <a:lstStyle/>
                    <a:p>
                      <a:pPr indent="0" lvl="0" marL="0" rtl="0" algn="l">
                        <a:spcBef>
                          <a:spcPts val="0"/>
                        </a:spcBef>
                        <a:spcAft>
                          <a:spcPts val="0"/>
                        </a:spcAft>
                        <a:buNone/>
                      </a:pPr>
                      <a:r>
                        <a:rPr b="1" lang="en-US"/>
                        <a:t>Features Highly Correlated with Churn</a:t>
                      </a:r>
                      <a:endParaRPr b="1"/>
                    </a:p>
                  </a:txBody>
                  <a:tcPr marT="91425" marB="91425" marR="91425" marL="91425">
                    <a:lnB cap="flat" cmpd="sng" w="9525">
                      <a:solidFill>
                        <a:srgbClr val="9E9E9E"/>
                      </a:solidFill>
                      <a:prstDash val="solid"/>
                      <a:round/>
                      <a:headEnd len="sm" w="sm" type="none"/>
                      <a:tailEnd len="sm" w="sm" type="none"/>
                    </a:lnB>
                    <a:solidFill>
                      <a:srgbClr val="B7B7B7"/>
                    </a:solidFill>
                  </a:tcPr>
                </a:tc>
              </a:tr>
              <a:tr h="715750">
                <a:tc>
                  <a:txBody>
                    <a:bodyPr/>
                    <a:lstStyle/>
                    <a:p>
                      <a:pPr indent="0" lvl="0" marL="0" rtl="0" algn="l">
                        <a:spcBef>
                          <a:spcPts val="0"/>
                        </a:spcBef>
                        <a:spcAft>
                          <a:spcPts val="0"/>
                        </a:spcAft>
                        <a:buNone/>
                      </a:pPr>
                      <a:r>
                        <a:rPr b="1" lang="en-US"/>
                        <a:t>XGBoost</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0.8375</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Font typeface="Arial"/>
                        <a:buNone/>
                      </a:pPr>
                      <a:r>
                        <a:rPr b="1" lang="en-US" sz="1200">
                          <a:solidFill>
                            <a:schemeClr val="dk1"/>
                          </a:solidFill>
                          <a:highlight>
                            <a:srgbClr val="FFFF00"/>
                          </a:highlight>
                          <a:latin typeface="Calibri"/>
                          <a:ea typeface="Calibri"/>
                          <a:cs typeface="Calibri"/>
                          <a:sym typeface="Calibri"/>
                        </a:rPr>
                        <a:t>Contract_Month-to-Month</a:t>
                      </a:r>
                      <a:r>
                        <a:rPr lang="en-US" sz="1200">
                          <a:solidFill>
                            <a:schemeClr val="dk1"/>
                          </a:solidFill>
                          <a:latin typeface="Calibri"/>
                          <a:ea typeface="Calibri"/>
                          <a:cs typeface="Calibri"/>
                          <a:sym typeface="Calibri"/>
                        </a:rPr>
                        <a:t>, </a:t>
                      </a:r>
                      <a:r>
                        <a:rPr b="1" lang="en-US" sz="1200">
                          <a:solidFill>
                            <a:schemeClr val="dk1"/>
                          </a:solidFill>
                          <a:highlight>
                            <a:srgbClr val="FF00FF"/>
                          </a:highlight>
                          <a:latin typeface="Calibri"/>
                          <a:ea typeface="Calibri"/>
                          <a:cs typeface="Calibri"/>
                          <a:sym typeface="Calibri"/>
                        </a:rPr>
                        <a:t>Online Security_No</a:t>
                      </a:r>
                      <a:r>
                        <a:rPr lang="en-US" sz="1200">
                          <a:solidFill>
                            <a:schemeClr val="dk1"/>
                          </a:solidFill>
                          <a:highlight>
                            <a:srgbClr val="FF00FF"/>
                          </a:highlight>
                          <a:latin typeface="Calibri"/>
                          <a:ea typeface="Calibri"/>
                          <a:cs typeface="Calibri"/>
                          <a:sym typeface="Calibri"/>
                        </a:rPr>
                        <a:t>,</a:t>
                      </a:r>
                      <a:r>
                        <a:rPr lang="en-US" sz="1200">
                          <a:solidFill>
                            <a:schemeClr val="dk1"/>
                          </a:solidFill>
                          <a:latin typeface="Calibri"/>
                          <a:ea typeface="Calibri"/>
                          <a:cs typeface="Calibri"/>
                          <a:sym typeface="Calibri"/>
                        </a:rPr>
                        <a:t> </a:t>
                      </a:r>
                      <a:r>
                        <a:rPr b="1" lang="en-US" sz="1200">
                          <a:solidFill>
                            <a:schemeClr val="dk1"/>
                          </a:solidFill>
                          <a:highlight>
                            <a:srgbClr val="FF9900"/>
                          </a:highlight>
                          <a:latin typeface="Calibri"/>
                          <a:ea typeface="Calibri"/>
                          <a:cs typeface="Calibri"/>
                          <a:sym typeface="Calibri"/>
                        </a:rPr>
                        <a:t>TechSupport_No</a:t>
                      </a:r>
                      <a:r>
                        <a:rPr lang="en-US" sz="1200">
                          <a:solidFill>
                            <a:schemeClr val="dk1"/>
                          </a:solidFill>
                          <a:latin typeface="Calibri"/>
                          <a:ea typeface="Calibri"/>
                          <a:cs typeface="Calibri"/>
                          <a:sym typeface="Calibri"/>
                        </a:rPr>
                        <a:t>, </a:t>
                      </a:r>
                      <a:r>
                        <a:rPr b="1" lang="en-US" sz="1200">
                          <a:solidFill>
                            <a:schemeClr val="dk1"/>
                          </a:solidFill>
                          <a:highlight>
                            <a:srgbClr val="00FFFF"/>
                          </a:highlight>
                          <a:latin typeface="Calibri"/>
                          <a:ea typeface="Calibri"/>
                          <a:cs typeface="Calibri"/>
                          <a:sym typeface="Calibri"/>
                        </a:rPr>
                        <a:t>InternetService_FiberOptic</a:t>
                      </a:r>
                      <a:r>
                        <a:rPr lang="en-US" sz="1200">
                          <a:solidFill>
                            <a:schemeClr val="dk1"/>
                          </a:solidFill>
                          <a:highlight>
                            <a:srgbClr val="00FFFF"/>
                          </a:highlight>
                          <a:latin typeface="Calibri"/>
                          <a:ea typeface="Calibri"/>
                          <a:cs typeface="Calibri"/>
                          <a:sym typeface="Calibri"/>
                        </a:rPr>
                        <a:t>,</a:t>
                      </a:r>
                      <a:r>
                        <a:rPr lang="en-US" sz="1200">
                          <a:solidFill>
                            <a:schemeClr val="dk1"/>
                          </a:solidFill>
                          <a:latin typeface="Calibri"/>
                          <a:ea typeface="Calibri"/>
                          <a:cs typeface="Calibri"/>
                          <a:sym typeface="Calibri"/>
                        </a:rPr>
                        <a:t> </a:t>
                      </a:r>
                      <a:r>
                        <a:rPr b="1" lang="en-US" sz="1200">
                          <a:solidFill>
                            <a:schemeClr val="dk1"/>
                          </a:solidFill>
                          <a:highlight>
                            <a:srgbClr val="9900FF"/>
                          </a:highlight>
                          <a:latin typeface="Calibri"/>
                          <a:ea typeface="Calibri"/>
                          <a:cs typeface="Calibri"/>
                          <a:sym typeface="Calibri"/>
                        </a:rPr>
                        <a:t>PaymentMethod_Electronic check</a:t>
                      </a:r>
                      <a:endParaRPr b="1">
                        <a:highlight>
                          <a:srgbClr val="9900FF"/>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37275">
                <a:tc>
                  <a:txBody>
                    <a:bodyPr/>
                    <a:lstStyle/>
                    <a:p>
                      <a:pPr indent="0" lvl="0" marL="0" rtl="0" algn="l">
                        <a:spcBef>
                          <a:spcPts val="0"/>
                        </a:spcBef>
                        <a:spcAft>
                          <a:spcPts val="0"/>
                        </a:spcAft>
                        <a:buNone/>
                      </a:pPr>
                      <a:r>
                        <a:rPr lang="en-US"/>
                        <a:t>Logistic Regression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0.8359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Font typeface="Arial"/>
                        <a:buNone/>
                      </a:pPr>
                      <a:r>
                        <a:rPr b="1" lang="en-US" sz="1200">
                          <a:solidFill>
                            <a:schemeClr val="dk1"/>
                          </a:solidFill>
                          <a:highlight>
                            <a:srgbClr val="00FF00"/>
                          </a:highlight>
                          <a:latin typeface="Calibri"/>
                          <a:ea typeface="Calibri"/>
                          <a:cs typeface="Calibri"/>
                          <a:sym typeface="Calibri"/>
                        </a:rPr>
                        <a:t>Tenure,</a:t>
                      </a:r>
                      <a:r>
                        <a:rPr b="1" lang="en-US" sz="1200">
                          <a:solidFill>
                            <a:schemeClr val="dk1"/>
                          </a:solidFill>
                          <a:highlight>
                            <a:srgbClr val="FF0000"/>
                          </a:highlight>
                          <a:latin typeface="Calibri"/>
                          <a:ea typeface="Calibri"/>
                          <a:cs typeface="Calibri"/>
                          <a:sym typeface="Calibri"/>
                        </a:rPr>
                        <a:t> Contract_TwoYear, </a:t>
                      </a:r>
                      <a:r>
                        <a:rPr b="1" lang="en-US" sz="1200">
                          <a:solidFill>
                            <a:schemeClr val="dk1"/>
                          </a:solidFill>
                          <a:highlight>
                            <a:srgbClr val="FFFF00"/>
                          </a:highlight>
                          <a:latin typeface="Calibri"/>
                          <a:ea typeface="Calibri"/>
                          <a:cs typeface="Calibri"/>
                          <a:sym typeface="Calibri"/>
                        </a:rPr>
                        <a:t>Contract_Month-to-Month</a:t>
                      </a:r>
                      <a:r>
                        <a:rPr b="1" lang="en-US" sz="1200">
                          <a:solidFill>
                            <a:schemeClr val="dk1"/>
                          </a:solidFill>
                          <a:latin typeface="Calibri"/>
                          <a:ea typeface="Calibri"/>
                          <a:cs typeface="Calibri"/>
                          <a:sym typeface="Calibri"/>
                        </a:rPr>
                        <a:t>, </a:t>
                      </a:r>
                      <a:r>
                        <a:rPr b="1" lang="en-US" sz="1200">
                          <a:solidFill>
                            <a:schemeClr val="dk1"/>
                          </a:solidFill>
                          <a:highlight>
                            <a:srgbClr val="4A86E8"/>
                          </a:highlight>
                          <a:latin typeface="Calibri"/>
                          <a:ea typeface="Calibri"/>
                          <a:cs typeface="Calibri"/>
                          <a:sym typeface="Calibri"/>
                        </a:rPr>
                        <a:t>TotalCharges, </a:t>
                      </a:r>
                      <a:r>
                        <a:rPr b="1" lang="en-US" sz="1200">
                          <a:solidFill>
                            <a:schemeClr val="dk1"/>
                          </a:solidFill>
                          <a:highlight>
                            <a:srgbClr val="00FFFF"/>
                          </a:highlight>
                          <a:latin typeface="Calibri"/>
                          <a:ea typeface="Calibri"/>
                          <a:cs typeface="Calibri"/>
                          <a:sym typeface="Calibri"/>
                        </a:rPr>
                        <a:t>InternetService_FiberOptic</a:t>
                      </a:r>
                      <a:endParaRPr b="1">
                        <a:highlight>
                          <a:srgbClr val="FF0000"/>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37275">
                <a:tc>
                  <a:txBody>
                    <a:bodyPr/>
                    <a:lstStyle/>
                    <a:p>
                      <a:pPr indent="0" lvl="0" marL="0" rtl="0" algn="l">
                        <a:spcBef>
                          <a:spcPts val="0"/>
                        </a:spcBef>
                        <a:spcAft>
                          <a:spcPts val="0"/>
                        </a:spcAft>
                        <a:buNone/>
                      </a:pPr>
                      <a:r>
                        <a:rPr lang="en-US"/>
                        <a:t>Random Forest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0.8315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Font typeface="Arial"/>
                        <a:buNone/>
                      </a:pPr>
                      <a:r>
                        <a:rPr b="1" lang="en-US" sz="1200">
                          <a:solidFill>
                            <a:schemeClr val="dk1"/>
                          </a:solidFill>
                          <a:highlight>
                            <a:srgbClr val="FFFF00"/>
                          </a:highlight>
                          <a:latin typeface="Calibri"/>
                          <a:ea typeface="Calibri"/>
                          <a:cs typeface="Calibri"/>
                          <a:sym typeface="Calibri"/>
                        </a:rPr>
                        <a:t>Contract_Month-to-Month</a:t>
                      </a:r>
                      <a:r>
                        <a:rPr lang="en-US" sz="1200">
                          <a:solidFill>
                            <a:schemeClr val="dk1"/>
                          </a:solidFill>
                          <a:latin typeface="Calibri"/>
                          <a:ea typeface="Calibri"/>
                          <a:cs typeface="Calibri"/>
                          <a:sym typeface="Calibri"/>
                        </a:rPr>
                        <a:t>,</a:t>
                      </a:r>
                      <a:r>
                        <a:rPr b="1" lang="en-US" sz="1200">
                          <a:solidFill>
                            <a:schemeClr val="dk1"/>
                          </a:solidFill>
                          <a:latin typeface="Calibri"/>
                          <a:ea typeface="Calibri"/>
                          <a:cs typeface="Calibri"/>
                          <a:sym typeface="Calibri"/>
                        </a:rPr>
                        <a:t> </a:t>
                      </a:r>
                      <a:r>
                        <a:rPr b="1" lang="en-US" sz="1200">
                          <a:solidFill>
                            <a:schemeClr val="dk1"/>
                          </a:solidFill>
                          <a:highlight>
                            <a:srgbClr val="00FF00"/>
                          </a:highlight>
                          <a:latin typeface="Calibri"/>
                          <a:ea typeface="Calibri"/>
                          <a:cs typeface="Calibri"/>
                          <a:sym typeface="Calibri"/>
                        </a:rPr>
                        <a:t>Tenure, </a:t>
                      </a:r>
                      <a:r>
                        <a:rPr b="1" lang="en-US" sz="1200">
                          <a:solidFill>
                            <a:schemeClr val="dk1"/>
                          </a:solidFill>
                          <a:highlight>
                            <a:srgbClr val="FF00FF"/>
                          </a:highlight>
                          <a:latin typeface="Calibri"/>
                          <a:ea typeface="Calibri"/>
                          <a:cs typeface="Calibri"/>
                          <a:sym typeface="Calibri"/>
                        </a:rPr>
                        <a:t>Online Security_No,</a:t>
                      </a:r>
                      <a:r>
                        <a:rPr b="1" lang="en-US" sz="1200">
                          <a:solidFill>
                            <a:schemeClr val="dk1"/>
                          </a:solidFill>
                          <a:latin typeface="Calibri"/>
                          <a:ea typeface="Calibri"/>
                          <a:cs typeface="Calibri"/>
                          <a:sym typeface="Calibri"/>
                        </a:rPr>
                        <a:t> </a:t>
                      </a:r>
                      <a:r>
                        <a:rPr b="1" lang="en-US" sz="1200">
                          <a:solidFill>
                            <a:schemeClr val="dk1"/>
                          </a:solidFill>
                          <a:highlight>
                            <a:srgbClr val="FF9900"/>
                          </a:highlight>
                          <a:latin typeface="Calibri"/>
                          <a:ea typeface="Calibri"/>
                          <a:cs typeface="Calibri"/>
                          <a:sym typeface="Calibri"/>
                        </a:rPr>
                        <a:t>TechSupport_No</a:t>
                      </a:r>
                      <a:r>
                        <a:rPr b="1" lang="en-US" sz="1200">
                          <a:solidFill>
                            <a:schemeClr val="dk1"/>
                          </a:solidFill>
                          <a:latin typeface="Calibri"/>
                          <a:ea typeface="Calibri"/>
                          <a:cs typeface="Calibri"/>
                          <a:sym typeface="Calibri"/>
                        </a:rPr>
                        <a:t>,</a:t>
                      </a:r>
                      <a:r>
                        <a:rPr b="1" lang="en-US" sz="1200">
                          <a:solidFill>
                            <a:schemeClr val="dk1"/>
                          </a:solidFill>
                          <a:highlight>
                            <a:srgbClr val="4A86E8"/>
                          </a:highlight>
                          <a:latin typeface="Calibri"/>
                          <a:ea typeface="Calibri"/>
                          <a:cs typeface="Calibri"/>
                          <a:sym typeface="Calibri"/>
                        </a:rPr>
                        <a:t>TotalCharges</a:t>
                      </a:r>
                      <a:endParaRPr b="1" sz="1200">
                        <a:solidFill>
                          <a:schemeClr val="dk1"/>
                        </a:solidFill>
                        <a:highlight>
                          <a:srgbClr val="4A86E8"/>
                        </a:highlight>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37275">
                <a:tc>
                  <a:txBody>
                    <a:bodyPr/>
                    <a:lstStyle/>
                    <a:p>
                      <a:pPr indent="0" lvl="0" marL="0" rtl="0" algn="l">
                        <a:spcBef>
                          <a:spcPts val="0"/>
                        </a:spcBef>
                        <a:spcAft>
                          <a:spcPts val="0"/>
                        </a:spcAft>
                        <a:buNone/>
                      </a:pPr>
                      <a:r>
                        <a:rPr lang="en-US"/>
                        <a:t>LDA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0.8299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Font typeface="Arial"/>
                        <a:buNone/>
                      </a:pPr>
                      <a:r>
                        <a:rPr b="1" lang="en-US" sz="1200">
                          <a:solidFill>
                            <a:schemeClr val="dk1"/>
                          </a:solidFill>
                          <a:highlight>
                            <a:srgbClr val="4A86E8"/>
                          </a:highlight>
                          <a:latin typeface="Calibri"/>
                          <a:ea typeface="Calibri"/>
                          <a:cs typeface="Calibri"/>
                          <a:sym typeface="Calibri"/>
                        </a:rPr>
                        <a:t>TotalCharges, </a:t>
                      </a:r>
                      <a:r>
                        <a:rPr b="1" lang="en-US" sz="1200">
                          <a:solidFill>
                            <a:schemeClr val="dk1"/>
                          </a:solidFill>
                          <a:highlight>
                            <a:srgbClr val="00FF00"/>
                          </a:highlight>
                          <a:latin typeface="Calibri"/>
                          <a:ea typeface="Calibri"/>
                          <a:cs typeface="Calibri"/>
                          <a:sym typeface="Calibri"/>
                        </a:rPr>
                        <a:t>Tenure, </a:t>
                      </a:r>
                      <a:r>
                        <a:rPr b="1" lang="en-US" sz="1200">
                          <a:solidFill>
                            <a:schemeClr val="dk1"/>
                          </a:solidFill>
                          <a:highlight>
                            <a:srgbClr val="00FFFF"/>
                          </a:highlight>
                          <a:latin typeface="Calibri"/>
                          <a:ea typeface="Calibri"/>
                          <a:cs typeface="Calibri"/>
                          <a:sym typeface="Calibri"/>
                        </a:rPr>
                        <a:t>InternetService_FiberOptic, </a:t>
                      </a:r>
                      <a:r>
                        <a:rPr b="1" lang="en-US" sz="1200">
                          <a:solidFill>
                            <a:schemeClr val="dk1"/>
                          </a:solidFill>
                          <a:highlight>
                            <a:srgbClr val="FFFF00"/>
                          </a:highlight>
                          <a:latin typeface="Calibri"/>
                          <a:ea typeface="Calibri"/>
                          <a:cs typeface="Calibri"/>
                          <a:sym typeface="Calibri"/>
                        </a:rPr>
                        <a:t>Contract_Month-to-Month, </a:t>
                      </a:r>
                      <a:r>
                        <a:rPr b="1" lang="en-US" sz="1200">
                          <a:solidFill>
                            <a:schemeClr val="dk1"/>
                          </a:solidFill>
                          <a:highlight>
                            <a:srgbClr val="9900FF"/>
                          </a:highlight>
                          <a:latin typeface="Calibri"/>
                          <a:ea typeface="Calibri"/>
                          <a:cs typeface="Calibri"/>
                          <a:sym typeface="Calibri"/>
                        </a:rPr>
                        <a:t>PaymentMethod_Electronic check</a:t>
                      </a:r>
                      <a:endParaRPr b="1">
                        <a:highlight>
                          <a:srgbClr val="FFFF00"/>
                        </a:high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37275">
                <a:tc>
                  <a:txBody>
                    <a:bodyPr/>
                    <a:lstStyle/>
                    <a:p>
                      <a:pPr indent="0" lvl="0" marL="0" rtl="0" algn="l">
                        <a:spcBef>
                          <a:spcPts val="0"/>
                        </a:spcBef>
                        <a:spcAft>
                          <a:spcPts val="0"/>
                        </a:spcAft>
                        <a:buNone/>
                      </a:pPr>
                      <a:r>
                        <a:rPr lang="en-US"/>
                        <a:t>Lasso</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0.8296</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Font typeface="Arial"/>
                        <a:buNone/>
                      </a:pPr>
                      <a:r>
                        <a:rPr b="1" lang="en-US" sz="1200">
                          <a:solidFill>
                            <a:schemeClr val="dk1"/>
                          </a:solidFill>
                          <a:highlight>
                            <a:srgbClr val="FF00FF"/>
                          </a:highlight>
                          <a:latin typeface="Calibri"/>
                          <a:ea typeface="Calibri"/>
                          <a:cs typeface="Calibri"/>
                          <a:sym typeface="Calibri"/>
                        </a:rPr>
                        <a:t>Online Security_No, </a:t>
                      </a:r>
                      <a:r>
                        <a:rPr b="1" lang="en-US" sz="1200">
                          <a:solidFill>
                            <a:schemeClr val="dk1"/>
                          </a:solidFill>
                          <a:highlight>
                            <a:srgbClr val="6AA84F"/>
                          </a:highlight>
                          <a:latin typeface="Calibri"/>
                          <a:ea typeface="Calibri"/>
                          <a:cs typeface="Calibri"/>
                          <a:sym typeface="Calibri"/>
                        </a:rPr>
                        <a:t>Contract_OneYear,</a:t>
                      </a:r>
                      <a:r>
                        <a:rPr b="1" lang="en-US" sz="1200">
                          <a:solidFill>
                            <a:schemeClr val="dk1"/>
                          </a:solidFill>
                          <a:highlight>
                            <a:schemeClr val="lt1"/>
                          </a:highlight>
                          <a:latin typeface="Calibri"/>
                          <a:ea typeface="Calibri"/>
                          <a:cs typeface="Calibri"/>
                          <a:sym typeface="Calibri"/>
                        </a:rPr>
                        <a:t> </a:t>
                      </a:r>
                      <a:r>
                        <a:rPr b="1" lang="en-US" sz="1200">
                          <a:solidFill>
                            <a:schemeClr val="dk1"/>
                          </a:solidFill>
                          <a:highlight>
                            <a:srgbClr val="FFD966"/>
                          </a:highlight>
                          <a:latin typeface="Calibri"/>
                          <a:ea typeface="Calibri"/>
                          <a:cs typeface="Calibri"/>
                          <a:sym typeface="Calibri"/>
                        </a:rPr>
                        <a:t>gender_Female, </a:t>
                      </a:r>
                      <a:r>
                        <a:rPr b="1" lang="en-US" sz="1200">
                          <a:solidFill>
                            <a:schemeClr val="dk1"/>
                          </a:solidFill>
                          <a:highlight>
                            <a:srgbClr val="76A5AF"/>
                          </a:highlight>
                          <a:latin typeface="Calibri"/>
                          <a:ea typeface="Calibri"/>
                          <a:cs typeface="Calibri"/>
                          <a:sym typeface="Calibri"/>
                        </a:rPr>
                        <a:t>MonthlyCharges, </a:t>
                      </a:r>
                      <a:r>
                        <a:rPr b="1" lang="en-US" sz="1200">
                          <a:solidFill>
                            <a:schemeClr val="dk1"/>
                          </a:solidFill>
                          <a:highlight>
                            <a:srgbClr val="EA9999"/>
                          </a:highlight>
                          <a:latin typeface="Calibri"/>
                          <a:ea typeface="Calibri"/>
                          <a:cs typeface="Calibri"/>
                          <a:sym typeface="Calibri"/>
                        </a:rPr>
                        <a:t>Online Security_Yes</a:t>
                      </a:r>
                      <a:endParaRPr b="1">
                        <a:highlight>
                          <a:srgbClr val="EA9999"/>
                        </a:highlight>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2450">
                <a:tc>
                  <a:txBody>
                    <a:bodyPr/>
                    <a:lstStyle/>
                    <a:p>
                      <a:pPr indent="0" lvl="0" marL="0" rtl="0" algn="l">
                        <a:spcBef>
                          <a:spcPts val="0"/>
                        </a:spcBef>
                        <a:spcAft>
                          <a:spcPts val="0"/>
                        </a:spcAft>
                        <a:buNone/>
                      </a:pPr>
                      <a:r>
                        <a:rPr lang="en-US"/>
                        <a:t>Naive Bayes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0.8185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8375">
                <a:tc>
                  <a:txBody>
                    <a:bodyPr/>
                    <a:lstStyle/>
                    <a:p>
                      <a:pPr indent="0" lvl="0" marL="0" rtl="0" algn="l">
                        <a:spcBef>
                          <a:spcPts val="0"/>
                        </a:spcBef>
                        <a:spcAft>
                          <a:spcPts val="0"/>
                        </a:spcAft>
                        <a:buNone/>
                      </a:pPr>
                      <a:r>
                        <a:rPr lang="en-US"/>
                        <a:t>KNN</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t>0.8063</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t>N/A</a:t>
                      </a:r>
                      <a:endParaRPr/>
                    </a:p>
                  </a:txBody>
                  <a:tcPr marT="91425" marB="91425" marR="91425" marL="91425">
                    <a:lnT cap="flat" cmpd="sng" w="9525">
                      <a:solidFill>
                        <a:srgbClr val="9E9E9E"/>
                      </a:solidFill>
                      <a:prstDash val="solid"/>
                      <a:round/>
                      <a:headEnd len="sm" w="sm" type="none"/>
                      <a:tailEnd len="sm" w="sm" type="none"/>
                    </a:lnT>
                  </a:tcPr>
                </a:tc>
              </a:tr>
              <a:tr h="537275">
                <a:tc>
                  <a:txBody>
                    <a:bodyPr/>
                    <a:lstStyle/>
                    <a:p>
                      <a:pPr indent="0" lvl="0" marL="0" rtl="0" algn="l">
                        <a:spcBef>
                          <a:spcPts val="0"/>
                        </a:spcBef>
                        <a:spcAft>
                          <a:spcPts val="0"/>
                        </a:spcAft>
                        <a:buNone/>
                      </a:pPr>
                      <a:r>
                        <a:rPr lang="en-US"/>
                        <a:t>QDA</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0.7837</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Font typeface="Arial"/>
                        <a:buNone/>
                      </a:pPr>
                      <a:r>
                        <a:rPr b="1" lang="en-US" sz="1200">
                          <a:solidFill>
                            <a:schemeClr val="dk1"/>
                          </a:solidFill>
                          <a:highlight>
                            <a:srgbClr val="00FF00"/>
                          </a:highlight>
                          <a:latin typeface="Calibri"/>
                          <a:ea typeface="Calibri"/>
                          <a:cs typeface="Calibri"/>
                          <a:sym typeface="Calibri"/>
                        </a:rPr>
                        <a:t>Tenure, </a:t>
                      </a:r>
                      <a:r>
                        <a:rPr b="1" lang="en-US" sz="1200">
                          <a:solidFill>
                            <a:schemeClr val="dk1"/>
                          </a:solidFill>
                          <a:highlight>
                            <a:srgbClr val="4A86E8"/>
                          </a:highlight>
                          <a:latin typeface="Calibri"/>
                          <a:ea typeface="Calibri"/>
                          <a:cs typeface="Calibri"/>
                          <a:sym typeface="Calibri"/>
                        </a:rPr>
                        <a:t>TotalCharges, </a:t>
                      </a:r>
                      <a:r>
                        <a:rPr b="1" lang="en-US" sz="1200">
                          <a:solidFill>
                            <a:schemeClr val="dk1"/>
                          </a:solidFill>
                          <a:highlight>
                            <a:srgbClr val="FFFF00"/>
                          </a:highlight>
                          <a:latin typeface="Calibri"/>
                          <a:ea typeface="Calibri"/>
                          <a:cs typeface="Calibri"/>
                          <a:sym typeface="Calibri"/>
                        </a:rPr>
                        <a:t>Contract_Month-to-Month, </a:t>
                      </a:r>
                      <a:r>
                        <a:rPr b="1" lang="en-US" sz="1200">
                          <a:solidFill>
                            <a:schemeClr val="dk1"/>
                          </a:solidFill>
                          <a:highlight>
                            <a:srgbClr val="76A5AF"/>
                          </a:highlight>
                          <a:latin typeface="Calibri"/>
                          <a:ea typeface="Calibri"/>
                          <a:cs typeface="Calibri"/>
                          <a:sym typeface="Calibri"/>
                        </a:rPr>
                        <a:t>MonthlyCharges, </a:t>
                      </a:r>
                      <a:r>
                        <a:rPr b="1" lang="en-US" sz="1200">
                          <a:solidFill>
                            <a:schemeClr val="dk1"/>
                          </a:solidFill>
                          <a:highlight>
                            <a:srgbClr val="FF00FF"/>
                          </a:highlight>
                          <a:latin typeface="Calibri"/>
                          <a:ea typeface="Calibri"/>
                          <a:cs typeface="Calibri"/>
                          <a:sym typeface="Calibri"/>
                        </a:rPr>
                        <a:t>Online Security_No</a:t>
                      </a:r>
                      <a:endParaRPr b="1">
                        <a:highlight>
                          <a:srgbClr val="FF0000"/>
                        </a:highlight>
                      </a:endParaRPr>
                    </a:p>
                  </a:txBody>
                  <a:tcPr marT="91425" marB="91425" marR="91425" marL="91425">
                    <a:lnB cap="flat" cmpd="sng" w="9525">
                      <a:solidFill>
                        <a:srgbClr val="9E9E9E"/>
                      </a:solidFill>
                      <a:prstDash val="solid"/>
                      <a:round/>
                      <a:headEnd len="sm" w="sm" type="none"/>
                      <a:tailEnd len="sm" w="sm" type="none"/>
                    </a:lnB>
                  </a:tcPr>
                </a:tc>
              </a:tr>
              <a:tr h="418375">
                <a:tc>
                  <a:txBody>
                    <a:bodyPr/>
                    <a:lstStyle/>
                    <a:p>
                      <a:pPr indent="0" lvl="0" marL="0" rtl="0" algn="l">
                        <a:spcBef>
                          <a:spcPts val="0"/>
                        </a:spcBef>
                        <a:spcAft>
                          <a:spcPts val="0"/>
                        </a:spcAft>
                        <a:buNone/>
                      </a:pPr>
                      <a:r>
                        <a:rPr lang="en-US"/>
                        <a:t>SVC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0.7023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39"/>
          <p:cNvSpPr txBox="1"/>
          <p:nvPr>
            <p:ph type="title"/>
          </p:nvPr>
        </p:nvSpPr>
        <p:spPr>
          <a:xfrm>
            <a:off x="173700" y="231500"/>
            <a:ext cx="8854500" cy="722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sz="3400">
                <a:solidFill>
                  <a:srgbClr val="FFFFFF"/>
                </a:solidFill>
              </a:rPr>
              <a:t>Recommendations &amp; Future Work</a:t>
            </a:r>
            <a:endParaRPr sz="3300">
              <a:solidFill>
                <a:srgbClr val="FFFFFF"/>
              </a:solidFill>
            </a:endParaRPr>
          </a:p>
        </p:txBody>
      </p:sp>
      <p:sp>
        <p:nvSpPr>
          <p:cNvPr id="360" name="Google Shape;360;p39"/>
          <p:cNvSpPr txBox="1"/>
          <p:nvPr>
            <p:ph idx="12" type="sldNum"/>
          </p:nvPr>
        </p:nvSpPr>
        <p:spPr>
          <a:xfrm>
            <a:off x="1" y="6387664"/>
            <a:ext cx="457200" cy="3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361" name="Google Shape;361;p39"/>
          <p:cNvSpPr txBox="1"/>
          <p:nvPr/>
        </p:nvSpPr>
        <p:spPr>
          <a:xfrm>
            <a:off x="429750" y="1593625"/>
            <a:ext cx="8256900" cy="47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Verdana"/>
              <a:ea typeface="Verdana"/>
              <a:cs typeface="Verdana"/>
              <a:sym typeface="Verdana"/>
            </a:endParaRPr>
          </a:p>
        </p:txBody>
      </p:sp>
      <p:sp>
        <p:nvSpPr>
          <p:cNvPr id="362" name="Google Shape;362;p39"/>
          <p:cNvSpPr txBox="1"/>
          <p:nvPr/>
        </p:nvSpPr>
        <p:spPr>
          <a:xfrm>
            <a:off x="227700" y="1143000"/>
            <a:ext cx="8693100" cy="55677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990000"/>
              </a:buClr>
              <a:buSzPts val="1900"/>
              <a:buFont typeface="Verdana"/>
              <a:buChar char="●"/>
            </a:pPr>
            <a:r>
              <a:rPr lang="en-US" sz="1900">
                <a:solidFill>
                  <a:schemeClr val="dk1"/>
                </a:solidFill>
                <a:latin typeface="Verdana"/>
                <a:ea typeface="Verdana"/>
                <a:cs typeface="Verdana"/>
                <a:sym typeface="Verdana"/>
              </a:rPr>
              <a:t>Top Attributes that influence Customer Churn:</a:t>
            </a:r>
            <a:endParaRPr sz="1900">
              <a:solidFill>
                <a:schemeClr val="dk1"/>
              </a:solidFill>
              <a:latin typeface="Verdana"/>
              <a:ea typeface="Verdana"/>
              <a:cs typeface="Verdana"/>
              <a:sym typeface="Verdana"/>
            </a:endParaRPr>
          </a:p>
          <a:p>
            <a:pPr indent="-323850" lvl="0" marL="914400" rtl="0" algn="l">
              <a:spcBef>
                <a:spcPts val="0"/>
              </a:spcBef>
              <a:spcAft>
                <a:spcPts val="0"/>
              </a:spcAft>
              <a:buClr>
                <a:srgbClr val="990000"/>
              </a:buClr>
              <a:buSzPts val="1500"/>
              <a:buChar char="➔"/>
            </a:pPr>
            <a:r>
              <a:rPr lang="en-US" sz="1900">
                <a:solidFill>
                  <a:schemeClr val="dk1"/>
                </a:solidFill>
                <a:latin typeface="Verdana"/>
                <a:ea typeface="Verdana"/>
                <a:cs typeface="Verdana"/>
                <a:sym typeface="Verdana"/>
              </a:rPr>
              <a:t>Month-to-Month Contracts </a:t>
            </a:r>
            <a:endParaRPr sz="1900">
              <a:solidFill>
                <a:schemeClr val="dk1"/>
              </a:solidFill>
              <a:latin typeface="Verdana"/>
              <a:ea typeface="Verdana"/>
              <a:cs typeface="Verdana"/>
              <a:sym typeface="Verdana"/>
            </a:endParaRPr>
          </a:p>
          <a:p>
            <a:pPr indent="-323850" lvl="0" marL="914400" rtl="0" algn="l">
              <a:spcBef>
                <a:spcPts val="0"/>
              </a:spcBef>
              <a:spcAft>
                <a:spcPts val="0"/>
              </a:spcAft>
              <a:buClr>
                <a:srgbClr val="990000"/>
              </a:buClr>
              <a:buSzPts val="1500"/>
              <a:buChar char="➔"/>
            </a:pPr>
            <a:r>
              <a:rPr lang="en-US" sz="1900">
                <a:solidFill>
                  <a:schemeClr val="dk1"/>
                </a:solidFill>
                <a:latin typeface="Verdana"/>
                <a:ea typeface="Verdana"/>
                <a:cs typeface="Verdana"/>
                <a:sym typeface="Verdana"/>
              </a:rPr>
              <a:t>Longer tenure</a:t>
            </a:r>
            <a:endParaRPr sz="1900">
              <a:solidFill>
                <a:schemeClr val="dk1"/>
              </a:solidFill>
              <a:latin typeface="Verdana"/>
              <a:ea typeface="Verdana"/>
              <a:cs typeface="Verdana"/>
              <a:sym typeface="Verdana"/>
            </a:endParaRPr>
          </a:p>
          <a:p>
            <a:pPr indent="-323850" lvl="0" marL="914400" rtl="0" algn="l">
              <a:spcBef>
                <a:spcPts val="0"/>
              </a:spcBef>
              <a:spcAft>
                <a:spcPts val="0"/>
              </a:spcAft>
              <a:buClr>
                <a:srgbClr val="990000"/>
              </a:buClr>
              <a:buSzPts val="1500"/>
              <a:buChar char="➔"/>
            </a:pPr>
            <a:r>
              <a:rPr lang="en-US" sz="1900">
                <a:solidFill>
                  <a:schemeClr val="dk1"/>
                </a:solidFill>
                <a:latin typeface="Verdana"/>
                <a:ea typeface="Verdana"/>
                <a:cs typeface="Verdana"/>
                <a:sym typeface="Verdana"/>
              </a:rPr>
              <a:t>Higher Total Charges</a:t>
            </a:r>
            <a:endParaRPr sz="1900">
              <a:solidFill>
                <a:schemeClr val="dk1"/>
              </a:solidFill>
              <a:latin typeface="Verdana"/>
              <a:ea typeface="Verdana"/>
              <a:cs typeface="Verdana"/>
              <a:sym typeface="Verdana"/>
            </a:endParaRPr>
          </a:p>
          <a:p>
            <a:pPr indent="-323850" lvl="0" marL="914400" rtl="0" algn="l">
              <a:spcBef>
                <a:spcPts val="0"/>
              </a:spcBef>
              <a:spcAft>
                <a:spcPts val="0"/>
              </a:spcAft>
              <a:buClr>
                <a:srgbClr val="990000"/>
              </a:buClr>
              <a:buSzPts val="1500"/>
              <a:buChar char="➔"/>
            </a:pPr>
            <a:r>
              <a:rPr lang="en-US" sz="1900">
                <a:solidFill>
                  <a:schemeClr val="dk1"/>
                </a:solidFill>
                <a:latin typeface="Verdana"/>
                <a:ea typeface="Verdana"/>
                <a:cs typeface="Verdana"/>
                <a:sym typeface="Verdana"/>
              </a:rPr>
              <a:t>No Online Security</a:t>
            </a:r>
            <a:endParaRPr sz="1900">
              <a:solidFill>
                <a:schemeClr val="dk1"/>
              </a:solidFill>
              <a:latin typeface="Verdana"/>
              <a:ea typeface="Verdana"/>
              <a:cs typeface="Verdana"/>
              <a:sym typeface="Verdana"/>
            </a:endParaRPr>
          </a:p>
          <a:p>
            <a:pPr indent="-323850" lvl="0" marL="914400" rtl="0" algn="l">
              <a:spcBef>
                <a:spcPts val="0"/>
              </a:spcBef>
              <a:spcAft>
                <a:spcPts val="0"/>
              </a:spcAft>
              <a:buClr>
                <a:srgbClr val="990000"/>
              </a:buClr>
              <a:buSzPts val="1500"/>
              <a:buChar char="➔"/>
            </a:pPr>
            <a:r>
              <a:rPr lang="en-US" sz="1900">
                <a:solidFill>
                  <a:schemeClr val="dk1"/>
                </a:solidFill>
                <a:latin typeface="Verdana"/>
                <a:ea typeface="Verdana"/>
                <a:cs typeface="Verdana"/>
                <a:sym typeface="Verdana"/>
              </a:rPr>
              <a:t>Fiber Optic Internet Service</a:t>
            </a:r>
            <a:endParaRPr sz="1900">
              <a:solidFill>
                <a:schemeClr val="dk1"/>
              </a:solidFill>
              <a:latin typeface="Verdana"/>
              <a:ea typeface="Verdana"/>
              <a:cs typeface="Verdana"/>
              <a:sym typeface="Verdana"/>
            </a:endParaRPr>
          </a:p>
          <a:p>
            <a:pPr indent="-323850" lvl="0" marL="914400" rtl="0" algn="l">
              <a:spcBef>
                <a:spcPts val="0"/>
              </a:spcBef>
              <a:spcAft>
                <a:spcPts val="0"/>
              </a:spcAft>
              <a:buClr>
                <a:srgbClr val="990000"/>
              </a:buClr>
              <a:buSzPts val="1500"/>
              <a:buChar char="➔"/>
            </a:pPr>
            <a:r>
              <a:rPr lang="en-US" sz="1900">
                <a:solidFill>
                  <a:schemeClr val="dk1"/>
                </a:solidFill>
                <a:latin typeface="Verdana"/>
                <a:ea typeface="Verdana"/>
                <a:cs typeface="Verdana"/>
                <a:sym typeface="Verdana"/>
              </a:rPr>
              <a:t>No Technical Support</a:t>
            </a:r>
            <a:endParaRPr sz="1900">
              <a:solidFill>
                <a:schemeClr val="dk1"/>
              </a:solidFill>
              <a:latin typeface="Verdana"/>
              <a:ea typeface="Verdana"/>
              <a:cs typeface="Verdana"/>
              <a:sym typeface="Verdana"/>
            </a:endParaRPr>
          </a:p>
          <a:p>
            <a:pPr indent="-323850" lvl="0" marL="914400" rtl="0" algn="l">
              <a:spcBef>
                <a:spcPts val="0"/>
              </a:spcBef>
              <a:spcAft>
                <a:spcPts val="0"/>
              </a:spcAft>
              <a:buClr>
                <a:srgbClr val="990000"/>
              </a:buClr>
              <a:buSzPts val="1500"/>
              <a:buChar char="➔"/>
            </a:pPr>
            <a:r>
              <a:rPr lang="en-US" sz="1900">
                <a:solidFill>
                  <a:schemeClr val="dk1"/>
                </a:solidFill>
                <a:latin typeface="Verdana"/>
                <a:ea typeface="Verdana"/>
                <a:cs typeface="Verdana"/>
                <a:sym typeface="Verdana"/>
              </a:rPr>
              <a:t>Payment Method: Electronic Check</a:t>
            </a:r>
            <a:endParaRPr b="1" sz="1900">
              <a:latin typeface="Verdana"/>
              <a:ea typeface="Verdana"/>
              <a:cs typeface="Verdana"/>
              <a:sym typeface="Verdana"/>
            </a:endParaRPr>
          </a:p>
          <a:p>
            <a:pPr indent="0" lvl="0" marL="0" rtl="0" algn="l">
              <a:spcBef>
                <a:spcPts val="0"/>
              </a:spcBef>
              <a:spcAft>
                <a:spcPts val="0"/>
              </a:spcAft>
              <a:buNone/>
            </a:pPr>
            <a:r>
              <a:t/>
            </a:r>
            <a:endParaRPr sz="1900">
              <a:latin typeface="Verdana"/>
              <a:ea typeface="Verdana"/>
              <a:cs typeface="Verdana"/>
              <a:sym typeface="Verdana"/>
            </a:endParaRPr>
          </a:p>
          <a:p>
            <a:pPr indent="-349250" lvl="0" marL="457200" rtl="0" algn="l">
              <a:spcBef>
                <a:spcPts val="0"/>
              </a:spcBef>
              <a:spcAft>
                <a:spcPts val="0"/>
              </a:spcAft>
              <a:buClr>
                <a:srgbClr val="990000"/>
              </a:buClr>
              <a:buSzPts val="1900"/>
              <a:buFont typeface="Verdana"/>
              <a:buChar char="●"/>
            </a:pPr>
            <a:r>
              <a:rPr b="1" lang="en-US" sz="1900">
                <a:latin typeface="Verdana"/>
                <a:ea typeface="Verdana"/>
                <a:cs typeface="Verdana"/>
                <a:sym typeface="Verdana"/>
              </a:rPr>
              <a:t>Recommendations:</a:t>
            </a:r>
            <a:r>
              <a:rPr lang="en-US" sz="1900">
                <a:latin typeface="Verdana"/>
                <a:ea typeface="Verdana"/>
                <a:cs typeface="Verdana"/>
                <a:sym typeface="Verdana"/>
              </a:rPr>
              <a:t> Improve Online Security, Fiber optic internet service, and Technical Services</a:t>
            </a:r>
            <a:endParaRPr sz="1900">
              <a:latin typeface="Verdana"/>
              <a:ea typeface="Verdana"/>
              <a:cs typeface="Verdana"/>
              <a:sym typeface="Verdana"/>
            </a:endParaRPr>
          </a:p>
          <a:p>
            <a:pPr indent="-349250" lvl="0" marL="457200" rtl="0" algn="l">
              <a:spcBef>
                <a:spcPts val="0"/>
              </a:spcBef>
              <a:spcAft>
                <a:spcPts val="0"/>
              </a:spcAft>
              <a:buClr>
                <a:srgbClr val="990000"/>
              </a:buClr>
              <a:buSzPts val="1900"/>
              <a:buFont typeface="Verdana"/>
              <a:buChar char="●"/>
            </a:pPr>
            <a:r>
              <a:rPr lang="en-US" sz="1900">
                <a:latin typeface="Verdana"/>
                <a:ea typeface="Verdana"/>
                <a:cs typeface="Verdana"/>
                <a:sym typeface="Verdana"/>
              </a:rPr>
              <a:t>Include discounts and promotions to retain customer loyalty</a:t>
            </a:r>
            <a:endParaRPr sz="1900">
              <a:latin typeface="Verdana"/>
              <a:ea typeface="Verdana"/>
              <a:cs typeface="Verdana"/>
              <a:sym typeface="Verdana"/>
            </a:endParaRPr>
          </a:p>
          <a:p>
            <a:pPr indent="0" lvl="0" marL="457200" rtl="0" algn="l">
              <a:spcBef>
                <a:spcPts val="0"/>
              </a:spcBef>
              <a:spcAft>
                <a:spcPts val="0"/>
              </a:spcAft>
              <a:buNone/>
            </a:pPr>
            <a:r>
              <a:t/>
            </a:r>
            <a:endParaRPr sz="1900">
              <a:latin typeface="Verdana"/>
              <a:ea typeface="Verdana"/>
              <a:cs typeface="Verdana"/>
              <a:sym typeface="Verdana"/>
            </a:endParaRPr>
          </a:p>
          <a:p>
            <a:pPr indent="0" lvl="0" marL="457200" rtl="0" algn="l">
              <a:spcBef>
                <a:spcPts val="0"/>
              </a:spcBef>
              <a:spcAft>
                <a:spcPts val="0"/>
              </a:spcAft>
              <a:buNone/>
            </a:pPr>
            <a:r>
              <a:t/>
            </a:r>
            <a:endParaRPr sz="1900">
              <a:latin typeface="Verdana"/>
              <a:ea typeface="Verdana"/>
              <a:cs typeface="Verdana"/>
              <a:sym typeface="Verdana"/>
            </a:endParaRPr>
          </a:p>
          <a:p>
            <a:pPr indent="-349250" lvl="0" marL="457200" rtl="0" algn="l">
              <a:spcBef>
                <a:spcPts val="0"/>
              </a:spcBef>
              <a:spcAft>
                <a:spcPts val="0"/>
              </a:spcAft>
              <a:buClr>
                <a:srgbClr val="990000"/>
              </a:buClr>
              <a:buSzPts val="1900"/>
              <a:buFont typeface="Verdana"/>
              <a:buChar char="●"/>
            </a:pPr>
            <a:r>
              <a:rPr b="1" lang="en-US" sz="1900">
                <a:latin typeface="Verdana"/>
                <a:ea typeface="Verdana"/>
                <a:cs typeface="Verdana"/>
                <a:sym typeface="Verdana"/>
              </a:rPr>
              <a:t>For the future: </a:t>
            </a:r>
            <a:r>
              <a:rPr lang="en-US" sz="1900">
                <a:latin typeface="Verdana"/>
                <a:ea typeface="Verdana"/>
                <a:cs typeface="Verdana"/>
                <a:sym typeface="Verdana"/>
              </a:rPr>
              <a:t>Try Principal Component Analysis and implement various models on the PCA result.</a:t>
            </a:r>
            <a:endParaRPr sz="1900">
              <a:latin typeface="Verdana"/>
              <a:ea typeface="Verdana"/>
              <a:cs typeface="Verdana"/>
              <a:sym typeface="Verdana"/>
            </a:endParaRPr>
          </a:p>
          <a:p>
            <a:pPr indent="-349250" lvl="0" marL="457200" rtl="0" algn="l">
              <a:spcBef>
                <a:spcPts val="0"/>
              </a:spcBef>
              <a:spcAft>
                <a:spcPts val="0"/>
              </a:spcAft>
              <a:buClr>
                <a:srgbClr val="990000"/>
              </a:buClr>
              <a:buSzPts val="1900"/>
              <a:buFont typeface="Verdana"/>
              <a:buChar char="●"/>
            </a:pPr>
            <a:r>
              <a:rPr lang="en-US" sz="1900">
                <a:latin typeface="Verdana"/>
                <a:ea typeface="Verdana"/>
                <a:cs typeface="Verdana"/>
                <a:sym typeface="Verdana"/>
              </a:rPr>
              <a:t>Try fitting a </a:t>
            </a:r>
            <a:r>
              <a:rPr lang="en-US" sz="1900">
                <a:latin typeface="Verdana"/>
                <a:ea typeface="Verdana"/>
                <a:cs typeface="Verdana"/>
                <a:sym typeface="Verdana"/>
              </a:rPr>
              <a:t>model using </a:t>
            </a:r>
            <a:r>
              <a:rPr lang="en-US" sz="1900">
                <a:latin typeface="Verdana"/>
                <a:ea typeface="Verdana"/>
                <a:cs typeface="Verdana"/>
                <a:sym typeface="Verdana"/>
              </a:rPr>
              <a:t>Neural Networks that can automatically learn data features and yield better results.</a:t>
            </a:r>
            <a:endParaRPr sz="1900">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0"/>
          <p:cNvSpPr txBox="1"/>
          <p:nvPr>
            <p:ph type="title"/>
          </p:nvPr>
        </p:nvSpPr>
        <p:spPr>
          <a:xfrm>
            <a:off x="457200" y="194975"/>
            <a:ext cx="6858000" cy="842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solidFill>
                  <a:srgbClr val="FFFFFF"/>
                </a:solidFill>
              </a:rPr>
              <a:t>Key Takeaways</a:t>
            </a:r>
            <a:endParaRPr>
              <a:solidFill>
                <a:srgbClr val="FFFFFF"/>
              </a:solidFill>
            </a:endParaRPr>
          </a:p>
        </p:txBody>
      </p:sp>
      <p:sp>
        <p:nvSpPr>
          <p:cNvPr id="369" name="Google Shape;369;p40"/>
          <p:cNvSpPr txBox="1"/>
          <p:nvPr>
            <p:ph idx="12" type="sldNum"/>
          </p:nvPr>
        </p:nvSpPr>
        <p:spPr>
          <a:xfrm>
            <a:off x="1" y="6387664"/>
            <a:ext cx="457200" cy="3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70" name="Google Shape;370;p40"/>
          <p:cNvSpPr txBox="1"/>
          <p:nvPr>
            <p:ph idx="1" type="body"/>
          </p:nvPr>
        </p:nvSpPr>
        <p:spPr>
          <a:xfrm>
            <a:off x="457200" y="1355663"/>
            <a:ext cx="8229600" cy="4816500"/>
          </a:xfrm>
          <a:prstGeom prst="rect">
            <a:avLst/>
          </a:prstGeom>
          <a:noFill/>
          <a:ln>
            <a:noFill/>
          </a:ln>
        </p:spPr>
        <p:txBody>
          <a:bodyPr anchorCtr="0" anchor="t" bIns="45700" lIns="91425" spcFirstLastPara="1" rIns="91425" wrap="square" tIns="45700">
            <a:noAutofit/>
          </a:bodyPr>
          <a:lstStyle/>
          <a:p>
            <a:pPr indent="-368300" lvl="0" marL="457200" rtl="0" algn="l">
              <a:spcBef>
                <a:spcPts val="0"/>
              </a:spcBef>
              <a:spcAft>
                <a:spcPts val="0"/>
              </a:spcAft>
              <a:buClr>
                <a:srgbClr val="990000"/>
              </a:buClr>
              <a:buSzPts val="2200"/>
              <a:buChar char="●"/>
            </a:pPr>
            <a:r>
              <a:rPr lang="en-US" sz="2200">
                <a:solidFill>
                  <a:schemeClr val="dk1"/>
                </a:solidFill>
              </a:rPr>
              <a:t>Applying classroom knowledge to a practical situation</a:t>
            </a:r>
            <a:endParaRPr sz="2200">
              <a:solidFill>
                <a:srgbClr val="000000"/>
              </a:solidFill>
            </a:endParaRPr>
          </a:p>
          <a:p>
            <a:pPr indent="-368300" lvl="0" marL="457200" rtl="0" algn="l">
              <a:lnSpc>
                <a:spcPct val="95000"/>
              </a:lnSpc>
              <a:spcBef>
                <a:spcPts val="0"/>
              </a:spcBef>
              <a:spcAft>
                <a:spcPts val="0"/>
              </a:spcAft>
              <a:buClr>
                <a:srgbClr val="990000"/>
              </a:buClr>
              <a:buSzPts val="2200"/>
              <a:buChar char="●"/>
            </a:pPr>
            <a:r>
              <a:rPr lang="en-US" sz="2200">
                <a:solidFill>
                  <a:srgbClr val="000000"/>
                </a:solidFill>
              </a:rPr>
              <a:t>Work with unbalanced dataset</a:t>
            </a:r>
            <a:endParaRPr sz="2200">
              <a:solidFill>
                <a:srgbClr val="000000"/>
              </a:solidFill>
            </a:endParaRPr>
          </a:p>
          <a:p>
            <a:pPr indent="-368300" lvl="0" marL="457200" rtl="0" algn="l">
              <a:lnSpc>
                <a:spcPct val="95000"/>
              </a:lnSpc>
              <a:spcBef>
                <a:spcPts val="0"/>
              </a:spcBef>
              <a:spcAft>
                <a:spcPts val="0"/>
              </a:spcAft>
              <a:buClr>
                <a:srgbClr val="990000"/>
              </a:buClr>
              <a:buSzPts val="2200"/>
              <a:buChar char="●"/>
            </a:pPr>
            <a:r>
              <a:rPr lang="en-US" sz="2200">
                <a:solidFill>
                  <a:srgbClr val="000000"/>
                </a:solidFill>
              </a:rPr>
              <a:t>Categorical to Numerical Feature conversion</a:t>
            </a:r>
            <a:endParaRPr sz="2200">
              <a:solidFill>
                <a:srgbClr val="000000"/>
              </a:solidFill>
            </a:endParaRPr>
          </a:p>
          <a:p>
            <a:pPr indent="-368300" lvl="0" marL="457200" rtl="0" algn="l">
              <a:lnSpc>
                <a:spcPct val="95000"/>
              </a:lnSpc>
              <a:spcBef>
                <a:spcPts val="0"/>
              </a:spcBef>
              <a:spcAft>
                <a:spcPts val="0"/>
              </a:spcAft>
              <a:buClr>
                <a:srgbClr val="990000"/>
              </a:buClr>
              <a:buSzPts val="2200"/>
              <a:buChar char="●"/>
            </a:pPr>
            <a:r>
              <a:rPr lang="en-US" sz="2200">
                <a:solidFill>
                  <a:srgbClr val="000000"/>
                </a:solidFill>
              </a:rPr>
              <a:t>Handling correlated features</a:t>
            </a:r>
            <a:endParaRPr sz="2200">
              <a:solidFill>
                <a:srgbClr val="000000"/>
              </a:solidFill>
            </a:endParaRPr>
          </a:p>
          <a:p>
            <a:pPr indent="-368300" lvl="0" marL="457200" rtl="0" algn="l">
              <a:lnSpc>
                <a:spcPct val="95000"/>
              </a:lnSpc>
              <a:spcBef>
                <a:spcPts val="0"/>
              </a:spcBef>
              <a:spcAft>
                <a:spcPts val="0"/>
              </a:spcAft>
              <a:buClr>
                <a:srgbClr val="990000"/>
              </a:buClr>
              <a:buSzPts val="2200"/>
              <a:buChar char="●"/>
            </a:pPr>
            <a:r>
              <a:rPr lang="en-US" sz="2200">
                <a:solidFill>
                  <a:srgbClr val="000000"/>
                </a:solidFill>
              </a:rPr>
              <a:t>Application of Stratified Cross Validation</a:t>
            </a:r>
            <a:endParaRPr sz="2200">
              <a:solidFill>
                <a:srgbClr val="000000"/>
              </a:solidFill>
            </a:endParaRPr>
          </a:p>
          <a:p>
            <a:pPr indent="-368300" lvl="0" marL="457200" rtl="0" algn="l">
              <a:lnSpc>
                <a:spcPct val="95000"/>
              </a:lnSpc>
              <a:spcBef>
                <a:spcPts val="0"/>
              </a:spcBef>
              <a:spcAft>
                <a:spcPts val="0"/>
              </a:spcAft>
              <a:buClr>
                <a:srgbClr val="990000"/>
              </a:buClr>
              <a:buSzPts val="2200"/>
              <a:buChar char="●"/>
            </a:pPr>
            <a:r>
              <a:rPr lang="en-US" sz="2200">
                <a:solidFill>
                  <a:srgbClr val="000000"/>
                </a:solidFill>
              </a:rPr>
              <a:t>Over Sampling technique</a:t>
            </a:r>
            <a:endParaRPr sz="2200">
              <a:solidFill>
                <a:srgbClr val="000000"/>
              </a:solidFill>
            </a:endParaRPr>
          </a:p>
          <a:p>
            <a:pPr indent="-368300" lvl="0" marL="914400" rtl="0" algn="l">
              <a:lnSpc>
                <a:spcPct val="95000"/>
              </a:lnSpc>
              <a:spcBef>
                <a:spcPts val="0"/>
              </a:spcBef>
              <a:spcAft>
                <a:spcPts val="0"/>
              </a:spcAft>
              <a:buClr>
                <a:srgbClr val="990000"/>
              </a:buClr>
              <a:buSzPts val="2200"/>
              <a:buChar char="➔"/>
            </a:pPr>
            <a:r>
              <a:rPr lang="en-US" sz="2200">
                <a:solidFill>
                  <a:srgbClr val="000000"/>
                </a:solidFill>
              </a:rPr>
              <a:t> SMOTE</a:t>
            </a:r>
            <a:endParaRPr sz="2200">
              <a:solidFill>
                <a:srgbClr val="000000"/>
              </a:solidFill>
            </a:endParaRPr>
          </a:p>
          <a:p>
            <a:pPr indent="-368300" lvl="0" marL="457200" rtl="0" algn="l">
              <a:lnSpc>
                <a:spcPct val="95000"/>
              </a:lnSpc>
              <a:spcBef>
                <a:spcPts val="0"/>
              </a:spcBef>
              <a:spcAft>
                <a:spcPts val="0"/>
              </a:spcAft>
              <a:buClr>
                <a:srgbClr val="990000"/>
              </a:buClr>
              <a:buSzPts val="2200"/>
              <a:buChar char="●"/>
            </a:pPr>
            <a:r>
              <a:rPr lang="en-US" sz="2200">
                <a:solidFill>
                  <a:srgbClr val="000000"/>
                </a:solidFill>
              </a:rPr>
              <a:t>Working with classification techniques</a:t>
            </a:r>
            <a:endParaRPr sz="2200">
              <a:solidFill>
                <a:srgbClr val="000000"/>
              </a:solidFill>
            </a:endParaRPr>
          </a:p>
          <a:p>
            <a:pPr indent="-368300" lvl="0" marL="914400" rtl="0" algn="l">
              <a:lnSpc>
                <a:spcPct val="95000"/>
              </a:lnSpc>
              <a:spcBef>
                <a:spcPts val="0"/>
              </a:spcBef>
              <a:spcAft>
                <a:spcPts val="0"/>
              </a:spcAft>
              <a:buClr>
                <a:srgbClr val="990000"/>
              </a:buClr>
              <a:buSzPts val="2200"/>
              <a:buChar char="➔"/>
            </a:pPr>
            <a:r>
              <a:rPr lang="en-US" sz="2200">
                <a:solidFill>
                  <a:srgbClr val="000000"/>
                </a:solidFill>
              </a:rPr>
              <a:t>Hyper-parameter tuning</a:t>
            </a:r>
            <a:endParaRPr sz="2200">
              <a:solidFill>
                <a:srgbClr val="000000"/>
              </a:solidFill>
            </a:endParaRPr>
          </a:p>
          <a:p>
            <a:pPr indent="-368300" lvl="0" marL="457200" rtl="0" algn="l">
              <a:lnSpc>
                <a:spcPct val="95000"/>
              </a:lnSpc>
              <a:spcBef>
                <a:spcPts val="0"/>
              </a:spcBef>
              <a:spcAft>
                <a:spcPts val="0"/>
              </a:spcAft>
              <a:buClr>
                <a:srgbClr val="990000"/>
              </a:buClr>
              <a:buSzPts val="2200"/>
              <a:buChar char="●"/>
            </a:pPr>
            <a:r>
              <a:rPr lang="en-US" sz="2200">
                <a:solidFill>
                  <a:srgbClr val="000000"/>
                </a:solidFill>
              </a:rPr>
              <a:t>Implementation of Bagging and Boosting techniques</a:t>
            </a:r>
            <a:endParaRPr sz="2200">
              <a:solidFill>
                <a:srgbClr val="000000"/>
              </a:solidFill>
            </a:endParaRPr>
          </a:p>
          <a:p>
            <a:pPr indent="-368300" lvl="0" marL="914400" rtl="0" algn="l">
              <a:lnSpc>
                <a:spcPct val="95000"/>
              </a:lnSpc>
              <a:spcBef>
                <a:spcPts val="0"/>
              </a:spcBef>
              <a:spcAft>
                <a:spcPts val="0"/>
              </a:spcAft>
              <a:buClr>
                <a:srgbClr val="990000"/>
              </a:buClr>
              <a:buSzPts val="2200"/>
              <a:buChar char="➔"/>
            </a:pPr>
            <a:r>
              <a:rPr lang="en-US" sz="2200">
                <a:solidFill>
                  <a:srgbClr val="000000"/>
                </a:solidFill>
              </a:rPr>
              <a:t>different number of features</a:t>
            </a:r>
            <a:endParaRPr sz="2200">
              <a:solidFill>
                <a:srgbClr val="000000"/>
              </a:solidFill>
            </a:endParaRPr>
          </a:p>
          <a:p>
            <a:pPr indent="-368300" lvl="0" marL="914400" rtl="0" algn="l">
              <a:lnSpc>
                <a:spcPct val="95000"/>
              </a:lnSpc>
              <a:spcBef>
                <a:spcPts val="0"/>
              </a:spcBef>
              <a:spcAft>
                <a:spcPts val="0"/>
              </a:spcAft>
              <a:buClr>
                <a:srgbClr val="990000"/>
              </a:buClr>
              <a:buSzPts val="2200"/>
              <a:buChar char="➔"/>
            </a:pPr>
            <a:r>
              <a:rPr lang="en-US" sz="2200">
                <a:solidFill>
                  <a:srgbClr val="000000"/>
                </a:solidFill>
              </a:rPr>
              <a:t>different tree depths</a:t>
            </a:r>
            <a:endParaRPr sz="22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41"/>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3200"/>
              <a:buFont typeface="Verdana"/>
              <a:buNone/>
            </a:pPr>
            <a:r>
              <a:rPr lang="en-US"/>
              <a:t>References</a:t>
            </a:r>
            <a:endParaRPr/>
          </a:p>
        </p:txBody>
      </p:sp>
      <p:sp>
        <p:nvSpPr>
          <p:cNvPr id="377" name="Google Shape;377;p41"/>
          <p:cNvSpPr txBox="1"/>
          <p:nvPr>
            <p:ph idx="1" type="body"/>
          </p:nvPr>
        </p:nvSpPr>
        <p:spPr>
          <a:xfrm>
            <a:off x="457200" y="1524000"/>
            <a:ext cx="8229600" cy="46482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95000"/>
              </a:lnSpc>
              <a:spcBef>
                <a:spcPts val="0"/>
              </a:spcBef>
              <a:spcAft>
                <a:spcPts val="0"/>
              </a:spcAft>
              <a:buSzPts val="1400"/>
              <a:buChar char="●"/>
            </a:pPr>
            <a:r>
              <a:rPr lang="en-US" sz="1100" u="sng">
                <a:solidFill>
                  <a:schemeClr val="hlink"/>
                </a:solidFill>
                <a:latin typeface="Arial"/>
                <a:ea typeface="Arial"/>
                <a:cs typeface="Arial"/>
                <a:sym typeface="Arial"/>
                <a:hlinkClick r:id="rId3"/>
              </a:rPr>
              <a:t>https://www.datacenterknowledge.com/archives/2013/10/25/ibm-licenses-arm-for-networking-chips</a:t>
            </a:r>
            <a:endParaRPr/>
          </a:p>
          <a:p>
            <a:pPr indent="0" lvl="0" marL="274320" rtl="0" algn="l">
              <a:lnSpc>
                <a:spcPct val="95000"/>
              </a:lnSpc>
              <a:spcBef>
                <a:spcPts val="0"/>
              </a:spcBef>
              <a:spcAft>
                <a:spcPts val="0"/>
              </a:spcAft>
              <a:buNone/>
            </a:pPr>
            <a:r>
              <a:t/>
            </a:r>
            <a:endParaRPr sz="1500"/>
          </a:p>
          <a:p>
            <a:pPr indent="-317500" lvl="0" marL="457200" marR="0" rtl="0" algn="l">
              <a:lnSpc>
                <a:spcPct val="95000"/>
              </a:lnSpc>
              <a:spcBef>
                <a:spcPts val="0"/>
              </a:spcBef>
              <a:spcAft>
                <a:spcPts val="0"/>
              </a:spcAft>
              <a:buSzPts val="1400"/>
              <a:buChar char="●"/>
            </a:pPr>
            <a:r>
              <a:rPr lang="en-US" sz="1100" u="sng">
                <a:solidFill>
                  <a:schemeClr val="hlink"/>
                </a:solidFill>
                <a:latin typeface="Arial"/>
                <a:ea typeface="Arial"/>
                <a:cs typeface="Arial"/>
                <a:sym typeface="Arial"/>
                <a:hlinkClick r:id="rId4"/>
              </a:rPr>
              <a:t>https://towardsdatascience.com/increasing-kaggle-revenue-analyzing-user-data-to-recommend-the-best-new-product-f93fddbb4e0f</a:t>
            </a:r>
            <a:endParaRPr/>
          </a:p>
          <a:p>
            <a:pPr indent="0" lvl="0" marL="274320" rtl="0" algn="l">
              <a:lnSpc>
                <a:spcPct val="95000"/>
              </a:lnSpc>
              <a:spcBef>
                <a:spcPts val="0"/>
              </a:spcBef>
              <a:spcAft>
                <a:spcPts val="0"/>
              </a:spcAft>
              <a:buNone/>
            </a:pPr>
            <a:r>
              <a:t/>
            </a:r>
            <a:endParaRPr sz="1500"/>
          </a:p>
          <a:p>
            <a:pPr indent="-317500" lvl="0" marL="457200" marR="0" rtl="0" algn="l">
              <a:lnSpc>
                <a:spcPct val="95000"/>
              </a:lnSpc>
              <a:spcBef>
                <a:spcPts val="0"/>
              </a:spcBef>
              <a:spcAft>
                <a:spcPts val="0"/>
              </a:spcAft>
              <a:buSzPts val="1400"/>
              <a:buChar char="●"/>
            </a:pPr>
            <a:r>
              <a:rPr lang="en-US" sz="1100" u="sng">
                <a:solidFill>
                  <a:schemeClr val="hlink"/>
                </a:solidFill>
                <a:latin typeface="Arial"/>
                <a:ea typeface="Arial"/>
                <a:cs typeface="Arial"/>
                <a:sym typeface="Arial"/>
                <a:hlinkClick r:id="rId5"/>
              </a:rPr>
              <a:t>https://www.superoffice.com/blog/reduce-customer-churn/</a:t>
            </a:r>
            <a:endParaRPr/>
          </a:p>
          <a:p>
            <a:pPr indent="0" lvl="0" marL="274320" rtl="0" algn="l">
              <a:lnSpc>
                <a:spcPct val="95000"/>
              </a:lnSpc>
              <a:spcBef>
                <a:spcPts val="0"/>
              </a:spcBef>
              <a:spcAft>
                <a:spcPts val="0"/>
              </a:spcAft>
              <a:buNone/>
            </a:pPr>
            <a:r>
              <a:t/>
            </a:r>
            <a:endParaRPr sz="1500"/>
          </a:p>
          <a:p>
            <a:pPr indent="-317500" lvl="0" marL="457200" rtl="0" algn="l">
              <a:lnSpc>
                <a:spcPct val="95000"/>
              </a:lnSpc>
              <a:spcBef>
                <a:spcPts val="0"/>
              </a:spcBef>
              <a:spcAft>
                <a:spcPts val="0"/>
              </a:spcAft>
              <a:buSzPts val="1400"/>
              <a:buChar char="●"/>
            </a:pPr>
            <a:r>
              <a:rPr lang="en-US" sz="1100" u="sng">
                <a:solidFill>
                  <a:schemeClr val="hlink"/>
                </a:solidFill>
                <a:latin typeface="Arial"/>
                <a:ea typeface="Arial"/>
                <a:cs typeface="Arial"/>
                <a:sym typeface="Arial"/>
                <a:hlinkClick r:id="rId6"/>
              </a:rPr>
              <a:t>https://www.presentationgo.com/presentation/category/graphics-metaphors/target-goals/</a:t>
            </a:r>
            <a:endParaRPr/>
          </a:p>
          <a:p>
            <a:pPr indent="0" lvl="0" marL="274320" rtl="0" algn="l">
              <a:lnSpc>
                <a:spcPct val="95000"/>
              </a:lnSpc>
              <a:spcBef>
                <a:spcPts val="0"/>
              </a:spcBef>
              <a:spcAft>
                <a:spcPts val="0"/>
              </a:spcAft>
              <a:buNone/>
            </a:pPr>
            <a:r>
              <a:t/>
            </a:r>
            <a:endParaRPr sz="1500"/>
          </a:p>
          <a:p>
            <a:pPr indent="-317500" lvl="0" marL="457200" rtl="0" algn="l">
              <a:lnSpc>
                <a:spcPct val="95000"/>
              </a:lnSpc>
              <a:spcBef>
                <a:spcPts val="0"/>
              </a:spcBef>
              <a:spcAft>
                <a:spcPts val="0"/>
              </a:spcAft>
              <a:buSzPts val="1400"/>
              <a:buFont typeface="Arial"/>
              <a:buChar char="●"/>
            </a:pPr>
            <a:r>
              <a:rPr lang="en-US" sz="1100" u="sng">
                <a:solidFill>
                  <a:schemeClr val="hlink"/>
                </a:solidFill>
                <a:latin typeface="Arial"/>
                <a:ea typeface="Arial"/>
                <a:cs typeface="Arial"/>
                <a:sym typeface="Arial"/>
                <a:hlinkClick r:id="rId7"/>
              </a:rPr>
              <a:t>https://scikit-learn.org/stable/</a:t>
            </a:r>
            <a:endParaRPr/>
          </a:p>
          <a:p>
            <a:pPr indent="0" lvl="0" marL="274320" rtl="0" algn="l">
              <a:lnSpc>
                <a:spcPct val="95000"/>
              </a:lnSpc>
              <a:spcBef>
                <a:spcPts val="0"/>
              </a:spcBef>
              <a:spcAft>
                <a:spcPts val="0"/>
              </a:spcAft>
              <a:buNone/>
            </a:pPr>
            <a:r>
              <a:t/>
            </a:r>
            <a:endParaRPr/>
          </a:p>
        </p:txBody>
      </p:sp>
      <p:sp>
        <p:nvSpPr>
          <p:cNvPr id="378" name="Google Shape;378;p41"/>
          <p:cNvSpPr txBox="1"/>
          <p:nvPr>
            <p:ph idx="12" type="sldNum"/>
          </p:nvPr>
        </p:nvSpPr>
        <p:spPr>
          <a:xfrm>
            <a:off x="1" y="6387664"/>
            <a:ext cx="457200" cy="39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idx="12" type="sldNum"/>
          </p:nvPr>
        </p:nvSpPr>
        <p:spPr>
          <a:xfrm>
            <a:off x="1" y="6387664"/>
            <a:ext cx="457200" cy="39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02" name="Google Shape;102;p15"/>
          <p:cNvSpPr txBox="1"/>
          <p:nvPr>
            <p:ph idx="11" type="ftr"/>
          </p:nvPr>
        </p:nvSpPr>
        <p:spPr>
          <a:xfrm>
            <a:off x="457200" y="6400800"/>
            <a:ext cx="5105400" cy="30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pic>
        <p:nvPicPr>
          <p:cNvPr id="103" name="Google Shape;103;p15"/>
          <p:cNvPicPr preferRelativeResize="0"/>
          <p:nvPr/>
        </p:nvPicPr>
        <p:blipFill>
          <a:blip r:embed="rId3">
            <a:alphaModFix/>
          </a:blip>
          <a:stretch>
            <a:fillRect/>
          </a:stretch>
        </p:blipFill>
        <p:spPr>
          <a:xfrm rot="-1193926">
            <a:off x="263566" y="1947503"/>
            <a:ext cx="3586795" cy="1862370"/>
          </a:xfrm>
          <a:prstGeom prst="rect">
            <a:avLst/>
          </a:prstGeom>
          <a:noFill/>
          <a:ln>
            <a:noFill/>
          </a:ln>
        </p:spPr>
      </p:pic>
      <p:pic>
        <p:nvPicPr>
          <p:cNvPr id="104" name="Google Shape;104;p15"/>
          <p:cNvPicPr preferRelativeResize="0"/>
          <p:nvPr/>
        </p:nvPicPr>
        <p:blipFill rotWithShape="1">
          <a:blip r:embed="rId4">
            <a:alphaModFix/>
          </a:blip>
          <a:srcRect b="0" l="0" r="0" t="15803"/>
          <a:stretch/>
        </p:blipFill>
        <p:spPr>
          <a:xfrm rot="1223297">
            <a:off x="4963075" y="1897301"/>
            <a:ext cx="3804226" cy="1801725"/>
          </a:xfrm>
          <a:prstGeom prst="rect">
            <a:avLst/>
          </a:prstGeom>
          <a:noFill/>
          <a:ln>
            <a:noFill/>
          </a:ln>
        </p:spPr>
      </p:pic>
      <p:sp>
        <p:nvSpPr>
          <p:cNvPr id="105" name="Google Shape;105;p15"/>
          <p:cNvSpPr txBox="1"/>
          <p:nvPr/>
        </p:nvSpPr>
        <p:spPr>
          <a:xfrm>
            <a:off x="391425" y="4580113"/>
            <a:ext cx="8000100" cy="1532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990000"/>
              </a:buClr>
              <a:buSzPts val="2000"/>
              <a:buFont typeface="Times New Roman"/>
              <a:buChar char="●"/>
            </a:pPr>
            <a:r>
              <a:rPr lang="en-US" sz="2000">
                <a:solidFill>
                  <a:schemeClr val="dk1"/>
                </a:solidFill>
                <a:latin typeface="Times New Roman"/>
                <a:ea typeface="Times New Roman"/>
                <a:cs typeface="Times New Roman"/>
                <a:sym typeface="Times New Roman"/>
              </a:rPr>
              <a:t>Telecom Churn </a:t>
            </a:r>
            <a:r>
              <a:rPr lang="en-US" sz="2000">
                <a:solidFill>
                  <a:schemeClr val="dk1"/>
                </a:solidFill>
                <a:latin typeface="Times New Roman"/>
                <a:ea typeface="Times New Roman"/>
                <a:cs typeface="Times New Roman"/>
                <a:sym typeface="Times New Roman"/>
              </a:rPr>
              <a:t>Data is from </a:t>
            </a:r>
            <a:r>
              <a:rPr lang="en-US" sz="2000" u="sng">
                <a:solidFill>
                  <a:schemeClr val="hlink"/>
                </a:solidFill>
                <a:latin typeface="Times New Roman"/>
                <a:ea typeface="Times New Roman"/>
                <a:cs typeface="Times New Roman"/>
                <a:sym typeface="Times New Roman"/>
                <a:hlinkClick r:id="rId5"/>
              </a:rPr>
              <a:t>Kaggle</a:t>
            </a:r>
            <a:r>
              <a:rPr lang="en-US" sz="2000">
                <a:solidFill>
                  <a:schemeClr val="dk1"/>
                </a:solidFill>
                <a:latin typeface="Times New Roman"/>
                <a:ea typeface="Times New Roman"/>
                <a:cs typeface="Times New Roman"/>
                <a:sym typeface="Times New Roman"/>
              </a:rPr>
              <a:t> and provided by IBM</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rgbClr val="990000"/>
              </a:buClr>
              <a:buSzPts val="2000"/>
              <a:buFont typeface="Times New Roman"/>
              <a:buChar char="●"/>
            </a:pPr>
            <a:r>
              <a:rPr lang="en-US" sz="2000">
                <a:solidFill>
                  <a:schemeClr val="dk1"/>
                </a:solidFill>
                <a:latin typeface="Times New Roman"/>
                <a:ea typeface="Times New Roman"/>
                <a:cs typeface="Times New Roman"/>
                <a:sym typeface="Times New Roman"/>
              </a:rPr>
              <a:t>IBM is an American multinational technology and consulting company mainly producing and selling computer hardware and software products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42"/>
          <p:cNvSpPr txBox="1"/>
          <p:nvPr/>
        </p:nvSpPr>
        <p:spPr>
          <a:xfrm>
            <a:off x="589350" y="2329750"/>
            <a:ext cx="7350900" cy="8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900">
                <a:solidFill>
                  <a:srgbClr val="FFFFFF"/>
                </a:solidFill>
                <a:latin typeface="Verdana"/>
                <a:ea typeface="Verdana"/>
                <a:cs typeface="Verdana"/>
                <a:sym typeface="Verdana"/>
              </a:rPr>
              <a:t>Thank you!</a:t>
            </a:r>
            <a:br>
              <a:rPr lang="en-US" sz="4900">
                <a:solidFill>
                  <a:srgbClr val="FFFFFF"/>
                </a:solidFill>
                <a:latin typeface="Verdana"/>
                <a:ea typeface="Verdana"/>
                <a:cs typeface="Verdana"/>
                <a:sym typeface="Verdana"/>
              </a:rPr>
            </a:br>
            <a:br>
              <a:rPr lang="en-US" sz="4900">
                <a:solidFill>
                  <a:srgbClr val="FFFFFF"/>
                </a:solidFill>
                <a:latin typeface="Verdana"/>
                <a:ea typeface="Verdana"/>
                <a:cs typeface="Verdana"/>
                <a:sym typeface="Verdana"/>
              </a:rPr>
            </a:br>
            <a:r>
              <a:rPr lang="en-US" sz="4900">
                <a:solidFill>
                  <a:srgbClr val="FFFFFF"/>
                </a:solidFill>
                <a:latin typeface="Verdana"/>
                <a:ea typeface="Verdana"/>
                <a:cs typeface="Verdana"/>
                <a:sym typeface="Verdana"/>
              </a:rPr>
              <a:t>Questions?</a:t>
            </a:r>
            <a:endParaRPr sz="4900">
              <a:solidFill>
                <a:srgbClr val="FFFFFF"/>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457200" y="147625"/>
            <a:ext cx="6858000" cy="829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4000"/>
              <a:buFont typeface="Verdana"/>
              <a:buNone/>
            </a:pPr>
            <a:r>
              <a:rPr lang="en-US">
                <a:solidFill>
                  <a:srgbClr val="FFFFFF"/>
                </a:solidFill>
              </a:rPr>
              <a:t>Dataset</a:t>
            </a:r>
            <a:endParaRPr>
              <a:solidFill>
                <a:srgbClr val="FFFFFF"/>
              </a:solidFill>
            </a:endParaRPr>
          </a:p>
        </p:txBody>
      </p:sp>
      <p:sp>
        <p:nvSpPr>
          <p:cNvPr id="112" name="Google Shape;112;p16"/>
          <p:cNvSpPr txBox="1"/>
          <p:nvPr>
            <p:ph idx="12" type="sldNum"/>
          </p:nvPr>
        </p:nvSpPr>
        <p:spPr>
          <a:xfrm>
            <a:off x="1" y="6387664"/>
            <a:ext cx="457200" cy="39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13" name="Google Shape;113;p16"/>
          <p:cNvSpPr txBox="1"/>
          <p:nvPr/>
        </p:nvSpPr>
        <p:spPr>
          <a:xfrm>
            <a:off x="728675" y="1700225"/>
            <a:ext cx="7586700" cy="2111400"/>
          </a:xfrm>
          <a:prstGeom prst="rect">
            <a:avLst/>
          </a:prstGeom>
          <a:noFill/>
          <a:ln>
            <a:noFill/>
          </a:ln>
        </p:spPr>
        <p:txBody>
          <a:bodyPr anchorCtr="0" anchor="t" bIns="91425" lIns="91425" spcFirstLastPara="1" rIns="91425" wrap="square" tIns="91425">
            <a:noAutofit/>
          </a:bodyPr>
          <a:lstStyle/>
          <a:p>
            <a:pPr indent="-361950" lvl="0" marL="457200" rtl="0" algn="l">
              <a:lnSpc>
                <a:spcPct val="120000"/>
              </a:lnSpc>
              <a:spcBef>
                <a:spcPts val="800"/>
              </a:spcBef>
              <a:spcAft>
                <a:spcPts val="0"/>
              </a:spcAft>
              <a:buClr>
                <a:srgbClr val="990000"/>
              </a:buClr>
              <a:buSzPts val="2100"/>
              <a:buFont typeface="Times New Roman"/>
              <a:buChar char="●"/>
            </a:pPr>
            <a:r>
              <a:rPr lang="en-US" sz="2100">
                <a:latin typeface="Times New Roman"/>
                <a:ea typeface="Times New Roman"/>
                <a:cs typeface="Times New Roman"/>
                <a:sym typeface="Times New Roman"/>
              </a:rPr>
              <a:t>Data consists of </a:t>
            </a:r>
            <a:r>
              <a:rPr b="1" lang="en-US" sz="2100">
                <a:latin typeface="Times New Roman"/>
                <a:ea typeface="Times New Roman"/>
                <a:cs typeface="Times New Roman"/>
                <a:sym typeface="Times New Roman"/>
              </a:rPr>
              <a:t>21 services or features</a:t>
            </a:r>
            <a:r>
              <a:rPr lang="en-US" sz="2100">
                <a:latin typeface="Times New Roman"/>
                <a:ea typeface="Times New Roman"/>
                <a:cs typeface="Times New Roman"/>
                <a:sym typeface="Times New Roman"/>
              </a:rPr>
              <a:t> that describe customers (both categorical and numerical)</a:t>
            </a:r>
            <a:endParaRPr sz="2100">
              <a:latin typeface="Times New Roman"/>
              <a:ea typeface="Times New Roman"/>
              <a:cs typeface="Times New Roman"/>
              <a:sym typeface="Times New Roman"/>
            </a:endParaRPr>
          </a:p>
          <a:p>
            <a:pPr indent="0" lvl="0" marL="457200" rtl="0" algn="l">
              <a:lnSpc>
                <a:spcPct val="120000"/>
              </a:lnSpc>
              <a:spcBef>
                <a:spcPts val="800"/>
              </a:spcBef>
              <a:spcAft>
                <a:spcPts val="0"/>
              </a:spcAft>
              <a:buNone/>
            </a:pPr>
            <a:r>
              <a:t/>
            </a:r>
            <a:endParaRPr sz="2100">
              <a:latin typeface="Times New Roman"/>
              <a:ea typeface="Times New Roman"/>
              <a:cs typeface="Times New Roman"/>
              <a:sym typeface="Times New Roman"/>
            </a:endParaRPr>
          </a:p>
          <a:p>
            <a:pPr indent="-361950" lvl="0" marL="457200" rtl="0" algn="l">
              <a:lnSpc>
                <a:spcPct val="120000"/>
              </a:lnSpc>
              <a:spcBef>
                <a:spcPts val="800"/>
              </a:spcBef>
              <a:spcAft>
                <a:spcPts val="0"/>
              </a:spcAft>
              <a:buClr>
                <a:srgbClr val="990000"/>
              </a:buClr>
              <a:buSzPts val="2100"/>
              <a:buFont typeface="Times New Roman"/>
              <a:buChar char="●"/>
            </a:pPr>
            <a:r>
              <a:rPr lang="en-US" sz="2100">
                <a:latin typeface="Times New Roman"/>
                <a:ea typeface="Times New Roman"/>
                <a:cs typeface="Times New Roman"/>
                <a:sym typeface="Times New Roman"/>
              </a:rPr>
              <a:t>Features are broken up into 4 groups:</a:t>
            </a:r>
            <a:endParaRPr sz="2100">
              <a:latin typeface="Times New Roman"/>
              <a:ea typeface="Times New Roman"/>
              <a:cs typeface="Times New Roman"/>
              <a:sym typeface="Times New Roman"/>
            </a:endParaRPr>
          </a:p>
          <a:p>
            <a:pPr indent="0" lvl="0" marL="457200" rtl="0" algn="l">
              <a:lnSpc>
                <a:spcPct val="120000"/>
              </a:lnSpc>
              <a:spcBef>
                <a:spcPts val="800"/>
              </a:spcBef>
              <a:spcAft>
                <a:spcPts val="0"/>
              </a:spcAft>
              <a:buNone/>
            </a:pPr>
            <a:r>
              <a:t/>
            </a:r>
            <a:endParaRPr sz="1800">
              <a:latin typeface="Times New Roman"/>
              <a:ea typeface="Times New Roman"/>
              <a:cs typeface="Times New Roman"/>
              <a:sym typeface="Times New Roman"/>
            </a:endParaRPr>
          </a:p>
          <a:p>
            <a:pPr indent="0" lvl="0" marL="0" rtl="0" algn="l">
              <a:lnSpc>
                <a:spcPct val="120000"/>
              </a:lnSpc>
              <a:spcBef>
                <a:spcPts val="0"/>
              </a:spcBef>
              <a:spcAft>
                <a:spcPts val="0"/>
              </a:spcAft>
              <a:buNone/>
            </a:pPr>
            <a:r>
              <a:t/>
            </a:r>
            <a:endParaRPr sz="1800">
              <a:latin typeface="Times New Roman"/>
              <a:ea typeface="Times New Roman"/>
              <a:cs typeface="Times New Roman"/>
              <a:sym typeface="Times New Roman"/>
            </a:endParaRPr>
          </a:p>
        </p:txBody>
      </p:sp>
      <p:sp>
        <p:nvSpPr>
          <p:cNvPr id="114" name="Google Shape;114;p16"/>
          <p:cNvSpPr/>
          <p:nvPr/>
        </p:nvSpPr>
        <p:spPr>
          <a:xfrm>
            <a:off x="5274325" y="5374175"/>
            <a:ext cx="3476100" cy="12174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800"/>
              </a:spcBef>
              <a:spcAft>
                <a:spcPts val="0"/>
              </a:spcAft>
              <a:buNone/>
            </a:pPr>
            <a:r>
              <a:rPr lang="en-US" sz="1800">
                <a:solidFill>
                  <a:schemeClr val="dk1"/>
                </a:solidFill>
                <a:latin typeface="Times New Roman"/>
                <a:ea typeface="Times New Roman"/>
                <a:cs typeface="Times New Roman"/>
                <a:sym typeface="Times New Roman"/>
              </a:rPr>
              <a:t>Whether a customer has </a:t>
            </a:r>
            <a:r>
              <a:rPr b="1" lang="en-US" sz="1800">
                <a:solidFill>
                  <a:schemeClr val="dk1"/>
                </a:solidFill>
                <a:latin typeface="Times New Roman"/>
                <a:ea typeface="Times New Roman"/>
                <a:cs typeface="Times New Roman"/>
                <a:sym typeface="Times New Roman"/>
              </a:rPr>
              <a:t>churned</a:t>
            </a:r>
            <a:r>
              <a:rPr lang="en-US" sz="1800">
                <a:solidFill>
                  <a:schemeClr val="dk1"/>
                </a:solidFill>
                <a:latin typeface="Times New Roman"/>
                <a:ea typeface="Times New Roman"/>
                <a:cs typeface="Times New Roman"/>
                <a:sym typeface="Times New Roman"/>
              </a:rPr>
              <a:t> or not </a:t>
            </a:r>
            <a:endParaRPr/>
          </a:p>
        </p:txBody>
      </p:sp>
      <p:sp>
        <p:nvSpPr>
          <p:cNvPr id="115" name="Google Shape;115;p16"/>
          <p:cNvSpPr/>
          <p:nvPr/>
        </p:nvSpPr>
        <p:spPr>
          <a:xfrm>
            <a:off x="1175875" y="3748175"/>
            <a:ext cx="3476100" cy="12174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en-US" sz="1800">
                <a:solidFill>
                  <a:schemeClr val="dk1"/>
                </a:solidFill>
                <a:latin typeface="Times New Roman"/>
                <a:ea typeface="Times New Roman"/>
                <a:cs typeface="Times New Roman"/>
                <a:sym typeface="Times New Roman"/>
              </a:rPr>
              <a:t>Service</a:t>
            </a:r>
            <a:r>
              <a:rPr lang="en-US" sz="1800">
                <a:solidFill>
                  <a:schemeClr val="dk1"/>
                </a:solidFill>
                <a:latin typeface="Times New Roman"/>
                <a:ea typeface="Times New Roman"/>
                <a:cs typeface="Times New Roman"/>
                <a:sym typeface="Times New Roman"/>
              </a:rPr>
              <a:t> that each customers has signed up for (ie. phone, internet, streaming)</a:t>
            </a:r>
            <a:endParaRPr/>
          </a:p>
        </p:txBody>
      </p:sp>
      <p:sp>
        <p:nvSpPr>
          <p:cNvPr id="116" name="Google Shape;116;p16"/>
          <p:cNvSpPr/>
          <p:nvPr/>
        </p:nvSpPr>
        <p:spPr>
          <a:xfrm>
            <a:off x="1175875" y="5374175"/>
            <a:ext cx="3476100" cy="12174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b="1" lang="en-US" sz="1800">
                <a:solidFill>
                  <a:schemeClr val="dk1"/>
                </a:solidFill>
                <a:latin typeface="Times New Roman"/>
                <a:ea typeface="Times New Roman"/>
                <a:cs typeface="Times New Roman"/>
                <a:sym typeface="Times New Roman"/>
              </a:rPr>
              <a:t>Demographic</a:t>
            </a:r>
            <a:r>
              <a:rPr lang="en-US" sz="1800">
                <a:solidFill>
                  <a:schemeClr val="dk1"/>
                </a:solidFill>
                <a:latin typeface="Times New Roman"/>
                <a:ea typeface="Times New Roman"/>
                <a:cs typeface="Times New Roman"/>
                <a:sym typeface="Times New Roman"/>
              </a:rPr>
              <a:t> information of each customer (ie. gender, age)</a:t>
            </a:r>
            <a:endParaRPr sz="1800">
              <a:solidFill>
                <a:schemeClr val="dk1"/>
              </a:solidFill>
              <a:latin typeface="Times New Roman"/>
              <a:ea typeface="Times New Roman"/>
              <a:cs typeface="Times New Roman"/>
              <a:sym typeface="Times New Roman"/>
            </a:endParaRPr>
          </a:p>
          <a:p>
            <a:pPr indent="0" lvl="0" marL="0" rtl="0" algn="l">
              <a:lnSpc>
                <a:spcPct val="120000"/>
              </a:lnSpc>
              <a:spcBef>
                <a:spcPts val="80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17" name="Google Shape;117;p16"/>
          <p:cNvSpPr/>
          <p:nvPr/>
        </p:nvSpPr>
        <p:spPr>
          <a:xfrm>
            <a:off x="5274325" y="3748300"/>
            <a:ext cx="3476100" cy="12174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b="1" lang="en-US" sz="1800">
                <a:solidFill>
                  <a:schemeClr val="dk1"/>
                </a:solidFill>
                <a:latin typeface="Times New Roman"/>
                <a:ea typeface="Times New Roman"/>
                <a:cs typeface="Times New Roman"/>
                <a:sym typeface="Times New Roman"/>
              </a:rPr>
              <a:t>Customer account information</a:t>
            </a:r>
            <a:r>
              <a:rPr lang="en-US" sz="1800">
                <a:solidFill>
                  <a:schemeClr val="dk1"/>
                </a:solidFill>
                <a:latin typeface="Times New Roman"/>
                <a:ea typeface="Times New Roman"/>
                <a:cs typeface="Times New Roman"/>
                <a:sym typeface="Times New Roman"/>
              </a:rPr>
              <a:t> (ie. monthly/total charge, payment method, paperless billing)</a:t>
            </a:r>
            <a:endParaRPr sz="1800">
              <a:solidFill>
                <a:schemeClr val="dk1"/>
              </a:solidFill>
              <a:latin typeface="Times New Roman"/>
              <a:ea typeface="Times New Roman"/>
              <a:cs typeface="Times New Roman"/>
              <a:sym typeface="Times New Roman"/>
            </a:endParaRPr>
          </a:p>
          <a:p>
            <a:pPr indent="0" lvl="0" marL="0" rtl="0" algn="l">
              <a:lnSpc>
                <a:spcPct val="120000"/>
              </a:lnSpc>
              <a:spcBef>
                <a:spcPts val="8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457200" y="174475"/>
            <a:ext cx="6858000" cy="802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4000"/>
              <a:buFont typeface="Verdana"/>
              <a:buNone/>
            </a:pPr>
            <a:r>
              <a:rPr lang="en-US">
                <a:solidFill>
                  <a:srgbClr val="FFFFFF"/>
                </a:solidFill>
              </a:rPr>
              <a:t>Data Exploration</a:t>
            </a:r>
            <a:endParaRPr>
              <a:solidFill>
                <a:srgbClr val="FFFFFF"/>
              </a:solidFill>
            </a:endParaRPr>
          </a:p>
        </p:txBody>
      </p:sp>
      <p:sp>
        <p:nvSpPr>
          <p:cNvPr id="124" name="Google Shape;124;p17"/>
          <p:cNvSpPr txBox="1"/>
          <p:nvPr>
            <p:ph idx="12" type="sldNum"/>
          </p:nvPr>
        </p:nvSpPr>
        <p:spPr>
          <a:xfrm>
            <a:off x="1" y="6387664"/>
            <a:ext cx="457200" cy="39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25" name="Google Shape;125;p17"/>
          <p:cNvPicPr preferRelativeResize="0"/>
          <p:nvPr/>
        </p:nvPicPr>
        <p:blipFill rotWithShape="1">
          <a:blip r:embed="rId3">
            <a:alphaModFix/>
          </a:blip>
          <a:srcRect b="0" l="13347" r="11367" t="0"/>
          <a:stretch/>
        </p:blipFill>
        <p:spPr>
          <a:xfrm>
            <a:off x="457200" y="1524000"/>
            <a:ext cx="4322442" cy="3647925"/>
          </a:xfrm>
          <a:prstGeom prst="rect">
            <a:avLst/>
          </a:prstGeom>
          <a:noFill/>
          <a:ln>
            <a:noFill/>
          </a:ln>
        </p:spPr>
      </p:pic>
      <p:sp>
        <p:nvSpPr>
          <p:cNvPr id="126" name="Google Shape;126;p17"/>
          <p:cNvSpPr txBox="1"/>
          <p:nvPr>
            <p:ph idx="1" type="body"/>
          </p:nvPr>
        </p:nvSpPr>
        <p:spPr>
          <a:xfrm>
            <a:off x="127675" y="5106275"/>
            <a:ext cx="4981500" cy="488100"/>
          </a:xfrm>
          <a:prstGeom prst="rect">
            <a:avLst/>
          </a:prstGeom>
          <a:noFill/>
          <a:ln>
            <a:noFill/>
          </a:ln>
        </p:spPr>
        <p:txBody>
          <a:bodyPr anchorCtr="0" anchor="t" bIns="45700" lIns="91425" spcFirstLastPara="1" rIns="91425" wrap="square" tIns="45700">
            <a:noAutofit/>
          </a:bodyPr>
          <a:lstStyle/>
          <a:p>
            <a:pPr indent="-160020" lvl="0" marL="274320" rtl="0" algn="l">
              <a:lnSpc>
                <a:spcPct val="115000"/>
              </a:lnSpc>
              <a:spcBef>
                <a:spcPts val="0"/>
              </a:spcBef>
              <a:spcAft>
                <a:spcPts val="0"/>
              </a:spcAft>
              <a:buClr>
                <a:srgbClr val="000000"/>
              </a:buClr>
              <a:buSzPts val="2700"/>
              <a:buFont typeface="Times New Roman"/>
              <a:buNone/>
            </a:pPr>
            <a:r>
              <a:rPr lang="en-US" sz="1700">
                <a:solidFill>
                  <a:srgbClr val="000000"/>
                </a:solidFill>
                <a:latin typeface="Times New Roman"/>
                <a:ea typeface="Times New Roman"/>
                <a:cs typeface="Times New Roman"/>
                <a:sym typeface="Times New Roman"/>
              </a:rPr>
              <a:t>The customer Churn is 26.6% of the total customers</a:t>
            </a:r>
            <a:endParaRPr sz="1700">
              <a:solidFill>
                <a:srgbClr val="000000"/>
              </a:solidFill>
              <a:latin typeface="Times New Roman"/>
              <a:ea typeface="Times New Roman"/>
              <a:cs typeface="Times New Roman"/>
              <a:sym typeface="Times New Roman"/>
            </a:endParaRPr>
          </a:p>
        </p:txBody>
      </p:sp>
      <p:pic>
        <p:nvPicPr>
          <p:cNvPr id="127" name="Google Shape;127;p17"/>
          <p:cNvPicPr preferRelativeResize="0"/>
          <p:nvPr/>
        </p:nvPicPr>
        <p:blipFill>
          <a:blip r:embed="rId4">
            <a:alphaModFix/>
          </a:blip>
          <a:stretch>
            <a:fillRect/>
          </a:stretch>
        </p:blipFill>
        <p:spPr>
          <a:xfrm>
            <a:off x="5129100" y="1347775"/>
            <a:ext cx="3903050" cy="5302250"/>
          </a:xfrm>
          <a:prstGeom prst="rect">
            <a:avLst/>
          </a:prstGeom>
          <a:noFill/>
          <a:ln>
            <a:noFill/>
          </a:ln>
        </p:spPr>
      </p:pic>
      <p:sp>
        <p:nvSpPr>
          <p:cNvPr id="128" name="Google Shape;128;p17"/>
          <p:cNvSpPr txBox="1"/>
          <p:nvPr/>
        </p:nvSpPr>
        <p:spPr>
          <a:xfrm>
            <a:off x="457200" y="5649975"/>
            <a:ext cx="4558800" cy="1000200"/>
          </a:xfrm>
          <a:prstGeom prst="rect">
            <a:avLst/>
          </a:prstGeom>
          <a:noFill/>
          <a:ln cap="flat" cmpd="sng" w="952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US" sz="2100">
                <a:latin typeface="Times New Roman"/>
                <a:ea typeface="Times New Roman"/>
                <a:cs typeface="Times New Roman"/>
                <a:sym typeface="Times New Roman"/>
              </a:rPr>
              <a:t>Target:</a:t>
            </a:r>
            <a:r>
              <a:rPr lang="en-US" sz="2100">
                <a:latin typeface="Times New Roman"/>
                <a:ea typeface="Times New Roman"/>
                <a:cs typeface="Times New Roman"/>
                <a:sym typeface="Times New Roman"/>
              </a:rPr>
              <a:t> Churn</a:t>
            </a:r>
            <a:endParaRPr sz="21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lang="en-US" sz="2100">
                <a:latin typeface="Times New Roman"/>
                <a:ea typeface="Times New Roman"/>
                <a:cs typeface="Times New Roman"/>
                <a:sym typeface="Times New Roman"/>
              </a:rPr>
              <a:t>Features:</a:t>
            </a:r>
            <a:r>
              <a:rPr lang="en-US" sz="2100">
                <a:latin typeface="Times New Roman"/>
                <a:ea typeface="Times New Roman"/>
                <a:cs typeface="Times New Roman"/>
                <a:sym typeface="Times New Roman"/>
              </a:rPr>
              <a:t> Data #’s 1-19</a:t>
            </a:r>
            <a:endParaRPr sz="21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457200" y="342900"/>
            <a:ext cx="8229600" cy="8001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3200"/>
              <a:buFont typeface="Verdana"/>
              <a:buNone/>
            </a:pPr>
            <a:r>
              <a:rPr lang="en-US"/>
              <a:t>Categorical Data Churn</a:t>
            </a:r>
            <a:endParaRPr/>
          </a:p>
        </p:txBody>
      </p:sp>
      <p:sp>
        <p:nvSpPr>
          <p:cNvPr id="135" name="Google Shape;135;p18"/>
          <p:cNvSpPr txBox="1"/>
          <p:nvPr>
            <p:ph idx="1" type="body"/>
          </p:nvPr>
        </p:nvSpPr>
        <p:spPr>
          <a:xfrm>
            <a:off x="457200" y="1781700"/>
            <a:ext cx="3716700" cy="4875600"/>
          </a:xfrm>
          <a:prstGeom prst="rect">
            <a:avLst/>
          </a:prstGeom>
          <a:noFill/>
          <a:ln>
            <a:noFill/>
          </a:ln>
        </p:spPr>
        <p:txBody>
          <a:bodyPr anchorCtr="0" anchor="t" bIns="45700" lIns="91425" spcFirstLastPara="1" rIns="91425" wrap="square" tIns="45700">
            <a:noAutofit/>
          </a:bodyPr>
          <a:lstStyle/>
          <a:p>
            <a:pPr indent="-261620" lvl="0" marL="274320" rtl="0" algn="l">
              <a:lnSpc>
                <a:spcPct val="120000"/>
              </a:lnSpc>
              <a:spcBef>
                <a:spcPts val="800"/>
              </a:spcBef>
              <a:spcAft>
                <a:spcPts val="0"/>
              </a:spcAft>
              <a:buClr>
                <a:schemeClr val="dk1"/>
              </a:buClr>
              <a:buSzPts val="1600"/>
              <a:buChar char="•"/>
            </a:pPr>
            <a:r>
              <a:rPr lang="en-US" sz="1600">
                <a:latin typeface="Times New Roman"/>
                <a:ea typeface="Times New Roman"/>
                <a:cs typeface="Times New Roman"/>
                <a:sym typeface="Times New Roman"/>
              </a:rPr>
              <a:t>There was little difference in the loss of male and female users</a:t>
            </a:r>
            <a:endParaRPr sz="1600">
              <a:latin typeface="Times New Roman"/>
              <a:ea typeface="Times New Roman"/>
              <a:cs typeface="Times New Roman"/>
              <a:sym typeface="Times New Roman"/>
            </a:endParaRPr>
          </a:p>
          <a:p>
            <a:pPr indent="-261620" lvl="0" marL="274320" rtl="0" algn="l">
              <a:lnSpc>
                <a:spcPct val="120000"/>
              </a:lnSpc>
              <a:spcBef>
                <a:spcPts val="800"/>
              </a:spcBef>
              <a:spcAft>
                <a:spcPts val="0"/>
              </a:spcAft>
              <a:buClr>
                <a:schemeClr val="dk1"/>
              </a:buClr>
              <a:buSzPts val="1600"/>
              <a:buChar char="•"/>
            </a:pPr>
            <a:r>
              <a:rPr lang="en-US" sz="1600">
                <a:latin typeface="Times New Roman"/>
                <a:ea typeface="Times New Roman"/>
                <a:cs typeface="Times New Roman"/>
                <a:sym typeface="Times New Roman"/>
              </a:rPr>
              <a:t>The proportion of loss among elderly users is significantly higher than non-elderly users</a:t>
            </a:r>
            <a:endParaRPr sz="1600">
              <a:latin typeface="Times New Roman"/>
              <a:ea typeface="Times New Roman"/>
              <a:cs typeface="Times New Roman"/>
              <a:sym typeface="Times New Roman"/>
            </a:endParaRPr>
          </a:p>
          <a:p>
            <a:pPr indent="-261620" lvl="0" marL="274320" rtl="0" algn="l">
              <a:lnSpc>
                <a:spcPct val="120000"/>
              </a:lnSpc>
              <a:spcBef>
                <a:spcPts val="800"/>
              </a:spcBef>
              <a:spcAft>
                <a:spcPts val="0"/>
              </a:spcAft>
              <a:buClr>
                <a:schemeClr val="dk1"/>
              </a:buClr>
              <a:buSzPts val="1600"/>
              <a:buChar char="•"/>
            </a:pPr>
            <a:r>
              <a:rPr lang="en-US" sz="1600">
                <a:latin typeface="Times New Roman"/>
                <a:ea typeface="Times New Roman"/>
                <a:cs typeface="Times New Roman"/>
                <a:sym typeface="Times New Roman"/>
              </a:rPr>
              <a:t>The number of unmarried and married people in all the data was roughly the same, but the number of unmarried people loss was twice as fast as the number of married people loss</a:t>
            </a:r>
            <a:endParaRPr sz="1600">
              <a:latin typeface="Times New Roman"/>
              <a:ea typeface="Times New Roman"/>
              <a:cs typeface="Times New Roman"/>
              <a:sym typeface="Times New Roman"/>
            </a:endParaRPr>
          </a:p>
          <a:p>
            <a:pPr indent="-261620" lvl="0" marL="274320" rtl="0" algn="l">
              <a:lnSpc>
                <a:spcPct val="120000"/>
              </a:lnSpc>
              <a:spcBef>
                <a:spcPts val="800"/>
              </a:spcBef>
              <a:spcAft>
                <a:spcPts val="0"/>
              </a:spcAft>
              <a:buClr>
                <a:schemeClr val="dk1"/>
              </a:buClr>
              <a:buSzPts val="1600"/>
              <a:buChar char="•"/>
            </a:pPr>
            <a:r>
              <a:rPr lang="en-US" sz="1600">
                <a:latin typeface="Times New Roman"/>
                <a:ea typeface="Times New Roman"/>
                <a:cs typeface="Times New Roman"/>
                <a:sym typeface="Times New Roman"/>
              </a:rPr>
              <a:t>From the perspective of economic independence, the user turnover rate of economic independence is much higher than that of economic dependence.</a:t>
            </a:r>
            <a:endParaRPr sz="1600">
              <a:highlight>
                <a:srgbClr val="FFFFFF"/>
              </a:highlight>
              <a:latin typeface="Times New Roman"/>
              <a:ea typeface="Times New Roman"/>
              <a:cs typeface="Times New Roman"/>
              <a:sym typeface="Times New Roman"/>
            </a:endParaRPr>
          </a:p>
        </p:txBody>
      </p:sp>
      <p:sp>
        <p:nvSpPr>
          <p:cNvPr id="136" name="Google Shape;136;p18"/>
          <p:cNvSpPr txBox="1"/>
          <p:nvPr>
            <p:ph idx="12" type="sldNum"/>
          </p:nvPr>
        </p:nvSpPr>
        <p:spPr>
          <a:xfrm>
            <a:off x="1" y="6387664"/>
            <a:ext cx="457200" cy="394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37" name="Google Shape;137;p18"/>
          <p:cNvPicPr preferRelativeResize="0"/>
          <p:nvPr/>
        </p:nvPicPr>
        <p:blipFill>
          <a:blip r:embed="rId3">
            <a:alphaModFix/>
          </a:blip>
          <a:stretch>
            <a:fillRect/>
          </a:stretch>
        </p:blipFill>
        <p:spPr>
          <a:xfrm>
            <a:off x="4294600" y="1604525"/>
            <a:ext cx="4682271" cy="4567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457200" y="342900"/>
            <a:ext cx="8229600" cy="8001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Numerical Data Set</a:t>
            </a:r>
            <a:endParaRPr/>
          </a:p>
        </p:txBody>
      </p:sp>
      <p:sp>
        <p:nvSpPr>
          <p:cNvPr id="144" name="Google Shape;144;p19"/>
          <p:cNvSpPr txBox="1"/>
          <p:nvPr>
            <p:ph idx="1" type="body"/>
          </p:nvPr>
        </p:nvSpPr>
        <p:spPr>
          <a:xfrm>
            <a:off x="756550" y="2304188"/>
            <a:ext cx="4713600" cy="1066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200">
                <a:solidFill>
                  <a:srgbClr val="000000"/>
                </a:solidFill>
                <a:latin typeface="Times New Roman"/>
                <a:ea typeface="Times New Roman"/>
                <a:cs typeface="Times New Roman"/>
                <a:sym typeface="Times New Roman"/>
              </a:rPr>
              <a:t>We can observe that as Totalcharges and tenure increase, the probability of Churn also decreases.</a:t>
            </a:r>
            <a:endParaRPr i="1" sz="2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45" name="Google Shape;145;p19"/>
          <p:cNvSpPr txBox="1"/>
          <p:nvPr>
            <p:ph idx="12" type="sldNum"/>
          </p:nvPr>
        </p:nvSpPr>
        <p:spPr>
          <a:xfrm>
            <a:off x="1" y="6387664"/>
            <a:ext cx="457200" cy="3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46" name="Google Shape;146;p19"/>
          <p:cNvPicPr preferRelativeResize="0"/>
          <p:nvPr/>
        </p:nvPicPr>
        <p:blipFill>
          <a:blip r:embed="rId3">
            <a:alphaModFix/>
          </a:blip>
          <a:stretch>
            <a:fillRect/>
          </a:stretch>
        </p:blipFill>
        <p:spPr>
          <a:xfrm>
            <a:off x="457200" y="4181200"/>
            <a:ext cx="8229600" cy="1991000"/>
          </a:xfrm>
          <a:prstGeom prst="rect">
            <a:avLst/>
          </a:prstGeom>
          <a:noFill/>
          <a:ln>
            <a:noFill/>
          </a:ln>
        </p:spPr>
      </p:pic>
      <p:pic>
        <p:nvPicPr>
          <p:cNvPr id="147" name="Google Shape;147;p19"/>
          <p:cNvPicPr preferRelativeResize="0"/>
          <p:nvPr/>
        </p:nvPicPr>
        <p:blipFill>
          <a:blip r:embed="rId4">
            <a:alphaModFix/>
          </a:blip>
          <a:stretch>
            <a:fillRect/>
          </a:stretch>
        </p:blipFill>
        <p:spPr>
          <a:xfrm>
            <a:off x="5804200" y="1523995"/>
            <a:ext cx="2882600" cy="2626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457200" y="201300"/>
            <a:ext cx="6858000" cy="829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solidFill>
                  <a:srgbClr val="FFFFFF"/>
                </a:solidFill>
              </a:rPr>
              <a:t>Data Cleaning</a:t>
            </a:r>
            <a:endParaRPr>
              <a:solidFill>
                <a:srgbClr val="FFFFFF"/>
              </a:solidFill>
            </a:endParaRPr>
          </a:p>
        </p:txBody>
      </p:sp>
      <p:sp>
        <p:nvSpPr>
          <p:cNvPr id="154" name="Google Shape;154;p20"/>
          <p:cNvSpPr txBox="1"/>
          <p:nvPr>
            <p:ph idx="12" type="sldNum"/>
          </p:nvPr>
        </p:nvSpPr>
        <p:spPr>
          <a:xfrm>
            <a:off x="1" y="6387664"/>
            <a:ext cx="457200" cy="3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55" name="Google Shape;155;p20"/>
          <p:cNvSpPr/>
          <p:nvPr/>
        </p:nvSpPr>
        <p:spPr>
          <a:xfrm>
            <a:off x="6952025" y="2013100"/>
            <a:ext cx="1530000" cy="23619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a:off x="2133900" y="1328650"/>
            <a:ext cx="4401900" cy="17313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t/>
            </a:r>
            <a:endParaRPr sz="20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US" sz="2000">
                <a:latin typeface="Times New Roman"/>
                <a:ea typeface="Times New Roman"/>
                <a:cs typeface="Times New Roman"/>
                <a:sym typeface="Times New Roman"/>
              </a:rPr>
              <a:t>Divided the dataframe into feature data and target data</a:t>
            </a:r>
            <a:endParaRPr sz="1200">
              <a:solidFill>
                <a:schemeClr val="dk1"/>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00">
              <a:latin typeface="Times New Roman"/>
              <a:ea typeface="Times New Roman"/>
              <a:cs typeface="Times New Roman"/>
              <a:sym typeface="Times New Roman"/>
            </a:endParaRPr>
          </a:p>
        </p:txBody>
      </p:sp>
      <p:sp>
        <p:nvSpPr>
          <p:cNvPr id="157" name="Google Shape;157;p20"/>
          <p:cNvSpPr/>
          <p:nvPr/>
        </p:nvSpPr>
        <p:spPr>
          <a:xfrm>
            <a:off x="2133900" y="3145200"/>
            <a:ext cx="4455600" cy="17313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20000"/>
              </a:lnSpc>
              <a:spcBef>
                <a:spcPts val="800"/>
              </a:spcBef>
              <a:spcAft>
                <a:spcPts val="0"/>
              </a:spcAft>
              <a:buNone/>
            </a:pPr>
            <a:r>
              <a:t/>
            </a:r>
            <a:endParaRPr sz="2000">
              <a:latin typeface="Times New Roman"/>
              <a:ea typeface="Times New Roman"/>
              <a:cs typeface="Times New Roman"/>
              <a:sym typeface="Times New Roman"/>
            </a:endParaRPr>
          </a:p>
          <a:p>
            <a:pPr indent="0" lvl="0" marL="0" marR="0" rtl="0" algn="l">
              <a:lnSpc>
                <a:spcPct val="120000"/>
              </a:lnSpc>
              <a:spcBef>
                <a:spcPts val="800"/>
              </a:spcBef>
              <a:spcAft>
                <a:spcPts val="0"/>
              </a:spcAft>
              <a:buNone/>
            </a:pPr>
            <a:r>
              <a:t/>
            </a:r>
            <a:endParaRPr sz="20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US" sz="2000">
                <a:latin typeface="Times New Roman"/>
                <a:ea typeface="Times New Roman"/>
                <a:cs typeface="Times New Roman"/>
                <a:sym typeface="Times New Roman"/>
              </a:rPr>
              <a:t>Identified all categorical columns and created dummy variables</a:t>
            </a:r>
            <a:endParaRPr sz="2000">
              <a:latin typeface="Times New Roman"/>
              <a:ea typeface="Times New Roman"/>
              <a:cs typeface="Times New Roman"/>
              <a:sym typeface="Times New Roman"/>
            </a:endParaRPr>
          </a:p>
          <a:p>
            <a:pPr indent="0" lvl="0" marL="0" marR="0" rtl="0" algn="ctr">
              <a:lnSpc>
                <a:spcPct val="120000"/>
              </a:lnSpc>
              <a:spcBef>
                <a:spcPts val="800"/>
              </a:spcBef>
              <a:spcAft>
                <a:spcPts val="0"/>
              </a:spcAft>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marR="0" rtl="0" algn="ctr">
              <a:lnSpc>
                <a:spcPct val="120000"/>
              </a:lnSpc>
              <a:spcBef>
                <a:spcPts val="800"/>
              </a:spcBef>
              <a:spcAft>
                <a:spcPts val="0"/>
              </a:spcAft>
              <a:buNone/>
            </a:pPr>
            <a:r>
              <a:t/>
            </a:r>
            <a:endParaRPr sz="2000">
              <a:latin typeface="Times New Roman"/>
              <a:ea typeface="Times New Roman"/>
              <a:cs typeface="Times New Roman"/>
              <a:sym typeface="Times New Roman"/>
            </a:endParaRPr>
          </a:p>
          <a:p>
            <a:pPr indent="0" lvl="0" marL="0" rtl="0" algn="l">
              <a:lnSpc>
                <a:spcPct val="120000"/>
              </a:lnSpc>
              <a:spcBef>
                <a:spcPts val="800"/>
              </a:spcBef>
              <a:spcAft>
                <a:spcPts val="0"/>
              </a:spcAft>
              <a:buNone/>
            </a:pPr>
            <a:r>
              <a:t/>
            </a:r>
            <a:endParaRPr sz="2000">
              <a:latin typeface="Times New Roman"/>
              <a:ea typeface="Times New Roman"/>
              <a:cs typeface="Times New Roman"/>
              <a:sym typeface="Times New Roman"/>
            </a:endParaRPr>
          </a:p>
        </p:txBody>
      </p:sp>
      <p:sp>
        <p:nvSpPr>
          <p:cNvPr id="158" name="Google Shape;158;p20"/>
          <p:cNvSpPr/>
          <p:nvPr/>
        </p:nvSpPr>
        <p:spPr>
          <a:xfrm>
            <a:off x="2133900" y="4961750"/>
            <a:ext cx="4455600" cy="17313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t/>
            </a:r>
            <a:endParaRPr sz="2000">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rPr lang="en-US" sz="2000">
                <a:latin typeface="Times New Roman"/>
                <a:ea typeface="Times New Roman"/>
                <a:cs typeface="Times New Roman"/>
                <a:sym typeface="Times New Roman"/>
              </a:rPr>
              <a:t>Removed unnecessary feature columns like ‘customerID’ and ‘const’ </a:t>
            </a:r>
            <a:endParaRPr sz="2000">
              <a:latin typeface="Times New Roman"/>
              <a:ea typeface="Times New Roman"/>
              <a:cs typeface="Times New Roman"/>
              <a:sym typeface="Times New Roman"/>
            </a:endParaRPr>
          </a:p>
          <a:p>
            <a:pPr indent="0" lvl="0" marL="0" marR="0" rtl="0" algn="l">
              <a:lnSpc>
                <a:spcPct val="120000"/>
              </a:lnSpc>
              <a:spcBef>
                <a:spcPts val="800"/>
              </a:spcBef>
              <a:spcAft>
                <a:spcPts val="0"/>
              </a:spcAft>
              <a:buNone/>
            </a:pPr>
            <a:r>
              <a:t/>
            </a:r>
            <a:endParaRPr sz="2000">
              <a:latin typeface="Times New Roman"/>
              <a:ea typeface="Times New Roman"/>
              <a:cs typeface="Times New Roman"/>
              <a:sym typeface="Times New Roman"/>
            </a:endParaRPr>
          </a:p>
        </p:txBody>
      </p:sp>
      <p:sp>
        <p:nvSpPr>
          <p:cNvPr id="159" name="Google Shape;159;p20"/>
          <p:cNvSpPr/>
          <p:nvPr/>
        </p:nvSpPr>
        <p:spPr>
          <a:xfrm>
            <a:off x="241375" y="3743050"/>
            <a:ext cx="1530000" cy="23619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457200" y="201300"/>
            <a:ext cx="6858000" cy="829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solidFill>
                  <a:srgbClr val="FFFFFF"/>
                </a:solidFill>
              </a:rPr>
              <a:t>Feature Extraction</a:t>
            </a:r>
            <a:endParaRPr>
              <a:solidFill>
                <a:srgbClr val="FFFFFF"/>
              </a:solidFill>
            </a:endParaRPr>
          </a:p>
        </p:txBody>
      </p:sp>
      <p:sp>
        <p:nvSpPr>
          <p:cNvPr id="166" name="Google Shape;166;p21"/>
          <p:cNvSpPr txBox="1"/>
          <p:nvPr>
            <p:ph idx="12" type="sldNum"/>
          </p:nvPr>
        </p:nvSpPr>
        <p:spPr>
          <a:xfrm>
            <a:off x="1" y="6387664"/>
            <a:ext cx="457200" cy="3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67" name="Google Shape;167;p21"/>
          <p:cNvSpPr/>
          <p:nvPr/>
        </p:nvSpPr>
        <p:spPr>
          <a:xfrm>
            <a:off x="6952025" y="2013100"/>
            <a:ext cx="1530000" cy="23619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2133900" y="1328650"/>
            <a:ext cx="4401900" cy="17313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20000"/>
              </a:lnSpc>
              <a:spcBef>
                <a:spcPts val="800"/>
              </a:spcBef>
              <a:spcAft>
                <a:spcPts val="0"/>
              </a:spcAft>
              <a:buNone/>
            </a:pPr>
            <a:r>
              <a:rPr lang="en-US" sz="2000">
                <a:latin typeface="Times New Roman"/>
                <a:ea typeface="Times New Roman"/>
                <a:cs typeface="Times New Roman"/>
                <a:sym typeface="Times New Roman"/>
              </a:rPr>
              <a:t>Remove duplicate and missing data and outliers</a:t>
            </a:r>
            <a:endParaRPr sz="2000">
              <a:latin typeface="Times New Roman"/>
              <a:ea typeface="Times New Roman"/>
              <a:cs typeface="Times New Roman"/>
              <a:sym typeface="Times New Roman"/>
            </a:endParaRPr>
          </a:p>
        </p:txBody>
      </p:sp>
      <p:sp>
        <p:nvSpPr>
          <p:cNvPr id="169" name="Google Shape;169;p21"/>
          <p:cNvSpPr/>
          <p:nvPr/>
        </p:nvSpPr>
        <p:spPr>
          <a:xfrm>
            <a:off x="2133900" y="3145200"/>
            <a:ext cx="4455600" cy="17313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20000"/>
              </a:lnSpc>
              <a:spcBef>
                <a:spcPts val="800"/>
              </a:spcBef>
              <a:spcAft>
                <a:spcPts val="0"/>
              </a:spcAft>
              <a:buNone/>
            </a:pPr>
            <a:r>
              <a:t/>
            </a:r>
            <a:endParaRPr sz="2000">
              <a:latin typeface="Times New Roman"/>
              <a:ea typeface="Times New Roman"/>
              <a:cs typeface="Times New Roman"/>
              <a:sym typeface="Times New Roman"/>
            </a:endParaRPr>
          </a:p>
          <a:p>
            <a:pPr indent="0" lvl="0" marL="0" marR="0" rtl="0" algn="ctr">
              <a:lnSpc>
                <a:spcPct val="120000"/>
              </a:lnSpc>
              <a:spcBef>
                <a:spcPts val="800"/>
              </a:spcBef>
              <a:spcAft>
                <a:spcPts val="0"/>
              </a:spcAft>
              <a:buNone/>
            </a:pPr>
            <a:r>
              <a:t/>
            </a:r>
            <a:endParaRPr sz="2000">
              <a:latin typeface="Times New Roman"/>
              <a:ea typeface="Times New Roman"/>
              <a:cs typeface="Times New Roman"/>
              <a:sym typeface="Times New Roman"/>
            </a:endParaRPr>
          </a:p>
          <a:p>
            <a:pPr indent="0" lvl="0" marL="0" marR="0" rtl="0" algn="ctr">
              <a:lnSpc>
                <a:spcPct val="120000"/>
              </a:lnSpc>
              <a:spcBef>
                <a:spcPts val="800"/>
              </a:spcBef>
              <a:spcAft>
                <a:spcPts val="0"/>
              </a:spcAft>
              <a:buNone/>
            </a:pPr>
            <a:r>
              <a:rPr lang="en-US" sz="2000">
                <a:latin typeface="Times New Roman"/>
                <a:ea typeface="Times New Roman"/>
                <a:cs typeface="Times New Roman"/>
                <a:sym typeface="Times New Roman"/>
              </a:rPr>
              <a:t>Convert data to the proper data types     </a:t>
            </a:r>
            <a:endParaRPr sz="2000">
              <a:latin typeface="Times New Roman"/>
              <a:ea typeface="Times New Roman"/>
              <a:cs typeface="Times New Roman"/>
              <a:sym typeface="Times New Roman"/>
            </a:endParaRPr>
          </a:p>
          <a:p>
            <a:pPr indent="0" lvl="0" marL="0" marR="0" rtl="0" algn="ctr">
              <a:lnSpc>
                <a:spcPct val="120000"/>
              </a:lnSpc>
              <a:spcBef>
                <a:spcPts val="800"/>
              </a:spcBef>
              <a:spcAft>
                <a:spcPts val="0"/>
              </a:spcAft>
              <a:buNone/>
            </a:pPr>
            <a:r>
              <a:t/>
            </a:r>
            <a:endParaRPr sz="2000">
              <a:latin typeface="Times New Roman"/>
              <a:ea typeface="Times New Roman"/>
              <a:cs typeface="Times New Roman"/>
              <a:sym typeface="Times New Roman"/>
            </a:endParaRPr>
          </a:p>
          <a:p>
            <a:pPr indent="0" lvl="0" marL="0" rtl="0" algn="l">
              <a:lnSpc>
                <a:spcPct val="120000"/>
              </a:lnSpc>
              <a:spcBef>
                <a:spcPts val="800"/>
              </a:spcBef>
              <a:spcAft>
                <a:spcPts val="0"/>
              </a:spcAft>
              <a:buNone/>
            </a:pPr>
            <a:r>
              <a:t/>
            </a:r>
            <a:endParaRPr sz="2000">
              <a:latin typeface="Times New Roman"/>
              <a:ea typeface="Times New Roman"/>
              <a:cs typeface="Times New Roman"/>
              <a:sym typeface="Times New Roman"/>
            </a:endParaRPr>
          </a:p>
        </p:txBody>
      </p:sp>
      <p:sp>
        <p:nvSpPr>
          <p:cNvPr id="170" name="Google Shape;170;p21"/>
          <p:cNvSpPr/>
          <p:nvPr/>
        </p:nvSpPr>
        <p:spPr>
          <a:xfrm>
            <a:off x="2133900" y="4961750"/>
            <a:ext cx="4455600" cy="17313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20000"/>
              </a:lnSpc>
              <a:spcBef>
                <a:spcPts val="800"/>
              </a:spcBef>
              <a:spcAft>
                <a:spcPts val="0"/>
              </a:spcAft>
              <a:buNone/>
            </a:pPr>
            <a:r>
              <a:t/>
            </a:r>
            <a:endParaRPr sz="2000">
              <a:latin typeface="Times New Roman"/>
              <a:ea typeface="Times New Roman"/>
              <a:cs typeface="Times New Roman"/>
              <a:sym typeface="Times New Roman"/>
            </a:endParaRPr>
          </a:p>
          <a:p>
            <a:pPr indent="0" lvl="0" marL="0" marR="0" rtl="0" algn="ctr">
              <a:lnSpc>
                <a:spcPct val="120000"/>
              </a:lnSpc>
              <a:spcBef>
                <a:spcPts val="800"/>
              </a:spcBef>
              <a:spcAft>
                <a:spcPts val="0"/>
              </a:spcAft>
              <a:buNone/>
            </a:pPr>
            <a:r>
              <a:rPr lang="en-US" sz="2000">
                <a:latin typeface="Times New Roman"/>
                <a:ea typeface="Times New Roman"/>
                <a:cs typeface="Times New Roman"/>
                <a:sym typeface="Times New Roman"/>
              </a:rPr>
              <a:t>Normalized data by using Standard Scaler</a:t>
            </a:r>
            <a:endParaRPr sz="2000">
              <a:latin typeface="Times New Roman"/>
              <a:ea typeface="Times New Roman"/>
              <a:cs typeface="Times New Roman"/>
              <a:sym typeface="Times New Roman"/>
            </a:endParaRPr>
          </a:p>
          <a:p>
            <a:pPr indent="0" lvl="0" marL="0" marR="0" rtl="0" algn="l">
              <a:lnSpc>
                <a:spcPct val="120000"/>
              </a:lnSpc>
              <a:spcBef>
                <a:spcPts val="800"/>
              </a:spcBef>
              <a:spcAft>
                <a:spcPts val="0"/>
              </a:spcAft>
              <a:buNone/>
            </a:pPr>
            <a:r>
              <a:t/>
            </a:r>
            <a:endParaRPr sz="2000">
              <a:latin typeface="Times New Roman"/>
              <a:ea typeface="Times New Roman"/>
              <a:cs typeface="Times New Roman"/>
              <a:sym typeface="Times New Roman"/>
            </a:endParaRPr>
          </a:p>
        </p:txBody>
      </p:sp>
      <p:sp>
        <p:nvSpPr>
          <p:cNvPr id="171" name="Google Shape;171;p21"/>
          <p:cNvSpPr/>
          <p:nvPr/>
        </p:nvSpPr>
        <p:spPr>
          <a:xfrm>
            <a:off x="241375" y="3743050"/>
            <a:ext cx="1530000" cy="23619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PI-White">
  <a:themeElements>
    <a:clrScheme name="Custom 56">
      <a:dk1>
        <a:srgbClr val="000000"/>
      </a:dk1>
      <a:lt1>
        <a:srgbClr val="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