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1844346-1F7F-4993-9975-B9FDA6D8BC20}">
  <a:tblStyle styleId="{51844346-1F7F-4993-9975-B9FDA6D8BC20}"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2acd59cd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2acd59cd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32a70ee902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2a70ee902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2a70ee902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2a70ee902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2acd59fb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2acd59fb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2acd59f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2acd59f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2a70ee902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a70ee902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2acd59cd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2acd59cd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2acd59f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acd59f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2a70ee902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2a70ee902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2a70ee902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2a70ee902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2acd59cd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2acd59cd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2acd59c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2acd59c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canirank.com/blog/analysis-of-political-bias-in-internet-search-engine-results/" TargetMode="External"/><Relationship Id="rId4" Type="http://schemas.openxmlformats.org/officeDocument/2006/relationships/hyperlink" Target="https://studybreaks.com/news-politics/google/" TargetMode="External"/><Relationship Id="rId5" Type="http://schemas.openxmlformats.org/officeDocument/2006/relationships/hyperlink" Target="https://productforums.google.com/forum/#!topic/news/YWd7lSno5Ww;context-place=forum/new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mediabiasfactcheck.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64500" y="325925"/>
            <a:ext cx="6611700" cy="15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There Biases on Search Engines?</a:t>
            </a:r>
            <a:endParaRPr/>
          </a:p>
        </p:txBody>
      </p:sp>
      <p:sp>
        <p:nvSpPr>
          <p:cNvPr id="135" name="Google Shape;135;p13"/>
          <p:cNvSpPr txBox="1"/>
          <p:nvPr>
            <p:ph idx="1" type="subTitle"/>
          </p:nvPr>
        </p:nvSpPr>
        <p:spPr>
          <a:xfrm>
            <a:off x="575900" y="2445225"/>
            <a:ext cx="3651900" cy="19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endParaRPr/>
          </a:p>
          <a:p>
            <a:pPr indent="0" lvl="0" marL="0" rtl="0" algn="l">
              <a:spcBef>
                <a:spcPts val="0"/>
              </a:spcBef>
              <a:spcAft>
                <a:spcPts val="0"/>
              </a:spcAft>
              <a:buNone/>
            </a:pPr>
            <a:r>
              <a:rPr lang="en"/>
              <a:t>Vandana Anand</a:t>
            </a:r>
            <a:endParaRPr/>
          </a:p>
          <a:p>
            <a:pPr indent="0" lvl="0" marL="0" rtl="0" algn="l">
              <a:spcBef>
                <a:spcPts val="0"/>
              </a:spcBef>
              <a:spcAft>
                <a:spcPts val="0"/>
              </a:spcAft>
              <a:buNone/>
            </a:pPr>
            <a:r>
              <a:rPr lang="en"/>
              <a:t>Fareya Ikram</a:t>
            </a:r>
            <a:endParaRPr/>
          </a:p>
          <a:p>
            <a:pPr indent="0" lvl="0" marL="0" rtl="0" algn="l">
              <a:spcBef>
                <a:spcPts val="0"/>
              </a:spcBef>
              <a:spcAft>
                <a:spcPts val="0"/>
              </a:spcAft>
              <a:buNone/>
            </a:pPr>
            <a:r>
              <a:rPr lang="en"/>
              <a:t>Daniel Mcdonough</a:t>
            </a:r>
            <a:endParaRPr/>
          </a:p>
        </p:txBody>
      </p:sp>
      <p:pic>
        <p:nvPicPr>
          <p:cNvPr id="136" name="Google Shape;136;p13"/>
          <p:cNvPicPr preferRelativeResize="0"/>
          <p:nvPr/>
        </p:nvPicPr>
        <p:blipFill>
          <a:blip r:embed="rId3">
            <a:alphaModFix/>
          </a:blip>
          <a:stretch>
            <a:fillRect/>
          </a:stretch>
        </p:blipFill>
        <p:spPr>
          <a:xfrm>
            <a:off x="4979925" y="2665425"/>
            <a:ext cx="3454075" cy="154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Chart/Data</a:t>
            </a:r>
            <a:endParaRPr/>
          </a:p>
        </p:txBody>
      </p:sp>
      <p:graphicFrame>
        <p:nvGraphicFramePr>
          <p:cNvPr id="196" name="Google Shape;196;p22"/>
          <p:cNvGraphicFramePr/>
          <p:nvPr/>
        </p:nvGraphicFramePr>
        <p:xfrm>
          <a:off x="311688" y="1444275"/>
          <a:ext cx="3000000" cy="3000000"/>
        </p:xfrm>
        <a:graphic>
          <a:graphicData uri="http://schemas.openxmlformats.org/drawingml/2006/table">
            <a:tbl>
              <a:tblPr>
                <a:noFill/>
                <a:tableStyleId>{51844346-1F7F-4993-9975-B9FDA6D8BC20}</a:tableStyleId>
              </a:tblPr>
              <a:tblGrid>
                <a:gridCol w="1267500"/>
                <a:gridCol w="1298425"/>
                <a:gridCol w="1174775"/>
                <a:gridCol w="1174775"/>
                <a:gridCol w="1174775"/>
              </a:tblGrid>
              <a:tr h="589675">
                <a:tc>
                  <a:txBody>
                    <a:bodyPr/>
                    <a:lstStyle/>
                    <a:p>
                      <a:pPr indent="0" lvl="0" marL="0" rtl="0" algn="l">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 Google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Yahoo </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DDG</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70950">
                <a:tc rowSpan="3">
                  <a:txBody>
                    <a:bodyPr/>
                    <a:lstStyle/>
                    <a:p>
                      <a:pPr indent="0" lvl="0" marL="0" rtl="0" algn="l">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b="1" lang="en" sz="1800" u="sng">
                          <a:solidFill>
                            <a:srgbClr val="FFFFFF"/>
                          </a:solidFill>
                          <a:latin typeface="Lato"/>
                          <a:ea typeface="Lato"/>
                          <a:cs typeface="Lato"/>
                          <a:sym typeface="Lato"/>
                        </a:rPr>
                        <a:t>Marco Rubio</a:t>
                      </a:r>
                      <a:endParaRPr b="1" sz="1800" u="sng">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Positive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1</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3</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3</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70950">
                <a:tc vMerge="1"/>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Negative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2</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4</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2</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70950">
                <a:tc vMerge="1"/>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Neutral</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7</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2</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5</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70950">
                <a:tc>
                  <a:txBody>
                    <a:bodyPr/>
                    <a:lstStyle/>
                    <a:p>
                      <a:pPr indent="0" lvl="0" marL="0" rtl="0" algn="l">
                        <a:lnSpc>
                          <a:spcPct val="115000"/>
                        </a:lnSpc>
                        <a:spcBef>
                          <a:spcPts val="0"/>
                        </a:spcBef>
                        <a:spcAft>
                          <a:spcPts val="0"/>
                        </a:spcAft>
                        <a:buNone/>
                      </a:pPr>
                      <a:r>
                        <a:t/>
                      </a:r>
                      <a:endParaRPr sz="1100">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Passed Test?</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0000"/>
                          </a:solidFill>
                          <a:latin typeface="Lato"/>
                          <a:ea typeface="Lato"/>
                          <a:cs typeface="Lato"/>
                          <a:sym typeface="Lato"/>
                        </a:rPr>
                        <a:t>NO</a:t>
                      </a:r>
                      <a:endParaRPr b="1">
                        <a:solidFill>
                          <a:srgbClr val="FF00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0000"/>
                          </a:solidFill>
                          <a:latin typeface="Lato"/>
                          <a:ea typeface="Lato"/>
                          <a:cs typeface="Lato"/>
                          <a:sym typeface="Lato"/>
                        </a:rPr>
                        <a:t>NO</a:t>
                      </a:r>
                      <a:endParaRPr b="1">
                        <a:solidFill>
                          <a:srgbClr val="FF00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0000"/>
                          </a:solidFill>
                          <a:latin typeface="Lato"/>
                          <a:ea typeface="Lato"/>
                          <a:cs typeface="Lato"/>
                          <a:sym typeface="Lato"/>
                        </a:rPr>
                        <a:t>NO</a:t>
                      </a:r>
                      <a:endParaRPr b="1">
                        <a:solidFill>
                          <a:srgbClr val="FF00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r>
            </a:tbl>
          </a:graphicData>
        </a:graphic>
      </p:graphicFrame>
      <p:pic>
        <p:nvPicPr>
          <p:cNvPr id="197" name="Google Shape;197;p22"/>
          <p:cNvPicPr preferRelativeResize="0"/>
          <p:nvPr/>
        </p:nvPicPr>
        <p:blipFill>
          <a:blip r:embed="rId3">
            <a:alphaModFix/>
          </a:blip>
          <a:stretch>
            <a:fillRect/>
          </a:stretch>
        </p:blipFill>
        <p:spPr>
          <a:xfrm>
            <a:off x="6865949" y="428450"/>
            <a:ext cx="1889875" cy="236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03" name="Google Shape;203;p23"/>
          <p:cNvSpPr txBox="1"/>
          <p:nvPr>
            <p:ph idx="1" type="body"/>
          </p:nvPr>
        </p:nvSpPr>
        <p:spPr>
          <a:xfrm>
            <a:off x="1123275" y="1391550"/>
            <a:ext cx="6499500" cy="20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SzPts val="1700"/>
              <a:buChar char="●"/>
            </a:pPr>
            <a:r>
              <a:rPr lang="en" sz="1700"/>
              <a:t>120 Data Points</a:t>
            </a:r>
            <a:endParaRPr sz="1700"/>
          </a:p>
          <a:p>
            <a:pPr indent="-336550" lvl="0" marL="457200" rtl="0" algn="l">
              <a:spcBef>
                <a:spcPts val="0"/>
              </a:spcBef>
              <a:spcAft>
                <a:spcPts val="0"/>
              </a:spcAft>
              <a:buSzPts val="1700"/>
              <a:buChar char="●"/>
            </a:pPr>
            <a:r>
              <a:rPr lang="en" sz="1700"/>
              <a:t>Tested Hypothesis 12 Times </a:t>
            </a:r>
            <a:endParaRPr sz="1700"/>
          </a:p>
          <a:p>
            <a:pPr indent="-336550" lvl="0" marL="457200" rtl="0" algn="l">
              <a:spcBef>
                <a:spcPts val="0"/>
              </a:spcBef>
              <a:spcAft>
                <a:spcPts val="0"/>
              </a:spcAft>
              <a:buSzPts val="1700"/>
              <a:buChar char="●"/>
            </a:pPr>
            <a:r>
              <a:rPr lang="en" sz="1700"/>
              <a:t>Over 3 Search Engines (Google, Yahoo, DuckDuckGo)</a:t>
            </a:r>
            <a:endParaRPr sz="1700"/>
          </a:p>
          <a:p>
            <a:pPr indent="-336550" lvl="0" marL="457200" rtl="0" algn="l">
              <a:spcBef>
                <a:spcPts val="0"/>
              </a:spcBef>
              <a:spcAft>
                <a:spcPts val="0"/>
              </a:spcAft>
              <a:buSzPts val="1700"/>
              <a:buChar char="●"/>
            </a:pPr>
            <a:r>
              <a:rPr lang="en" sz="1700"/>
              <a:t>Hypothesis Passes 4 of those 12 times </a:t>
            </a:r>
            <a:endParaRPr sz="1700"/>
          </a:p>
          <a:p>
            <a:pPr indent="-336550" lvl="0" marL="457200" rtl="0" algn="l">
              <a:spcBef>
                <a:spcPts val="0"/>
              </a:spcBef>
              <a:spcAft>
                <a:spcPts val="0"/>
              </a:spcAft>
              <a:buClr>
                <a:srgbClr val="FF0000"/>
              </a:buClr>
              <a:buSzPts val="1700"/>
              <a:buChar char="●"/>
            </a:pPr>
            <a:r>
              <a:rPr b="1" lang="en" sz="1700">
                <a:solidFill>
                  <a:srgbClr val="FF0000"/>
                </a:solidFill>
              </a:rPr>
              <a:t>Hypothesis Failed </a:t>
            </a:r>
            <a:endParaRPr b="1" sz="1700">
              <a:solidFill>
                <a:srgbClr val="FF0000"/>
              </a:solidFill>
            </a:endParaRPr>
          </a:p>
          <a:p>
            <a:pPr indent="0" lvl="0" marL="0" rtl="0" algn="l">
              <a:spcBef>
                <a:spcPts val="1600"/>
              </a:spcBef>
              <a:spcAft>
                <a:spcPts val="0"/>
              </a:spcAft>
              <a:buNone/>
            </a:pPr>
            <a:r>
              <a:t/>
            </a:r>
            <a:endParaRPr b="1" sz="1700">
              <a:solidFill>
                <a:srgbClr val="FFFF00"/>
              </a:solidFill>
            </a:endParaRPr>
          </a:p>
        </p:txBody>
      </p:sp>
      <p:sp>
        <p:nvSpPr>
          <p:cNvPr id="204" name="Google Shape;204;p23"/>
          <p:cNvSpPr txBox="1"/>
          <p:nvPr/>
        </p:nvSpPr>
        <p:spPr>
          <a:xfrm>
            <a:off x="964200" y="3528325"/>
            <a:ext cx="7003800" cy="107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FFFF00"/>
                </a:solidFill>
                <a:latin typeface="Lato"/>
                <a:ea typeface="Lato"/>
                <a:cs typeface="Lato"/>
                <a:sym typeface="Lato"/>
              </a:rPr>
              <a:t>We hypothesized that more than half of the first ten articles about the liberal figures will be positive articles, praising the figure and that more than half of the articles about the conservative figures will be negative, criticizing their action.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 Findings</a:t>
            </a:r>
            <a:endParaRPr/>
          </a:p>
        </p:txBody>
      </p:sp>
      <p:sp>
        <p:nvSpPr>
          <p:cNvPr id="210" name="Google Shape;210;p24"/>
          <p:cNvSpPr txBox="1"/>
          <p:nvPr>
            <p:ph idx="1" type="body"/>
          </p:nvPr>
        </p:nvSpPr>
        <p:spPr>
          <a:xfrm>
            <a:off x="744700" y="1488850"/>
            <a:ext cx="7030500" cy="2989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Entering in a political figure’s name into google the second time gave us a different set of pages than the first time we entered their name</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The first website that popped up for each political figure no matter the search engine is their official site. This probably indicates bias because the politicians may have paid to get their own website shown first</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The experiment did show that liberal figures had more positive articles than conservative figures. (Liberal: 38 Conservative: 20) </a:t>
            </a:r>
            <a:endParaRPr sz="1600">
              <a:solidFill>
                <a:srgbClr val="FFFFFF"/>
              </a:solidFill>
            </a:endParaRPr>
          </a:p>
          <a:p>
            <a:pPr indent="0" lvl="0" marL="0" rtl="0" algn="l">
              <a:spcBef>
                <a:spcPts val="160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216" name="Google Shape;216;p25"/>
          <p:cNvSpPr txBox="1"/>
          <p:nvPr>
            <p:ph idx="1" type="body"/>
          </p:nvPr>
        </p:nvSpPr>
        <p:spPr>
          <a:xfrm>
            <a:off x="1056750" y="1300950"/>
            <a:ext cx="7030500" cy="3424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baseline="30000" lang="en" sz="2400">
                <a:solidFill>
                  <a:srgbClr val="FFFFFF"/>
                </a:solidFill>
              </a:rPr>
              <a:t>We were able to collect data that suggests that a bias does exists</a:t>
            </a:r>
            <a:endParaRPr baseline="30000" sz="2400">
              <a:solidFill>
                <a:srgbClr val="FFFFFF"/>
              </a:solidFill>
            </a:endParaRPr>
          </a:p>
          <a:p>
            <a:pPr indent="-381000" lvl="1" marL="914400" rtl="0" algn="l">
              <a:spcBef>
                <a:spcPts val="0"/>
              </a:spcBef>
              <a:spcAft>
                <a:spcPts val="0"/>
              </a:spcAft>
              <a:buClr>
                <a:srgbClr val="FFFFFF"/>
              </a:buClr>
              <a:buSzPts val="2400"/>
              <a:buChar char="○"/>
            </a:pPr>
            <a:r>
              <a:rPr baseline="30000" lang="en" sz="2400">
                <a:solidFill>
                  <a:srgbClr val="FFFFFF"/>
                </a:solidFill>
              </a:rPr>
              <a:t>self-promoting websites as the top results</a:t>
            </a:r>
            <a:endParaRPr baseline="30000" sz="2400">
              <a:solidFill>
                <a:srgbClr val="FFFFFF"/>
              </a:solidFill>
            </a:endParaRPr>
          </a:p>
          <a:p>
            <a:pPr indent="-381000" lvl="0" marL="457200" rtl="0" algn="l">
              <a:spcBef>
                <a:spcPts val="0"/>
              </a:spcBef>
              <a:spcAft>
                <a:spcPts val="0"/>
              </a:spcAft>
              <a:buClr>
                <a:srgbClr val="FFFFFF"/>
              </a:buClr>
              <a:buSzPts val="2400"/>
              <a:buChar char="●"/>
            </a:pPr>
            <a:r>
              <a:rPr baseline="30000" lang="en" sz="2400">
                <a:solidFill>
                  <a:srgbClr val="FFFFFF"/>
                </a:solidFill>
              </a:rPr>
              <a:t>Revised Experiment: We would focus on how difficult it is to get different views on the same figures, as many of the articles show the figures in a positive light. </a:t>
            </a:r>
            <a:endParaRPr baseline="30000" sz="2400">
              <a:solidFill>
                <a:srgbClr val="FFFFFF"/>
              </a:solidFill>
            </a:endParaRPr>
          </a:p>
          <a:p>
            <a:pPr indent="-381000" lvl="0" marL="457200" rtl="0" algn="l">
              <a:spcBef>
                <a:spcPts val="0"/>
              </a:spcBef>
              <a:spcAft>
                <a:spcPts val="0"/>
              </a:spcAft>
              <a:buClr>
                <a:srgbClr val="FFFFFF"/>
              </a:buClr>
              <a:buSzPts val="2400"/>
              <a:buChar char="●"/>
            </a:pPr>
            <a:r>
              <a:rPr baseline="30000" lang="en" sz="2400">
                <a:solidFill>
                  <a:srgbClr val="FFFFFF"/>
                </a:solidFill>
              </a:rPr>
              <a:t>Search engine results differed from one another, but not significantly</a:t>
            </a:r>
            <a:endParaRPr baseline="30000" sz="2400">
              <a:solidFill>
                <a:srgbClr val="FFFFFF"/>
              </a:solidFill>
            </a:endParaRPr>
          </a:p>
          <a:p>
            <a:pPr indent="-381000" lvl="1" marL="914400" rtl="0" algn="l">
              <a:spcBef>
                <a:spcPts val="0"/>
              </a:spcBef>
              <a:spcAft>
                <a:spcPts val="0"/>
              </a:spcAft>
              <a:buClr>
                <a:srgbClr val="FFFFFF"/>
              </a:buClr>
              <a:buSzPts val="2400"/>
              <a:buChar char="○"/>
            </a:pPr>
            <a:r>
              <a:rPr baseline="30000" lang="en" sz="2400">
                <a:solidFill>
                  <a:srgbClr val="FFFFFF"/>
                </a:solidFill>
              </a:rPr>
              <a:t>They may use similar algorithms </a:t>
            </a:r>
            <a:endParaRPr baseline="30000" sz="2400">
              <a:solidFill>
                <a:srgbClr val="FFFFFF"/>
              </a:solidFill>
            </a:endParaRPr>
          </a:p>
          <a:p>
            <a:pPr indent="-381000" lvl="0" marL="457200" rtl="0" algn="l">
              <a:spcBef>
                <a:spcPts val="0"/>
              </a:spcBef>
              <a:spcAft>
                <a:spcPts val="0"/>
              </a:spcAft>
              <a:buClr>
                <a:srgbClr val="FFFFFF"/>
              </a:buClr>
              <a:buSzPts val="2400"/>
              <a:buChar char="●"/>
            </a:pPr>
            <a:r>
              <a:rPr baseline="30000" lang="en" sz="2400">
                <a:solidFill>
                  <a:srgbClr val="FFFFFF"/>
                </a:solidFill>
              </a:rPr>
              <a:t>Basis of a possible new hypothesis that states that search engines do not show different perspective on news stories and figures.</a:t>
            </a:r>
            <a:endParaRPr baseline="30000"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Research </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Suggested that there is liberal information bias on our search engines</a:t>
            </a:r>
            <a:endParaRPr/>
          </a:p>
          <a:p>
            <a:pPr indent="0" lvl="0" marL="0" rtl="0" algn="l">
              <a:spcBef>
                <a:spcPts val="1600"/>
              </a:spcBef>
              <a:spcAft>
                <a:spcPts val="0"/>
              </a:spcAft>
              <a:buNone/>
            </a:pPr>
            <a:r>
              <a:rPr lang="en" u="sng">
                <a:solidFill>
                  <a:schemeClr val="hlink"/>
                </a:solidFill>
                <a:hlinkClick r:id="rId3"/>
              </a:rPr>
              <a:t>http://www.canirank.com/blog/analysis-of-political-bias-in-internet-search-engine-results/</a:t>
            </a:r>
            <a:endParaRPr/>
          </a:p>
          <a:p>
            <a:pPr indent="0" lvl="0" marL="0" rtl="0" algn="l">
              <a:spcBef>
                <a:spcPts val="1600"/>
              </a:spcBef>
              <a:spcAft>
                <a:spcPts val="0"/>
              </a:spcAft>
              <a:buNone/>
            </a:pPr>
            <a:r>
              <a:rPr lang="en" u="sng">
                <a:solidFill>
                  <a:schemeClr val="hlink"/>
                </a:solidFill>
                <a:hlinkClick r:id="rId4"/>
              </a:rPr>
              <a:t>https://studybreaks.com/news-politics/google/</a:t>
            </a:r>
            <a:endParaRPr/>
          </a:p>
          <a:p>
            <a:pPr indent="0" lvl="0" marL="0" rtl="0" algn="l">
              <a:spcBef>
                <a:spcPts val="1600"/>
              </a:spcBef>
              <a:spcAft>
                <a:spcPts val="0"/>
              </a:spcAft>
              <a:buNone/>
            </a:pPr>
            <a:r>
              <a:rPr lang="en" u="sng">
                <a:solidFill>
                  <a:schemeClr val="hlink"/>
                </a:solidFill>
                <a:hlinkClick r:id="rId5"/>
              </a:rPr>
              <a:t>https://productforums.google.com/forum/#!topic/news/YWd7lSno5Ww;context-place=forum/news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148" name="Google Shape;148;p15"/>
          <p:cNvSpPr txBox="1"/>
          <p:nvPr>
            <p:ph idx="1" type="body"/>
          </p:nvPr>
        </p:nvSpPr>
        <p:spPr>
          <a:xfrm>
            <a:off x="666400" y="2043700"/>
            <a:ext cx="7705200" cy="22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FFFFFF"/>
                </a:solidFill>
              </a:rPr>
              <a:t>We hypothesize that more than half of the first ten articles about the liberal figures will be positive articles, praising the figure and that more than half of the articles about the conservative figures will be negative, criticizing their action.</a:t>
            </a:r>
            <a:r>
              <a:rPr i="1" lang="en">
                <a:solidFill>
                  <a:srgbClr val="FFFFFF"/>
                </a:solidFill>
              </a:rPr>
              <a:t> </a:t>
            </a:r>
            <a:r>
              <a:rPr lang="en">
                <a:solidFill>
                  <a:srgbClr val="FFFFFF"/>
                </a:solidFill>
              </a:rPr>
              <a:t> </a:t>
            </a:r>
            <a:endParaRPr>
              <a:solidFill>
                <a:srgbClr val="FFFFFF"/>
              </a:solidFill>
            </a:endParaRPr>
          </a:p>
          <a:p>
            <a:pPr indent="0" lvl="0" marL="0" rtl="0" algn="l">
              <a:spcBef>
                <a:spcPts val="0"/>
              </a:spcBef>
              <a:spcAft>
                <a:spcPts val="0"/>
              </a:spcAft>
              <a:buNone/>
            </a:pPr>
            <a:r>
              <a:t/>
            </a:r>
            <a:endParaRPr sz="1500">
              <a:solidFill>
                <a:srgbClr val="FFFFFF"/>
              </a:solidFill>
            </a:endParaRPr>
          </a:p>
          <a:p>
            <a:pPr indent="0" lvl="0" marL="0" rtl="0" algn="l">
              <a:spcBef>
                <a:spcPts val="0"/>
              </a:spcBef>
              <a:spcAft>
                <a:spcPts val="0"/>
              </a:spcAft>
              <a:buNone/>
            </a:pPr>
            <a:r>
              <a:rPr lang="en" sz="1200">
                <a:solidFill>
                  <a:srgbClr val="FFFFFF"/>
                </a:solidFill>
              </a:rPr>
              <a:t>Scope: Liberal figures are those that currently belong to the democratic party and conservative figures that are currently members of the republican party.</a:t>
            </a:r>
            <a:endParaRPr sz="1200">
              <a:solidFill>
                <a:srgbClr val="FFFFFF"/>
              </a:solidFill>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sz="1700"/>
          </a:p>
        </p:txBody>
      </p:sp>
      <p:pic>
        <p:nvPicPr>
          <p:cNvPr id="149" name="Google Shape;149;p15"/>
          <p:cNvPicPr preferRelativeResize="0"/>
          <p:nvPr/>
        </p:nvPicPr>
        <p:blipFill>
          <a:blip r:embed="rId3">
            <a:alphaModFix/>
          </a:blip>
          <a:stretch>
            <a:fillRect/>
          </a:stretch>
        </p:blipFill>
        <p:spPr>
          <a:xfrm>
            <a:off x="6617550" y="211925"/>
            <a:ext cx="1939098" cy="14985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 and Confounding Variables</a:t>
            </a:r>
            <a:endParaRPr/>
          </a:p>
        </p:txBody>
      </p:sp>
      <p:sp>
        <p:nvSpPr>
          <p:cNvPr id="155" name="Google Shape;155;p16"/>
          <p:cNvSpPr txBox="1"/>
          <p:nvPr>
            <p:ph idx="1" type="body"/>
          </p:nvPr>
        </p:nvSpPr>
        <p:spPr>
          <a:xfrm>
            <a:off x="866425" y="1496675"/>
            <a:ext cx="7413000" cy="30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FFFF00"/>
                </a:solidFill>
              </a:rPr>
              <a:t>Definition:</a:t>
            </a:r>
            <a:r>
              <a:rPr lang="en" sz="1500">
                <a:solidFill>
                  <a:srgbClr val="000000"/>
                </a:solidFill>
              </a:rPr>
              <a:t> </a:t>
            </a:r>
            <a:r>
              <a:rPr lang="en" sz="1500">
                <a:solidFill>
                  <a:srgbClr val="FFFFFF"/>
                </a:solidFill>
              </a:rPr>
              <a:t>A </a:t>
            </a:r>
            <a:r>
              <a:rPr i="1" lang="en" sz="1500">
                <a:solidFill>
                  <a:srgbClr val="FFFFFF"/>
                </a:solidFill>
              </a:rPr>
              <a:t>bias search engine</a:t>
            </a:r>
            <a:r>
              <a:rPr lang="en" sz="1500">
                <a:solidFill>
                  <a:srgbClr val="FFFFFF"/>
                </a:solidFill>
              </a:rPr>
              <a:t> is a search engine that has prejudice in favor of or against one thing, person, or group. The search results of such a search engine will show this prejudice. </a:t>
            </a:r>
            <a:endParaRPr sz="1500">
              <a:solidFill>
                <a:srgbClr val="FFFFFF"/>
              </a:solidFill>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0"/>
              </a:spcAft>
              <a:buNone/>
            </a:pPr>
            <a:r>
              <a:rPr b="1" lang="en" sz="1500">
                <a:solidFill>
                  <a:srgbClr val="FFFF00"/>
                </a:solidFill>
              </a:rPr>
              <a:t>Possible Confounding Variables:</a:t>
            </a:r>
            <a:endParaRPr b="1" sz="1500">
              <a:solidFill>
                <a:srgbClr val="FFFF00"/>
              </a:solidFill>
            </a:endParaRPr>
          </a:p>
          <a:p>
            <a:pPr indent="0" lvl="0" marL="0" rtl="0" algn="l">
              <a:spcBef>
                <a:spcPts val="0"/>
              </a:spcBef>
              <a:spcAft>
                <a:spcPts val="0"/>
              </a:spcAft>
              <a:buNone/>
            </a:pPr>
            <a:r>
              <a:rPr lang="en" sz="1500">
                <a:solidFill>
                  <a:srgbClr val="FFFFFF"/>
                </a:solidFill>
              </a:rPr>
              <a:t>-Major events that take place pertaining a certain political figure may temporarily, significantly change search results</a:t>
            </a:r>
            <a:endParaRPr sz="1500">
              <a:solidFill>
                <a:srgbClr val="FFFFFF"/>
              </a:solidFill>
            </a:endParaRPr>
          </a:p>
          <a:p>
            <a:pPr indent="0" lvl="0" marL="0" rtl="0" algn="l">
              <a:spcBef>
                <a:spcPts val="0"/>
              </a:spcBef>
              <a:spcAft>
                <a:spcPts val="0"/>
              </a:spcAft>
              <a:buNone/>
            </a:pPr>
            <a:r>
              <a:rPr lang="en" sz="1500">
                <a:solidFill>
                  <a:srgbClr val="FFFFFF"/>
                </a:solidFill>
              </a:rPr>
              <a:t>-Values of American political parties are continuously changing, and therefore the labels of conservative and liberal are not exact </a:t>
            </a:r>
            <a:endParaRPr sz="1500">
              <a:solidFill>
                <a:srgbClr val="FFFFFF"/>
              </a:solidFill>
            </a:endParaRPr>
          </a:p>
          <a:p>
            <a:pPr indent="0" lvl="0" marL="0" rtl="0" algn="l">
              <a:spcBef>
                <a:spcPts val="0"/>
              </a:spcBef>
              <a:spcAft>
                <a:spcPts val="0"/>
              </a:spcAft>
              <a:buNone/>
            </a:pPr>
            <a:r>
              <a:rPr lang="en" sz="1500">
                <a:solidFill>
                  <a:srgbClr val="FFFFFF"/>
                </a:solidFill>
              </a:rPr>
              <a:t>-Timing (i.e. Donald just gave the state of the Union Address)</a:t>
            </a:r>
            <a:endParaRPr sz="15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332950" y="1533300"/>
            <a:ext cx="3078900" cy="20769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People:</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FF"/>
                </a:solidFill>
                <a:latin typeface="Times New Roman"/>
                <a:ea typeface="Times New Roman"/>
                <a:cs typeface="Times New Roman"/>
                <a:sym typeface="Times New Roman"/>
              </a:rPr>
              <a:t>Hillary Clinton (Democratic)</a:t>
            </a:r>
            <a:endParaRPr>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FF"/>
                </a:solidFill>
                <a:latin typeface="Times New Roman"/>
                <a:ea typeface="Times New Roman"/>
                <a:cs typeface="Times New Roman"/>
                <a:sym typeface="Times New Roman"/>
              </a:rPr>
              <a:t>Barack Obama(Democratic)</a:t>
            </a:r>
            <a:endParaRPr>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Donald Trump (Republican)</a:t>
            </a:r>
            <a:endParaRPr>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Marco Rubio (Republican)</a:t>
            </a:r>
            <a:endParaRPr>
              <a:solidFill>
                <a:srgbClr val="FF0000"/>
              </a:solidFill>
              <a:latin typeface="Times New Roman"/>
              <a:ea typeface="Times New Roman"/>
              <a:cs typeface="Times New Roman"/>
              <a:sym typeface="Times New Roman"/>
            </a:endParaRPr>
          </a:p>
        </p:txBody>
      </p:sp>
      <p:pic>
        <p:nvPicPr>
          <p:cNvPr id="161" name="Google Shape;161;p17"/>
          <p:cNvPicPr preferRelativeResize="0"/>
          <p:nvPr/>
        </p:nvPicPr>
        <p:blipFill>
          <a:blip r:embed="rId3">
            <a:alphaModFix/>
          </a:blip>
          <a:stretch>
            <a:fillRect/>
          </a:stretch>
        </p:blipFill>
        <p:spPr>
          <a:xfrm>
            <a:off x="4553950" y="720475"/>
            <a:ext cx="3438750" cy="1260875"/>
          </a:xfrm>
          <a:prstGeom prst="rect">
            <a:avLst/>
          </a:prstGeom>
          <a:noFill/>
          <a:ln>
            <a:noFill/>
          </a:ln>
        </p:spPr>
      </p:pic>
      <p:pic>
        <p:nvPicPr>
          <p:cNvPr id="162" name="Google Shape;162;p17"/>
          <p:cNvPicPr preferRelativeResize="0"/>
          <p:nvPr/>
        </p:nvPicPr>
        <p:blipFill>
          <a:blip r:embed="rId4">
            <a:alphaModFix/>
          </a:blip>
          <a:stretch>
            <a:fillRect/>
          </a:stretch>
        </p:blipFill>
        <p:spPr>
          <a:xfrm>
            <a:off x="6935275" y="2357075"/>
            <a:ext cx="1905000" cy="1905000"/>
          </a:xfrm>
          <a:prstGeom prst="rect">
            <a:avLst/>
          </a:prstGeom>
          <a:noFill/>
          <a:ln>
            <a:noFill/>
          </a:ln>
        </p:spPr>
      </p:pic>
      <p:pic>
        <p:nvPicPr>
          <p:cNvPr id="163" name="Google Shape;163;p17"/>
          <p:cNvPicPr preferRelativeResize="0"/>
          <p:nvPr/>
        </p:nvPicPr>
        <p:blipFill>
          <a:blip r:embed="rId5">
            <a:alphaModFix/>
          </a:blip>
          <a:stretch>
            <a:fillRect/>
          </a:stretch>
        </p:blipFill>
        <p:spPr>
          <a:xfrm>
            <a:off x="4077600" y="2537175"/>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Methodology </a:t>
            </a:r>
            <a:endParaRPr/>
          </a:p>
        </p:txBody>
      </p:sp>
      <p:sp>
        <p:nvSpPr>
          <p:cNvPr id="169" name="Google Shape;169;p18"/>
          <p:cNvSpPr txBox="1"/>
          <p:nvPr>
            <p:ph idx="1" type="body"/>
          </p:nvPr>
        </p:nvSpPr>
        <p:spPr>
          <a:xfrm>
            <a:off x="405900" y="1524450"/>
            <a:ext cx="8738100" cy="3783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Times New Roman"/>
              <a:buAutoNum type="arabicParenR"/>
            </a:pPr>
            <a:r>
              <a:rPr b="1" lang="en" sz="1400">
                <a:solidFill>
                  <a:srgbClr val="FFFFFF"/>
                </a:solidFill>
              </a:rPr>
              <a:t>Collect the first 10 articles</a:t>
            </a:r>
            <a:r>
              <a:rPr lang="en" sz="1400">
                <a:solidFill>
                  <a:srgbClr val="FFFFFF"/>
                </a:solidFill>
              </a:rPr>
              <a:t>/ search results  for each political figure in three separate search engines: Google, Yahoo, DuckDuckGo</a:t>
            </a:r>
            <a:endParaRPr sz="1400">
              <a:solidFill>
                <a:srgbClr val="FFFFFF"/>
              </a:solidFill>
            </a:endParaRPr>
          </a:p>
          <a:p>
            <a:pPr indent="-298450" lvl="1" marL="914400" rtl="0" algn="l">
              <a:spcBef>
                <a:spcPts val="0"/>
              </a:spcBef>
              <a:spcAft>
                <a:spcPts val="0"/>
              </a:spcAft>
              <a:buClr>
                <a:srgbClr val="FFFFFF"/>
              </a:buClr>
              <a:buSzPts val="1100"/>
              <a:buAutoNum type="alphaLcParenR"/>
            </a:pPr>
            <a:r>
              <a:rPr lang="en">
                <a:solidFill>
                  <a:srgbClr val="FFFFFF"/>
                </a:solidFill>
              </a:rPr>
              <a:t>Note: for this experiment we excluded social media and Wikipedia</a:t>
            </a:r>
            <a:endParaRPr>
              <a:solidFill>
                <a:srgbClr val="FFFFFF"/>
              </a:solidFill>
            </a:endParaRPr>
          </a:p>
          <a:p>
            <a:pPr indent="-317500" lvl="0" marL="457200" rtl="0" algn="l">
              <a:spcBef>
                <a:spcPts val="0"/>
              </a:spcBef>
              <a:spcAft>
                <a:spcPts val="0"/>
              </a:spcAft>
              <a:buClr>
                <a:srgbClr val="FFFFFF"/>
              </a:buClr>
              <a:buSzPts val="1400"/>
              <a:buFont typeface="Times New Roman"/>
              <a:buAutoNum type="arabicParenR"/>
            </a:pPr>
            <a:r>
              <a:rPr lang="en" sz="1400">
                <a:solidFill>
                  <a:srgbClr val="FFFFFF"/>
                </a:solidFill>
              </a:rPr>
              <a:t> For each article, </a:t>
            </a:r>
            <a:r>
              <a:rPr b="1" lang="en" sz="1400">
                <a:solidFill>
                  <a:srgbClr val="FFFFFF"/>
                </a:solidFill>
              </a:rPr>
              <a:t>determine if the political figure is being presented in a positive, negative or neutral manner</a:t>
            </a:r>
            <a:endParaRPr b="1" sz="1400">
              <a:solidFill>
                <a:srgbClr val="FFFFFF"/>
              </a:solidFill>
            </a:endParaRPr>
          </a:p>
          <a:p>
            <a:pPr indent="-298450" lvl="1" marL="914400" rtl="0" algn="l">
              <a:spcBef>
                <a:spcPts val="0"/>
              </a:spcBef>
              <a:spcAft>
                <a:spcPts val="0"/>
              </a:spcAft>
              <a:buClr>
                <a:srgbClr val="FFFFFF"/>
              </a:buClr>
              <a:buSzPts val="1100"/>
              <a:buFont typeface="Times New Roman"/>
              <a:buAutoNum type="alphaLcParenR"/>
            </a:pPr>
            <a:r>
              <a:rPr lang="en">
                <a:solidFill>
                  <a:srgbClr val="FFFFFF"/>
                </a:solidFill>
              </a:rPr>
              <a:t>Do this by </a:t>
            </a:r>
            <a:r>
              <a:rPr b="1" lang="en">
                <a:solidFill>
                  <a:srgbClr val="FFFFFF"/>
                </a:solidFill>
              </a:rPr>
              <a:t>scanning the websites for opinions and keywords</a:t>
            </a:r>
            <a:r>
              <a:rPr lang="en">
                <a:solidFill>
                  <a:srgbClr val="FFFFFF"/>
                </a:solidFill>
              </a:rPr>
              <a:t> that show the point of view of the author </a:t>
            </a:r>
            <a:endParaRPr>
              <a:solidFill>
                <a:srgbClr val="FFFFFF"/>
              </a:solidFill>
            </a:endParaRPr>
          </a:p>
          <a:p>
            <a:pPr indent="-298450" lvl="2" marL="1371600" rtl="0" algn="l">
              <a:spcBef>
                <a:spcPts val="0"/>
              </a:spcBef>
              <a:spcAft>
                <a:spcPts val="0"/>
              </a:spcAft>
              <a:buClr>
                <a:srgbClr val="FFFFFF"/>
              </a:buClr>
              <a:buSzPts val="1100"/>
              <a:buAutoNum type="romanLcParenR"/>
            </a:pPr>
            <a:r>
              <a:rPr lang="en">
                <a:solidFill>
                  <a:srgbClr val="FFFFFF"/>
                </a:solidFill>
              </a:rPr>
              <a:t>i.e Author chose to use “lack of success” vs failure</a:t>
            </a:r>
            <a:endParaRPr>
              <a:solidFill>
                <a:srgbClr val="FFFFFF"/>
              </a:solidFill>
            </a:endParaRPr>
          </a:p>
          <a:p>
            <a:pPr indent="-298450" lvl="1" marL="914400" rtl="0" algn="l">
              <a:spcBef>
                <a:spcPts val="0"/>
              </a:spcBef>
              <a:spcAft>
                <a:spcPts val="0"/>
              </a:spcAft>
              <a:buClr>
                <a:srgbClr val="FFFFFF"/>
              </a:buClr>
              <a:buSzPts val="1100"/>
              <a:buAutoNum type="alphaLcParenR"/>
            </a:pPr>
            <a:r>
              <a:rPr lang="en">
                <a:solidFill>
                  <a:srgbClr val="FFFFFF"/>
                </a:solidFill>
              </a:rPr>
              <a:t>Check website against bias checking tool </a:t>
            </a:r>
            <a:endParaRPr>
              <a:solidFill>
                <a:srgbClr val="FFFFFF"/>
              </a:solidFill>
            </a:endParaRPr>
          </a:p>
          <a:p>
            <a:pPr indent="-298450" lvl="2" marL="1371600" rtl="0" algn="l">
              <a:spcBef>
                <a:spcPts val="0"/>
              </a:spcBef>
              <a:spcAft>
                <a:spcPts val="0"/>
              </a:spcAft>
              <a:buClr>
                <a:srgbClr val="FFFFFF"/>
              </a:buClr>
              <a:buSzPts val="1100"/>
              <a:buAutoNum type="romanLcParenR"/>
            </a:pPr>
            <a:r>
              <a:rPr lang="en" u="sng">
                <a:solidFill>
                  <a:srgbClr val="FFFFFF"/>
                </a:solidFill>
                <a:hlinkClick r:id="rId3"/>
              </a:rPr>
              <a:t>https://mediabiasfactcheck.com/</a:t>
            </a:r>
            <a:endParaRPr>
              <a:solidFill>
                <a:srgbClr val="FFFFFF"/>
              </a:solidFill>
            </a:endParaRPr>
          </a:p>
          <a:p>
            <a:pPr indent="-317500" lvl="0" marL="457200" rtl="0" algn="l">
              <a:spcBef>
                <a:spcPts val="0"/>
              </a:spcBef>
              <a:spcAft>
                <a:spcPts val="0"/>
              </a:spcAft>
              <a:buClr>
                <a:srgbClr val="FFFFFF"/>
              </a:buClr>
              <a:buSzPts val="1400"/>
              <a:buFont typeface="Times New Roman"/>
              <a:buAutoNum type="arabicParenR"/>
            </a:pPr>
            <a:r>
              <a:rPr b="1" lang="en" sz="1400">
                <a:solidFill>
                  <a:srgbClr val="FFFFFF"/>
                </a:solidFill>
              </a:rPr>
              <a:t>Compare the results </a:t>
            </a:r>
            <a:r>
              <a:rPr lang="en" sz="1400">
                <a:solidFill>
                  <a:srgbClr val="FFFFFF"/>
                </a:solidFill>
              </a:rPr>
              <a:t>within each search engine and compare the results across the search engines and determine if there is a bias</a:t>
            </a:r>
            <a:endParaRPr sz="1400">
              <a:solidFill>
                <a:srgbClr val="FFFFFF"/>
              </a:solidFill>
            </a:endParaRPr>
          </a:p>
          <a:p>
            <a:pPr indent="0" lvl="0" marL="0" rtl="0" algn="l">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Chart/Data</a:t>
            </a:r>
            <a:endParaRPr/>
          </a:p>
        </p:txBody>
      </p:sp>
      <p:graphicFrame>
        <p:nvGraphicFramePr>
          <p:cNvPr id="175" name="Google Shape;175;p19"/>
          <p:cNvGraphicFramePr/>
          <p:nvPr/>
        </p:nvGraphicFramePr>
        <p:xfrm>
          <a:off x="493375" y="1504275"/>
          <a:ext cx="3000000" cy="3000000"/>
        </p:xfrm>
        <a:graphic>
          <a:graphicData uri="http://schemas.openxmlformats.org/drawingml/2006/table">
            <a:tbl>
              <a:tblPr>
                <a:noFill/>
                <a:tableStyleId>{51844346-1F7F-4993-9975-B9FDA6D8BC20}</a:tableStyleId>
              </a:tblPr>
              <a:tblGrid>
                <a:gridCol w="1256500"/>
                <a:gridCol w="1287150"/>
                <a:gridCol w="1195175"/>
                <a:gridCol w="1133875"/>
                <a:gridCol w="1164525"/>
              </a:tblGrid>
              <a:tr h="525850">
                <a:tc>
                  <a:txBody>
                    <a:bodyPr/>
                    <a:lstStyle/>
                    <a:p>
                      <a:pPr indent="0" lvl="0" marL="0" rtl="0" algn="l">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 Google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Yahoo </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DDG</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25850">
                <a:tc rowSpan="3">
                  <a:txBody>
                    <a:bodyPr/>
                    <a:lstStyle/>
                    <a:p>
                      <a:pPr indent="0" lvl="0" marL="0" rtl="0" algn="l">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p>
                      <a:pPr indent="0" lvl="0" marL="0" rtl="0" algn="l">
                        <a:lnSpc>
                          <a:spcPct val="115000"/>
                        </a:lnSpc>
                        <a:spcBef>
                          <a:spcPts val="0"/>
                        </a:spcBef>
                        <a:spcAft>
                          <a:spcPts val="0"/>
                        </a:spcAft>
                        <a:buNone/>
                      </a:pPr>
                      <a:r>
                        <a:rPr b="1" lang="en" sz="1800" u="sng">
                          <a:solidFill>
                            <a:srgbClr val="FFFFFF"/>
                          </a:solidFill>
                          <a:latin typeface="Lato"/>
                          <a:ea typeface="Lato"/>
                          <a:cs typeface="Lato"/>
                          <a:sym typeface="Lato"/>
                        </a:rPr>
                        <a:t>Hillary Clinton</a:t>
                      </a:r>
                      <a:endParaRPr b="1" sz="1800" u="sng">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Positive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5</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4</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6</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25850">
                <a:tc vMerge="1"/>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Negative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2</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0</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a:t>
                      </a:r>
                      <a:r>
                        <a:rPr b="1" lang="en" sz="1800">
                          <a:solidFill>
                            <a:srgbClr val="FFFFFF"/>
                          </a:solidFill>
                          <a:latin typeface="Lato"/>
                          <a:ea typeface="Lato"/>
                          <a:cs typeface="Lato"/>
                          <a:sym typeface="Lato"/>
                        </a:rPr>
                        <a:t>0</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57400">
                <a:tc vMerge="1"/>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Neutral</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3</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6</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4</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25850">
                <a:tc>
                  <a:txBody>
                    <a:bodyPr/>
                    <a:lstStyle/>
                    <a:p>
                      <a:pPr indent="0" lvl="0" marL="0" rtl="0" algn="l">
                        <a:lnSpc>
                          <a:spcPct val="115000"/>
                        </a:lnSpc>
                        <a:spcBef>
                          <a:spcPts val="0"/>
                        </a:spcBef>
                        <a:spcAft>
                          <a:spcPts val="0"/>
                        </a:spcAft>
                        <a:buNone/>
                      </a:pPr>
                      <a:r>
                        <a:t/>
                      </a:r>
                      <a:endParaRPr sz="1100">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Passed Test?</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0000"/>
                          </a:solidFill>
                          <a:latin typeface="Lato"/>
                          <a:ea typeface="Lato"/>
                          <a:cs typeface="Lato"/>
                          <a:sym typeface="Lato"/>
                        </a:rPr>
                        <a:t>NO</a:t>
                      </a:r>
                      <a:endParaRPr b="1">
                        <a:solidFill>
                          <a:srgbClr val="FF00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0000"/>
                          </a:solidFill>
                          <a:latin typeface="Lato"/>
                          <a:ea typeface="Lato"/>
                          <a:cs typeface="Lato"/>
                          <a:sym typeface="Lato"/>
                        </a:rPr>
                        <a:t>NO</a:t>
                      </a:r>
                      <a:endParaRPr b="1">
                        <a:solidFill>
                          <a:srgbClr val="FF00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00FF00"/>
                          </a:solidFill>
                          <a:latin typeface="Lato"/>
                          <a:ea typeface="Lato"/>
                          <a:cs typeface="Lato"/>
                          <a:sym typeface="Lato"/>
                        </a:rPr>
                        <a:t>YES</a:t>
                      </a:r>
                      <a:endParaRPr b="1">
                        <a:solidFill>
                          <a:srgbClr val="00FF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r>
            </a:tbl>
          </a:graphicData>
        </a:graphic>
      </p:graphicFrame>
      <p:pic>
        <p:nvPicPr>
          <p:cNvPr id="176" name="Google Shape;176;p19"/>
          <p:cNvPicPr preferRelativeResize="0"/>
          <p:nvPr/>
        </p:nvPicPr>
        <p:blipFill>
          <a:blip r:embed="rId3">
            <a:alphaModFix/>
          </a:blip>
          <a:stretch>
            <a:fillRect/>
          </a:stretch>
        </p:blipFill>
        <p:spPr>
          <a:xfrm>
            <a:off x="6728200" y="372725"/>
            <a:ext cx="1987926" cy="1987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Chart/Data</a:t>
            </a:r>
            <a:endParaRPr/>
          </a:p>
        </p:txBody>
      </p:sp>
      <p:graphicFrame>
        <p:nvGraphicFramePr>
          <p:cNvPr id="182" name="Google Shape;182;p20"/>
          <p:cNvGraphicFramePr/>
          <p:nvPr/>
        </p:nvGraphicFramePr>
        <p:xfrm>
          <a:off x="298450" y="1432925"/>
          <a:ext cx="3000000" cy="3000000"/>
        </p:xfrm>
        <a:graphic>
          <a:graphicData uri="http://schemas.openxmlformats.org/drawingml/2006/table">
            <a:tbl>
              <a:tblPr>
                <a:noFill/>
                <a:tableStyleId>{51844346-1F7F-4993-9975-B9FDA6D8BC20}</a:tableStyleId>
              </a:tblPr>
              <a:tblGrid>
                <a:gridCol w="1265300"/>
                <a:gridCol w="1296175"/>
                <a:gridCol w="1172700"/>
                <a:gridCol w="1172700"/>
                <a:gridCol w="1172700"/>
              </a:tblGrid>
              <a:tr h="553775">
                <a:tc>
                  <a:txBody>
                    <a:bodyPr/>
                    <a:lstStyle/>
                    <a:p>
                      <a:pPr indent="0" lvl="0" marL="0" rtl="0" algn="l">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 Google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Yahoo </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DDG</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53775">
                <a:tc rowSpan="3">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 </a:t>
                      </a:r>
                      <a:endParaRPr>
                        <a:solidFill>
                          <a:srgbClr val="FFFFFF"/>
                        </a:solidFill>
                        <a:latin typeface="Lato"/>
                        <a:ea typeface="Lato"/>
                        <a:cs typeface="Lato"/>
                        <a:sym typeface="Lato"/>
                      </a:endParaRPr>
                    </a:p>
                    <a:p>
                      <a:pPr indent="0" lvl="0" marL="0" rtl="0" algn="l">
                        <a:lnSpc>
                          <a:spcPct val="115000"/>
                        </a:lnSpc>
                        <a:spcBef>
                          <a:spcPts val="0"/>
                        </a:spcBef>
                        <a:spcAft>
                          <a:spcPts val="0"/>
                        </a:spcAft>
                        <a:buNone/>
                      </a:pPr>
                      <a:r>
                        <a:rPr b="1" lang="en" sz="1800" u="sng">
                          <a:solidFill>
                            <a:srgbClr val="FFFFFF"/>
                          </a:solidFill>
                          <a:latin typeface="Lato"/>
                          <a:ea typeface="Lato"/>
                          <a:cs typeface="Lato"/>
                          <a:sym typeface="Lato"/>
                        </a:rPr>
                        <a:t>Barack Obama</a:t>
                      </a:r>
                      <a:endParaRPr b="1" sz="1800" u="sng">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Positive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7</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8</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8</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53775">
                <a:tc vMerge="1"/>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Negative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0</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0</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0</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53775">
                <a:tc vMerge="1"/>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Neutral</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3</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2</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2</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53775">
                <a:tc>
                  <a:txBody>
                    <a:bodyPr/>
                    <a:lstStyle/>
                    <a:p>
                      <a:pPr indent="0" lvl="0" marL="0" rtl="0" algn="l">
                        <a:lnSpc>
                          <a:spcPct val="115000"/>
                        </a:lnSpc>
                        <a:spcBef>
                          <a:spcPts val="0"/>
                        </a:spcBef>
                        <a:spcAft>
                          <a:spcPts val="0"/>
                        </a:spcAft>
                        <a:buNone/>
                      </a:pPr>
                      <a:r>
                        <a:t/>
                      </a:r>
                      <a:endParaRPr>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Passed Test?</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00FF00"/>
                          </a:solidFill>
                          <a:latin typeface="Lato"/>
                          <a:ea typeface="Lato"/>
                          <a:cs typeface="Lato"/>
                          <a:sym typeface="Lato"/>
                        </a:rPr>
                        <a:t>YES</a:t>
                      </a:r>
                      <a:endParaRPr>
                        <a:solidFill>
                          <a:srgbClr val="00FF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00FF00"/>
                          </a:solidFill>
                          <a:latin typeface="Lato"/>
                          <a:ea typeface="Lato"/>
                          <a:cs typeface="Lato"/>
                          <a:sym typeface="Lato"/>
                        </a:rPr>
                        <a:t>YES</a:t>
                      </a:r>
                      <a:endParaRPr>
                        <a:solidFill>
                          <a:srgbClr val="00FF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00FF00"/>
                          </a:solidFill>
                          <a:latin typeface="Lato"/>
                          <a:ea typeface="Lato"/>
                          <a:cs typeface="Lato"/>
                          <a:sym typeface="Lato"/>
                        </a:rPr>
                        <a:t>YES</a:t>
                      </a:r>
                      <a:endParaRPr>
                        <a:solidFill>
                          <a:srgbClr val="00FF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r>
            </a:tbl>
          </a:graphicData>
        </a:graphic>
      </p:graphicFrame>
      <p:pic>
        <p:nvPicPr>
          <p:cNvPr id="183" name="Google Shape;183;p20"/>
          <p:cNvPicPr preferRelativeResize="0"/>
          <p:nvPr/>
        </p:nvPicPr>
        <p:blipFill rotWithShape="1">
          <a:blip r:embed="rId3">
            <a:alphaModFix/>
          </a:blip>
          <a:srcRect b="0" l="18213" r="18213" t="0"/>
          <a:stretch/>
        </p:blipFill>
        <p:spPr>
          <a:xfrm>
            <a:off x="6630017" y="254275"/>
            <a:ext cx="2291483" cy="2029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Chart/Data</a:t>
            </a:r>
            <a:endParaRPr/>
          </a:p>
        </p:txBody>
      </p:sp>
      <p:graphicFrame>
        <p:nvGraphicFramePr>
          <p:cNvPr id="189" name="Google Shape;189;p21"/>
          <p:cNvGraphicFramePr/>
          <p:nvPr/>
        </p:nvGraphicFramePr>
        <p:xfrm>
          <a:off x="311688" y="1467175"/>
          <a:ext cx="3000000" cy="3000000"/>
        </p:xfrm>
        <a:graphic>
          <a:graphicData uri="http://schemas.openxmlformats.org/drawingml/2006/table">
            <a:tbl>
              <a:tblPr>
                <a:noFill/>
                <a:tableStyleId>{51844346-1F7F-4993-9975-B9FDA6D8BC20}</a:tableStyleId>
              </a:tblPr>
              <a:tblGrid>
                <a:gridCol w="1278475"/>
                <a:gridCol w="1309675"/>
                <a:gridCol w="1184950"/>
                <a:gridCol w="1184950"/>
                <a:gridCol w="1184950"/>
              </a:tblGrid>
              <a:tr h="614325">
                <a:tc>
                  <a:txBody>
                    <a:bodyPr/>
                    <a:lstStyle/>
                    <a:p>
                      <a:pPr indent="0" lvl="0" marL="0" rtl="0" algn="l">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rgbClr val="FFFFFF"/>
                          </a:solidFill>
                          <a:latin typeface="Lato"/>
                          <a:ea typeface="Lato"/>
                          <a:cs typeface="Lato"/>
                          <a:sym typeface="Lato"/>
                        </a:rPr>
                        <a:t> </a:t>
                      </a:r>
                      <a:endParaRPr sz="11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 Google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Yahoo </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DDG</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61375">
                <a:tc rowSpan="3">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 </a:t>
                      </a:r>
                      <a:endParaRPr>
                        <a:solidFill>
                          <a:srgbClr val="FFFFFF"/>
                        </a:solidFill>
                        <a:latin typeface="Lato"/>
                        <a:ea typeface="Lato"/>
                        <a:cs typeface="Lato"/>
                        <a:sym typeface="Lato"/>
                      </a:endParaRPr>
                    </a:p>
                    <a:p>
                      <a:pPr indent="0" lvl="0" marL="0" rtl="0" algn="l">
                        <a:lnSpc>
                          <a:spcPct val="115000"/>
                        </a:lnSpc>
                        <a:spcBef>
                          <a:spcPts val="0"/>
                        </a:spcBef>
                        <a:spcAft>
                          <a:spcPts val="0"/>
                        </a:spcAft>
                        <a:buNone/>
                      </a:pPr>
                      <a:r>
                        <a:rPr b="1" lang="en" sz="1800" u="sng">
                          <a:solidFill>
                            <a:srgbClr val="FFFFFF"/>
                          </a:solidFill>
                          <a:latin typeface="Lato"/>
                          <a:ea typeface="Lato"/>
                          <a:cs typeface="Lato"/>
                          <a:sym typeface="Lato"/>
                        </a:rPr>
                        <a:t>Donald Trump</a:t>
                      </a:r>
                      <a:endParaRPr b="1" sz="1800" u="sng">
                        <a:solidFill>
                          <a:srgbClr val="FFFFFF"/>
                        </a:solidFill>
                        <a:latin typeface="Lato"/>
                        <a:ea typeface="Lato"/>
                        <a:cs typeface="Lato"/>
                        <a:sym typeface="Lato"/>
                      </a:endParaRPr>
                    </a:p>
                  </a:txBody>
                  <a:tcPr marT="63500" marB="63500" marR="63500" marL="63500">
                    <a:lnL cap="flat" cmpd="sng" w="12650">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9525">
                      <a:solidFill>
                        <a:srgbClr val="FFFFFF"/>
                      </a:solidFill>
                      <a:prstDash val="dashDot"/>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Positive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3</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5</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5</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61375">
                <a:tc vMerge="1"/>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Negative</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5</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2</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3</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61375">
                <a:tc vMerge="1"/>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Neutral</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2</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3</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solidFill>
                            <a:srgbClr val="FFFFFF"/>
                          </a:solidFill>
                          <a:latin typeface="Lato"/>
                          <a:ea typeface="Lato"/>
                          <a:cs typeface="Lato"/>
                          <a:sym typeface="Lato"/>
                        </a:rPr>
                        <a:t> 1</a:t>
                      </a:r>
                      <a:endParaRPr b="1" sz="1800">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a:solidFill>
                        <a:srgbClr val="FFFFFF"/>
                      </a:solidFill>
                      <a:prstDash val="solid"/>
                      <a:round/>
                      <a:headEnd len="sm" w="sm" type="none"/>
                      <a:tailEnd len="sm" w="sm" type="none"/>
                    </a:lnB>
                  </a:tcPr>
                </a:tc>
              </a:tr>
              <a:tr h="561375">
                <a:tc>
                  <a:txBody>
                    <a:bodyPr/>
                    <a:lstStyle/>
                    <a:p>
                      <a:pPr indent="0" lvl="0" marL="0" rtl="0" algn="l">
                        <a:lnSpc>
                          <a:spcPct val="115000"/>
                        </a:lnSpc>
                        <a:spcBef>
                          <a:spcPts val="0"/>
                        </a:spcBef>
                        <a:spcAft>
                          <a:spcPts val="0"/>
                        </a:spcAft>
                        <a:buNone/>
                      </a:pPr>
                      <a:r>
                        <a:t/>
                      </a:r>
                      <a:endParaRPr>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w="9525">
                      <a:solidFill>
                        <a:srgbClr val="FFFFFF"/>
                      </a:solidFill>
                      <a:prstDash val="dashDot"/>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Passed Test?</a:t>
                      </a:r>
                      <a:endParaRPr>
                        <a:solidFill>
                          <a:srgbClr val="FFFFFF"/>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0000"/>
                          </a:solidFill>
                          <a:latin typeface="Lato"/>
                          <a:ea typeface="Lato"/>
                          <a:cs typeface="Lato"/>
                          <a:sym typeface="Lato"/>
                        </a:rPr>
                        <a:t>NO</a:t>
                      </a:r>
                      <a:endParaRPr b="1">
                        <a:solidFill>
                          <a:srgbClr val="FF00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0000"/>
                          </a:solidFill>
                          <a:latin typeface="Lato"/>
                          <a:ea typeface="Lato"/>
                          <a:cs typeface="Lato"/>
                          <a:sym typeface="Lato"/>
                        </a:rPr>
                        <a:t>NO</a:t>
                      </a:r>
                      <a:endParaRPr b="1">
                        <a:solidFill>
                          <a:srgbClr val="FF00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a:solidFill>
                            <a:srgbClr val="FF0000"/>
                          </a:solidFill>
                          <a:latin typeface="Lato"/>
                          <a:ea typeface="Lato"/>
                          <a:cs typeface="Lato"/>
                          <a:sym typeface="Lato"/>
                        </a:rPr>
                        <a:t>NO</a:t>
                      </a:r>
                      <a:endParaRPr b="1">
                        <a:solidFill>
                          <a:srgbClr val="FF0000"/>
                        </a:solidFill>
                        <a:latin typeface="Lato"/>
                        <a:ea typeface="Lato"/>
                        <a:cs typeface="Lato"/>
                        <a:sym typeface="Lato"/>
                      </a:endParaRPr>
                    </a:p>
                  </a:txBody>
                  <a:tcPr marT="63500" marB="63500" marR="63500" marL="63500">
                    <a:lnL cap="flat" cmpd="sng">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r>
            </a:tbl>
          </a:graphicData>
        </a:graphic>
      </p:graphicFrame>
      <p:pic>
        <p:nvPicPr>
          <p:cNvPr id="190" name="Google Shape;190;p21"/>
          <p:cNvPicPr preferRelativeResize="0"/>
          <p:nvPr/>
        </p:nvPicPr>
        <p:blipFill>
          <a:blip r:embed="rId3">
            <a:alphaModFix/>
          </a:blip>
          <a:stretch>
            <a:fillRect/>
          </a:stretch>
        </p:blipFill>
        <p:spPr>
          <a:xfrm>
            <a:off x="6530800" y="97175"/>
            <a:ext cx="2549626" cy="1780100"/>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