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251"/>
    <p:restoredTop sz="94648"/>
  </p:normalViewPr>
  <p:slideViewPr>
    <p:cSldViewPr snapToGrid="0" snapToObjects="1">
      <p:cViewPr varScale="1">
        <p:scale>
          <a:sx n="68" d="100"/>
          <a:sy n="68" d="100"/>
        </p:scale>
        <p:origin x="224"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2/5/20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2/5/20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arkquartmotors.com/blogs/325/uncategorized/gm-vehicles-lead-in-j-d-power-quality-survey/" TargetMode="External"/><Relationship Id="rId2" Type="http://schemas.openxmlformats.org/officeDocument/2006/relationships/hyperlink" Target="https://www.cnbc.com/2019/01/23/pickups-ready-to-plug-i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8ECF6E53-BD29-4C0D-9AD3-3E1708826A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32" name="Rectangle 31">
              <a:extLst>
                <a:ext uri="{FF2B5EF4-FFF2-40B4-BE49-F238E27FC236}">
                  <a16:creationId xmlns:a16="http://schemas.microsoft.com/office/drawing/2014/main" id="{353D341A-76E2-4E18-9186-A23AB8AF9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ADD72CF-72AC-41C3-AC1A-1C864D3110F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5" name="Rectangle 34">
            <a:extLst>
              <a:ext uri="{FF2B5EF4-FFF2-40B4-BE49-F238E27FC236}">
                <a16:creationId xmlns:a16="http://schemas.microsoft.com/office/drawing/2014/main" id="{51B680D3-33DA-4AED-8452-A96B49AAA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FC820C-E3B7-2045-970D-3F854EA62E20}"/>
              </a:ext>
            </a:extLst>
          </p:cNvPr>
          <p:cNvSpPr>
            <a:spLocks noGrp="1"/>
          </p:cNvSpPr>
          <p:nvPr>
            <p:ph type="ctrTitle"/>
          </p:nvPr>
        </p:nvSpPr>
        <p:spPr>
          <a:xfrm>
            <a:off x="680322" y="4494107"/>
            <a:ext cx="8133478" cy="940240"/>
          </a:xfrm>
        </p:spPr>
        <p:txBody>
          <a:bodyPr>
            <a:normAutofit/>
          </a:bodyPr>
          <a:lstStyle/>
          <a:p>
            <a:r>
              <a:rPr lang="en-US" sz="3000"/>
              <a:t>Case 2: General Motor’s Capital Allocation Framework</a:t>
            </a:r>
          </a:p>
        </p:txBody>
      </p:sp>
      <p:sp>
        <p:nvSpPr>
          <p:cNvPr id="3" name="Subtitle 2">
            <a:extLst>
              <a:ext uri="{FF2B5EF4-FFF2-40B4-BE49-F238E27FC236}">
                <a16:creationId xmlns:a16="http://schemas.microsoft.com/office/drawing/2014/main" id="{C1FA959D-F326-3641-8538-41BEEA7D3138}"/>
              </a:ext>
            </a:extLst>
          </p:cNvPr>
          <p:cNvSpPr>
            <a:spLocks noGrp="1"/>
          </p:cNvSpPr>
          <p:nvPr>
            <p:ph type="subTitle" idx="1"/>
          </p:nvPr>
        </p:nvSpPr>
        <p:spPr>
          <a:xfrm>
            <a:off x="680322" y="5433742"/>
            <a:ext cx="8133478" cy="406566"/>
          </a:xfrm>
        </p:spPr>
        <p:txBody>
          <a:bodyPr>
            <a:normAutofit/>
          </a:bodyPr>
          <a:lstStyle/>
          <a:p>
            <a:r>
              <a:rPr lang="en-US" sz="1800"/>
              <a:t>By: Vandana Anand</a:t>
            </a:r>
          </a:p>
        </p:txBody>
      </p:sp>
      <p:pic>
        <p:nvPicPr>
          <p:cNvPr id="26" name="Picture 25">
            <a:extLst>
              <a:ext uri="{FF2B5EF4-FFF2-40B4-BE49-F238E27FC236}">
                <a16:creationId xmlns:a16="http://schemas.microsoft.com/office/drawing/2014/main" id="{F218FE49-4608-3B46-9A83-6558BED04FDB}"/>
              </a:ext>
            </a:extLst>
          </p:cNvPr>
          <p:cNvPicPr>
            <a:picLocks noChangeAspect="1"/>
          </p:cNvPicPr>
          <p:nvPr/>
        </p:nvPicPr>
        <p:blipFill rotWithShape="1">
          <a:blip r:embed="rId3"/>
          <a:srcRect t="5711" r="-2" b="11033"/>
          <a:stretch/>
        </p:blipFill>
        <p:spPr>
          <a:xfrm>
            <a:off x="20" y="10"/>
            <a:ext cx="8966180" cy="4198928"/>
          </a:xfrm>
          <a:prstGeom prst="rect">
            <a:avLst/>
          </a:prstGeom>
          <a:ln>
            <a:noFill/>
          </a:ln>
          <a:effectLst>
            <a:outerShdw blurRad="76200" dist="63500" dir="5040000" algn="tl" rotWithShape="0">
              <a:srgbClr val="000000">
                <a:alpha val="41000"/>
              </a:srgbClr>
            </a:outerShdw>
          </a:effectLst>
        </p:spPr>
      </p:pic>
      <p:sp>
        <p:nvSpPr>
          <p:cNvPr id="37" name="Rectangle 36">
            <a:extLst>
              <a:ext uri="{FF2B5EF4-FFF2-40B4-BE49-F238E27FC236}">
                <a16:creationId xmlns:a16="http://schemas.microsoft.com/office/drawing/2014/main" id="{AB854EE0-7215-4BC8-8518-42D6DB206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2170F728-C2F1-46CE-BA22-F8F0CDF9C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12791CF-354A-4144-A3C0-4AC897843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71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2797-909D-FE4C-8861-E100E766AA50}"/>
              </a:ext>
            </a:extLst>
          </p:cNvPr>
          <p:cNvSpPr>
            <a:spLocks noGrp="1"/>
          </p:cNvSpPr>
          <p:nvPr>
            <p:ph type="title"/>
          </p:nvPr>
        </p:nvSpPr>
        <p:spPr/>
        <p:txBody>
          <a:bodyPr/>
          <a:lstStyle/>
          <a:p>
            <a:r>
              <a:rPr lang="en-US" dirty="0"/>
              <a:t>General Motors Introduction</a:t>
            </a:r>
          </a:p>
        </p:txBody>
      </p:sp>
      <p:sp>
        <p:nvSpPr>
          <p:cNvPr id="3" name="Content Placeholder 2">
            <a:extLst>
              <a:ext uri="{FF2B5EF4-FFF2-40B4-BE49-F238E27FC236}">
                <a16:creationId xmlns:a16="http://schemas.microsoft.com/office/drawing/2014/main" id="{71A7BBEA-E10D-2940-A295-59172E85036D}"/>
              </a:ext>
            </a:extLst>
          </p:cNvPr>
          <p:cNvSpPr>
            <a:spLocks noGrp="1"/>
          </p:cNvSpPr>
          <p:nvPr>
            <p:ph idx="1"/>
          </p:nvPr>
        </p:nvSpPr>
        <p:spPr>
          <a:xfrm>
            <a:off x="680321" y="2780396"/>
            <a:ext cx="9613861" cy="3599316"/>
          </a:xfrm>
        </p:spPr>
        <p:txBody>
          <a:bodyPr/>
          <a:lstStyle/>
          <a:p>
            <a:r>
              <a:rPr lang="en-US" dirty="0"/>
              <a:t>GM is an automobile company founded in 1908 by William Durant</a:t>
            </a:r>
          </a:p>
          <a:p>
            <a:r>
              <a:rPr lang="en-US" dirty="0"/>
              <a:t>The company was restructured by Alfred Sloan and GM became the world’s largest automaker. It accounted for almost 40% of US automobile sales in the 1950s and 1960s. </a:t>
            </a:r>
          </a:p>
          <a:p>
            <a:r>
              <a:rPr lang="en-US" dirty="0"/>
              <a:t>The financial crisis in 2008 created a sharp decline in sales for the company</a:t>
            </a:r>
          </a:p>
          <a:p>
            <a:r>
              <a:rPr lang="en-US" dirty="0"/>
              <a:t>They filed for reorganization of their company, with 4 major brands being Chevrolet, Cadillac, GMC, and Buick. After this, the company had good profitability</a:t>
            </a:r>
          </a:p>
        </p:txBody>
      </p:sp>
      <p:pic>
        <p:nvPicPr>
          <p:cNvPr id="4" name="Picture 3">
            <a:extLst>
              <a:ext uri="{FF2B5EF4-FFF2-40B4-BE49-F238E27FC236}">
                <a16:creationId xmlns:a16="http://schemas.microsoft.com/office/drawing/2014/main" id="{B9B91FC2-2CD5-E748-B65E-D2ACE4BF4A79}"/>
              </a:ext>
            </a:extLst>
          </p:cNvPr>
          <p:cNvPicPr>
            <a:picLocks noChangeAspect="1"/>
          </p:cNvPicPr>
          <p:nvPr/>
        </p:nvPicPr>
        <p:blipFill rotWithShape="1">
          <a:blip r:embed="rId2"/>
          <a:srcRect r="24967"/>
          <a:stretch/>
        </p:blipFill>
        <p:spPr>
          <a:xfrm>
            <a:off x="8592457" y="309447"/>
            <a:ext cx="3599543" cy="2287934"/>
          </a:xfrm>
          <a:prstGeom prst="rect">
            <a:avLst/>
          </a:prstGeom>
        </p:spPr>
      </p:pic>
    </p:spTree>
    <p:extLst>
      <p:ext uri="{BB962C8B-B14F-4D97-AF65-F5344CB8AC3E}">
        <p14:creationId xmlns:p14="http://schemas.microsoft.com/office/powerpoint/2010/main" val="2051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7546-A86B-0A46-AA6A-CE20D9B15C53}"/>
              </a:ext>
            </a:extLst>
          </p:cNvPr>
          <p:cNvSpPr>
            <a:spLocks noGrp="1"/>
          </p:cNvSpPr>
          <p:nvPr>
            <p:ph type="title"/>
          </p:nvPr>
        </p:nvSpPr>
        <p:spPr/>
        <p:txBody>
          <a:bodyPr/>
          <a:lstStyle/>
          <a:p>
            <a:r>
              <a:rPr lang="en-US" dirty="0"/>
              <a:t>GM’s Capital Allocation</a:t>
            </a:r>
          </a:p>
        </p:txBody>
      </p:sp>
      <p:sp>
        <p:nvSpPr>
          <p:cNvPr id="3" name="Content Placeholder 2">
            <a:extLst>
              <a:ext uri="{FF2B5EF4-FFF2-40B4-BE49-F238E27FC236}">
                <a16:creationId xmlns:a16="http://schemas.microsoft.com/office/drawing/2014/main" id="{4B61B72C-DDAC-7F46-AD01-61FDFDC17EAC}"/>
              </a:ext>
            </a:extLst>
          </p:cNvPr>
          <p:cNvSpPr>
            <a:spLocks noGrp="1"/>
          </p:cNvSpPr>
          <p:nvPr>
            <p:ph idx="1"/>
          </p:nvPr>
        </p:nvSpPr>
        <p:spPr>
          <a:xfrm>
            <a:off x="680321" y="2165422"/>
            <a:ext cx="9613861" cy="4692578"/>
          </a:xfrm>
        </p:spPr>
        <p:txBody>
          <a:bodyPr>
            <a:normAutofit fontScale="77500" lnSpcReduction="20000"/>
          </a:bodyPr>
          <a:lstStyle/>
          <a:p>
            <a:r>
              <a:rPr lang="en-US" sz="2300" dirty="0"/>
              <a:t>After reading about GM's history and challenges, do you think GM created a strong allocation framework or a weak one ?  Also explain why you think that way.  </a:t>
            </a:r>
          </a:p>
          <a:p>
            <a:pPr lvl="1"/>
            <a:r>
              <a:rPr lang="en-US" dirty="0"/>
              <a:t>GM has created a strong allocation framework overall because they were able to make a come back from the 2008 financial crisis and see growth in the company. </a:t>
            </a:r>
          </a:p>
          <a:p>
            <a:pPr lvl="1"/>
            <a:r>
              <a:rPr lang="en-US" dirty="0"/>
              <a:t>GM has performed consistently in the past few years and it is suggested that this trend would continue in the future as well. IN fact, in the first quarter of 2015 the cash flow was $2.1 billon, which was $300 million more than the the first quarter of 2014</a:t>
            </a:r>
          </a:p>
          <a:p>
            <a:pPr lvl="1"/>
            <a:r>
              <a:rPr lang="en-US" dirty="0"/>
              <a:t>The capital allocation framework that was set in place was praised by many people, especially the fact that GM is returning more capital to shareholders continuously. </a:t>
            </a:r>
          </a:p>
          <a:p>
            <a:pPr marL="457200" lvl="1" indent="0">
              <a:buNone/>
            </a:pPr>
            <a:endParaRPr lang="en-US" dirty="0"/>
          </a:p>
          <a:p>
            <a:r>
              <a:rPr lang="en-US" sz="2300" dirty="0"/>
              <a:t>How long do you think this framework will last at GM?  What do you think will be the key drivers to have GM rethink this framework for the tenets or management practices ?</a:t>
            </a:r>
          </a:p>
          <a:p>
            <a:pPr lvl="1"/>
            <a:r>
              <a:rPr lang="en-US" dirty="0"/>
              <a:t>I feel that this framework will last until the new round of vehicle demands by consumers are made in the automobile industry. Previously, people consumers wanted a mode of transportation to get them places. However, in today’s time, the concern for the environment is acknowledged by many so more and more people are opting to buy electric vehicles. </a:t>
            </a:r>
          </a:p>
          <a:p>
            <a:pPr lvl="1"/>
            <a:r>
              <a:rPr lang="en-US" dirty="0"/>
              <a:t>In addition, autonomous cars are the next technological revolutionary mode of transportation. GM will have to keep up with this market by rethinking the Capital Budgeting, especially in the sector of engineering and research.</a:t>
            </a:r>
          </a:p>
          <a:p>
            <a:pPr lvl="1"/>
            <a:r>
              <a:rPr lang="en-US" dirty="0"/>
              <a:t>If GM wants to compete with electric vehicles and autonomous cars, they will have to invest more on engineering, research, managers to find out what consumers want as well as make revenue commitments.</a:t>
            </a:r>
          </a:p>
        </p:txBody>
      </p:sp>
    </p:spTree>
    <p:extLst>
      <p:ext uri="{BB962C8B-B14F-4D97-AF65-F5344CB8AC3E}">
        <p14:creationId xmlns:p14="http://schemas.microsoft.com/office/powerpoint/2010/main" val="387799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E8FD-A005-3B49-914C-C22134ABD3BF}"/>
              </a:ext>
            </a:extLst>
          </p:cNvPr>
          <p:cNvSpPr>
            <a:spLocks noGrp="1"/>
          </p:cNvSpPr>
          <p:nvPr>
            <p:ph type="title"/>
          </p:nvPr>
        </p:nvSpPr>
        <p:spPr/>
        <p:txBody>
          <a:bodyPr/>
          <a:lstStyle/>
          <a:p>
            <a:r>
              <a:rPr lang="en-US" dirty="0"/>
              <a:t>The Three GM Tenets of the Capital Allocation Framework</a:t>
            </a:r>
          </a:p>
        </p:txBody>
      </p:sp>
      <p:sp>
        <p:nvSpPr>
          <p:cNvPr id="3" name="Content Placeholder 2">
            <a:extLst>
              <a:ext uri="{FF2B5EF4-FFF2-40B4-BE49-F238E27FC236}">
                <a16:creationId xmlns:a16="http://schemas.microsoft.com/office/drawing/2014/main" id="{E0AB1918-D555-AC4F-AAA4-D2008E1D36FB}"/>
              </a:ext>
            </a:extLst>
          </p:cNvPr>
          <p:cNvSpPr>
            <a:spLocks noGrp="1"/>
          </p:cNvSpPr>
          <p:nvPr>
            <p:ph idx="1"/>
          </p:nvPr>
        </p:nvSpPr>
        <p:spPr>
          <a:xfrm>
            <a:off x="680321" y="2171700"/>
            <a:ext cx="9613861" cy="4533899"/>
          </a:xfrm>
        </p:spPr>
        <p:txBody>
          <a:bodyPr>
            <a:normAutofit fontScale="85000" lnSpcReduction="10000"/>
          </a:bodyPr>
          <a:lstStyle/>
          <a:p>
            <a:r>
              <a:rPr lang="en-US" sz="2100" dirty="0"/>
              <a:t>What do you think about the 3 main GM tenets listed below ? Give your pros and the cons of each from the perspective of the shareholder, an employee, or a GM executive ? </a:t>
            </a:r>
          </a:p>
          <a:p>
            <a:pPr lvl="1"/>
            <a:r>
              <a:rPr lang="en-US" dirty="0"/>
              <a:t>Return on Invested Capital (ROIC) of the business</a:t>
            </a:r>
          </a:p>
          <a:p>
            <a:pPr lvl="2"/>
            <a:r>
              <a:rPr lang="en-US" dirty="0"/>
              <a:t>The pros are to track returns throughout the firm, have more discipline when considering more opportunities, and measure profitability levels with a full allocation of costs. This would help GM executives as they can track the company’s transactions. The con was that early stage production lines such as Chevy Volt, were not at upscale at the time to generate high levels of ROIC. Also, Capital expenditure money was spent on Asset sustainment which did not give marginal returns for GM.</a:t>
            </a:r>
          </a:p>
          <a:p>
            <a:pPr lvl="1"/>
            <a:r>
              <a:rPr lang="en-US" dirty="0"/>
              <a:t>Investment Grade Balance Sheet </a:t>
            </a:r>
          </a:p>
          <a:p>
            <a:pPr lvl="2"/>
            <a:r>
              <a:rPr lang="en-US" dirty="0"/>
              <a:t>This is a pro for GM Executives as they aim to ensure that GM had the minimum level of cash it needed to keep running the business in addition to capital that could be used if a recession were to happen. A pro for employees is that the size and risk of pension benefit obligations is reduced. The con was that $8 billion would be needed for steady state operating needs and it accounted for $3 billion in cash held overseas which could be costly to access in the US. Also, an additional $10-11 billion was needed to support liquidity during a recession period. </a:t>
            </a:r>
          </a:p>
          <a:p>
            <a:pPr lvl="1"/>
            <a:r>
              <a:rPr lang="en-US" dirty="0"/>
              <a:t>Return Capital to Shareholders</a:t>
            </a:r>
          </a:p>
          <a:p>
            <a:pPr lvl="2"/>
            <a:r>
              <a:rPr lang="en-US" dirty="0"/>
              <a:t>A pro for the shareholders since GM would be returning all free cash flows to them in the form of dividends or share repurchases. A con is that GM executives would need to make sure that the offered dividend can still be maintained during a recession.</a:t>
            </a:r>
          </a:p>
        </p:txBody>
      </p:sp>
    </p:spTree>
    <p:extLst>
      <p:ext uri="{BB962C8B-B14F-4D97-AF65-F5344CB8AC3E}">
        <p14:creationId xmlns:p14="http://schemas.microsoft.com/office/powerpoint/2010/main" val="283983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EE4B-8671-5A4C-A3C3-A4DE794FC7CF}"/>
              </a:ext>
            </a:extLst>
          </p:cNvPr>
          <p:cNvSpPr>
            <a:spLocks noGrp="1"/>
          </p:cNvSpPr>
          <p:nvPr>
            <p:ph type="title"/>
          </p:nvPr>
        </p:nvSpPr>
        <p:spPr/>
        <p:txBody>
          <a:bodyPr/>
          <a:lstStyle/>
          <a:p>
            <a:r>
              <a:rPr lang="en-US" dirty="0"/>
              <a:t>GM Management Processes </a:t>
            </a:r>
          </a:p>
        </p:txBody>
      </p:sp>
      <p:sp>
        <p:nvSpPr>
          <p:cNvPr id="3" name="Content Placeholder 2">
            <a:extLst>
              <a:ext uri="{FF2B5EF4-FFF2-40B4-BE49-F238E27FC236}">
                <a16:creationId xmlns:a16="http://schemas.microsoft.com/office/drawing/2014/main" id="{CC9CD833-F1CA-324D-BF20-758D7E59B057}"/>
              </a:ext>
            </a:extLst>
          </p:cNvPr>
          <p:cNvSpPr>
            <a:spLocks noGrp="1"/>
          </p:cNvSpPr>
          <p:nvPr>
            <p:ph idx="1"/>
          </p:nvPr>
        </p:nvSpPr>
        <p:spPr>
          <a:xfrm>
            <a:off x="680321" y="2336872"/>
            <a:ext cx="9613861" cy="4521127"/>
          </a:xfrm>
        </p:spPr>
        <p:txBody>
          <a:bodyPr/>
          <a:lstStyle/>
          <a:p>
            <a:r>
              <a:rPr lang="en-US" dirty="0"/>
              <a:t>Are the GM related management processes for Capital Budgeting and Incentive Compensation effective ? and why ? </a:t>
            </a:r>
          </a:p>
          <a:p>
            <a:pPr lvl="1"/>
            <a:r>
              <a:rPr lang="en-US" dirty="0"/>
              <a:t>The capital budgeting management process is effective because a lot of the budget was dedicated to capital expenditures as well as engineering and research for its products. Managers, product engineers, and researchers worked to together to discover what customers wanted and weigh their demands with design practicality. In addition, before production, a business case would have to pass many checks and performance of product programs were closely monitored. These results would be reported to managers and Senior Executives who then made trade-offs and evaluate efficiency gains. </a:t>
            </a:r>
          </a:p>
          <a:p>
            <a:pPr lvl="1"/>
            <a:r>
              <a:rPr lang="en-US" dirty="0"/>
              <a:t>The incentive compensation is not as effective because 75% of the long-term incentive program were performance stock units for senior executives, but only 50% for other executives, so there is a large discrepancy there which should not be the case. </a:t>
            </a:r>
          </a:p>
        </p:txBody>
      </p:sp>
    </p:spTree>
    <p:extLst>
      <p:ext uri="{BB962C8B-B14F-4D97-AF65-F5344CB8AC3E}">
        <p14:creationId xmlns:p14="http://schemas.microsoft.com/office/powerpoint/2010/main" val="197736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6D13-6350-7747-ADDE-BA0104130EDF}"/>
              </a:ext>
            </a:extLst>
          </p:cNvPr>
          <p:cNvSpPr>
            <a:spLocks noGrp="1"/>
          </p:cNvSpPr>
          <p:nvPr>
            <p:ph type="title"/>
          </p:nvPr>
        </p:nvSpPr>
        <p:spPr/>
        <p:txBody>
          <a:bodyPr/>
          <a:lstStyle/>
          <a:p>
            <a:r>
              <a:rPr lang="en-US" dirty="0"/>
              <a:t>Challenges to Tracking Tenets and Management Practices </a:t>
            </a:r>
          </a:p>
        </p:txBody>
      </p:sp>
      <p:sp>
        <p:nvSpPr>
          <p:cNvPr id="3" name="Content Placeholder 2">
            <a:extLst>
              <a:ext uri="{FF2B5EF4-FFF2-40B4-BE49-F238E27FC236}">
                <a16:creationId xmlns:a16="http://schemas.microsoft.com/office/drawing/2014/main" id="{6539DBA4-09B7-A545-883D-3990DDBC66BF}"/>
              </a:ext>
            </a:extLst>
          </p:cNvPr>
          <p:cNvSpPr>
            <a:spLocks noGrp="1"/>
          </p:cNvSpPr>
          <p:nvPr>
            <p:ph idx="1"/>
          </p:nvPr>
        </p:nvSpPr>
        <p:spPr>
          <a:xfrm>
            <a:off x="680321" y="2336872"/>
            <a:ext cx="9613861" cy="4521127"/>
          </a:xfrm>
        </p:spPr>
        <p:txBody>
          <a:bodyPr>
            <a:normAutofit lnSpcReduction="10000"/>
          </a:bodyPr>
          <a:lstStyle/>
          <a:p>
            <a:r>
              <a:rPr lang="en-US" dirty="0"/>
              <a:t> What do you see as some of the complexities to track and measure the tenets or management practices ? By looking at the exhibits at the end of the case, do you think these will help a GM product manager to drive the right outcomes ?  Yes or No and explain why ? </a:t>
            </a:r>
          </a:p>
          <a:p>
            <a:pPr lvl="1"/>
            <a:r>
              <a:rPr lang="en-US" dirty="0"/>
              <a:t>Some of the complexities include a lot of numbers and financial statements to keep track of. This includes calculating the right numbers and then finding the correct conclusion or outcome based on these numbers. There would always be a risk associated when making decisions about GM’s direction based on their finance and capital allocation. </a:t>
            </a:r>
          </a:p>
          <a:p>
            <a:pPr lvl="1"/>
            <a:r>
              <a:rPr lang="en-US" dirty="0"/>
              <a:t>However, with the errors that can be made and risk in mind, a GM product manager could make sense of the numbers from the exhibits in the end of the case. Foe example, ROIC can be calculated by calculating the ratio of earnings before interest and adjusted EBIT, and a measure of the net assets without the deferred income tax and good will value. </a:t>
            </a:r>
          </a:p>
        </p:txBody>
      </p:sp>
    </p:spTree>
    <p:extLst>
      <p:ext uri="{BB962C8B-B14F-4D97-AF65-F5344CB8AC3E}">
        <p14:creationId xmlns:p14="http://schemas.microsoft.com/office/powerpoint/2010/main" val="421543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A8C3-C970-3E49-A620-7F2BA4E29C30}"/>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7B20C0D-7951-5243-819E-D9ECB9DF9B48}"/>
              </a:ext>
            </a:extLst>
          </p:cNvPr>
          <p:cNvSpPr>
            <a:spLocks noGrp="1"/>
          </p:cNvSpPr>
          <p:nvPr>
            <p:ph idx="1"/>
          </p:nvPr>
        </p:nvSpPr>
        <p:spPr/>
        <p:txBody>
          <a:bodyPr/>
          <a:lstStyle/>
          <a:p>
            <a:r>
              <a:rPr lang="en-US" dirty="0"/>
              <a:t>The capital allocation framework reflected many operating principles that had developed as GM’s performance recovered following the financial crisis and addressed some issues a group of investors had raised</a:t>
            </a:r>
          </a:p>
          <a:p>
            <a:pPr lvl="1"/>
            <a:r>
              <a:rPr lang="en-US" dirty="0"/>
              <a:t>One tenet of this allocation framework was that GM would invest with the objective of obtaining a 20% or higher return on invested capital. </a:t>
            </a:r>
          </a:p>
          <a:p>
            <a:pPr lvl="1"/>
            <a:r>
              <a:rPr lang="en-US" dirty="0"/>
              <a:t>Second, GM would intend to maintain an investment grade balance sheet with a </a:t>
            </a:r>
            <a:r>
              <a:rPr lang="en-US" dirty="0" err="1"/>
              <a:t>tagret</a:t>
            </a:r>
            <a:r>
              <a:rPr lang="en-US" dirty="0"/>
              <a:t> cash balance of $20 billion</a:t>
            </a:r>
          </a:p>
          <a:p>
            <a:pPr lvl="1"/>
            <a:r>
              <a:rPr lang="en-US" dirty="0"/>
              <a:t>Once the investment and balance sheets were met, GM would return all available free cash flows to </a:t>
            </a:r>
            <a:r>
              <a:rPr lang="en-US" dirty="0" err="1"/>
              <a:t>invetstors</a:t>
            </a:r>
            <a:r>
              <a:rPr lang="en-US" dirty="0"/>
              <a:t> in the form of dividends or share repurchases</a:t>
            </a:r>
          </a:p>
        </p:txBody>
      </p:sp>
    </p:spTree>
    <p:extLst>
      <p:ext uri="{BB962C8B-B14F-4D97-AF65-F5344CB8AC3E}">
        <p14:creationId xmlns:p14="http://schemas.microsoft.com/office/powerpoint/2010/main" val="1198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8C00-7351-3448-8208-B04C5013764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5478B9B-1868-A647-9539-61F60E53AC34}"/>
              </a:ext>
            </a:extLst>
          </p:cNvPr>
          <p:cNvSpPr>
            <a:spLocks noGrp="1"/>
          </p:cNvSpPr>
          <p:nvPr>
            <p:ph idx="1"/>
          </p:nvPr>
        </p:nvSpPr>
        <p:spPr/>
        <p:txBody>
          <a:bodyPr/>
          <a:lstStyle/>
          <a:p>
            <a:endParaRPr lang="en-US" dirty="0">
              <a:hlinkClick r:id="rId2"/>
            </a:endParaRPr>
          </a:p>
          <a:p>
            <a:r>
              <a:rPr lang="en-US" dirty="0"/>
              <a:t>GM’s Capital Allocation Framework Article</a:t>
            </a:r>
            <a:endParaRPr lang="en-US" dirty="0">
              <a:hlinkClick r:id="rId2">
                <a:extLst>
                  <a:ext uri="{A12FA001-AC4F-418D-AE19-62706E023703}">
                    <ahyp:hlinkClr xmlns:ahyp="http://schemas.microsoft.com/office/drawing/2018/hyperlinkcolor" val="tx"/>
                  </a:ext>
                </a:extLst>
              </a:hlinkClick>
            </a:endParaRPr>
          </a:p>
          <a:p>
            <a:r>
              <a:rPr lang="en-US" dirty="0">
                <a:hlinkClick r:id="rId2"/>
              </a:rPr>
              <a:t>https://www.cnbc.com/2019/01/23/pickups-ready-to-plug-in.html</a:t>
            </a:r>
            <a:endParaRPr lang="en-US" dirty="0"/>
          </a:p>
          <a:p>
            <a:r>
              <a:rPr lang="en-US" dirty="0">
                <a:hlinkClick r:id="rId3"/>
              </a:rPr>
              <a:t>https://www.markquartmotors.com/blogs/325/uncategorized/gm-vehicles-lead-in-j-d-power-quality-survey/</a:t>
            </a:r>
            <a:endParaRPr lang="en-US" dirty="0"/>
          </a:p>
          <a:p>
            <a:endParaRPr lang="en-US" dirty="0"/>
          </a:p>
        </p:txBody>
      </p:sp>
    </p:spTree>
    <p:extLst>
      <p:ext uri="{BB962C8B-B14F-4D97-AF65-F5344CB8AC3E}">
        <p14:creationId xmlns:p14="http://schemas.microsoft.com/office/powerpoint/2010/main" val="201943684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297</TotalTime>
  <Words>1216</Words>
  <Application>Microsoft Macintosh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Case 2: General Motor’s Capital Allocation Framework</vt:lpstr>
      <vt:lpstr>General Motors Introduction</vt:lpstr>
      <vt:lpstr>GM’s Capital Allocation</vt:lpstr>
      <vt:lpstr>The Three GM Tenets of the Capital Allocation Framework</vt:lpstr>
      <vt:lpstr>GM Management Processes </vt:lpstr>
      <vt:lpstr>Challenges to Tracking Tenets and Management Practices </vt:lpstr>
      <vt:lpstr>Notes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2: General Motor’s Capital Allocation Framework</dc:title>
  <dc:creator>Anand, Vandana</dc:creator>
  <cp:lastModifiedBy>Anand, Vandana</cp:lastModifiedBy>
  <cp:revision>24</cp:revision>
  <dcterms:created xsi:type="dcterms:W3CDTF">2020-02-02T22:38:24Z</dcterms:created>
  <dcterms:modified xsi:type="dcterms:W3CDTF">2020-02-06T07:22:01Z</dcterms:modified>
</cp:coreProperties>
</file>