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63" r:id="rId6"/>
    <p:sldId id="264" r:id="rId7"/>
    <p:sldId id="265"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51"/>
    <p:restoredTop sz="94648"/>
  </p:normalViewPr>
  <p:slideViewPr>
    <p:cSldViewPr snapToGrid="0" snapToObjects="1">
      <p:cViewPr varScale="1">
        <p:scale>
          <a:sx n="112" d="100"/>
          <a:sy n="112" d="100"/>
        </p:scale>
        <p:origin x="21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2/13/20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2/13/20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5981-FC77-5A49-A786-CD732B675DB8}"/>
              </a:ext>
            </a:extLst>
          </p:cNvPr>
          <p:cNvSpPr>
            <a:spLocks noGrp="1"/>
          </p:cNvSpPr>
          <p:nvPr>
            <p:ph type="ctrTitle"/>
          </p:nvPr>
        </p:nvSpPr>
        <p:spPr/>
        <p:txBody>
          <a:bodyPr>
            <a:normAutofit/>
          </a:bodyPr>
          <a:lstStyle/>
          <a:p>
            <a:r>
              <a:rPr lang="en-US" dirty="0"/>
              <a:t>Case 3: Developing Financial Insights Using a Future value and present value approach</a:t>
            </a:r>
          </a:p>
        </p:txBody>
      </p:sp>
      <p:sp>
        <p:nvSpPr>
          <p:cNvPr id="3" name="Subtitle 2">
            <a:extLst>
              <a:ext uri="{FF2B5EF4-FFF2-40B4-BE49-F238E27FC236}">
                <a16:creationId xmlns:a16="http://schemas.microsoft.com/office/drawing/2014/main" id="{5D188005-201F-1148-8DE0-C4118D842872}"/>
              </a:ext>
            </a:extLst>
          </p:cNvPr>
          <p:cNvSpPr>
            <a:spLocks noGrp="1"/>
          </p:cNvSpPr>
          <p:nvPr>
            <p:ph type="subTitle" idx="1"/>
          </p:nvPr>
        </p:nvSpPr>
        <p:spPr/>
        <p:txBody>
          <a:bodyPr/>
          <a:lstStyle/>
          <a:p>
            <a:r>
              <a:rPr lang="en-US" dirty="0"/>
              <a:t>BY: Vandana </a:t>
            </a:r>
            <a:r>
              <a:rPr lang="en-US" dirty="0" err="1"/>
              <a:t>anand</a:t>
            </a:r>
            <a:endParaRPr lang="en-US" dirty="0"/>
          </a:p>
        </p:txBody>
      </p:sp>
    </p:spTree>
    <p:extLst>
      <p:ext uri="{BB962C8B-B14F-4D97-AF65-F5344CB8AC3E}">
        <p14:creationId xmlns:p14="http://schemas.microsoft.com/office/powerpoint/2010/main" val="317051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6CC3-940A-5449-948E-A6F222E2DA84}"/>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1BEBAF19-329F-CC47-8215-28440900DD18}"/>
              </a:ext>
            </a:extLst>
          </p:cNvPr>
          <p:cNvSpPr>
            <a:spLocks noGrp="1"/>
          </p:cNvSpPr>
          <p:nvPr>
            <p:ph idx="1"/>
          </p:nvPr>
        </p:nvSpPr>
        <p:spPr/>
        <p:txBody>
          <a:bodyPr>
            <a:normAutofit lnSpcReduction="10000"/>
          </a:bodyPr>
          <a:lstStyle/>
          <a:p>
            <a:r>
              <a:rPr lang="en-US" dirty="0"/>
              <a:t>a) In 5 years with an annual interest rate of 8%, the future value factor is 1.4693 (found in Exhibit 1). I plugged $15,000 * 1.4693 into a calculator to get $22039.5. You will be $25000 - $22039.50 = $2960.50 in shortfall of the $25000 mark.</a:t>
            </a:r>
          </a:p>
          <a:p>
            <a:r>
              <a:rPr lang="en-US" dirty="0"/>
              <a:t>b) In 5 years with an annual interest rate of 8%, the future value factor is 6.336 (found in Exhibit 3). I plugged $500 * 6.336 into a calculator to get $3168. So, in my account on my 40</a:t>
            </a:r>
            <a:r>
              <a:rPr lang="en-US" baseline="30000" dirty="0"/>
              <a:t>th</a:t>
            </a:r>
            <a:r>
              <a:rPr lang="en-US" dirty="0"/>
              <a:t> birthday I will  have $3168 + $22039.50 = $25207.50! </a:t>
            </a:r>
          </a:p>
        </p:txBody>
      </p:sp>
    </p:spTree>
    <p:extLst>
      <p:ext uri="{BB962C8B-B14F-4D97-AF65-F5344CB8AC3E}">
        <p14:creationId xmlns:p14="http://schemas.microsoft.com/office/powerpoint/2010/main" val="198130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8EE3-2B72-E34B-A0E8-13B6AA6250C6}"/>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1A26A230-8725-5941-BCF9-90FFF4D41F56}"/>
              </a:ext>
            </a:extLst>
          </p:cNvPr>
          <p:cNvSpPr>
            <a:spLocks noGrp="1"/>
          </p:cNvSpPr>
          <p:nvPr>
            <p:ph idx="1"/>
          </p:nvPr>
        </p:nvSpPr>
        <p:spPr/>
        <p:txBody>
          <a:bodyPr/>
          <a:lstStyle/>
          <a:p>
            <a:r>
              <a:rPr lang="en-US" dirty="0"/>
              <a:t>a) In 4 years with an annual interest rate of 18%, the present value factor is 0.5158 (found in Exhibit 2). I would be willing to accept $25,790,000 today. I got this answer since I plugged $50,000,000 * 0.5158 into the calculator.</a:t>
            </a:r>
          </a:p>
          <a:p>
            <a:r>
              <a:rPr lang="en-US" dirty="0"/>
              <a:t>(b) In 4 years with an annual interest rate of 18%, the present value factor is 2.690 (found in Exhibit 4). $25,790,000 / 2.690 = </a:t>
            </a:r>
            <a:r>
              <a:rPr lang="en-US"/>
              <a:t>$9,587,360 </a:t>
            </a:r>
            <a:r>
              <a:rPr lang="en-US" dirty="0"/>
              <a:t>in four yearly receipts. </a:t>
            </a:r>
          </a:p>
        </p:txBody>
      </p:sp>
    </p:spTree>
    <p:extLst>
      <p:ext uri="{BB962C8B-B14F-4D97-AF65-F5344CB8AC3E}">
        <p14:creationId xmlns:p14="http://schemas.microsoft.com/office/powerpoint/2010/main" val="332084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E658-C24C-DD4B-8141-73B18E6A2938}"/>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5EEA1E84-C7E5-754B-94B8-EAA3B9B97EC8}"/>
              </a:ext>
            </a:extLst>
          </p:cNvPr>
          <p:cNvSpPr>
            <a:spLocks noGrp="1"/>
          </p:cNvSpPr>
          <p:nvPr>
            <p:ph idx="1"/>
          </p:nvPr>
        </p:nvSpPr>
        <p:spPr>
          <a:xfrm>
            <a:off x="1141412" y="1851378"/>
            <a:ext cx="9905999" cy="4786489"/>
          </a:xfrm>
        </p:spPr>
        <p:txBody>
          <a:bodyPr>
            <a:normAutofit fontScale="70000" lnSpcReduction="20000"/>
          </a:bodyPr>
          <a:lstStyle/>
          <a:p>
            <a:r>
              <a:rPr lang="en-US" sz="2900" dirty="0"/>
              <a:t>a) In 12 years with an annual interest rate of 6%, the present value factor is 8.384 (found in Exhibit 4) The savings are $40,000 per year. So, $40,000 * 8.384 = $335,360. So today, the maximum price I would be willing to pay is $335,360. </a:t>
            </a:r>
          </a:p>
          <a:p>
            <a:r>
              <a:rPr lang="en-US" sz="2900" dirty="0"/>
              <a:t>b) In 10 years with an annual interest rate of 6%, the present value factor is 7.360 (Exhibit 4). The savings are $48,000 per year. So, $48,000 * 7.360 = $353,280. So today, the maximum price I would be willing to pay is $353,280. </a:t>
            </a:r>
          </a:p>
          <a:p>
            <a:r>
              <a:rPr lang="en-US" sz="2900" dirty="0"/>
              <a:t>c) In 12 years with an annual interest rate of 6%, the present value factor is 4.917 (found in Exhibit 4).  The savings are $50,000 for the first 6 years and $30,000 for the next 6 years. You must first look at the present value for 12 years and then subtract by the present value for 6 years in order to get the second half of the 12 years. So, we get $50,000 * 4.917 = $245,850 in savings for the first 6 years and $30,000 * (</a:t>
            </a:r>
            <a:r>
              <a:rPr lang="en-US" sz="3200" dirty="0"/>
              <a:t>8.834-4.197</a:t>
            </a:r>
            <a:r>
              <a:rPr lang="en-US" sz="2900" dirty="0"/>
              <a:t>) = $</a:t>
            </a:r>
            <a:r>
              <a:rPr lang="en-US" sz="3200" dirty="0"/>
              <a:t>104,010</a:t>
            </a:r>
            <a:r>
              <a:rPr lang="en-US" sz="2900" dirty="0"/>
              <a:t> in savings for the next 6 years. So the maximum price I would be willing to pay today is: $245,850 + $104,010 = $349,860</a:t>
            </a:r>
          </a:p>
        </p:txBody>
      </p:sp>
    </p:spTree>
    <p:extLst>
      <p:ext uri="{BB962C8B-B14F-4D97-AF65-F5344CB8AC3E}">
        <p14:creationId xmlns:p14="http://schemas.microsoft.com/office/powerpoint/2010/main" val="26448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DA16-FF0F-C442-B65D-40ABF90AEF55}"/>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0797D421-5962-E941-A74D-4467EEDC9E36}"/>
              </a:ext>
            </a:extLst>
          </p:cNvPr>
          <p:cNvSpPr>
            <a:spLocks noGrp="1"/>
          </p:cNvSpPr>
          <p:nvPr>
            <p:ph idx="1"/>
          </p:nvPr>
        </p:nvSpPr>
        <p:spPr>
          <a:xfrm>
            <a:off x="1141412" y="2249486"/>
            <a:ext cx="9905999" cy="4501269"/>
          </a:xfrm>
        </p:spPr>
        <p:txBody>
          <a:bodyPr>
            <a:normAutofit fontScale="92500" lnSpcReduction="20000"/>
          </a:bodyPr>
          <a:lstStyle/>
          <a:p>
            <a:r>
              <a:rPr lang="en-US" dirty="0"/>
              <a:t>a) ) In 8 years with an annual interest rate of 8%, the present value factor is 5.747 (found in Exhibit 3). The annual projected savings is $8,000. So, $8,000 * 5.747 = $45,976. You are making a projected $45,976 and even with the expenditure of the equipment: $45,976 – $45,000 = $976 is still being made. Since this is tax free, it would be an opportunity to pursue. </a:t>
            </a:r>
          </a:p>
          <a:p>
            <a:r>
              <a:rPr lang="en-US" dirty="0"/>
              <a:t>b) In 5 years with an annual interest rate of 8%, the present value factor is 3.993 (found in Exhibit 4). The annual projected savings is $8,000. The present value is calculated by $8,000 * 3.993 = $31,944. The income tax is 40% so you would multiply $31,944* 0.4 to get $12,777.60. So, you would need to subtract the $45,000 because that is what you paid, plus the present value of the equipment and then finally subtract the tax amount. So, it would be $31,944 - $45,000 - $12,777.60 =  - $25,833.60.</a:t>
            </a:r>
          </a:p>
        </p:txBody>
      </p:sp>
    </p:spTree>
    <p:extLst>
      <p:ext uri="{BB962C8B-B14F-4D97-AF65-F5344CB8AC3E}">
        <p14:creationId xmlns:p14="http://schemas.microsoft.com/office/powerpoint/2010/main" val="403729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801B-CDBC-8645-B3B4-05A5CCFA799C}"/>
              </a:ext>
            </a:extLst>
          </p:cNvPr>
          <p:cNvSpPr>
            <a:spLocks noGrp="1"/>
          </p:cNvSpPr>
          <p:nvPr>
            <p:ph type="title"/>
          </p:nvPr>
        </p:nvSpPr>
        <p:spPr>
          <a:xfrm>
            <a:off x="1141413" y="314325"/>
            <a:ext cx="9905998" cy="1478570"/>
          </a:xfrm>
        </p:spPr>
        <p:txBody>
          <a:bodyPr/>
          <a:lstStyle/>
          <a:p>
            <a:r>
              <a:rPr lang="en-US" dirty="0"/>
              <a:t>Question 5</a:t>
            </a:r>
          </a:p>
        </p:txBody>
      </p:sp>
      <p:sp>
        <p:nvSpPr>
          <p:cNvPr id="3" name="Content Placeholder 2">
            <a:extLst>
              <a:ext uri="{FF2B5EF4-FFF2-40B4-BE49-F238E27FC236}">
                <a16:creationId xmlns:a16="http://schemas.microsoft.com/office/drawing/2014/main" id="{AB63D1FE-60D4-CB4A-8AE8-D32F181E52C1}"/>
              </a:ext>
            </a:extLst>
          </p:cNvPr>
          <p:cNvSpPr>
            <a:spLocks noGrp="1"/>
          </p:cNvSpPr>
          <p:nvPr>
            <p:ph idx="1"/>
          </p:nvPr>
        </p:nvSpPr>
        <p:spPr>
          <a:xfrm>
            <a:off x="1141413" y="1478570"/>
            <a:ext cx="9905999" cy="5243514"/>
          </a:xfrm>
        </p:spPr>
        <p:txBody>
          <a:bodyPr>
            <a:normAutofit fontScale="77500" lnSpcReduction="20000"/>
          </a:bodyPr>
          <a:lstStyle/>
          <a:p>
            <a:r>
              <a:rPr lang="en-US" dirty="0"/>
              <a:t>In 10 years for an 8% annual interest rate, the present value factor is 6.710 from Exhibit 4. </a:t>
            </a:r>
          </a:p>
          <a:p>
            <a:r>
              <a:rPr lang="en-US" dirty="0"/>
              <a:t>We first find the annual depreciation expense for the corporate airplane using the equation (Purchase cost – salvage value) / useful life. Since there is no salvage value, we will depreciate to zero: $6,000,000 (cost of airplane) - 0 / 10 (useful life) = $600,000. The tax savings for the depreciation expense is $600,000 * 0.4 = $240,000. </a:t>
            </a:r>
          </a:p>
          <a:p>
            <a:r>
              <a:rPr lang="en-US" dirty="0"/>
              <a:t>Next, we will calculate the after-tax annual expense savings: $220,000 * (1-0.4) = $132,000</a:t>
            </a:r>
          </a:p>
          <a:p>
            <a:r>
              <a:rPr lang="en-US" dirty="0"/>
              <a:t>Followed by the calculation for the after-tax annual operating costs: $100,000 * (1-0.4) = $60,000</a:t>
            </a:r>
          </a:p>
          <a:p>
            <a:r>
              <a:rPr lang="en-US" dirty="0"/>
              <a:t>Now we add: $240,000 + $132,000 - $60,000 = $312,000 total annual cash flow</a:t>
            </a:r>
          </a:p>
          <a:p>
            <a:r>
              <a:rPr lang="en-US" dirty="0"/>
              <a:t>We now convert $312,000 to the present value which will be: $312,000 * 6.710 = $2,093,520</a:t>
            </a:r>
          </a:p>
          <a:p>
            <a:r>
              <a:rPr lang="en-US" dirty="0"/>
              <a:t>We can now find our NPV which is $2,093,520 - $6,000,000 = -$3,906,480</a:t>
            </a:r>
          </a:p>
          <a:p>
            <a:r>
              <a:rPr lang="en-US" dirty="0"/>
              <a:t>The NPV is negative which means the company would have to save on other components and make $3,906,480 in order to get to a net value of zero. For example, they could use the plane to make money and the expansion in the additional geographic areas can generate revenue. </a:t>
            </a:r>
          </a:p>
        </p:txBody>
      </p:sp>
    </p:spTree>
    <p:extLst>
      <p:ext uri="{BB962C8B-B14F-4D97-AF65-F5344CB8AC3E}">
        <p14:creationId xmlns:p14="http://schemas.microsoft.com/office/powerpoint/2010/main" val="63859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16D0-8320-0445-8363-077D73C77FA0}"/>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18CADF6B-61A5-0D49-96A6-3ED2B161EDF8}"/>
              </a:ext>
            </a:extLst>
          </p:cNvPr>
          <p:cNvSpPr>
            <a:spLocks noGrp="1"/>
          </p:cNvSpPr>
          <p:nvPr>
            <p:ph idx="1"/>
          </p:nvPr>
        </p:nvSpPr>
        <p:spPr>
          <a:xfrm>
            <a:off x="1141413" y="1881496"/>
            <a:ext cx="9987506" cy="4630816"/>
          </a:xfrm>
        </p:spPr>
        <p:txBody>
          <a:bodyPr/>
          <a:lstStyle/>
          <a:p>
            <a:r>
              <a:rPr lang="en-US" dirty="0"/>
              <a:t>a) First, find the ratio of $520,000/$100,000 because we want to find the rate for the investment over the change in costs per year, which is 5.2. This is the number we need to look up in Exhibit 4 for 6 years. The corresponding annual rate of return is 4%.</a:t>
            </a:r>
          </a:p>
          <a:p>
            <a:r>
              <a:rPr lang="en-US" dirty="0"/>
              <a:t>b) Similar to part (a), we use the ratio of 5.2. Then we look up this number in Exhibit 4 for 9 years. The corresponding annual rate of return is between 12-14%. </a:t>
            </a:r>
          </a:p>
        </p:txBody>
      </p:sp>
    </p:spTree>
    <p:extLst>
      <p:ext uri="{BB962C8B-B14F-4D97-AF65-F5344CB8AC3E}">
        <p14:creationId xmlns:p14="http://schemas.microsoft.com/office/powerpoint/2010/main" val="302949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AFA6-E9E1-AE4A-B356-0AE0081377D1}"/>
              </a:ext>
            </a:extLst>
          </p:cNvPr>
          <p:cNvSpPr>
            <a:spLocks noGrp="1"/>
          </p:cNvSpPr>
          <p:nvPr>
            <p:ph type="title"/>
          </p:nvPr>
        </p:nvSpPr>
        <p:spPr>
          <a:xfrm>
            <a:off x="1141413" y="147030"/>
            <a:ext cx="9905998" cy="1478570"/>
          </a:xfrm>
        </p:spPr>
        <p:txBody>
          <a:bodyPr/>
          <a:lstStyle/>
          <a:p>
            <a:r>
              <a:rPr lang="en-US" dirty="0"/>
              <a:t>Conclusion and Take-Aways</a:t>
            </a:r>
          </a:p>
        </p:txBody>
      </p:sp>
      <p:sp>
        <p:nvSpPr>
          <p:cNvPr id="3" name="Content Placeholder 2">
            <a:extLst>
              <a:ext uri="{FF2B5EF4-FFF2-40B4-BE49-F238E27FC236}">
                <a16:creationId xmlns:a16="http://schemas.microsoft.com/office/drawing/2014/main" id="{A3DF783E-6BDA-EB47-84E3-09F46CA5EA41}"/>
              </a:ext>
            </a:extLst>
          </p:cNvPr>
          <p:cNvSpPr>
            <a:spLocks noGrp="1"/>
          </p:cNvSpPr>
          <p:nvPr>
            <p:ph idx="1"/>
          </p:nvPr>
        </p:nvSpPr>
        <p:spPr>
          <a:xfrm>
            <a:off x="1141412" y="1230489"/>
            <a:ext cx="9905999" cy="5627511"/>
          </a:xfrm>
        </p:spPr>
        <p:txBody>
          <a:bodyPr>
            <a:normAutofit fontScale="70000" lnSpcReduction="20000"/>
          </a:bodyPr>
          <a:lstStyle/>
          <a:p>
            <a:r>
              <a:rPr lang="en-US" dirty="0"/>
              <a:t>Why is this important to me?</a:t>
            </a:r>
          </a:p>
          <a:p>
            <a:pPr lvl="1"/>
            <a:r>
              <a:rPr lang="en-US" dirty="0"/>
              <a:t>This article and these exercises is important because now I know how to calculate future and present value factors in various financial situations. I learned something new and interesting in the finance world that I can now apply in my daily life. </a:t>
            </a:r>
          </a:p>
          <a:p>
            <a:r>
              <a:rPr lang="en-US" dirty="0"/>
              <a:t>Did you learn anything new from this case study that you did not know before?</a:t>
            </a:r>
          </a:p>
          <a:p>
            <a:pPr lvl="1"/>
            <a:r>
              <a:rPr lang="en-US" dirty="0"/>
              <a:t>Yes, I previously was not aware that you could easily calculate the future and present values given an investment problem for example. I was taking the long way of calculating the interest every year and that lead to many steps, calculations, and numerical error. It was interesting to find that there is a shortcut to find the solution. </a:t>
            </a:r>
          </a:p>
          <a:p>
            <a:r>
              <a:rPr lang="en-US" dirty="0"/>
              <a:t>What did you find difficult or easy in this case study assignment?</a:t>
            </a:r>
          </a:p>
          <a:p>
            <a:pPr lvl="1"/>
            <a:r>
              <a:rPr lang="en-US" dirty="0"/>
              <a:t>In this case study assignment, it was difficult to answers the case questions, especially questions 4,5, and 6 because there was no information or examples on how to do these problems in the article. In fact, there was no mention on how to account for tax in some of the problems which was challenging. I had to consult the internet or professor to find out how to attempt the problems.</a:t>
            </a:r>
          </a:p>
          <a:p>
            <a:r>
              <a:rPr lang="en-US" dirty="0"/>
              <a:t>Give a real example on how you will use this new knowledge in your life.</a:t>
            </a:r>
          </a:p>
          <a:p>
            <a:pPr lvl="1"/>
            <a:r>
              <a:rPr lang="en-US" dirty="0"/>
              <a:t>I can use this new knowledge by being able to budget better for big trips in the future that I will need to save up for. For example, I will know how much money to invest every month to reach a certain monetary goal. In addition, if I ever wanted to start a business, I would know what the present and future value factors would be which would help my finances. </a:t>
            </a:r>
          </a:p>
          <a:p>
            <a:r>
              <a:rPr lang="en-US" dirty="0"/>
              <a:t>Give a business example of a department head (you pick the department and company) using FV or PV in their budget planning process. </a:t>
            </a:r>
          </a:p>
          <a:p>
            <a:pPr lvl="1"/>
            <a:r>
              <a:rPr lang="en-US" dirty="0"/>
              <a:t>The financial department in LendingTree, a mortgage company, has financial advisors who would use this technique and advice their customers of various decision options. They could also use it in their finance sector to determine payments and finance of giving loans.</a:t>
            </a:r>
          </a:p>
          <a:p>
            <a:endParaRPr lang="en-US" dirty="0"/>
          </a:p>
        </p:txBody>
      </p:sp>
    </p:spTree>
    <p:extLst>
      <p:ext uri="{BB962C8B-B14F-4D97-AF65-F5344CB8AC3E}">
        <p14:creationId xmlns:p14="http://schemas.microsoft.com/office/powerpoint/2010/main" val="118932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820</TotalTime>
  <Words>1416</Words>
  <Application>Microsoft Macintosh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Case 3: Developing Financial Insights Using a Future value and present value approach</vt:lpstr>
      <vt:lpstr>Question 1</vt:lpstr>
      <vt:lpstr>Question 2</vt:lpstr>
      <vt:lpstr>Question 3</vt:lpstr>
      <vt:lpstr>Question 4</vt:lpstr>
      <vt:lpstr>Question 5</vt:lpstr>
      <vt:lpstr>Question 6</vt:lpstr>
      <vt:lpstr>Conclusion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3: Developing Financial Insights Using a Future value and present value approach</dc:title>
  <dc:creator>Anand, Vandana</dc:creator>
  <cp:lastModifiedBy>Anand, Vandana</cp:lastModifiedBy>
  <cp:revision>102</cp:revision>
  <dcterms:created xsi:type="dcterms:W3CDTF">2020-02-11T02:40:14Z</dcterms:created>
  <dcterms:modified xsi:type="dcterms:W3CDTF">2020-02-13T16:29:24Z</dcterms:modified>
</cp:coreProperties>
</file>