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9" r:id="rId5"/>
    <p:sldId id="260" r:id="rId6"/>
    <p:sldId id="258"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84"/>
    <p:restoredTop sz="94648"/>
  </p:normalViewPr>
  <p:slideViewPr>
    <p:cSldViewPr snapToGrid="0" snapToObjects="1">
      <p:cViewPr varScale="1">
        <p:scale>
          <a:sx n="113" d="100"/>
          <a:sy n="113" d="100"/>
        </p:scale>
        <p:origin x="2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4/16/20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4/16/20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4/16/20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4/16/20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4/16/20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4/16/20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aseism.com/landmark-facility-solutions-4-83566" TargetMode="External"/><Relationship Id="rId2" Type="http://schemas.openxmlformats.org/officeDocument/2006/relationships/hyperlink" Target="https://citysquare.ro/en/city-square-clien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E92A8BB-07B9-40DB-984F-2CB1A2535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DDB745-6C26-4B79-9EF2-08E3E4AB9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Freeform 16">
            <a:extLst>
              <a:ext uri="{FF2B5EF4-FFF2-40B4-BE49-F238E27FC236}">
                <a16:creationId xmlns:a16="http://schemas.microsoft.com/office/drawing/2014/main" id="{80B3FE6C-0A59-4114-88CB-3C3172D6A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2835162"/>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4580A6CE-6112-674A-A07C-A6F8B8FEBFAD}"/>
              </a:ext>
            </a:extLst>
          </p:cNvPr>
          <p:cNvPicPr>
            <a:picLocks noChangeAspect="1"/>
          </p:cNvPicPr>
          <p:nvPr/>
        </p:nvPicPr>
        <p:blipFill>
          <a:blip r:embed="rId2"/>
          <a:stretch>
            <a:fillRect/>
          </a:stretch>
        </p:blipFill>
        <p:spPr>
          <a:xfrm>
            <a:off x="635458" y="640082"/>
            <a:ext cx="7846452" cy="2373552"/>
          </a:xfrm>
          <a:prstGeom prst="rect">
            <a:avLst/>
          </a:prstGeom>
          <a:effectLst/>
        </p:spPr>
      </p:pic>
      <p:sp>
        <p:nvSpPr>
          <p:cNvPr id="23" name="Freeform: Shape 22">
            <a:extLst>
              <a:ext uri="{FF2B5EF4-FFF2-40B4-BE49-F238E27FC236}">
                <a16:creationId xmlns:a16="http://schemas.microsoft.com/office/drawing/2014/main" id="{DDA3A238-516A-4076-B3C2-230D91350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36999"/>
            <a:ext cx="12191696" cy="3721001"/>
          </a:xfrm>
          <a:custGeom>
            <a:avLst/>
            <a:gdLst>
              <a:gd name="connsiteX0" fmla="*/ 1 w 12191696"/>
              <a:gd name="connsiteY0" fmla="*/ 0 h 3721001"/>
              <a:gd name="connsiteX1" fmla="*/ 71932 w 12191696"/>
              <a:gd name="connsiteY1" fmla="*/ 12261 h 3721001"/>
              <a:gd name="connsiteX2" fmla="*/ 282849 w 12191696"/>
              <a:gd name="connsiteY2" fmla="*/ 48342 h 3721001"/>
              <a:gd name="connsiteX3" fmla="*/ 436464 w 12191696"/>
              <a:gd name="connsiteY3" fmla="*/ 73565 h 3721001"/>
              <a:gd name="connsiteX4" fmla="*/ 619339 w 12191696"/>
              <a:gd name="connsiteY4" fmla="*/ 100188 h 3721001"/>
              <a:gd name="connsiteX5" fmla="*/ 836351 w 12191696"/>
              <a:gd name="connsiteY5" fmla="*/ 132066 h 3721001"/>
              <a:gd name="connsiteX6" fmla="*/ 1076528 w 12191696"/>
              <a:gd name="connsiteY6" fmla="*/ 165696 h 3721001"/>
              <a:gd name="connsiteX7" fmla="*/ 1347183 w 12191696"/>
              <a:gd name="connsiteY7" fmla="*/ 201077 h 3721001"/>
              <a:gd name="connsiteX8" fmla="*/ 1642223 w 12191696"/>
              <a:gd name="connsiteY8" fmla="*/ 238560 h 3721001"/>
              <a:gd name="connsiteX9" fmla="*/ 1962864 w 12191696"/>
              <a:gd name="connsiteY9" fmla="*/ 276043 h 3721001"/>
              <a:gd name="connsiteX10" fmla="*/ 2304232 w 12191696"/>
              <a:gd name="connsiteY10" fmla="*/ 314226 h 3721001"/>
              <a:gd name="connsiteX11" fmla="*/ 2672421 w 12191696"/>
              <a:gd name="connsiteY11" fmla="*/ 349608 h 3721001"/>
              <a:gd name="connsiteX12" fmla="*/ 3057678 w 12191696"/>
              <a:gd name="connsiteY12" fmla="*/ 383588 h 3721001"/>
              <a:gd name="connsiteX13" fmla="*/ 3464881 w 12191696"/>
              <a:gd name="connsiteY13" fmla="*/ 414415 h 3721001"/>
              <a:gd name="connsiteX14" fmla="*/ 3889152 w 12191696"/>
              <a:gd name="connsiteY14" fmla="*/ 443841 h 3721001"/>
              <a:gd name="connsiteX15" fmla="*/ 4331710 w 12191696"/>
              <a:gd name="connsiteY15" fmla="*/ 471515 h 3721001"/>
              <a:gd name="connsiteX16" fmla="*/ 4558476 w 12191696"/>
              <a:gd name="connsiteY16" fmla="*/ 481324 h 3721001"/>
              <a:gd name="connsiteX17" fmla="*/ 4790118 w 12191696"/>
              <a:gd name="connsiteY17" fmla="*/ 492183 h 3721001"/>
              <a:gd name="connsiteX18" fmla="*/ 5025418 w 12191696"/>
              <a:gd name="connsiteY18" fmla="*/ 502342 h 3721001"/>
              <a:gd name="connsiteX19" fmla="*/ 5261937 w 12191696"/>
              <a:gd name="connsiteY19" fmla="*/ 508998 h 3721001"/>
              <a:gd name="connsiteX20" fmla="*/ 5503333 w 12191696"/>
              <a:gd name="connsiteY20" fmla="*/ 514953 h 3721001"/>
              <a:gd name="connsiteX21" fmla="*/ 5747166 w 12191696"/>
              <a:gd name="connsiteY21" fmla="*/ 521259 h 3721001"/>
              <a:gd name="connsiteX22" fmla="*/ 5995877 w 12191696"/>
              <a:gd name="connsiteY22" fmla="*/ 525462 h 3721001"/>
              <a:gd name="connsiteX23" fmla="*/ 6247026 w 12191696"/>
              <a:gd name="connsiteY23" fmla="*/ 525462 h 3721001"/>
              <a:gd name="connsiteX24" fmla="*/ 6500613 w 12191696"/>
              <a:gd name="connsiteY24" fmla="*/ 527564 h 3721001"/>
              <a:gd name="connsiteX25" fmla="*/ 6756639 w 12191696"/>
              <a:gd name="connsiteY25" fmla="*/ 525462 h 3721001"/>
              <a:gd name="connsiteX26" fmla="*/ 7016322 w 12191696"/>
              <a:gd name="connsiteY26" fmla="*/ 521259 h 3721001"/>
              <a:gd name="connsiteX27" fmla="*/ 7276005 w 12191696"/>
              <a:gd name="connsiteY27" fmla="*/ 517405 h 3721001"/>
              <a:gd name="connsiteX28" fmla="*/ 7539345 w 12191696"/>
              <a:gd name="connsiteY28" fmla="*/ 508998 h 3721001"/>
              <a:gd name="connsiteX29" fmla="*/ 7805124 w 12191696"/>
              <a:gd name="connsiteY29" fmla="*/ 500240 h 3721001"/>
              <a:gd name="connsiteX30" fmla="*/ 8070903 w 12191696"/>
              <a:gd name="connsiteY30" fmla="*/ 490081 h 3721001"/>
              <a:gd name="connsiteX31" fmla="*/ 8339121 w 12191696"/>
              <a:gd name="connsiteY31" fmla="*/ 475719 h 3721001"/>
              <a:gd name="connsiteX32" fmla="*/ 8609776 w 12191696"/>
              <a:gd name="connsiteY32" fmla="*/ 458554 h 3721001"/>
              <a:gd name="connsiteX33" fmla="*/ 8881651 w 12191696"/>
              <a:gd name="connsiteY33" fmla="*/ 442089 h 3721001"/>
              <a:gd name="connsiteX34" fmla="*/ 9153526 w 12191696"/>
              <a:gd name="connsiteY34" fmla="*/ 421071 h 3721001"/>
              <a:gd name="connsiteX35" fmla="*/ 9429058 w 12191696"/>
              <a:gd name="connsiteY35" fmla="*/ 395848 h 3721001"/>
              <a:gd name="connsiteX36" fmla="*/ 9700933 w 12191696"/>
              <a:gd name="connsiteY36" fmla="*/ 370626 h 3721001"/>
              <a:gd name="connsiteX37" fmla="*/ 9977684 w 12191696"/>
              <a:gd name="connsiteY37" fmla="*/ 341551 h 3721001"/>
              <a:gd name="connsiteX38" fmla="*/ 10255655 w 12191696"/>
              <a:gd name="connsiteY38" fmla="*/ 309672 h 3721001"/>
              <a:gd name="connsiteX39" fmla="*/ 10529968 w 12191696"/>
              <a:gd name="connsiteY39" fmla="*/ 276043 h 3721001"/>
              <a:gd name="connsiteX40" fmla="*/ 10807939 w 12191696"/>
              <a:gd name="connsiteY40" fmla="*/ 236808 h 3721001"/>
              <a:gd name="connsiteX41" fmla="*/ 11084690 w 12191696"/>
              <a:gd name="connsiteY41" fmla="*/ 194771 h 3721001"/>
              <a:gd name="connsiteX42" fmla="*/ 11362661 w 12191696"/>
              <a:gd name="connsiteY42" fmla="*/ 153085 h 3721001"/>
              <a:gd name="connsiteX43" fmla="*/ 11639412 w 12191696"/>
              <a:gd name="connsiteY43" fmla="*/ 104392 h 3721001"/>
              <a:gd name="connsiteX44" fmla="*/ 11914945 w 12191696"/>
              <a:gd name="connsiteY44" fmla="*/ 54648 h 3721001"/>
              <a:gd name="connsiteX45" fmla="*/ 12191696 w 12191696"/>
              <a:gd name="connsiteY45" fmla="*/ 2452 h 3721001"/>
              <a:gd name="connsiteX46" fmla="*/ 12191696 w 12191696"/>
              <a:gd name="connsiteY46" fmla="*/ 2802467 h 3721001"/>
              <a:gd name="connsiteX47" fmla="*/ 12191695 w 12191696"/>
              <a:gd name="connsiteY47" fmla="*/ 2802467 h 3721001"/>
              <a:gd name="connsiteX48" fmla="*/ 12191695 w 12191696"/>
              <a:gd name="connsiteY48" fmla="*/ 3721001 h 3721001"/>
              <a:gd name="connsiteX49" fmla="*/ 0 w 12191696"/>
              <a:gd name="connsiteY49" fmla="*/ 3721001 h 3721001"/>
              <a:gd name="connsiteX50" fmla="*/ 0 w 12191696"/>
              <a:gd name="connsiteY50" fmla="*/ 2233825 h 3721001"/>
              <a:gd name="connsiteX51" fmla="*/ 1 w 12191696"/>
              <a:gd name="connsiteY51" fmla="*/ 2233825 h 372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721001">
                <a:moveTo>
                  <a:pt x="1" y="0"/>
                </a:moveTo>
                <a:lnTo>
                  <a:pt x="71932" y="12261"/>
                </a:lnTo>
                <a:lnTo>
                  <a:pt x="282849"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4"/>
                </a:lnTo>
                <a:lnTo>
                  <a:pt x="8881651" y="442089"/>
                </a:lnTo>
                <a:lnTo>
                  <a:pt x="9153526" y="421071"/>
                </a:lnTo>
                <a:lnTo>
                  <a:pt x="9429058" y="395848"/>
                </a:lnTo>
                <a:lnTo>
                  <a:pt x="9700933" y="370626"/>
                </a:lnTo>
                <a:lnTo>
                  <a:pt x="9977684" y="341551"/>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802467"/>
                </a:lnTo>
                <a:lnTo>
                  <a:pt x="12191695" y="2802467"/>
                </a:lnTo>
                <a:lnTo>
                  <a:pt x="12191695" y="3721001"/>
                </a:lnTo>
                <a:lnTo>
                  <a:pt x="0" y="3721001"/>
                </a:lnTo>
                <a:lnTo>
                  <a:pt x="0" y="2233825"/>
                </a:lnTo>
                <a:lnTo>
                  <a:pt x="1" y="2233825"/>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D061BB-E9CC-7141-BEE6-6D3ED6F3AAF8}"/>
              </a:ext>
            </a:extLst>
          </p:cNvPr>
          <p:cNvSpPr>
            <a:spLocks noGrp="1"/>
          </p:cNvSpPr>
          <p:nvPr>
            <p:ph type="ctrTitle"/>
          </p:nvPr>
        </p:nvSpPr>
        <p:spPr>
          <a:xfrm>
            <a:off x="636915" y="3928983"/>
            <a:ext cx="10645851" cy="1793390"/>
          </a:xfrm>
        </p:spPr>
        <p:txBody>
          <a:bodyPr>
            <a:normAutofit/>
          </a:bodyPr>
          <a:lstStyle/>
          <a:p>
            <a:pPr>
              <a:lnSpc>
                <a:spcPct val="90000"/>
              </a:lnSpc>
            </a:pPr>
            <a:r>
              <a:rPr lang="en-US" sz="6100" dirty="0">
                <a:solidFill>
                  <a:srgbClr val="EBEBEB"/>
                </a:solidFill>
              </a:rPr>
              <a:t>Landmark Facility Solutions</a:t>
            </a:r>
          </a:p>
        </p:txBody>
      </p:sp>
      <p:sp>
        <p:nvSpPr>
          <p:cNvPr id="3" name="Subtitle 2">
            <a:extLst>
              <a:ext uri="{FF2B5EF4-FFF2-40B4-BE49-F238E27FC236}">
                <a16:creationId xmlns:a16="http://schemas.microsoft.com/office/drawing/2014/main" id="{3AB7E4A2-A199-D343-8B24-8217F1674E04}"/>
              </a:ext>
            </a:extLst>
          </p:cNvPr>
          <p:cNvSpPr>
            <a:spLocks noGrp="1"/>
          </p:cNvSpPr>
          <p:nvPr>
            <p:ph type="subTitle" idx="1"/>
          </p:nvPr>
        </p:nvSpPr>
        <p:spPr>
          <a:xfrm>
            <a:off x="636916" y="5722374"/>
            <a:ext cx="9182944" cy="487924"/>
          </a:xfrm>
        </p:spPr>
        <p:txBody>
          <a:bodyPr>
            <a:normAutofit/>
          </a:bodyPr>
          <a:lstStyle/>
          <a:p>
            <a:r>
              <a:rPr lang="en-US">
                <a:solidFill>
                  <a:schemeClr val="tx2">
                    <a:lumMod val="40000"/>
                    <a:lumOff val="60000"/>
                  </a:schemeClr>
                </a:solidFill>
              </a:rPr>
              <a:t>By: Vandana anand</a:t>
            </a:r>
          </a:p>
        </p:txBody>
      </p:sp>
      <p:sp>
        <p:nvSpPr>
          <p:cNvPr id="5" name="Rectangle 4">
            <a:extLst>
              <a:ext uri="{FF2B5EF4-FFF2-40B4-BE49-F238E27FC236}">
                <a16:creationId xmlns:a16="http://schemas.microsoft.com/office/drawing/2014/main" id="{D52970D2-406C-CE46-A391-D88915735093}"/>
              </a:ext>
            </a:extLst>
          </p:cNvPr>
          <p:cNvSpPr/>
          <p:nvPr/>
        </p:nvSpPr>
        <p:spPr>
          <a:xfrm>
            <a:off x="5045439" y="1557866"/>
            <a:ext cx="2585849" cy="6886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BD27672-838C-D946-BB16-BCD040742C86}"/>
              </a:ext>
            </a:extLst>
          </p:cNvPr>
          <p:cNvSpPr/>
          <p:nvPr/>
        </p:nvSpPr>
        <p:spPr>
          <a:xfrm>
            <a:off x="4046373" y="541247"/>
            <a:ext cx="2585849" cy="6886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595110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6A921-E031-9E4E-B3C5-2AD575FAFF36}"/>
              </a:ext>
            </a:extLst>
          </p:cNvPr>
          <p:cNvSpPr>
            <a:spLocks noGrp="1"/>
          </p:cNvSpPr>
          <p:nvPr>
            <p:ph type="title"/>
          </p:nvPr>
        </p:nvSpPr>
        <p:spPr>
          <a:xfrm>
            <a:off x="648930" y="629266"/>
            <a:ext cx="9252154" cy="1223983"/>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34466E5B-71FD-8147-9555-CACEC08A2374}"/>
              </a:ext>
            </a:extLst>
          </p:cNvPr>
          <p:cNvSpPr>
            <a:spLocks noGrp="1"/>
          </p:cNvSpPr>
          <p:nvPr>
            <p:ph idx="1"/>
          </p:nvPr>
        </p:nvSpPr>
        <p:spPr>
          <a:xfrm>
            <a:off x="1103311" y="2052214"/>
            <a:ext cx="5965394" cy="4196185"/>
          </a:xfrm>
        </p:spPr>
        <p:txBody>
          <a:bodyPr>
            <a:normAutofit/>
          </a:bodyPr>
          <a:lstStyle/>
          <a:p>
            <a:pPr>
              <a:lnSpc>
                <a:spcPct val="90000"/>
              </a:lnSpc>
            </a:pPr>
            <a:r>
              <a:rPr lang="en-US" dirty="0"/>
              <a:t>Tim Harris was the CEO and President of Broadway Industries, a facility-services company based in Newark, New Jersey.</a:t>
            </a:r>
            <a:endParaRPr lang="en-US"/>
          </a:p>
          <a:p>
            <a:pPr>
              <a:lnSpc>
                <a:spcPct val="90000"/>
              </a:lnSpc>
            </a:pPr>
            <a:r>
              <a:rPr lang="en-US" dirty="0"/>
              <a:t>The facility management industry comprised of some large companies and mostly small, private firms with specific industry or regional expertise and was highly fragmented and competitive.</a:t>
            </a:r>
            <a:endParaRPr lang="en-US"/>
          </a:p>
          <a:p>
            <a:pPr>
              <a:lnSpc>
                <a:spcPct val="90000"/>
              </a:lnSpc>
            </a:pPr>
            <a:r>
              <a:rPr lang="en-US" dirty="0"/>
              <a:t>The Landmark Facility Solutions was founded in 1956 as a regional janitorial services provider to commercial facilities in the Sacramento California area. It grew very quickly in 3 decades. </a:t>
            </a:r>
            <a:endParaRPr lang="en-US"/>
          </a:p>
        </p:txBody>
      </p:sp>
      <p:pic>
        <p:nvPicPr>
          <p:cNvPr id="4" name="Picture 3">
            <a:extLst>
              <a:ext uri="{FF2B5EF4-FFF2-40B4-BE49-F238E27FC236}">
                <a16:creationId xmlns:a16="http://schemas.microsoft.com/office/drawing/2014/main" id="{12FB560B-50C8-2449-A1D5-EC901F5BB6F4}"/>
              </a:ext>
            </a:extLst>
          </p:cNvPr>
          <p:cNvPicPr>
            <a:picLocks noChangeAspect="1"/>
          </p:cNvPicPr>
          <p:nvPr/>
        </p:nvPicPr>
        <p:blipFill>
          <a:blip r:embed="rId3"/>
          <a:stretch>
            <a:fillRect/>
          </a:stretch>
        </p:blipFill>
        <p:spPr>
          <a:xfrm>
            <a:off x="7534655" y="2292108"/>
            <a:ext cx="4008888" cy="371639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761264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F4F92-FA3C-F143-BAD9-8A3BB5420BA3}"/>
              </a:ext>
            </a:extLst>
          </p:cNvPr>
          <p:cNvSpPr>
            <a:spLocks noGrp="1"/>
          </p:cNvSpPr>
          <p:nvPr>
            <p:ph type="title"/>
          </p:nvPr>
        </p:nvSpPr>
        <p:spPr/>
        <p:txBody>
          <a:bodyPr/>
          <a:lstStyle/>
          <a:p>
            <a:r>
              <a:rPr lang="en-US" dirty="0"/>
              <a:t>Broadway Acquiring Landmark</a:t>
            </a:r>
          </a:p>
        </p:txBody>
      </p:sp>
      <p:sp>
        <p:nvSpPr>
          <p:cNvPr id="3" name="Content Placeholder 2">
            <a:extLst>
              <a:ext uri="{FF2B5EF4-FFF2-40B4-BE49-F238E27FC236}">
                <a16:creationId xmlns:a16="http://schemas.microsoft.com/office/drawing/2014/main" id="{F391CA9D-3FE3-AA4E-9F59-7C50A9EC1B26}"/>
              </a:ext>
            </a:extLst>
          </p:cNvPr>
          <p:cNvSpPr>
            <a:spLocks noGrp="1"/>
          </p:cNvSpPr>
          <p:nvPr>
            <p:ph idx="1"/>
          </p:nvPr>
        </p:nvSpPr>
        <p:spPr/>
        <p:txBody>
          <a:bodyPr>
            <a:normAutofit fontScale="92500" lnSpcReduction="20000"/>
          </a:bodyPr>
          <a:lstStyle/>
          <a:p>
            <a:r>
              <a:rPr lang="en-US" b="1" dirty="0"/>
              <a:t>Why is Harris acquiring Landmark? What are the sources of synergies? Do you believe these synergies can be realistically achieved? and why or why not ?</a:t>
            </a:r>
          </a:p>
          <a:p>
            <a:r>
              <a:rPr lang="en-US" dirty="0"/>
              <a:t>Harris wants to acquire Landmark because he thinks it will benefit his company, Broadway. The synergies include that the acquisition could enable Broadway to provide better bundled services to its existing customer base and therefore gain a bigger share in its home market. Landmark’s building engineering and energy solutions could also help Broadway gain new customers on the East Coast. The acquisitions could also help Broadway gain market share in the high-tech, biotechnology and pharmaceutical industries in the eastern part of the US. In addition, the market in the west coast could be entered to create an integrated facility management company on a national scale. I think these synergies are reasonable and achievable. However, being a facilities and janitorial company, entering the high tech biotechnology industry will need to take more effort. The rest of the points, though, are plausible goals. </a:t>
            </a:r>
          </a:p>
          <a:p>
            <a:endParaRPr lang="en-US" dirty="0"/>
          </a:p>
        </p:txBody>
      </p:sp>
    </p:spTree>
    <p:extLst>
      <p:ext uri="{BB962C8B-B14F-4D97-AF65-F5344CB8AC3E}">
        <p14:creationId xmlns:p14="http://schemas.microsoft.com/office/powerpoint/2010/main" val="41822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6B867-297F-364E-A99A-5A6904C2ABA8}"/>
              </a:ext>
            </a:extLst>
          </p:cNvPr>
          <p:cNvSpPr>
            <a:spLocks noGrp="1"/>
          </p:cNvSpPr>
          <p:nvPr>
            <p:ph type="title"/>
          </p:nvPr>
        </p:nvSpPr>
        <p:spPr/>
        <p:txBody>
          <a:bodyPr/>
          <a:lstStyle/>
          <a:p>
            <a:r>
              <a:rPr lang="en-US" dirty="0"/>
              <a:t>Financing Alternatives</a:t>
            </a:r>
          </a:p>
        </p:txBody>
      </p:sp>
      <p:sp>
        <p:nvSpPr>
          <p:cNvPr id="3" name="Content Placeholder 2">
            <a:extLst>
              <a:ext uri="{FF2B5EF4-FFF2-40B4-BE49-F238E27FC236}">
                <a16:creationId xmlns:a16="http://schemas.microsoft.com/office/drawing/2014/main" id="{BBA6B441-D81C-204B-83D4-DBE4202862E9}"/>
              </a:ext>
            </a:extLst>
          </p:cNvPr>
          <p:cNvSpPr>
            <a:spLocks noGrp="1"/>
          </p:cNvSpPr>
          <p:nvPr>
            <p:ph idx="1"/>
          </p:nvPr>
        </p:nvSpPr>
        <p:spPr/>
        <p:txBody>
          <a:bodyPr/>
          <a:lstStyle/>
          <a:p>
            <a:r>
              <a:rPr lang="en-US" b="1" dirty="0"/>
              <a:t>Which financing alternative should Harris choose? What are the implications of the chosen financing method for Broadway's capital structure?</a:t>
            </a:r>
          </a:p>
          <a:p>
            <a:r>
              <a:rPr lang="en-US" dirty="0"/>
              <a:t>The financing alternative that Harris should choose is the mix of debt and equity financing. This way, the acquisition funding wouldn’t rely totally on debt and wouldn’t have to pay as much accumulated interest. 100% debt financing does not seem like a good choice because the amount is $120 million and the interest is more than the other option. Even though the interest is only larger by 0.5%, that makes a big difference for an amount this large. In the alternative plan, the debt would be collateralized by all the assets of the combined firm, which is an advantage. </a:t>
            </a:r>
          </a:p>
          <a:p>
            <a:endParaRPr lang="en-US" dirty="0"/>
          </a:p>
          <a:p>
            <a:endParaRPr lang="en-US" dirty="0"/>
          </a:p>
        </p:txBody>
      </p:sp>
    </p:spTree>
    <p:extLst>
      <p:ext uri="{BB962C8B-B14F-4D97-AF65-F5344CB8AC3E}">
        <p14:creationId xmlns:p14="http://schemas.microsoft.com/office/powerpoint/2010/main" val="2889754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0597-1ED2-2846-8784-2DF37904A68A}"/>
              </a:ext>
            </a:extLst>
          </p:cNvPr>
          <p:cNvSpPr>
            <a:spLocks noGrp="1"/>
          </p:cNvSpPr>
          <p:nvPr>
            <p:ph type="title"/>
          </p:nvPr>
        </p:nvSpPr>
        <p:spPr/>
        <p:txBody>
          <a:bodyPr/>
          <a:lstStyle/>
          <a:p>
            <a:r>
              <a:rPr lang="en-US" dirty="0"/>
              <a:t>Operating Strategy and Capital Structure</a:t>
            </a:r>
          </a:p>
        </p:txBody>
      </p:sp>
      <p:sp>
        <p:nvSpPr>
          <p:cNvPr id="3" name="Content Placeholder 2">
            <a:extLst>
              <a:ext uri="{FF2B5EF4-FFF2-40B4-BE49-F238E27FC236}">
                <a16:creationId xmlns:a16="http://schemas.microsoft.com/office/drawing/2014/main" id="{40CA7D79-E8BA-234B-9A37-D3BAC68F5E46}"/>
              </a:ext>
            </a:extLst>
          </p:cNvPr>
          <p:cNvSpPr>
            <a:spLocks noGrp="1"/>
          </p:cNvSpPr>
          <p:nvPr>
            <p:ph idx="1"/>
          </p:nvPr>
        </p:nvSpPr>
        <p:spPr/>
        <p:txBody>
          <a:bodyPr>
            <a:normAutofit fontScale="92500" lnSpcReduction="20000"/>
          </a:bodyPr>
          <a:lstStyle/>
          <a:p>
            <a:r>
              <a:rPr lang="en-US" b="1" dirty="0"/>
              <a:t>What is the interaction of operating strategy and the capital structure decisions? What are the potential effects on financing on NPV of the acquisitions?  </a:t>
            </a:r>
          </a:p>
          <a:p>
            <a:r>
              <a:rPr lang="en-US" dirty="0"/>
              <a:t>The interaction of operating strategy and capital structure is that the purchases of fixed asset projected by the capital budget will have an impact on the operational strategy. Since Broadway wants to acquire Landmark, some of the cash that is needed could have to come from the firm’s normal operations and cash flow as discussed in the previous question. So, an operational budget would have to incorporate this requirement. </a:t>
            </a:r>
          </a:p>
          <a:p>
            <a:r>
              <a:rPr lang="en-US" dirty="0"/>
              <a:t>The Net Present Value, or NPV, is equal to Rt/(1+i)^t where t is the time of the cash flow, </a:t>
            </a:r>
            <a:r>
              <a:rPr lang="en-US" dirty="0" err="1"/>
              <a:t>i</a:t>
            </a:r>
            <a:r>
              <a:rPr lang="en-US" dirty="0"/>
              <a:t> is the discount rate, and Rt is the net cash flow. The potential effect on financing on this NPV is advantageous because the calculation takes into account the time and discounted rate at the time of investing. This makes it easier to figure out the budget and how to fund the acquisition. </a:t>
            </a:r>
          </a:p>
          <a:p>
            <a:endParaRPr lang="en-US" dirty="0"/>
          </a:p>
          <a:p>
            <a:endParaRPr lang="en-US" dirty="0"/>
          </a:p>
        </p:txBody>
      </p:sp>
    </p:spTree>
    <p:extLst>
      <p:ext uri="{BB962C8B-B14F-4D97-AF65-F5344CB8AC3E}">
        <p14:creationId xmlns:p14="http://schemas.microsoft.com/office/powerpoint/2010/main" val="2011851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33F7-7831-0945-A056-2FAF6C48DF8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D7D3CF1-60FE-EC45-8F69-F392228122B2}"/>
              </a:ext>
            </a:extLst>
          </p:cNvPr>
          <p:cNvSpPr>
            <a:spLocks noGrp="1"/>
          </p:cNvSpPr>
          <p:nvPr>
            <p:ph idx="1"/>
          </p:nvPr>
        </p:nvSpPr>
        <p:spPr>
          <a:xfrm>
            <a:off x="1104293" y="1424268"/>
            <a:ext cx="8946541" cy="5224182"/>
          </a:xfrm>
        </p:spPr>
        <p:txBody>
          <a:bodyPr>
            <a:normAutofit fontScale="92500" lnSpcReduction="10000"/>
          </a:bodyPr>
          <a:lstStyle/>
          <a:p>
            <a:r>
              <a:rPr lang="en-US" dirty="0"/>
              <a:t>What was the most interesting aspect of this case for you? and why?</a:t>
            </a:r>
          </a:p>
          <a:p>
            <a:pPr lvl="1"/>
            <a:r>
              <a:rPr lang="en-US" dirty="0"/>
              <a:t>I thought that reading about Broadway and Landmarks was very interesting as I had not heard about these companies before. It was interesting to learn more about why Broadway was acquiring Landmarks in the first place and how this could apply to other companies seeking to acquire companies. </a:t>
            </a:r>
          </a:p>
          <a:p>
            <a:r>
              <a:rPr lang="en-US" dirty="0"/>
              <a:t>What was the most challenging and frustrating part of this case for you ? and why ?</a:t>
            </a:r>
          </a:p>
          <a:p>
            <a:pPr lvl="1"/>
            <a:r>
              <a:rPr lang="en-US" dirty="0"/>
              <a:t>The challenging part of the case was determining which financial method should be chosen to fund the acquisition of Landmarks. I tried to put myself in the place of Harris to see which option would be better and how to convince the board members that this would be a reasonable take. Thinking about this part was challenging. </a:t>
            </a:r>
          </a:p>
          <a:p>
            <a:r>
              <a:rPr lang="en-US" dirty="0"/>
              <a:t>What was your biggest learning? and why?</a:t>
            </a:r>
          </a:p>
          <a:p>
            <a:pPr lvl="1"/>
            <a:r>
              <a:rPr lang="en-US" dirty="0"/>
              <a:t>My biggest learning in the case was to figure out how to choose which financing option would be better to fund the acquisition of another company. I thought about if this would be a similar strategy for other companies to take when making decisions like this. It is definitely useful to know as it could come in handy in the future. </a:t>
            </a:r>
          </a:p>
          <a:p>
            <a:pPr lvl="1"/>
            <a:endParaRPr lang="en-US" dirty="0"/>
          </a:p>
        </p:txBody>
      </p:sp>
    </p:spTree>
    <p:extLst>
      <p:ext uri="{BB962C8B-B14F-4D97-AF65-F5344CB8AC3E}">
        <p14:creationId xmlns:p14="http://schemas.microsoft.com/office/powerpoint/2010/main" val="402752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7377-5F66-7E43-9DFE-4598DFBD133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C7F859B-9943-D943-9C29-B2252FD1417B}"/>
              </a:ext>
            </a:extLst>
          </p:cNvPr>
          <p:cNvSpPr>
            <a:spLocks noGrp="1"/>
          </p:cNvSpPr>
          <p:nvPr>
            <p:ph idx="1"/>
          </p:nvPr>
        </p:nvSpPr>
        <p:spPr/>
        <p:txBody>
          <a:bodyPr/>
          <a:lstStyle/>
          <a:p>
            <a:r>
              <a:rPr lang="en-US" dirty="0"/>
              <a:t>Landmark Facility Solutions Article </a:t>
            </a:r>
          </a:p>
          <a:p>
            <a:r>
              <a:rPr lang="en-US" dirty="0">
                <a:hlinkClick r:id="rId2"/>
              </a:rPr>
              <a:t>https://citysquare.ro/en/city-square-clients</a:t>
            </a:r>
            <a:endParaRPr lang="en-US" dirty="0"/>
          </a:p>
          <a:p>
            <a:r>
              <a:rPr lang="en-US" dirty="0">
                <a:hlinkClick r:id="rId3"/>
              </a:rPr>
              <a:t>https://caseism.com/landmark-facility-solutions-4-83566</a:t>
            </a:r>
            <a:endParaRPr lang="en-US" dirty="0"/>
          </a:p>
        </p:txBody>
      </p:sp>
    </p:spTree>
    <p:extLst>
      <p:ext uri="{BB962C8B-B14F-4D97-AF65-F5344CB8AC3E}">
        <p14:creationId xmlns:p14="http://schemas.microsoft.com/office/powerpoint/2010/main" val="15357847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TotalTime>
  <Words>836</Words>
  <Application>Microsoft Macintosh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Landmark Facility Solutions</vt:lpstr>
      <vt:lpstr>Introduction</vt:lpstr>
      <vt:lpstr>Broadway Acquiring Landmark</vt:lpstr>
      <vt:lpstr>Financing Alternatives</vt:lpstr>
      <vt:lpstr>Operating Strategy and Capital Structure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Landmark Facility Solutions</dc:title>
  <dc:creator>Anand, Vandana</dc:creator>
  <cp:lastModifiedBy>Anand, Vandana</cp:lastModifiedBy>
  <cp:revision>2</cp:revision>
  <dcterms:created xsi:type="dcterms:W3CDTF">2020-04-16T19:41:18Z</dcterms:created>
  <dcterms:modified xsi:type="dcterms:W3CDTF">2020-04-16T19:43:43Z</dcterms:modified>
</cp:coreProperties>
</file>