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0" r:id="rId4"/>
    <p:sldId id="262" r:id="rId5"/>
    <p:sldId id="261" r:id="rId6"/>
    <p:sldId id="257" r:id="rId7"/>
    <p:sldId id="258"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64"/>
    <p:restoredTop sz="94648"/>
  </p:normalViewPr>
  <p:slideViewPr>
    <p:cSldViewPr snapToGrid="0" snapToObjects="1">
      <p:cViewPr>
        <p:scale>
          <a:sx n="69" d="100"/>
          <a:sy n="69" d="100"/>
        </p:scale>
        <p:origin x="200"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4/15/20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4/15/20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4/15/20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4/15/20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4/15/20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4/15/20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4/15/20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entandaudiologynews.com/features/audiology-features/post/direct-to-consumer-hearing-devices-a-need-to-combine-cosmetic-appeal-with-device-capabiliti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4C59B-4819-594C-A37D-64108D615D1A}"/>
              </a:ext>
            </a:extLst>
          </p:cNvPr>
          <p:cNvSpPr>
            <a:spLocks noGrp="1"/>
          </p:cNvSpPr>
          <p:nvPr>
            <p:ph type="ctrTitle"/>
          </p:nvPr>
        </p:nvSpPr>
        <p:spPr>
          <a:xfrm>
            <a:off x="4974337" y="2667000"/>
            <a:ext cx="4299666" cy="1847445"/>
          </a:xfrm>
        </p:spPr>
        <p:txBody>
          <a:bodyPr>
            <a:normAutofit/>
          </a:bodyPr>
          <a:lstStyle/>
          <a:p>
            <a:pPr algn="l"/>
            <a:r>
              <a:rPr lang="en-US" dirty="0"/>
              <a:t>Harmonic Hearing Co.</a:t>
            </a:r>
          </a:p>
        </p:txBody>
      </p:sp>
      <p:sp>
        <p:nvSpPr>
          <p:cNvPr id="3" name="Subtitle 2">
            <a:extLst>
              <a:ext uri="{FF2B5EF4-FFF2-40B4-BE49-F238E27FC236}">
                <a16:creationId xmlns:a16="http://schemas.microsoft.com/office/drawing/2014/main" id="{52C4E658-3EF9-6F48-9D83-538EF02E0BD1}"/>
              </a:ext>
            </a:extLst>
          </p:cNvPr>
          <p:cNvSpPr>
            <a:spLocks noGrp="1"/>
          </p:cNvSpPr>
          <p:nvPr>
            <p:ph type="subTitle" idx="1"/>
          </p:nvPr>
        </p:nvSpPr>
        <p:spPr>
          <a:xfrm>
            <a:off x="4974336" y="4514446"/>
            <a:ext cx="4299666" cy="871042"/>
          </a:xfrm>
        </p:spPr>
        <p:txBody>
          <a:bodyPr>
            <a:normAutofit/>
          </a:bodyPr>
          <a:lstStyle/>
          <a:p>
            <a:pPr algn="l"/>
            <a:r>
              <a:rPr lang="en-US" dirty="0"/>
              <a:t>By </a:t>
            </a:r>
            <a:r>
              <a:rPr lang="en-US"/>
              <a:t>Vandana Anand</a:t>
            </a:r>
          </a:p>
        </p:txBody>
      </p:sp>
      <p:sp>
        <p:nvSpPr>
          <p:cNvPr id="10" name="Isosceles Triangle 9">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7" name="Graphic 6" descr="Ear">
            <a:extLst>
              <a:ext uri="{FF2B5EF4-FFF2-40B4-BE49-F238E27FC236}">
                <a16:creationId xmlns:a16="http://schemas.microsoft.com/office/drawing/2014/main" id="{CEB65210-DE0A-4C9B-965A-61D3304EEE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604" y="1550139"/>
            <a:ext cx="3765692" cy="3765692"/>
          </a:xfrm>
          <a:prstGeom prst="rect">
            <a:avLst/>
          </a:prstGeom>
        </p:spPr>
      </p:pic>
    </p:spTree>
    <p:extLst>
      <p:ext uri="{BB962C8B-B14F-4D97-AF65-F5344CB8AC3E}">
        <p14:creationId xmlns:p14="http://schemas.microsoft.com/office/powerpoint/2010/main" val="2887341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389FD-73EE-B34C-8F13-0F7A7F901EDE}"/>
              </a:ext>
            </a:extLst>
          </p:cNvPr>
          <p:cNvSpPr>
            <a:spLocks noGrp="1"/>
          </p:cNvSpPr>
          <p:nvPr>
            <p:ph type="title"/>
          </p:nvPr>
        </p:nvSpPr>
        <p:spPr>
          <a:xfrm>
            <a:off x="677334" y="666750"/>
            <a:ext cx="8596668" cy="1320800"/>
          </a:xfrm>
        </p:spPr>
        <p:txBody>
          <a:bodyPr anchor="t">
            <a:normAutofit/>
          </a:bodyPr>
          <a:lstStyle/>
          <a:p>
            <a:r>
              <a:rPr lang="en-US"/>
              <a:t>Introduction</a:t>
            </a:r>
            <a:endParaRPr lang="en-US" dirty="0"/>
          </a:p>
        </p:txBody>
      </p:sp>
      <p:sp>
        <p:nvSpPr>
          <p:cNvPr id="3" name="Content Placeholder 2">
            <a:extLst>
              <a:ext uri="{FF2B5EF4-FFF2-40B4-BE49-F238E27FC236}">
                <a16:creationId xmlns:a16="http://schemas.microsoft.com/office/drawing/2014/main" id="{92991259-1140-4C49-A29D-FBE58ADD9DD4}"/>
              </a:ext>
            </a:extLst>
          </p:cNvPr>
          <p:cNvSpPr>
            <a:spLocks noGrp="1"/>
          </p:cNvSpPr>
          <p:nvPr>
            <p:ph idx="1"/>
          </p:nvPr>
        </p:nvSpPr>
        <p:spPr>
          <a:xfrm>
            <a:off x="677334" y="2160590"/>
            <a:ext cx="5220430" cy="3701270"/>
          </a:xfrm>
        </p:spPr>
        <p:txBody>
          <a:bodyPr>
            <a:normAutofit/>
          </a:bodyPr>
          <a:lstStyle/>
          <a:p>
            <a:r>
              <a:rPr lang="en-US" sz="1700"/>
              <a:t>Harmonic Hearing Co. was founded in 1974 by Otis Wren, a professor of audiology at a well-known Texas medical college. </a:t>
            </a:r>
          </a:p>
          <a:p>
            <a:r>
              <a:rPr lang="en-US" sz="1700"/>
              <a:t>The company served to develop and recognize the benefits of modern hearing aids for the hearing impaired. It was small firm, but a successful competitor in the industry.</a:t>
            </a:r>
          </a:p>
          <a:p>
            <a:r>
              <a:rPr lang="en-US" sz="1700"/>
              <a:t>After 30 years as the owner and CEO, Wren retired from management in 2004 and the then-chief designer Harriet Burns became CEO. In 2010, Wren wanted to completely step away from the company and sell it to Burns.  </a:t>
            </a:r>
          </a:p>
        </p:txBody>
      </p:sp>
      <p:pic>
        <p:nvPicPr>
          <p:cNvPr id="4" name="Picture 3">
            <a:extLst>
              <a:ext uri="{FF2B5EF4-FFF2-40B4-BE49-F238E27FC236}">
                <a16:creationId xmlns:a16="http://schemas.microsoft.com/office/drawing/2014/main" id="{79B39CA7-66F9-2D44-8936-A78F62BD9726}"/>
              </a:ext>
            </a:extLst>
          </p:cNvPr>
          <p:cNvPicPr>
            <a:picLocks noChangeAspect="1"/>
          </p:cNvPicPr>
          <p:nvPr/>
        </p:nvPicPr>
        <p:blipFill rotWithShape="1">
          <a:blip r:embed="rId2"/>
          <a:srcRect l="2245" t="3735" r="75894" b="58321"/>
          <a:stretch/>
        </p:blipFill>
        <p:spPr>
          <a:xfrm>
            <a:off x="6294238" y="2160590"/>
            <a:ext cx="2683339" cy="3702785"/>
          </a:xfrm>
          <a:prstGeom prst="rect">
            <a:avLst/>
          </a:prstGeom>
        </p:spPr>
      </p:pic>
    </p:spTree>
    <p:extLst>
      <p:ext uri="{BB962C8B-B14F-4D97-AF65-F5344CB8AC3E}">
        <p14:creationId xmlns:p14="http://schemas.microsoft.com/office/powerpoint/2010/main" val="2478476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1234E-7598-AE47-B7D9-0C47C1E3CAAE}"/>
              </a:ext>
            </a:extLst>
          </p:cNvPr>
          <p:cNvSpPr>
            <a:spLocks noGrp="1"/>
          </p:cNvSpPr>
          <p:nvPr>
            <p:ph type="title"/>
          </p:nvPr>
        </p:nvSpPr>
        <p:spPr>
          <a:xfrm>
            <a:off x="0" y="0"/>
            <a:ext cx="8596668" cy="761995"/>
          </a:xfrm>
        </p:spPr>
        <p:txBody>
          <a:bodyPr/>
          <a:lstStyle/>
          <a:p>
            <a:r>
              <a:rPr lang="en-US" dirty="0"/>
              <a:t>Analyzing the Proposals</a:t>
            </a:r>
          </a:p>
        </p:txBody>
      </p:sp>
      <p:sp>
        <p:nvSpPr>
          <p:cNvPr id="3" name="Content Placeholder 2">
            <a:extLst>
              <a:ext uri="{FF2B5EF4-FFF2-40B4-BE49-F238E27FC236}">
                <a16:creationId xmlns:a16="http://schemas.microsoft.com/office/drawing/2014/main" id="{DB3C284E-1FD2-D642-AD48-918B66DA6A48}"/>
              </a:ext>
            </a:extLst>
          </p:cNvPr>
          <p:cNvSpPr>
            <a:spLocks noGrp="1"/>
          </p:cNvSpPr>
          <p:nvPr>
            <p:ph idx="1"/>
          </p:nvPr>
        </p:nvSpPr>
        <p:spPr>
          <a:xfrm>
            <a:off x="209550" y="922334"/>
            <a:ext cx="8596668" cy="525461"/>
          </a:xfrm>
        </p:spPr>
        <p:txBody>
          <a:bodyPr/>
          <a:lstStyle/>
          <a:p>
            <a:r>
              <a:rPr lang="en-US" b="1" dirty="0"/>
              <a:t>What are the positives and negatives of each proposal ?</a:t>
            </a:r>
          </a:p>
          <a:p>
            <a:pPr marL="0" indent="0">
              <a:buNone/>
            </a:pPr>
            <a:endParaRPr lang="en-US" dirty="0"/>
          </a:p>
        </p:txBody>
      </p:sp>
      <p:graphicFrame>
        <p:nvGraphicFramePr>
          <p:cNvPr id="6" name="Table 5">
            <a:extLst>
              <a:ext uri="{FF2B5EF4-FFF2-40B4-BE49-F238E27FC236}">
                <a16:creationId xmlns:a16="http://schemas.microsoft.com/office/drawing/2014/main" id="{3A6F1287-BBE4-A14A-9DE3-F140A8EF8663}"/>
              </a:ext>
            </a:extLst>
          </p:cNvPr>
          <p:cNvGraphicFramePr>
            <a:graphicFrameLocks noGrp="1"/>
          </p:cNvGraphicFramePr>
          <p:nvPr>
            <p:extLst>
              <p:ext uri="{D42A27DB-BD31-4B8C-83A1-F6EECF244321}">
                <p14:modId xmlns:p14="http://schemas.microsoft.com/office/powerpoint/2010/main" val="577225377"/>
              </p:ext>
            </p:extLst>
          </p:nvPr>
        </p:nvGraphicFramePr>
        <p:xfrm>
          <a:off x="1" y="1428750"/>
          <a:ext cx="12191999" cy="5429250"/>
        </p:xfrm>
        <a:graphic>
          <a:graphicData uri="http://schemas.openxmlformats.org/drawingml/2006/table">
            <a:tbl>
              <a:tblPr firstRow="1" firstCol="1" bandRow="1">
                <a:tableStyleId>{85BE263C-DBD7-4A20-BB59-AAB30ACAA65A}</a:tableStyleId>
              </a:tblPr>
              <a:tblGrid>
                <a:gridCol w="1809750">
                  <a:extLst>
                    <a:ext uri="{9D8B030D-6E8A-4147-A177-3AD203B41FA5}">
                      <a16:colId xmlns:a16="http://schemas.microsoft.com/office/drawing/2014/main" val="404711139"/>
                    </a:ext>
                  </a:extLst>
                </a:gridCol>
                <a:gridCol w="5357603">
                  <a:extLst>
                    <a:ext uri="{9D8B030D-6E8A-4147-A177-3AD203B41FA5}">
                      <a16:colId xmlns:a16="http://schemas.microsoft.com/office/drawing/2014/main" val="4002943794"/>
                    </a:ext>
                  </a:extLst>
                </a:gridCol>
                <a:gridCol w="5024646">
                  <a:extLst>
                    <a:ext uri="{9D8B030D-6E8A-4147-A177-3AD203B41FA5}">
                      <a16:colId xmlns:a16="http://schemas.microsoft.com/office/drawing/2014/main" val="3712749188"/>
                    </a:ext>
                  </a:extLst>
                </a:gridCol>
              </a:tblGrid>
              <a:tr h="440185">
                <a:tc>
                  <a:txBody>
                    <a:bodyPr/>
                    <a:lstStyle/>
                    <a:p>
                      <a:r>
                        <a:rPr lang="en-US" dirty="0"/>
                        <a:t>Proposals</a:t>
                      </a:r>
                    </a:p>
                  </a:txBody>
                  <a:tcPr/>
                </a:tc>
                <a:tc>
                  <a:txBody>
                    <a:bodyPr/>
                    <a:lstStyle/>
                    <a:p>
                      <a:r>
                        <a:rPr lang="en-US" dirty="0"/>
                        <a:t>Pros</a:t>
                      </a:r>
                    </a:p>
                  </a:txBody>
                  <a:tcPr/>
                </a:tc>
                <a:tc>
                  <a:txBody>
                    <a:bodyPr/>
                    <a:lstStyle/>
                    <a:p>
                      <a:r>
                        <a:rPr lang="en-US" dirty="0"/>
                        <a:t>Cons</a:t>
                      </a:r>
                    </a:p>
                  </a:txBody>
                  <a:tcPr/>
                </a:tc>
                <a:extLst>
                  <a:ext uri="{0D108BD9-81ED-4DB2-BD59-A6C34878D82A}">
                    <a16:rowId xmlns:a16="http://schemas.microsoft.com/office/drawing/2014/main" val="836876051"/>
                  </a:ext>
                </a:extLst>
              </a:tr>
              <a:tr h="2027312">
                <a:tc>
                  <a:txBody>
                    <a:bodyPr/>
                    <a:lstStyle/>
                    <a:p>
                      <a:r>
                        <a:rPr lang="en-US" dirty="0"/>
                        <a:t>Harrison Price</a:t>
                      </a:r>
                    </a:p>
                  </a:txBody>
                  <a:tcPr/>
                </a:tc>
                <a:tc>
                  <a:txBody>
                    <a:bodyPr/>
                    <a:lstStyle/>
                    <a:p>
                      <a:r>
                        <a:rPr lang="en-US" dirty="0"/>
                        <a:t>-Retain 100% of ownership of Harmonic</a:t>
                      </a:r>
                    </a:p>
                    <a:p>
                      <a:endParaRPr lang="en-US" dirty="0"/>
                    </a:p>
                  </a:txBody>
                  <a:tcPr/>
                </a:tc>
                <a:tc>
                  <a:txBody>
                    <a:bodyPr/>
                    <a:lstStyle/>
                    <a:p>
                      <a:r>
                        <a:rPr lang="en-US" dirty="0"/>
                        <a:t>-Fixed payments and risk, meaning rent, lease, and interest expenses would be large</a:t>
                      </a:r>
                    </a:p>
                    <a:p>
                      <a:r>
                        <a:rPr lang="en-US" dirty="0"/>
                        <a:t>-Delay the launch of the new hearing aid and reduce the company’s market share since the new device would take a year to make and the company would not have enough funds to manufacture and market the product</a:t>
                      </a:r>
                    </a:p>
                  </a:txBody>
                  <a:tcPr/>
                </a:tc>
                <a:extLst>
                  <a:ext uri="{0D108BD9-81ED-4DB2-BD59-A6C34878D82A}">
                    <a16:rowId xmlns:a16="http://schemas.microsoft.com/office/drawing/2014/main" val="2382892099"/>
                  </a:ext>
                </a:extLst>
              </a:tr>
              <a:tr h="2961753">
                <a:tc>
                  <a:txBody>
                    <a:bodyPr/>
                    <a:lstStyle/>
                    <a:p>
                      <a:r>
                        <a:rPr lang="en-US" dirty="0"/>
                        <a:t>Joe Fowler</a:t>
                      </a:r>
                    </a:p>
                  </a:txBody>
                  <a:tcPr/>
                </a:tc>
                <a:tc>
                  <a:txBody>
                    <a:bodyPr/>
                    <a:lstStyle/>
                    <a:p>
                      <a:r>
                        <a:rPr lang="en-US" dirty="0"/>
                        <a:t>-Reduce the risk of the transaction</a:t>
                      </a:r>
                    </a:p>
                    <a:p>
                      <a:r>
                        <a:rPr lang="en-US" dirty="0"/>
                        <a:t>-Allow the company to complete the launch of the new hearing aid</a:t>
                      </a:r>
                    </a:p>
                    <a:p>
                      <a:r>
                        <a:rPr lang="en-US" dirty="0"/>
                        <a:t>-Invest in working capital and equipment for internal manufacture of the new device, which would reduce cost of good sold to 38% of sales creating valuable depreciation charges</a:t>
                      </a:r>
                    </a:p>
                    <a:p>
                      <a:r>
                        <a:rPr lang="en-US" dirty="0"/>
                        <a:t>-No rent, lease, or interest expenses</a:t>
                      </a:r>
                    </a:p>
                    <a:p>
                      <a:r>
                        <a:rPr lang="en-US" dirty="0"/>
                        <a:t>-$250K of own capital invested in the purchase of Harmonic</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-Reduce the ownership stake in Harmonic </a:t>
                      </a:r>
                    </a:p>
                    <a:p>
                      <a:endParaRPr lang="en-US" dirty="0"/>
                    </a:p>
                  </a:txBody>
                  <a:tcPr/>
                </a:tc>
                <a:extLst>
                  <a:ext uri="{0D108BD9-81ED-4DB2-BD59-A6C34878D82A}">
                    <a16:rowId xmlns:a16="http://schemas.microsoft.com/office/drawing/2014/main" val="1886456914"/>
                  </a:ext>
                </a:extLst>
              </a:tr>
            </a:tbl>
          </a:graphicData>
        </a:graphic>
      </p:graphicFrame>
      <p:cxnSp>
        <p:nvCxnSpPr>
          <p:cNvPr id="23" name="Straight Arrow Connector 22">
            <a:extLst>
              <a:ext uri="{FF2B5EF4-FFF2-40B4-BE49-F238E27FC236}">
                <a16:creationId xmlns:a16="http://schemas.microsoft.com/office/drawing/2014/main" id="{8236F602-4C0D-264A-B7D3-2E1D1E7CB192}"/>
              </a:ext>
            </a:extLst>
          </p:cNvPr>
          <p:cNvCxnSpPr>
            <a:cxnSpLocks/>
          </p:cNvCxnSpPr>
          <p:nvPr/>
        </p:nvCxnSpPr>
        <p:spPr>
          <a:xfrm flipH="1">
            <a:off x="0" y="3889374"/>
            <a:ext cx="1790700" cy="0"/>
          </a:xfrm>
          <a:prstGeom prst="straightConnector1">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6027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719A1-8C8F-F54B-B845-F6E9A79205E7}"/>
              </a:ext>
            </a:extLst>
          </p:cNvPr>
          <p:cNvSpPr>
            <a:spLocks noGrp="1"/>
          </p:cNvSpPr>
          <p:nvPr>
            <p:ph type="title"/>
          </p:nvPr>
        </p:nvSpPr>
        <p:spPr/>
        <p:txBody>
          <a:bodyPr/>
          <a:lstStyle/>
          <a:p>
            <a:r>
              <a:rPr lang="en-US" dirty="0"/>
              <a:t>Recommending a Proposal</a:t>
            </a:r>
          </a:p>
        </p:txBody>
      </p:sp>
      <p:sp>
        <p:nvSpPr>
          <p:cNvPr id="3" name="Content Placeholder 2">
            <a:extLst>
              <a:ext uri="{FF2B5EF4-FFF2-40B4-BE49-F238E27FC236}">
                <a16:creationId xmlns:a16="http://schemas.microsoft.com/office/drawing/2014/main" id="{A1E55242-3B5D-A046-9AE7-A8DF921989A4}"/>
              </a:ext>
            </a:extLst>
          </p:cNvPr>
          <p:cNvSpPr>
            <a:spLocks noGrp="1"/>
          </p:cNvSpPr>
          <p:nvPr>
            <p:ph idx="1"/>
          </p:nvPr>
        </p:nvSpPr>
        <p:spPr>
          <a:xfrm>
            <a:off x="677334" y="2160589"/>
            <a:ext cx="8596668" cy="4352178"/>
          </a:xfrm>
        </p:spPr>
        <p:txBody>
          <a:bodyPr/>
          <a:lstStyle/>
          <a:p>
            <a:r>
              <a:rPr lang="en-US" b="1" dirty="0"/>
              <a:t>Which financing alternative would you recommend, and why ?</a:t>
            </a:r>
          </a:p>
          <a:p>
            <a:pPr lvl="1"/>
            <a:r>
              <a:rPr lang="en-US" sz="1800" dirty="0"/>
              <a:t>The best financing alternative would be a combination of Price’s and Fowler’s proposal. This is because going with Price’s scenario would pose as a big risk for Harmonic as they are going into all debt, but Fowler’s scenario would mean that Burns and Irvine would lose a significant amount of control and ownership of their company. The management can adopt some of Fowler’s proposal to work with Comet Capital and invest $250K of their own money. They could also take out some loans to fund their acquisition and get tax benefits. This way, they’d be able to launch their new hearing device on time and generate some sales the first year, instead of making zero money if they just went with Price’s scenario. Overall, a combination of both proposals could extract the advantages in both to produce the ideal financial alternative to buy Harmonic. </a:t>
            </a:r>
          </a:p>
        </p:txBody>
      </p:sp>
    </p:spTree>
    <p:extLst>
      <p:ext uri="{BB962C8B-B14F-4D97-AF65-F5344CB8AC3E}">
        <p14:creationId xmlns:p14="http://schemas.microsoft.com/office/powerpoint/2010/main" val="1376059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65181-C19C-694C-8845-3CD87465BFB7}"/>
              </a:ext>
            </a:extLst>
          </p:cNvPr>
          <p:cNvSpPr>
            <a:spLocks noGrp="1"/>
          </p:cNvSpPr>
          <p:nvPr>
            <p:ph type="title"/>
          </p:nvPr>
        </p:nvSpPr>
        <p:spPr/>
        <p:txBody>
          <a:bodyPr/>
          <a:lstStyle/>
          <a:p>
            <a:r>
              <a:rPr lang="en-US" dirty="0"/>
              <a:t>Financial Data Evidence</a:t>
            </a:r>
          </a:p>
        </p:txBody>
      </p:sp>
      <p:sp>
        <p:nvSpPr>
          <p:cNvPr id="3" name="Content Placeholder 2">
            <a:extLst>
              <a:ext uri="{FF2B5EF4-FFF2-40B4-BE49-F238E27FC236}">
                <a16:creationId xmlns:a16="http://schemas.microsoft.com/office/drawing/2014/main" id="{FA10E073-E55B-2B43-B282-EF60B54B0CB2}"/>
              </a:ext>
            </a:extLst>
          </p:cNvPr>
          <p:cNvSpPr>
            <a:spLocks noGrp="1"/>
          </p:cNvSpPr>
          <p:nvPr>
            <p:ph idx="1"/>
          </p:nvPr>
        </p:nvSpPr>
        <p:spPr>
          <a:xfrm>
            <a:off x="677334" y="1930400"/>
            <a:ext cx="8596668" cy="4697411"/>
          </a:xfrm>
        </p:spPr>
        <p:txBody>
          <a:bodyPr/>
          <a:lstStyle/>
          <a:p>
            <a:r>
              <a:rPr lang="en-US" b="1" dirty="0"/>
              <a:t>Before you even did any financial data analysis, were you leaning towards a particular proposal (Meaning what was your gut telling you), and why?</a:t>
            </a:r>
          </a:p>
          <a:p>
            <a:pPr lvl="1"/>
            <a:r>
              <a:rPr lang="en-US" dirty="0"/>
              <a:t>Yes, before I did any financial data analysis, I was leaning towards the proposal from Joe Fowler because it had a lot of advantages to consider. All the cons listed in the Harrison Price proposal were solved by the Joe Fowler proposal. Although the only con with this proposal was that the ownership of Harmonic would be decreased for Burns and Irvine, the rest of the advantages, such as being able to launch the new hearing device and having no rent, lease, or interest expenditures seemed to defeat the cons.</a:t>
            </a:r>
          </a:p>
          <a:p>
            <a:r>
              <a:rPr lang="en-US" b="1" dirty="0"/>
              <a:t>What financial data helped you most to make your decision?  Was your gut correct?</a:t>
            </a:r>
          </a:p>
          <a:p>
            <a:pPr lvl="1"/>
            <a:r>
              <a:rPr lang="en-US" dirty="0"/>
              <a:t>After looking at the financial data, I learned that the all debt scenario which is Price’s proposal, yields a higher risk and generates less in sales than the all equity scenario, which is Fowler’s proposal. However in Fowler’s proposal, Comet Capital would acquire 2/3 of the cash flow while Burns and Irvine obtain 1/3 of it which is not very ideal. So, it seems to be that a combination of Price’s proposal and Fowler’s proposal would be ideal. </a:t>
            </a:r>
          </a:p>
        </p:txBody>
      </p:sp>
    </p:spTree>
    <p:extLst>
      <p:ext uri="{BB962C8B-B14F-4D97-AF65-F5344CB8AC3E}">
        <p14:creationId xmlns:p14="http://schemas.microsoft.com/office/powerpoint/2010/main" val="1415947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7215E-461C-5847-8608-DF28ECF8BA8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92BA818A-301D-484D-AB55-E23D158954DC}"/>
              </a:ext>
            </a:extLst>
          </p:cNvPr>
          <p:cNvSpPr>
            <a:spLocks noGrp="1"/>
          </p:cNvSpPr>
          <p:nvPr>
            <p:ph idx="1"/>
          </p:nvPr>
        </p:nvSpPr>
        <p:spPr>
          <a:xfrm>
            <a:off x="677334" y="1930401"/>
            <a:ext cx="8596668" cy="4489450"/>
          </a:xfrm>
        </p:spPr>
        <p:txBody>
          <a:bodyPr/>
          <a:lstStyle/>
          <a:p>
            <a:r>
              <a:rPr lang="en-US" b="1" dirty="0"/>
              <a:t>After reading this case, what were your overall conclusions, findings/key takeaways, and key personal learnings?</a:t>
            </a:r>
          </a:p>
          <a:p>
            <a:pPr marL="0" indent="0">
              <a:buNone/>
            </a:pPr>
            <a:endParaRPr lang="en-US" b="1" dirty="0"/>
          </a:p>
          <a:p>
            <a:r>
              <a:rPr lang="en-US" dirty="0"/>
              <a:t>It was interesting to read about how the executive management would handle acquiring a whole company as well as what decisions to make based on finances</a:t>
            </a:r>
          </a:p>
          <a:p>
            <a:r>
              <a:rPr lang="en-US" dirty="0"/>
              <a:t>It was helpful to do the activity to compare different proposal ideas and stand in the shoes of the company management to make an important decision. It is a real-world situation that I was able to be involved in.</a:t>
            </a:r>
          </a:p>
          <a:p>
            <a:r>
              <a:rPr lang="en-US" dirty="0"/>
              <a:t>Being able to have experience in deciphering the financial statements and backing up my decision with evidence was also an interesting experience. Backing up decisions with data is a very important skill that I can utilize in the future. </a:t>
            </a:r>
          </a:p>
        </p:txBody>
      </p:sp>
    </p:spTree>
    <p:extLst>
      <p:ext uri="{BB962C8B-B14F-4D97-AF65-F5344CB8AC3E}">
        <p14:creationId xmlns:p14="http://schemas.microsoft.com/office/powerpoint/2010/main" val="2874792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01D92-9DDB-8E4B-A559-66CD0C068563}"/>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4BD3F1EC-F9BB-0041-BC70-BD5BDF76C52E}"/>
              </a:ext>
            </a:extLst>
          </p:cNvPr>
          <p:cNvSpPr>
            <a:spLocks noGrp="1"/>
          </p:cNvSpPr>
          <p:nvPr>
            <p:ph idx="1"/>
          </p:nvPr>
        </p:nvSpPr>
        <p:spPr/>
        <p:txBody>
          <a:bodyPr/>
          <a:lstStyle/>
          <a:p>
            <a:r>
              <a:rPr lang="en-US" dirty="0"/>
              <a:t>Harmonic Hearing Co. Article</a:t>
            </a:r>
          </a:p>
          <a:p>
            <a:r>
              <a:rPr lang="en-US" dirty="0">
                <a:hlinkClick r:id="rId2"/>
              </a:rPr>
              <a:t>https://www.entandaudiologynews.com/features/audiology-features/post/direct-to-consumer-hearing-devices-a-need-to-combine-cosmetic-appeal-with-device-capabilities</a:t>
            </a:r>
            <a:r>
              <a:rPr lang="en-US" dirty="0"/>
              <a:t> </a:t>
            </a:r>
          </a:p>
        </p:txBody>
      </p:sp>
    </p:spTree>
    <p:extLst>
      <p:ext uri="{BB962C8B-B14F-4D97-AF65-F5344CB8AC3E}">
        <p14:creationId xmlns:p14="http://schemas.microsoft.com/office/powerpoint/2010/main" val="401939401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61</TotalTime>
  <Words>817</Words>
  <Application>Microsoft Macintosh PowerPoint</Application>
  <PresentationFormat>Widescreen</PresentationFormat>
  <Paragraphs>39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Wingdings 3</vt:lpstr>
      <vt:lpstr>Facet</vt:lpstr>
      <vt:lpstr>Harmonic Hearing Co.</vt:lpstr>
      <vt:lpstr>Introduction</vt:lpstr>
      <vt:lpstr>Analyzing the Proposals</vt:lpstr>
      <vt:lpstr>Recommending a Proposal</vt:lpstr>
      <vt:lpstr>Financial Data Evidence</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Harmonic Hearing Co.</dc:title>
  <dc:creator>Anand, Vandana</dc:creator>
  <cp:lastModifiedBy>Anand, Vandana</cp:lastModifiedBy>
  <cp:revision>16</cp:revision>
  <dcterms:created xsi:type="dcterms:W3CDTF">2020-04-16T19:36:12Z</dcterms:created>
  <dcterms:modified xsi:type="dcterms:W3CDTF">2020-04-16T20:37:37Z</dcterms:modified>
</cp:coreProperties>
</file>