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adon Sun"/>
  <p:cmAuthor clrIdx="1" id="1" initials="" lastIdx="1" name="Joseph Yu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05T20:18:48.862">
    <p:pos x="1413" y="1617"/>
    <p:text>Do you hav any idea about this text placement? I prefer deleting.</p:text>
  </p:cm>
  <p:cm authorId="1" idx="1" dt="2020-10-05T20:08:46.179">
    <p:pos x="1413" y="1617"/>
    <p:text>I think it's ok as is. I think it's important to have these nav slides to show the audience where we are.</p:text>
  </p:cm>
  <p:cm authorId="0" idx="2" dt="2020-10-05T20:18:48.862">
    <p:pos x="1413" y="1617"/>
    <p:text>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our team will be proposing a redesign for WPI’s Bannerweb.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de2a2a8b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de2a2a8b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we consider its flexibility a necessary advantage, because first, It can be used all over the world without any other software support, such as VPN. Secondly, we can use the functions of it at any time,</a:t>
            </a:r>
            <a:r>
              <a:rPr lang="en" sz="1050">
                <a:solidFill>
                  <a:srgbClr val="4D5156"/>
                </a:solidFill>
                <a:highlight>
                  <a:srgbClr val="FFFFFF"/>
                </a:highlight>
                <a:latin typeface="Roboto"/>
                <a:ea typeface="Roboto"/>
                <a:cs typeface="Roboto"/>
                <a:sym typeface="Roboto"/>
              </a:rPr>
              <a:t>twenty-four seven service</a:t>
            </a:r>
            <a:r>
              <a:rPr lang="en"/>
              <a:t>. also we can use bannerweb on any device because of its responsive design. These are the strengths that we found.</a:t>
            </a:r>
            <a:endParaRPr>
              <a:solidFill>
                <a:srgbClr val="AB192D"/>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f2d6dd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f2d6dd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BannerWeb, a very obvious disadvantage is that it is not visually beautiful. </a:t>
            </a:r>
            <a:r>
              <a:rPr lang="en"/>
              <a:t>The picture on the left shows the homepage of BannerWeb, and the picture on the right shows the homepages of University of Maryland and University of Chicago. I believe the contrast in visual effect is very obvious. The home page of official website is like the virtual gate of a school. It represents the school’s overall brand and quality. Even though the official WPI website is </a:t>
            </a:r>
            <a:r>
              <a:rPr lang="en"/>
              <a:t>relatively</a:t>
            </a:r>
            <a:r>
              <a:rPr lang="en"/>
              <a:t> appealing, Bannerweb is not consistent with the school’s aesthetic quality.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de2a2a8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de2a2a8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problem is that the page is cluttered and not intuitive. Therefore, many students can't find the window they need quickly when they use this website for the first time. When students log in, there are three navigation keys on the homepage, but in general, students only use the second one. However, when students enter the student service page, the whole page will be occupied by different navigation keys. There are 12 different options on this page, each with a text explanation below. Once the user clicks on the registration, they are presented with 11 different options </a:t>
            </a:r>
            <a:r>
              <a:rPr lang="en">
                <a:solidFill>
                  <a:schemeClr val="dk1"/>
                </a:solidFill>
              </a:rPr>
              <a:t>without informing the user how deep they are in the system. </a:t>
            </a:r>
            <a:r>
              <a:rPr lang="en"/>
              <a:t>This can potentially overwhelm the user with too much content and confuse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de2a2a8b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de2a2a8b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shortcoming is that there are some third-party software and services on the homepage which is inconsistent with the BannerWeb layout and user experience and may result in a distrust of the system. For example, when paying tuition fees, most students have to use flywire, which is </a:t>
            </a:r>
            <a:r>
              <a:rPr lang="en"/>
              <a:t>unfamiliar</a:t>
            </a:r>
            <a:r>
              <a:rPr lang="en"/>
              <a:t> with international students. As an international student, when I paid my tuition for the first time, I didn't trust the payment method of the platform as it was </a:t>
            </a:r>
            <a:r>
              <a:rPr lang="en"/>
              <a:t>separate from </a:t>
            </a:r>
            <a:r>
              <a:rPr lang="en"/>
              <a:t>BannerWeb. And flywire still needs to wait 3 to 5 days after paying tuition fees, which contributes to a negative user experience.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de2a2a8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de2a2a8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Now that we have gone over some of the weaknesses of bannerweb, we will now go over potential prototype design ideas to improve the site and user experience.</a:t>
            </a:r>
            <a:endParaRPr sz="1200"/>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de2a2a8b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de2a2a8b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 first improvement is modernizing the UI so that it is aesthetically pleasing and also easy to follow. We discussed that compared to other university sites, the WPI bannerweb site is contrasting and could be improved to really reflect the school. Some examples of improvement include revamping the sign in page to make it simpler, have one login method, and remove the extra </a:t>
            </a:r>
            <a:r>
              <a:rPr lang="en" sz="1200"/>
              <a:t>information</a:t>
            </a:r>
            <a:r>
              <a:rPr lang="en" sz="1200"/>
              <a:t> on the site and move it to a “more information” icon. The information on the main pages after logging in can be organized into boxes as shown in the picture to categorize or group the information uniformly across the pages. Overall, a minimalist approach to designing bannerweb would further help users with their experience of visiting the site.</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de2a2a8b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de2a2a8b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 second improvement involves a redesigned navigation bar to organize all the links that are offered to the user to manage their accounts. </a:t>
            </a:r>
            <a:r>
              <a:rPr lang="en" sz="1200">
                <a:solidFill>
                  <a:srgbClr val="333333"/>
                </a:solidFill>
              </a:rPr>
              <a:t>The picture here is about our using card sorting method to redesign the navigation bar. </a:t>
            </a:r>
            <a:r>
              <a:rPr lang="en" sz="1200">
                <a:solidFill>
                  <a:schemeClr val="dk1"/>
                </a:solidFill>
              </a:rPr>
              <a:t>As we discussed, currently the links are listed one after another, making the site cluttered, confusing, and hard to find what the user is looking for. By improving this aspect, the user would find it easier to navigate the web. As you can see, our card sorting idea is still in development and will need tweaking, but we now that the current navigation bar needs to be redesigned for clearer and simpler navigation..</a:t>
            </a:r>
            <a:endParaRPr sz="300" u="sng">
              <a:solidFill>
                <a:srgbClr val="FF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de2a2a8b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de2a2a8b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7F8FA"/>
                </a:highlight>
              </a:rPr>
              <a:t>For in-house features, I take “Course Scheduler” and “Tuition Payment” as examples. We redesigned the interface of course scheduler, so that students can quickly find the target course and perform other operations in the same page. For “Tuition payment” , we design a internal interface which allows students to pay tuition fee in the bannerweb instead of being redirected to 3rd </a:t>
            </a:r>
            <a:r>
              <a:rPr lang="en" sz="1200">
                <a:solidFill>
                  <a:srgbClr val="333333"/>
                </a:solidFill>
                <a:highlight>
                  <a:srgbClr val="F7F8FA"/>
                </a:highlight>
              </a:rPr>
              <a:t>party</a:t>
            </a:r>
            <a:r>
              <a:rPr lang="en" sz="1200">
                <a:solidFill>
                  <a:srgbClr val="333333"/>
                </a:solidFill>
                <a:highlight>
                  <a:srgbClr val="F7F8FA"/>
                </a:highlight>
              </a:rPr>
              <a:t> website.</a:t>
            </a:r>
            <a:endParaRPr>
              <a:solidFill>
                <a:srgbClr val="FF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de2a2a8b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de2a2a8b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the conclusion of our presentation. We hope that you see the need for a redesign and approve of our proposed </a:t>
            </a:r>
            <a:r>
              <a:rPr lang="en"/>
              <a:t>improvements</a:t>
            </a:r>
            <a:r>
              <a:rPr lang="en"/>
              <a:t>. After approval, </a:t>
            </a:r>
            <a:r>
              <a:rPr lang="en">
                <a:solidFill>
                  <a:schemeClr val="dk1"/>
                </a:solidFill>
              </a:rPr>
              <a:t>o</a:t>
            </a:r>
            <a:r>
              <a:rPr lang="en">
                <a:solidFill>
                  <a:schemeClr val="dk1"/>
                </a:solidFill>
              </a:rPr>
              <a:t>ur next steps include designing the pages we have described throughout the presentation. </a:t>
            </a:r>
            <a:r>
              <a:rPr lang="en"/>
              <a:t>Thank you for listening and let us know if you have any questions!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e3db1a1d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e3db1a1d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the conclusion of our presentation. We hope that you see the need for a redesign and approve of our proposed improvements. After approval, </a:t>
            </a:r>
            <a:r>
              <a:rPr lang="en">
                <a:solidFill>
                  <a:schemeClr val="dk1"/>
                </a:solidFill>
              </a:rPr>
              <a:t>our next steps include designing the pages we have described throughout the presentation. </a:t>
            </a:r>
            <a:r>
              <a:rPr lang="en"/>
              <a:t>Thank you for listening and let us know if you have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de2a2a8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de2a2a8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here is our agenda for the presentation. First, we will cover our goal, then some background information on BannerWeb, then we will analyze the strengths and weaknesses of the current program, and lastly cover the different improvements that we think would make BannerWeb even better.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de2a2a8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de2a2a8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the goal of this proposal is to demonstrate that there is a need for a redesign of the WPI BannerWeb User Experience based on our analysis of the current program and share with you some ideas on how we can improve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e2a2a8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e2a2a8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 analyzing BannerWeb in depth, we want to first establish what it is and people’s general problem with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b68785b5b_6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b68785b5b_6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it? BannerWeb is a website that allows WPI students and employees to handle a wide variety of important tasks. For students, these tasks include activities like paying tuition, viewing grades, updating personal information, registering for courses, and even looking up one’s mailbox combination. For employees, these tasks include setting up one’s direct deposit information or requesting a higher salary. All to say, BannerWeb handles many of the necessary logistical activities that students and employees need to complete.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b68785b5b_6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b68785b5b_6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have identified a problem. And that problem, at least in our experience, is that many student users complain how BannerWeb can be confusing and difficult to use. To solve this problem, we understand we need to analyze the BannerWeb program’s strengths and weaknesses, identify points of improvement and then implement those improvements.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e2a2a8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e2a2a8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analysis of the program, here are BannerWeb’s specific strengths and weaknesses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b68785b5b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b68785b5b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next</a:t>
            </a:r>
            <a:r>
              <a:rPr lang="en">
                <a:solidFill>
                  <a:schemeClr val="dk1"/>
                </a:solidFill>
              </a:rPr>
              <a:t> we will talk about the strengths of BannerWeb. First, </a:t>
            </a:r>
            <a:r>
              <a:rPr lang="en"/>
              <a:t>we consider the BannerWeb functional because we think it can basically meet the needs in student services, financial management, and information setting. For example, by accessing the bannerweb, we can register courses, pay tuition, manage our GoatBucks, and also we can reset our passwords.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bf7c4517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bf7c4517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we think it is informative. </a:t>
            </a:r>
            <a:r>
              <a:rPr lang="en"/>
              <a:t>For students, the information bannerweb provides includes all records from enrollment to graduation, including academic, financial, and personal information. For example, you can display your grades and transcripts, and also get the financial statements of payment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22.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65621" l="3903" r="61214" t="10516"/>
          <a:stretch/>
        </p:blipFill>
        <p:spPr>
          <a:xfrm>
            <a:off x="484425" y="653250"/>
            <a:ext cx="3184400" cy="1225325"/>
          </a:xfrm>
          <a:prstGeom prst="rect">
            <a:avLst/>
          </a:prstGeom>
          <a:noFill/>
          <a:ln>
            <a:noFill/>
          </a:ln>
        </p:spPr>
      </p:pic>
      <p:sp>
        <p:nvSpPr>
          <p:cNvPr id="61" name="Google Shape;61;p14"/>
          <p:cNvSpPr txBox="1"/>
          <p:nvPr/>
        </p:nvSpPr>
        <p:spPr>
          <a:xfrm>
            <a:off x="596775" y="2005275"/>
            <a:ext cx="7265100" cy="1360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BannerWeb</a:t>
            </a:r>
            <a:endParaRPr b="1" sz="4000">
              <a:latin typeface="Verdana"/>
              <a:ea typeface="Verdana"/>
              <a:cs typeface="Verdana"/>
              <a:sym typeface="Verdana"/>
            </a:endParaRPr>
          </a:p>
          <a:p>
            <a:pPr indent="0" lvl="0" marL="0" rtl="0" algn="l">
              <a:spcBef>
                <a:spcPts val="0"/>
              </a:spcBef>
              <a:spcAft>
                <a:spcPts val="0"/>
              </a:spcAft>
              <a:buNone/>
            </a:pPr>
            <a:r>
              <a:rPr b="1" lang="en" sz="4000">
                <a:latin typeface="Verdana"/>
                <a:ea typeface="Verdana"/>
                <a:cs typeface="Verdana"/>
                <a:sym typeface="Verdana"/>
              </a:rPr>
              <a:t>Redesign Proposal</a:t>
            </a:r>
            <a:endParaRPr b="1" sz="4000">
              <a:latin typeface="Verdana"/>
              <a:ea typeface="Verdana"/>
              <a:cs typeface="Verdana"/>
              <a:sym typeface="Verdana"/>
            </a:endParaRPr>
          </a:p>
        </p:txBody>
      </p:sp>
      <p:sp>
        <p:nvSpPr>
          <p:cNvPr id="62" name="Google Shape;62;p14"/>
          <p:cNvSpPr txBox="1"/>
          <p:nvPr>
            <p:ph idx="1" type="subTitle"/>
          </p:nvPr>
        </p:nvSpPr>
        <p:spPr>
          <a:xfrm>
            <a:off x="659725" y="3445775"/>
            <a:ext cx="50109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Vandana Anand, Kaidi Ding, Liangyu Liu, Jiadong Sun, Joseph Yuen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Strength 3: Flexible</a:t>
            </a:r>
            <a:endParaRPr b="1" sz="2600">
              <a:solidFill>
                <a:srgbClr val="000000"/>
              </a:solidFill>
              <a:latin typeface="Verdana"/>
              <a:ea typeface="Verdana"/>
              <a:cs typeface="Verdana"/>
              <a:sym typeface="Verdana"/>
            </a:endParaRPr>
          </a:p>
        </p:txBody>
      </p:sp>
      <p:sp>
        <p:nvSpPr>
          <p:cNvPr id="151" name="Google Shape;151;p23"/>
          <p:cNvSpPr txBox="1"/>
          <p:nvPr/>
        </p:nvSpPr>
        <p:spPr>
          <a:xfrm>
            <a:off x="533775" y="3312550"/>
            <a:ext cx="2455500" cy="1297200"/>
          </a:xfrm>
          <a:prstGeom prst="rect">
            <a:avLst/>
          </a:prstGeom>
          <a:noFill/>
          <a:ln>
            <a:noFill/>
          </a:ln>
        </p:spPr>
        <p:txBody>
          <a:bodyPr anchorCtr="0" anchor="t" bIns="34275" lIns="68575" spcFirstLastPara="1" rIns="68575" wrap="square" tIns="34275">
            <a:noAutofit/>
          </a:bodyPr>
          <a:lstStyle/>
          <a:p>
            <a:pPr indent="-314325" lvl="0" marL="457200" marR="0" rtl="0" algn="l">
              <a:lnSpc>
                <a:spcPct val="150000"/>
              </a:lnSpc>
              <a:spcBef>
                <a:spcPts val="0"/>
              </a:spcBef>
              <a:spcAft>
                <a:spcPts val="0"/>
              </a:spcAft>
              <a:buClr>
                <a:srgbClr val="0D0D0D"/>
              </a:buClr>
              <a:buSzPts val="1350"/>
              <a:buChar char="●"/>
            </a:pPr>
            <a:r>
              <a:rPr lang="en" sz="1350">
                <a:solidFill>
                  <a:srgbClr val="0D0D0D"/>
                </a:solidFill>
              </a:rPr>
              <a:t>It can be used all over the world without any other software support.</a:t>
            </a:r>
            <a:endParaRPr sz="1200">
              <a:solidFill>
                <a:srgbClr val="0C0C0C"/>
              </a:solidFill>
            </a:endParaRPr>
          </a:p>
        </p:txBody>
      </p:sp>
      <p:sp>
        <p:nvSpPr>
          <p:cNvPr id="152" name="Google Shape;152;p23"/>
          <p:cNvSpPr txBox="1"/>
          <p:nvPr/>
        </p:nvSpPr>
        <p:spPr>
          <a:xfrm>
            <a:off x="533764" y="2773839"/>
            <a:ext cx="21039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rPr>
              <a:t>Any Place</a:t>
            </a:r>
            <a:endParaRPr b="1" sz="1700">
              <a:solidFill>
                <a:srgbClr val="0C0C0C"/>
              </a:solidFill>
              <a:latin typeface="Arial"/>
              <a:ea typeface="Arial"/>
              <a:cs typeface="Arial"/>
              <a:sym typeface="Arial"/>
            </a:endParaRPr>
          </a:p>
        </p:txBody>
      </p:sp>
      <p:cxnSp>
        <p:nvCxnSpPr>
          <p:cNvPr id="153" name="Google Shape;153;p23"/>
          <p:cNvCxnSpPr/>
          <p:nvPr/>
        </p:nvCxnSpPr>
        <p:spPr>
          <a:xfrm>
            <a:off x="1361636" y="3204761"/>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54" name="Google Shape;154;p23"/>
          <p:cNvSpPr txBox="1"/>
          <p:nvPr/>
        </p:nvSpPr>
        <p:spPr>
          <a:xfrm>
            <a:off x="3138175" y="3311525"/>
            <a:ext cx="2455500" cy="1297200"/>
          </a:xfrm>
          <a:prstGeom prst="rect">
            <a:avLst/>
          </a:prstGeom>
          <a:noFill/>
          <a:ln>
            <a:noFill/>
          </a:ln>
        </p:spPr>
        <p:txBody>
          <a:bodyPr anchorCtr="0" anchor="t" bIns="34275" lIns="68575" spcFirstLastPara="1" rIns="68575" wrap="square" tIns="34275">
            <a:noAutofit/>
          </a:bodyPr>
          <a:lstStyle/>
          <a:p>
            <a:pPr indent="-311150" lvl="0" marL="457200" marR="0" rtl="0" algn="l">
              <a:lnSpc>
                <a:spcPct val="150000"/>
              </a:lnSpc>
              <a:spcBef>
                <a:spcPts val="0"/>
              </a:spcBef>
              <a:spcAft>
                <a:spcPts val="0"/>
              </a:spcAft>
              <a:buClr>
                <a:srgbClr val="0C0C0C"/>
              </a:buClr>
              <a:buSzPts val="1300"/>
              <a:buChar char="●"/>
            </a:pPr>
            <a:r>
              <a:rPr lang="en" sz="1300">
                <a:solidFill>
                  <a:srgbClr val="0C0C0C"/>
                </a:solidFill>
              </a:rPr>
              <a:t>Its features can be used at any time, and the data will be updated in real time.</a:t>
            </a:r>
            <a:endParaRPr sz="1300">
              <a:solidFill>
                <a:srgbClr val="0C0C0C"/>
              </a:solidFill>
            </a:endParaRPr>
          </a:p>
        </p:txBody>
      </p:sp>
      <p:sp>
        <p:nvSpPr>
          <p:cNvPr id="155" name="Google Shape;155;p23"/>
          <p:cNvSpPr txBox="1"/>
          <p:nvPr/>
        </p:nvSpPr>
        <p:spPr>
          <a:xfrm>
            <a:off x="3390164" y="2773826"/>
            <a:ext cx="21039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rPr>
              <a:t>Any Time</a:t>
            </a:r>
            <a:endParaRPr b="1" sz="1700">
              <a:solidFill>
                <a:srgbClr val="0C0C0C"/>
              </a:solidFill>
              <a:latin typeface="Arial"/>
              <a:ea typeface="Arial"/>
              <a:cs typeface="Arial"/>
              <a:sym typeface="Arial"/>
            </a:endParaRPr>
          </a:p>
        </p:txBody>
      </p:sp>
      <p:cxnSp>
        <p:nvCxnSpPr>
          <p:cNvPr id="156" name="Google Shape;156;p23"/>
          <p:cNvCxnSpPr/>
          <p:nvPr/>
        </p:nvCxnSpPr>
        <p:spPr>
          <a:xfrm>
            <a:off x="4218036" y="3204761"/>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57" name="Google Shape;157;p23"/>
          <p:cNvSpPr txBox="1"/>
          <p:nvPr/>
        </p:nvSpPr>
        <p:spPr>
          <a:xfrm>
            <a:off x="6234075" y="3281950"/>
            <a:ext cx="2674500" cy="1297200"/>
          </a:xfrm>
          <a:prstGeom prst="rect">
            <a:avLst/>
          </a:prstGeom>
          <a:noFill/>
          <a:ln>
            <a:noFill/>
          </a:ln>
        </p:spPr>
        <p:txBody>
          <a:bodyPr anchorCtr="0" anchor="t" bIns="34275" lIns="68575" spcFirstLastPara="1" rIns="68575" wrap="square" tIns="34275">
            <a:noAutofit/>
          </a:bodyPr>
          <a:lstStyle/>
          <a:p>
            <a:pPr indent="-314325" lvl="0" marL="457200" marR="0" rtl="0" algn="l">
              <a:lnSpc>
                <a:spcPct val="150000"/>
              </a:lnSpc>
              <a:spcBef>
                <a:spcPts val="0"/>
              </a:spcBef>
              <a:spcAft>
                <a:spcPts val="0"/>
              </a:spcAft>
              <a:buClr>
                <a:srgbClr val="0D0D0D"/>
              </a:buClr>
              <a:buSzPts val="1350"/>
              <a:buChar char="●"/>
            </a:pPr>
            <a:r>
              <a:rPr lang="en" sz="1350">
                <a:solidFill>
                  <a:srgbClr val="0D0D0D"/>
                </a:solidFill>
              </a:rPr>
              <a:t>The responsive design allow it to be used on a variety of devices.</a:t>
            </a:r>
            <a:endParaRPr sz="1350">
              <a:solidFill>
                <a:srgbClr val="0D0D0D"/>
              </a:solidFill>
            </a:endParaRPr>
          </a:p>
        </p:txBody>
      </p:sp>
      <p:sp>
        <p:nvSpPr>
          <p:cNvPr id="158" name="Google Shape;158;p23"/>
          <p:cNvSpPr txBox="1"/>
          <p:nvPr/>
        </p:nvSpPr>
        <p:spPr>
          <a:xfrm>
            <a:off x="6437039" y="2804451"/>
            <a:ext cx="21039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rPr>
              <a:t>Any Device</a:t>
            </a:r>
            <a:endParaRPr b="1" sz="1700">
              <a:solidFill>
                <a:srgbClr val="0C0C0C"/>
              </a:solidFill>
              <a:latin typeface="Arial"/>
              <a:ea typeface="Arial"/>
              <a:cs typeface="Arial"/>
              <a:sym typeface="Arial"/>
            </a:endParaRPr>
          </a:p>
        </p:txBody>
      </p:sp>
      <p:cxnSp>
        <p:nvCxnSpPr>
          <p:cNvPr id="159" name="Google Shape;159;p23"/>
          <p:cNvCxnSpPr/>
          <p:nvPr/>
        </p:nvCxnSpPr>
        <p:spPr>
          <a:xfrm>
            <a:off x="7188686" y="3204761"/>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60" name="Google Shape;160;p23"/>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3"/>
          <p:cNvPicPr preferRelativeResize="0"/>
          <p:nvPr/>
        </p:nvPicPr>
        <p:blipFill>
          <a:blip r:embed="rId3">
            <a:alphaModFix/>
          </a:blip>
          <a:stretch>
            <a:fillRect/>
          </a:stretch>
        </p:blipFill>
        <p:spPr>
          <a:xfrm>
            <a:off x="3961100" y="1493563"/>
            <a:ext cx="1152525" cy="1152525"/>
          </a:xfrm>
          <a:prstGeom prst="rect">
            <a:avLst/>
          </a:prstGeom>
          <a:noFill/>
          <a:ln>
            <a:noFill/>
          </a:ln>
        </p:spPr>
      </p:pic>
      <p:pic>
        <p:nvPicPr>
          <p:cNvPr id="162" name="Google Shape;162;p23"/>
          <p:cNvPicPr preferRelativeResize="0"/>
          <p:nvPr/>
        </p:nvPicPr>
        <p:blipFill>
          <a:blip r:embed="rId4">
            <a:alphaModFix/>
          </a:blip>
          <a:stretch>
            <a:fillRect/>
          </a:stretch>
        </p:blipFill>
        <p:spPr>
          <a:xfrm>
            <a:off x="1004700" y="1489325"/>
            <a:ext cx="1162050" cy="1162050"/>
          </a:xfrm>
          <a:prstGeom prst="rect">
            <a:avLst/>
          </a:prstGeom>
          <a:noFill/>
          <a:ln>
            <a:noFill/>
          </a:ln>
        </p:spPr>
      </p:pic>
      <p:pic>
        <p:nvPicPr>
          <p:cNvPr id="163" name="Google Shape;163;p23"/>
          <p:cNvPicPr preferRelativeResize="0"/>
          <p:nvPr/>
        </p:nvPicPr>
        <p:blipFill>
          <a:blip r:embed="rId5">
            <a:alphaModFix/>
          </a:blip>
          <a:stretch>
            <a:fillRect/>
          </a:stretch>
        </p:blipFill>
        <p:spPr>
          <a:xfrm>
            <a:off x="6907975" y="1565188"/>
            <a:ext cx="1162050" cy="11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Weakness 1 Aesthetic</a:t>
            </a:r>
            <a:endParaRPr b="1" sz="2600">
              <a:solidFill>
                <a:srgbClr val="000000"/>
              </a:solidFill>
              <a:latin typeface="Verdana"/>
              <a:ea typeface="Verdana"/>
              <a:cs typeface="Verdana"/>
              <a:sym typeface="Verdana"/>
            </a:endParaRPr>
          </a:p>
        </p:txBody>
      </p:sp>
      <p:pic>
        <p:nvPicPr>
          <p:cNvPr id="169" name="Google Shape;169;p24"/>
          <p:cNvPicPr preferRelativeResize="0"/>
          <p:nvPr/>
        </p:nvPicPr>
        <p:blipFill>
          <a:blip r:embed="rId3">
            <a:alphaModFix/>
          </a:blip>
          <a:stretch>
            <a:fillRect/>
          </a:stretch>
        </p:blipFill>
        <p:spPr>
          <a:xfrm>
            <a:off x="5081000" y="976900"/>
            <a:ext cx="3563049" cy="3551274"/>
          </a:xfrm>
          <a:prstGeom prst="rect">
            <a:avLst/>
          </a:prstGeom>
          <a:noFill/>
          <a:ln>
            <a:noFill/>
          </a:ln>
          <a:effectLst>
            <a:outerShdw blurRad="57150" rotWithShape="0" algn="bl" dir="5400000" dist="19050">
              <a:srgbClr val="000000">
                <a:alpha val="50000"/>
              </a:srgbClr>
            </a:outerShdw>
          </a:effectLst>
        </p:spPr>
      </p:pic>
      <p:pic>
        <p:nvPicPr>
          <p:cNvPr id="170" name="Google Shape;170;p24"/>
          <p:cNvPicPr preferRelativeResize="0"/>
          <p:nvPr/>
        </p:nvPicPr>
        <p:blipFill>
          <a:blip r:embed="rId4">
            <a:alphaModFix/>
          </a:blip>
          <a:stretch>
            <a:fillRect/>
          </a:stretch>
        </p:blipFill>
        <p:spPr>
          <a:xfrm>
            <a:off x="757125" y="1022339"/>
            <a:ext cx="3897951" cy="3505850"/>
          </a:xfrm>
          <a:prstGeom prst="rect">
            <a:avLst/>
          </a:prstGeom>
          <a:noFill/>
          <a:ln>
            <a:noFill/>
          </a:ln>
          <a:effectLst>
            <a:outerShdw blurRad="57150" rotWithShape="0" algn="bl" dir="5400000" dist="19050">
              <a:srgbClr val="000000">
                <a:alpha val="50000"/>
              </a:srgbClr>
            </a:outerShdw>
          </a:effectLst>
        </p:spPr>
      </p:pic>
      <p:sp>
        <p:nvSpPr>
          <p:cNvPr id="171" name="Google Shape;171;p24"/>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Weakness 2 Navigation</a:t>
            </a:r>
            <a:endParaRPr b="1" sz="2600">
              <a:solidFill>
                <a:srgbClr val="000000"/>
              </a:solidFill>
              <a:latin typeface="Verdana"/>
              <a:ea typeface="Verdana"/>
              <a:cs typeface="Verdana"/>
              <a:sym typeface="Verdana"/>
            </a:endParaRPr>
          </a:p>
        </p:txBody>
      </p:sp>
      <p:pic>
        <p:nvPicPr>
          <p:cNvPr id="177" name="Google Shape;177;p25"/>
          <p:cNvPicPr preferRelativeResize="0"/>
          <p:nvPr/>
        </p:nvPicPr>
        <p:blipFill>
          <a:blip r:embed="rId3">
            <a:alphaModFix/>
          </a:blip>
          <a:stretch>
            <a:fillRect/>
          </a:stretch>
        </p:blipFill>
        <p:spPr>
          <a:xfrm>
            <a:off x="995488" y="1166946"/>
            <a:ext cx="3414523" cy="1791825"/>
          </a:xfrm>
          <a:prstGeom prst="rect">
            <a:avLst/>
          </a:prstGeom>
          <a:noFill/>
          <a:ln>
            <a:noFill/>
          </a:ln>
          <a:effectLst>
            <a:outerShdw blurRad="57150" rotWithShape="0" algn="bl" dir="5400000" dist="19050">
              <a:srgbClr val="000000">
                <a:alpha val="50000"/>
              </a:srgbClr>
            </a:outerShdw>
          </a:effectLst>
        </p:spPr>
      </p:pic>
      <p:pic>
        <p:nvPicPr>
          <p:cNvPr id="178" name="Google Shape;178;p25"/>
          <p:cNvPicPr preferRelativeResize="0"/>
          <p:nvPr/>
        </p:nvPicPr>
        <p:blipFill>
          <a:blip r:embed="rId4">
            <a:alphaModFix/>
          </a:blip>
          <a:stretch>
            <a:fillRect/>
          </a:stretch>
        </p:blipFill>
        <p:spPr>
          <a:xfrm>
            <a:off x="5719275" y="1166950"/>
            <a:ext cx="2907824" cy="3850574"/>
          </a:xfrm>
          <a:prstGeom prst="rect">
            <a:avLst/>
          </a:prstGeom>
          <a:noFill/>
          <a:ln>
            <a:noFill/>
          </a:ln>
          <a:effectLst>
            <a:outerShdw blurRad="57150" rotWithShape="0" algn="bl" dir="5400000" dist="19050">
              <a:srgbClr val="000000">
                <a:alpha val="50000"/>
              </a:srgbClr>
            </a:outerShdw>
          </a:effectLst>
        </p:spPr>
      </p:pic>
      <p:pic>
        <p:nvPicPr>
          <p:cNvPr id="179" name="Google Shape;179;p25"/>
          <p:cNvPicPr preferRelativeResize="0"/>
          <p:nvPr/>
        </p:nvPicPr>
        <p:blipFill>
          <a:blip r:embed="rId5">
            <a:alphaModFix/>
          </a:blip>
          <a:stretch>
            <a:fillRect/>
          </a:stretch>
        </p:blipFill>
        <p:spPr>
          <a:xfrm>
            <a:off x="1879675" y="3107996"/>
            <a:ext cx="2055554" cy="1844728"/>
          </a:xfrm>
          <a:prstGeom prst="rect">
            <a:avLst/>
          </a:prstGeom>
          <a:noFill/>
          <a:ln>
            <a:noFill/>
          </a:ln>
          <a:effectLst>
            <a:outerShdw blurRad="57150" rotWithShape="0" algn="bl" dir="5400000" dist="19050">
              <a:srgbClr val="000000">
                <a:alpha val="50000"/>
              </a:srgbClr>
            </a:outerShdw>
          </a:effectLst>
        </p:spPr>
      </p:pic>
      <p:sp>
        <p:nvSpPr>
          <p:cNvPr id="180" name="Google Shape;180;p25"/>
          <p:cNvSpPr/>
          <p:nvPr/>
        </p:nvSpPr>
        <p:spPr>
          <a:xfrm>
            <a:off x="4734625" y="1714500"/>
            <a:ext cx="806100" cy="49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rot="10800000">
            <a:off x="4459825" y="3780913"/>
            <a:ext cx="806100" cy="49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Weakness 3 External Software</a:t>
            </a:r>
            <a:endParaRPr b="1" sz="2600">
              <a:solidFill>
                <a:srgbClr val="000000"/>
              </a:solidFill>
              <a:latin typeface="Verdana"/>
              <a:ea typeface="Verdana"/>
              <a:cs typeface="Verdana"/>
              <a:sym typeface="Verdana"/>
            </a:endParaRPr>
          </a:p>
        </p:txBody>
      </p:sp>
      <p:pic>
        <p:nvPicPr>
          <p:cNvPr id="188" name="Google Shape;188;p26"/>
          <p:cNvPicPr preferRelativeResize="0"/>
          <p:nvPr/>
        </p:nvPicPr>
        <p:blipFill>
          <a:blip r:embed="rId3">
            <a:alphaModFix/>
          </a:blip>
          <a:stretch>
            <a:fillRect/>
          </a:stretch>
        </p:blipFill>
        <p:spPr>
          <a:xfrm>
            <a:off x="348950" y="1587700"/>
            <a:ext cx="4035200" cy="2772700"/>
          </a:xfrm>
          <a:prstGeom prst="rect">
            <a:avLst/>
          </a:prstGeom>
          <a:noFill/>
          <a:ln>
            <a:noFill/>
          </a:ln>
          <a:effectLst>
            <a:outerShdw blurRad="57150" rotWithShape="0" algn="bl" dir="5400000" dist="19050">
              <a:srgbClr val="000000">
                <a:alpha val="50000"/>
              </a:srgbClr>
            </a:outerShdw>
          </a:effectLst>
        </p:spPr>
      </p:pic>
      <p:pic>
        <p:nvPicPr>
          <p:cNvPr id="189" name="Google Shape;189;p26"/>
          <p:cNvPicPr preferRelativeResize="0"/>
          <p:nvPr/>
        </p:nvPicPr>
        <p:blipFill>
          <a:blip r:embed="rId4">
            <a:alphaModFix/>
          </a:blip>
          <a:stretch>
            <a:fillRect/>
          </a:stretch>
        </p:blipFill>
        <p:spPr>
          <a:xfrm>
            <a:off x="4572000" y="1587688"/>
            <a:ext cx="4266924" cy="2522524"/>
          </a:xfrm>
          <a:prstGeom prst="rect">
            <a:avLst/>
          </a:prstGeom>
          <a:noFill/>
          <a:ln>
            <a:noFill/>
          </a:ln>
          <a:effectLst>
            <a:outerShdw blurRad="57150" rotWithShape="0" algn="bl" dir="5400000" dist="19050">
              <a:srgbClr val="000000">
                <a:alpha val="50000"/>
              </a:srgbClr>
            </a:outerShdw>
          </a:effectLst>
        </p:spPr>
      </p:pic>
      <p:sp>
        <p:nvSpPr>
          <p:cNvPr id="190" name="Google Shape;190;p26"/>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nvSpPr>
        <p:spPr>
          <a:xfrm>
            <a:off x="4571989" y="1121039"/>
            <a:ext cx="2103900" cy="32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700">
                <a:solidFill>
                  <a:srgbClr val="0C0C0C"/>
                </a:solidFill>
              </a:rPr>
              <a:t>Flywire</a:t>
            </a:r>
            <a:endParaRPr b="1" sz="1700">
              <a:solidFill>
                <a:srgbClr val="0C0C0C"/>
              </a:solidFill>
              <a:latin typeface="Arial"/>
              <a:ea typeface="Arial"/>
              <a:cs typeface="Arial"/>
              <a:sym typeface="Arial"/>
            </a:endParaRPr>
          </a:p>
        </p:txBody>
      </p:sp>
      <p:sp>
        <p:nvSpPr>
          <p:cNvPr id="192" name="Google Shape;192;p26"/>
          <p:cNvSpPr txBox="1"/>
          <p:nvPr/>
        </p:nvSpPr>
        <p:spPr>
          <a:xfrm>
            <a:off x="348939" y="1121039"/>
            <a:ext cx="2103900" cy="32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700">
                <a:solidFill>
                  <a:srgbClr val="0C0C0C"/>
                </a:solidFill>
              </a:rPr>
              <a:t>BannerWeb</a:t>
            </a:r>
            <a:endParaRPr b="1" sz="1700">
              <a:solidFill>
                <a:srgbClr val="0C0C0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1391325" y="2110025"/>
            <a:ext cx="4608600" cy="688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Improvements</a:t>
            </a:r>
            <a:endParaRPr b="1" sz="4000">
              <a:solidFill>
                <a:srgbClr val="000000"/>
              </a:solidFill>
              <a:latin typeface="Verdana"/>
              <a:ea typeface="Verdana"/>
              <a:cs typeface="Verdana"/>
              <a:sym typeface="Verdana"/>
            </a:endParaRPr>
          </a:p>
        </p:txBody>
      </p:sp>
      <p:sp>
        <p:nvSpPr>
          <p:cNvPr id="198" name="Google Shape;198;p27"/>
          <p:cNvSpPr/>
          <p:nvPr/>
        </p:nvSpPr>
        <p:spPr>
          <a:xfrm flipH="1" rot="10800000">
            <a:off x="6912275" y="3750"/>
            <a:ext cx="2231700" cy="51360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nvSpPr>
        <p:spPr>
          <a:xfrm>
            <a:off x="722300" y="292625"/>
            <a:ext cx="7357200" cy="38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0C0C0C"/>
                </a:solidFill>
                <a:latin typeface="Verdana"/>
                <a:ea typeface="Verdana"/>
                <a:cs typeface="Verdana"/>
                <a:sym typeface="Verdana"/>
              </a:rPr>
              <a:t>Improvement 1 </a:t>
            </a:r>
            <a:r>
              <a:rPr b="1" lang="en" sz="2600">
                <a:solidFill>
                  <a:srgbClr val="0C0C0C"/>
                </a:solidFill>
                <a:latin typeface="Verdana"/>
                <a:ea typeface="Verdana"/>
                <a:cs typeface="Verdana"/>
                <a:sym typeface="Verdana"/>
              </a:rPr>
              <a:t>Modernized UI</a:t>
            </a:r>
            <a:endParaRPr b="1" sz="2600">
              <a:solidFill>
                <a:srgbClr val="0C0C0C"/>
              </a:solidFill>
              <a:latin typeface="Verdana"/>
              <a:ea typeface="Verdana"/>
              <a:cs typeface="Verdana"/>
              <a:sym typeface="Verdana"/>
            </a:endParaRPr>
          </a:p>
        </p:txBody>
      </p:sp>
      <p:sp>
        <p:nvSpPr>
          <p:cNvPr id="204" name="Google Shape;204;p28"/>
          <p:cNvSpPr txBox="1"/>
          <p:nvPr/>
        </p:nvSpPr>
        <p:spPr>
          <a:xfrm>
            <a:off x="1424025" y="789125"/>
            <a:ext cx="2322000" cy="5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0"/>
              </a:spcBef>
              <a:spcAft>
                <a:spcPts val="0"/>
              </a:spcAft>
              <a:buNone/>
            </a:pPr>
            <a:r>
              <a:t/>
            </a:r>
            <a:endParaRPr b="1" sz="2000"/>
          </a:p>
          <a:p>
            <a:pPr indent="0" lvl="0" marL="0" rtl="0" algn="l">
              <a:lnSpc>
                <a:spcPct val="115000"/>
              </a:lnSpc>
              <a:spcBef>
                <a:spcPts val="0"/>
              </a:spcBef>
              <a:spcAft>
                <a:spcPts val="0"/>
              </a:spcAft>
              <a:buNone/>
            </a:pPr>
            <a:r>
              <a:t/>
            </a:r>
            <a:endParaRPr b="1"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solidFill>
                <a:srgbClr val="595959"/>
              </a:solidFill>
            </a:endParaRPr>
          </a:p>
        </p:txBody>
      </p:sp>
      <p:pic>
        <p:nvPicPr>
          <p:cNvPr id="205" name="Google Shape;205;p28"/>
          <p:cNvPicPr preferRelativeResize="0"/>
          <p:nvPr/>
        </p:nvPicPr>
        <p:blipFill>
          <a:blip r:embed="rId3">
            <a:alphaModFix/>
          </a:blip>
          <a:stretch>
            <a:fillRect/>
          </a:stretch>
        </p:blipFill>
        <p:spPr>
          <a:xfrm>
            <a:off x="4858425" y="928426"/>
            <a:ext cx="4180325" cy="2477174"/>
          </a:xfrm>
          <a:prstGeom prst="rect">
            <a:avLst/>
          </a:prstGeom>
          <a:noFill/>
          <a:ln>
            <a:noFill/>
          </a:ln>
          <a:effectLst>
            <a:outerShdw blurRad="57150" rotWithShape="0" algn="bl" dir="5400000" dist="19050">
              <a:srgbClr val="000000">
                <a:alpha val="50000"/>
              </a:srgbClr>
            </a:outerShdw>
          </a:effectLst>
        </p:spPr>
      </p:pic>
      <p:pic>
        <p:nvPicPr>
          <p:cNvPr id="206" name="Google Shape;206;p28"/>
          <p:cNvPicPr preferRelativeResize="0"/>
          <p:nvPr/>
        </p:nvPicPr>
        <p:blipFill>
          <a:blip r:embed="rId4">
            <a:alphaModFix/>
          </a:blip>
          <a:stretch>
            <a:fillRect/>
          </a:stretch>
        </p:blipFill>
        <p:spPr>
          <a:xfrm>
            <a:off x="4594150" y="3592645"/>
            <a:ext cx="4946750" cy="2985730"/>
          </a:xfrm>
          <a:prstGeom prst="rect">
            <a:avLst/>
          </a:prstGeom>
          <a:noFill/>
          <a:ln>
            <a:noFill/>
          </a:ln>
          <a:effectLst>
            <a:outerShdw blurRad="57150" rotWithShape="0" algn="bl" dir="5400000" dist="19050">
              <a:srgbClr val="000000">
                <a:alpha val="50000"/>
              </a:srgbClr>
            </a:outerShdw>
          </a:effectLst>
        </p:spPr>
      </p:pic>
      <p:sp>
        <p:nvSpPr>
          <p:cNvPr id="207" name="Google Shape;207;p28"/>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8"/>
          <p:cNvPicPr preferRelativeResize="0"/>
          <p:nvPr/>
        </p:nvPicPr>
        <p:blipFill>
          <a:blip r:embed="rId5">
            <a:alphaModFix/>
          </a:blip>
          <a:stretch>
            <a:fillRect/>
          </a:stretch>
        </p:blipFill>
        <p:spPr>
          <a:xfrm>
            <a:off x="265925" y="1046463"/>
            <a:ext cx="4215773" cy="2477199"/>
          </a:xfrm>
          <a:prstGeom prst="rect">
            <a:avLst/>
          </a:prstGeom>
          <a:noFill/>
          <a:ln>
            <a:noFill/>
          </a:ln>
          <a:effectLst>
            <a:outerShdw blurRad="57150" rotWithShape="0" algn="bl" dir="5400000" dist="19050">
              <a:srgbClr val="000000">
                <a:alpha val="50000"/>
              </a:srgbClr>
            </a:outerShdw>
          </a:effectLst>
        </p:spPr>
      </p:pic>
      <p:pic>
        <p:nvPicPr>
          <p:cNvPr id="209" name="Google Shape;209;p28"/>
          <p:cNvPicPr preferRelativeResize="0"/>
          <p:nvPr/>
        </p:nvPicPr>
        <p:blipFill>
          <a:blip r:embed="rId6">
            <a:alphaModFix/>
          </a:blip>
          <a:stretch>
            <a:fillRect/>
          </a:stretch>
        </p:blipFill>
        <p:spPr>
          <a:xfrm>
            <a:off x="-204175" y="3798975"/>
            <a:ext cx="4341125" cy="2550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736575" y="292625"/>
            <a:ext cx="6244500" cy="46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0C0C0C"/>
                </a:solidFill>
                <a:latin typeface="Verdana"/>
                <a:ea typeface="Verdana"/>
                <a:cs typeface="Verdana"/>
                <a:sym typeface="Verdana"/>
              </a:rPr>
              <a:t>Improvements 2 </a:t>
            </a:r>
            <a:r>
              <a:rPr b="1" lang="en" sz="2600">
                <a:solidFill>
                  <a:srgbClr val="0C0C0C"/>
                </a:solidFill>
                <a:latin typeface="Verdana"/>
                <a:ea typeface="Verdana"/>
                <a:cs typeface="Verdana"/>
                <a:sym typeface="Verdana"/>
              </a:rPr>
              <a:t>Navigation Bar</a:t>
            </a:r>
            <a:endParaRPr b="1" sz="2600">
              <a:solidFill>
                <a:srgbClr val="0C0C0C"/>
              </a:solidFill>
              <a:latin typeface="Verdana"/>
              <a:ea typeface="Verdana"/>
              <a:cs typeface="Verdana"/>
              <a:sym typeface="Verdana"/>
            </a:endParaRPr>
          </a:p>
        </p:txBody>
      </p:sp>
      <p:pic>
        <p:nvPicPr>
          <p:cNvPr id="215" name="Google Shape;215;p29"/>
          <p:cNvPicPr preferRelativeResize="0"/>
          <p:nvPr/>
        </p:nvPicPr>
        <p:blipFill>
          <a:blip r:embed="rId3">
            <a:alphaModFix/>
          </a:blip>
          <a:stretch>
            <a:fillRect/>
          </a:stretch>
        </p:blipFill>
        <p:spPr>
          <a:xfrm>
            <a:off x="155625" y="1047525"/>
            <a:ext cx="5458600" cy="2494644"/>
          </a:xfrm>
          <a:prstGeom prst="rect">
            <a:avLst/>
          </a:prstGeom>
          <a:noFill/>
          <a:ln>
            <a:noFill/>
          </a:ln>
          <a:effectLst>
            <a:outerShdw blurRad="57150" rotWithShape="0" algn="bl" dir="5400000" dist="19050">
              <a:srgbClr val="000000">
                <a:alpha val="50000"/>
              </a:srgbClr>
            </a:outerShdw>
          </a:effectLst>
        </p:spPr>
      </p:pic>
      <p:sp>
        <p:nvSpPr>
          <p:cNvPr id="216" name="Google Shape;216;p29"/>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9"/>
          <p:cNvPicPr preferRelativeResize="0"/>
          <p:nvPr/>
        </p:nvPicPr>
        <p:blipFill>
          <a:blip r:embed="rId4">
            <a:alphaModFix/>
          </a:blip>
          <a:stretch>
            <a:fillRect/>
          </a:stretch>
        </p:blipFill>
        <p:spPr>
          <a:xfrm>
            <a:off x="5875850" y="4458410"/>
            <a:ext cx="4687676" cy="559652"/>
          </a:xfrm>
          <a:prstGeom prst="rect">
            <a:avLst/>
          </a:prstGeom>
          <a:noFill/>
          <a:ln>
            <a:noFill/>
          </a:ln>
          <a:effectLst>
            <a:outerShdw blurRad="57150" rotWithShape="0" algn="bl" dir="5400000" dist="19050">
              <a:srgbClr val="000000">
                <a:alpha val="50000"/>
              </a:srgbClr>
            </a:outerShdw>
          </a:effectLst>
        </p:spPr>
      </p:pic>
      <p:pic>
        <p:nvPicPr>
          <p:cNvPr id="218" name="Google Shape;218;p29"/>
          <p:cNvPicPr preferRelativeResize="0"/>
          <p:nvPr/>
        </p:nvPicPr>
        <p:blipFill>
          <a:blip r:embed="rId5">
            <a:alphaModFix/>
          </a:blip>
          <a:stretch>
            <a:fillRect/>
          </a:stretch>
        </p:blipFill>
        <p:spPr>
          <a:xfrm>
            <a:off x="155613" y="3920100"/>
            <a:ext cx="5458601" cy="814100"/>
          </a:xfrm>
          <a:prstGeom prst="rect">
            <a:avLst/>
          </a:prstGeom>
          <a:noFill/>
          <a:ln>
            <a:noFill/>
          </a:ln>
          <a:effectLst>
            <a:outerShdw blurRad="57150" rotWithShape="0" algn="bl" dir="5400000" dist="19050">
              <a:srgbClr val="000000">
                <a:alpha val="50000"/>
              </a:srgbClr>
            </a:outerShdw>
          </a:effectLst>
        </p:spPr>
      </p:pic>
      <p:pic>
        <p:nvPicPr>
          <p:cNvPr id="219" name="Google Shape;219;p29"/>
          <p:cNvPicPr preferRelativeResize="0"/>
          <p:nvPr/>
        </p:nvPicPr>
        <p:blipFill>
          <a:blip r:embed="rId6">
            <a:alphaModFix/>
          </a:blip>
          <a:stretch>
            <a:fillRect/>
          </a:stretch>
        </p:blipFill>
        <p:spPr>
          <a:xfrm>
            <a:off x="6108863" y="3542175"/>
            <a:ext cx="4687675" cy="560172"/>
          </a:xfrm>
          <a:prstGeom prst="rect">
            <a:avLst/>
          </a:prstGeom>
          <a:noFill/>
          <a:ln>
            <a:noFill/>
          </a:ln>
          <a:effectLst>
            <a:outerShdw blurRad="57150" rotWithShape="0" algn="bl" dir="5400000" dist="19050">
              <a:srgbClr val="000000">
                <a:alpha val="50000"/>
              </a:srgbClr>
            </a:outerShdw>
          </a:effectLst>
        </p:spPr>
      </p:pic>
      <p:pic>
        <p:nvPicPr>
          <p:cNvPr id="220" name="Google Shape;220;p29"/>
          <p:cNvPicPr preferRelativeResize="0"/>
          <p:nvPr/>
        </p:nvPicPr>
        <p:blipFill>
          <a:blip r:embed="rId7">
            <a:alphaModFix/>
          </a:blip>
          <a:stretch>
            <a:fillRect/>
          </a:stretch>
        </p:blipFill>
        <p:spPr>
          <a:xfrm>
            <a:off x="5875850" y="884675"/>
            <a:ext cx="3999326" cy="22496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nvSpPr>
        <p:spPr>
          <a:xfrm>
            <a:off x="736575" y="292625"/>
            <a:ext cx="82482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0C0C0C"/>
                </a:solidFill>
                <a:latin typeface="Verdana"/>
                <a:ea typeface="Verdana"/>
                <a:cs typeface="Verdana"/>
                <a:sym typeface="Verdana"/>
              </a:rPr>
              <a:t>Improvements 3 </a:t>
            </a:r>
            <a:r>
              <a:rPr b="1" lang="en" sz="2600">
                <a:solidFill>
                  <a:srgbClr val="0C0C0C"/>
                </a:solidFill>
                <a:latin typeface="Verdana"/>
                <a:ea typeface="Verdana"/>
                <a:cs typeface="Verdana"/>
                <a:sym typeface="Verdana"/>
              </a:rPr>
              <a:t>In-House Features</a:t>
            </a:r>
            <a:endParaRPr b="1" sz="2600">
              <a:solidFill>
                <a:srgbClr val="0C0C0C"/>
              </a:solidFill>
              <a:latin typeface="Verdana"/>
              <a:ea typeface="Verdana"/>
              <a:cs typeface="Verdana"/>
              <a:sym typeface="Verdana"/>
            </a:endParaRPr>
          </a:p>
        </p:txBody>
      </p:sp>
      <p:pic>
        <p:nvPicPr>
          <p:cNvPr id="226" name="Google Shape;226;p30"/>
          <p:cNvPicPr preferRelativeResize="0"/>
          <p:nvPr/>
        </p:nvPicPr>
        <p:blipFill>
          <a:blip r:embed="rId3">
            <a:alphaModFix/>
          </a:blip>
          <a:stretch>
            <a:fillRect/>
          </a:stretch>
        </p:blipFill>
        <p:spPr>
          <a:xfrm>
            <a:off x="5339600" y="1011700"/>
            <a:ext cx="4747277" cy="2670300"/>
          </a:xfrm>
          <a:prstGeom prst="rect">
            <a:avLst/>
          </a:prstGeom>
          <a:noFill/>
          <a:ln>
            <a:noFill/>
          </a:ln>
          <a:effectLst>
            <a:outerShdw blurRad="57150" rotWithShape="0" algn="bl" dir="5400000" dist="19050">
              <a:srgbClr val="000000">
                <a:alpha val="50000"/>
              </a:srgbClr>
            </a:outerShdw>
          </a:effectLst>
        </p:spPr>
      </p:pic>
      <p:pic>
        <p:nvPicPr>
          <p:cNvPr id="227" name="Google Shape;227;p30"/>
          <p:cNvPicPr preferRelativeResize="0"/>
          <p:nvPr/>
        </p:nvPicPr>
        <p:blipFill>
          <a:blip r:embed="rId4">
            <a:alphaModFix/>
          </a:blip>
          <a:stretch>
            <a:fillRect/>
          </a:stretch>
        </p:blipFill>
        <p:spPr>
          <a:xfrm>
            <a:off x="48000" y="901663"/>
            <a:ext cx="5062176" cy="2847501"/>
          </a:xfrm>
          <a:prstGeom prst="rect">
            <a:avLst/>
          </a:prstGeom>
          <a:noFill/>
          <a:ln>
            <a:noFill/>
          </a:ln>
          <a:effectLst>
            <a:outerShdw blurRad="57150" rotWithShape="0" algn="bl" dir="5400000" dist="19050">
              <a:srgbClr val="000000">
                <a:alpha val="50000"/>
              </a:srgbClr>
            </a:outerShdw>
          </a:effectLst>
        </p:spPr>
      </p:pic>
      <p:pic>
        <p:nvPicPr>
          <p:cNvPr id="228" name="Google Shape;228;p30"/>
          <p:cNvPicPr preferRelativeResize="0"/>
          <p:nvPr/>
        </p:nvPicPr>
        <p:blipFill>
          <a:blip r:embed="rId5">
            <a:alphaModFix/>
          </a:blip>
          <a:stretch>
            <a:fillRect/>
          </a:stretch>
        </p:blipFill>
        <p:spPr>
          <a:xfrm>
            <a:off x="-111681" y="3910626"/>
            <a:ext cx="4413432" cy="2482612"/>
          </a:xfrm>
          <a:prstGeom prst="rect">
            <a:avLst/>
          </a:prstGeom>
          <a:noFill/>
          <a:ln>
            <a:noFill/>
          </a:ln>
          <a:effectLst>
            <a:outerShdw blurRad="57150" rotWithShape="0" algn="bl" dir="5400000" dist="19050">
              <a:srgbClr val="000000">
                <a:alpha val="50000"/>
              </a:srgbClr>
            </a:outerShdw>
          </a:effectLst>
        </p:spPr>
      </p:pic>
      <p:sp>
        <p:nvSpPr>
          <p:cNvPr id="229" name="Google Shape;229;p30"/>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0"/>
          <p:cNvPicPr preferRelativeResize="0"/>
          <p:nvPr/>
        </p:nvPicPr>
        <p:blipFill>
          <a:blip r:embed="rId6">
            <a:alphaModFix/>
          </a:blip>
          <a:stretch>
            <a:fillRect/>
          </a:stretch>
        </p:blipFill>
        <p:spPr>
          <a:xfrm>
            <a:off x="4876225" y="4194675"/>
            <a:ext cx="4533576" cy="22652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1467525" y="1304075"/>
            <a:ext cx="6743700" cy="111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Next Step</a:t>
            </a:r>
            <a:endParaRPr b="1" sz="4000">
              <a:solidFill>
                <a:srgbClr val="000000"/>
              </a:solidFill>
              <a:latin typeface="Verdana"/>
              <a:ea typeface="Verdana"/>
              <a:cs typeface="Verdana"/>
              <a:sym typeface="Verdana"/>
            </a:endParaRPr>
          </a:p>
        </p:txBody>
      </p:sp>
      <p:sp>
        <p:nvSpPr>
          <p:cNvPr id="236" name="Google Shape;236;p31"/>
          <p:cNvSpPr txBox="1"/>
          <p:nvPr/>
        </p:nvSpPr>
        <p:spPr>
          <a:xfrm>
            <a:off x="1516950" y="2617650"/>
            <a:ext cx="6694200" cy="560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666666"/>
                </a:solidFill>
                <a:latin typeface="Verdana"/>
                <a:ea typeface="Verdana"/>
                <a:cs typeface="Verdana"/>
                <a:sym typeface="Verdana"/>
              </a:rPr>
              <a:t>Implement improvements</a:t>
            </a:r>
            <a:endParaRPr sz="2400">
              <a:solidFill>
                <a:srgbClr val="666666"/>
              </a:solidFill>
              <a:latin typeface="Verdana"/>
              <a:ea typeface="Verdana"/>
              <a:cs typeface="Verdana"/>
              <a:sym typeface="Verdana"/>
            </a:endParaRPr>
          </a:p>
        </p:txBody>
      </p:sp>
      <p:sp>
        <p:nvSpPr>
          <p:cNvPr id="237" name="Google Shape;237;p31"/>
          <p:cNvSpPr/>
          <p:nvPr/>
        </p:nvSpPr>
        <p:spPr>
          <a:xfrm>
            <a:off x="0" y="0"/>
            <a:ext cx="9144000" cy="527700"/>
          </a:xfrm>
          <a:prstGeom prst="rect">
            <a:avLst/>
          </a:prstGeom>
          <a:solidFill>
            <a:srgbClr val="AB19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nvSpPr>
        <p:spPr>
          <a:xfrm>
            <a:off x="2326900" y="1919750"/>
            <a:ext cx="6743700" cy="111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5000">
                <a:latin typeface="Verdana"/>
                <a:ea typeface="Verdana"/>
                <a:cs typeface="Verdana"/>
                <a:sym typeface="Verdana"/>
              </a:rPr>
              <a:t>Thank You !</a:t>
            </a:r>
            <a:endParaRPr b="1" sz="5000">
              <a:solidFill>
                <a:srgbClr val="000000"/>
              </a:solidFill>
              <a:latin typeface="Verdana"/>
              <a:ea typeface="Verdana"/>
              <a:cs typeface="Verdana"/>
              <a:sym typeface="Verdana"/>
            </a:endParaRPr>
          </a:p>
        </p:txBody>
      </p:sp>
      <p:sp>
        <p:nvSpPr>
          <p:cNvPr id="243" name="Google Shape;243;p32"/>
          <p:cNvSpPr/>
          <p:nvPr/>
        </p:nvSpPr>
        <p:spPr>
          <a:xfrm>
            <a:off x="0" y="0"/>
            <a:ext cx="9144000" cy="527700"/>
          </a:xfrm>
          <a:prstGeom prst="rect">
            <a:avLst/>
          </a:prstGeom>
          <a:solidFill>
            <a:srgbClr val="AB19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5" y="0"/>
            <a:ext cx="9143956" cy="5143500"/>
          </a:xfrm>
          <a:prstGeom prst="rect">
            <a:avLst/>
          </a:prstGeom>
          <a:noFill/>
          <a:ln>
            <a:noFill/>
          </a:ln>
        </p:spPr>
      </p:pic>
      <p:sp>
        <p:nvSpPr>
          <p:cNvPr id="68" name="Google Shape;68;p15"/>
          <p:cNvSpPr txBox="1"/>
          <p:nvPr/>
        </p:nvSpPr>
        <p:spPr>
          <a:xfrm>
            <a:off x="520250" y="1263063"/>
            <a:ext cx="2380800" cy="69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rgbClr val="000000"/>
                </a:solidFill>
                <a:latin typeface="Verdana"/>
                <a:ea typeface="Verdana"/>
                <a:cs typeface="Verdana"/>
                <a:sym typeface="Verdana"/>
              </a:rPr>
              <a:t>Agenda</a:t>
            </a:r>
            <a:endParaRPr b="1" sz="4000">
              <a:solidFill>
                <a:srgbClr val="000000"/>
              </a:solidFill>
              <a:latin typeface="Verdana"/>
              <a:ea typeface="Verdana"/>
              <a:cs typeface="Verdana"/>
              <a:sym typeface="Verdana"/>
            </a:endParaRPr>
          </a:p>
        </p:txBody>
      </p:sp>
      <p:sp>
        <p:nvSpPr>
          <p:cNvPr id="69" name="Google Shape;69;p15"/>
          <p:cNvSpPr txBox="1"/>
          <p:nvPr/>
        </p:nvSpPr>
        <p:spPr>
          <a:xfrm>
            <a:off x="1073700" y="1977375"/>
            <a:ext cx="3574500" cy="2212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2400">
                <a:solidFill>
                  <a:srgbClr val="AB192D"/>
                </a:solidFill>
              </a:rPr>
              <a:t>• </a:t>
            </a:r>
            <a:r>
              <a:rPr lang="en" sz="2400">
                <a:solidFill>
                  <a:schemeClr val="dk1"/>
                </a:solidFill>
                <a:latin typeface="Verdana"/>
                <a:ea typeface="Verdana"/>
                <a:cs typeface="Verdana"/>
                <a:sym typeface="Verdana"/>
              </a:rPr>
              <a:t>Goal</a:t>
            </a:r>
            <a:endParaRPr sz="2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1100"/>
              <a:buFont typeface="Arial"/>
              <a:buNone/>
            </a:pPr>
            <a:r>
              <a:rPr lang="en" sz="2400">
                <a:solidFill>
                  <a:srgbClr val="AB192D"/>
                </a:solidFill>
              </a:rPr>
              <a:t>• </a:t>
            </a:r>
            <a:r>
              <a:rPr lang="en" sz="2400">
                <a:solidFill>
                  <a:schemeClr val="dk1"/>
                </a:solidFill>
                <a:latin typeface="Verdana"/>
                <a:ea typeface="Verdana"/>
                <a:cs typeface="Verdana"/>
                <a:sym typeface="Verdana"/>
              </a:rPr>
              <a:t>Background</a:t>
            </a:r>
            <a:endParaRPr sz="2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1100"/>
              <a:buFont typeface="Arial"/>
              <a:buNone/>
            </a:pPr>
            <a:r>
              <a:rPr lang="en" sz="2400">
                <a:solidFill>
                  <a:srgbClr val="AB192D"/>
                </a:solidFill>
              </a:rPr>
              <a:t>• </a:t>
            </a:r>
            <a:r>
              <a:rPr lang="en" sz="2400">
                <a:solidFill>
                  <a:schemeClr val="dk1"/>
                </a:solidFill>
                <a:latin typeface="Verdana"/>
                <a:ea typeface="Verdana"/>
                <a:cs typeface="Verdana"/>
                <a:sym typeface="Verdana"/>
              </a:rPr>
              <a:t>Analysis</a:t>
            </a:r>
            <a:endParaRPr sz="2400">
              <a:solidFill>
                <a:schemeClr val="dk1"/>
              </a:solidFill>
              <a:latin typeface="Verdana"/>
              <a:ea typeface="Verdana"/>
              <a:cs typeface="Verdana"/>
              <a:sym typeface="Verdana"/>
            </a:endParaRPr>
          </a:p>
          <a:p>
            <a:pPr indent="0" lvl="0" marL="0" rtl="0" algn="l">
              <a:lnSpc>
                <a:spcPct val="95000"/>
              </a:lnSpc>
              <a:spcBef>
                <a:spcPts val="1200"/>
              </a:spcBef>
              <a:spcAft>
                <a:spcPts val="0"/>
              </a:spcAft>
              <a:buClr>
                <a:schemeClr val="dk1"/>
              </a:buClr>
              <a:buSzPts val="1100"/>
              <a:buFont typeface="Arial"/>
              <a:buNone/>
            </a:pPr>
            <a:r>
              <a:rPr lang="en" sz="2400">
                <a:solidFill>
                  <a:srgbClr val="AB192D"/>
                </a:solidFill>
              </a:rPr>
              <a:t>• </a:t>
            </a:r>
            <a:r>
              <a:rPr lang="en" sz="2400">
                <a:solidFill>
                  <a:schemeClr val="dk1"/>
                </a:solidFill>
                <a:latin typeface="Verdana"/>
                <a:ea typeface="Verdana"/>
                <a:cs typeface="Verdana"/>
                <a:sym typeface="Verdana"/>
              </a:rPr>
              <a:t>Improvement</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rgbClr val="AB192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flipH="1" rot="10800000">
            <a:off x="0" y="7500"/>
            <a:ext cx="2183100" cy="51360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2885175" y="1545600"/>
            <a:ext cx="1494900" cy="679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Goal</a:t>
            </a:r>
            <a:endParaRPr b="1" sz="4000">
              <a:solidFill>
                <a:srgbClr val="000000"/>
              </a:solidFill>
              <a:latin typeface="Verdana"/>
              <a:ea typeface="Verdana"/>
              <a:cs typeface="Verdana"/>
              <a:sym typeface="Verdana"/>
            </a:endParaRPr>
          </a:p>
        </p:txBody>
      </p:sp>
      <p:sp>
        <p:nvSpPr>
          <p:cNvPr id="76" name="Google Shape;76;p16"/>
          <p:cNvSpPr txBox="1"/>
          <p:nvPr>
            <p:ph idx="1" type="body"/>
          </p:nvPr>
        </p:nvSpPr>
        <p:spPr>
          <a:xfrm>
            <a:off x="2957125" y="2448438"/>
            <a:ext cx="5362500" cy="8136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1600"/>
              </a:spcAft>
              <a:buSzPts val="1100"/>
              <a:buNone/>
            </a:pPr>
            <a:r>
              <a:rPr lang="en" sz="1800">
                <a:solidFill>
                  <a:srgbClr val="0C0C0C"/>
                </a:solidFill>
                <a:latin typeface="Verdana"/>
                <a:ea typeface="Verdana"/>
                <a:cs typeface="Verdana"/>
                <a:sym typeface="Verdana"/>
              </a:rPr>
              <a:t>Demonstrate the need for a redesign of the WPI BannerWeb User Experience</a:t>
            </a:r>
            <a:endParaRPr sz="1800">
              <a:solidFill>
                <a:srgbClr val="0C0C0C"/>
              </a:solidFill>
              <a:latin typeface="Verdana"/>
              <a:ea typeface="Verdana"/>
              <a:cs typeface="Verdana"/>
              <a:sym typeface="Verdana"/>
            </a:endParaRPr>
          </a:p>
        </p:txBody>
      </p:sp>
      <p:pic>
        <p:nvPicPr>
          <p:cNvPr descr="Target Audience" id="77" name="Google Shape;77;p16"/>
          <p:cNvPicPr preferRelativeResize="0"/>
          <p:nvPr/>
        </p:nvPicPr>
        <p:blipFill rotWithShape="1">
          <a:blip r:embed="rId3">
            <a:alphaModFix/>
          </a:blip>
          <a:srcRect b="0" l="0" r="0" t="0"/>
          <a:stretch/>
        </p:blipFill>
        <p:spPr>
          <a:xfrm>
            <a:off x="7514750" y="3352325"/>
            <a:ext cx="1581625" cy="158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1671175" y="1753875"/>
            <a:ext cx="3875700" cy="1113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Background</a:t>
            </a:r>
            <a:endParaRPr b="1" sz="4000">
              <a:solidFill>
                <a:srgbClr val="000000"/>
              </a:solidFill>
              <a:latin typeface="Verdana"/>
              <a:ea typeface="Verdana"/>
              <a:cs typeface="Verdana"/>
              <a:sym typeface="Verdana"/>
            </a:endParaRPr>
          </a:p>
        </p:txBody>
      </p:sp>
      <p:sp>
        <p:nvSpPr>
          <p:cNvPr id="83" name="Google Shape;83;p17"/>
          <p:cNvSpPr/>
          <p:nvPr/>
        </p:nvSpPr>
        <p:spPr>
          <a:xfrm flipH="1" rot="10800000">
            <a:off x="6912275" y="3750"/>
            <a:ext cx="2231700" cy="51360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639525" y="333025"/>
            <a:ext cx="2449500" cy="30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0C0C0C"/>
                </a:solidFill>
                <a:latin typeface="Verdana"/>
                <a:ea typeface="Verdana"/>
                <a:cs typeface="Verdana"/>
                <a:sym typeface="Verdana"/>
              </a:rPr>
              <a:t>Background</a:t>
            </a:r>
            <a:endParaRPr b="1" sz="2600">
              <a:solidFill>
                <a:srgbClr val="0C0C0C"/>
              </a:solidFill>
              <a:latin typeface="Verdana"/>
              <a:ea typeface="Verdana"/>
              <a:cs typeface="Verdana"/>
              <a:sym typeface="Verdana"/>
            </a:endParaRPr>
          </a:p>
        </p:txBody>
      </p:sp>
      <p:sp>
        <p:nvSpPr>
          <p:cNvPr id="89" name="Google Shape;89;p18"/>
          <p:cNvSpPr txBox="1"/>
          <p:nvPr/>
        </p:nvSpPr>
        <p:spPr>
          <a:xfrm>
            <a:off x="660375" y="1213825"/>
            <a:ext cx="4461300" cy="33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AB192D"/>
                </a:solidFill>
              </a:rPr>
              <a:t>BannerWeb</a:t>
            </a:r>
            <a:endParaRPr sz="2400">
              <a:solidFill>
                <a:srgbClr val="AB192D"/>
              </a:solidFill>
            </a:endParaRPr>
          </a:p>
          <a:p>
            <a:pPr indent="0" lvl="0" marL="0" rtl="0" algn="l">
              <a:lnSpc>
                <a:spcPct val="115000"/>
              </a:lnSpc>
              <a:spcBef>
                <a:spcPts val="1600"/>
              </a:spcBef>
              <a:spcAft>
                <a:spcPts val="0"/>
              </a:spcAft>
              <a:buNone/>
            </a:pPr>
            <a:r>
              <a:rPr b="1" lang="en" sz="1800">
                <a:latin typeface="Verdana"/>
                <a:ea typeface="Verdana"/>
                <a:cs typeface="Verdana"/>
                <a:sym typeface="Verdana"/>
              </a:rPr>
              <a:t>What is it? </a:t>
            </a:r>
            <a:endParaRPr b="1" sz="1800">
              <a:latin typeface="Verdana"/>
              <a:ea typeface="Verdana"/>
              <a:cs typeface="Verdana"/>
              <a:sym typeface="Verdana"/>
            </a:endParaRPr>
          </a:p>
          <a:p>
            <a:pPr indent="0" lvl="0" marL="0" rtl="0" algn="l">
              <a:lnSpc>
                <a:spcPct val="115000"/>
              </a:lnSpc>
              <a:spcBef>
                <a:spcPts val="0"/>
              </a:spcBef>
              <a:spcAft>
                <a:spcPts val="0"/>
              </a:spcAft>
              <a:buNone/>
            </a:pPr>
            <a:r>
              <a:rPr lang="en" sz="1800">
                <a:latin typeface="Verdana"/>
                <a:ea typeface="Verdana"/>
                <a:cs typeface="Verdana"/>
                <a:sym typeface="Verdana"/>
              </a:rPr>
              <a:t>WPI website that organizes and processes required logistical admin-related activities for its users</a:t>
            </a:r>
            <a:endParaRPr sz="1800">
              <a:latin typeface="Verdana"/>
              <a:ea typeface="Verdana"/>
              <a:cs typeface="Verdana"/>
              <a:sym typeface="Verdana"/>
            </a:endParaRPr>
          </a:p>
          <a:p>
            <a:pPr indent="0" lvl="0" marL="0" rtl="0" algn="l">
              <a:lnSpc>
                <a:spcPct val="115000"/>
              </a:lnSpc>
              <a:spcBef>
                <a:spcPts val="0"/>
              </a:spcBef>
              <a:spcAft>
                <a:spcPts val="0"/>
              </a:spcAft>
              <a:buNone/>
            </a:pPr>
            <a:r>
              <a:t/>
            </a:r>
            <a:endParaRPr sz="1800">
              <a:latin typeface="Verdana"/>
              <a:ea typeface="Verdana"/>
              <a:cs typeface="Verdana"/>
              <a:sym typeface="Verdana"/>
            </a:endParaRPr>
          </a:p>
          <a:p>
            <a:pPr indent="0" lvl="0" marL="0" rtl="0" algn="l">
              <a:lnSpc>
                <a:spcPct val="115000"/>
              </a:lnSpc>
              <a:spcBef>
                <a:spcPts val="0"/>
              </a:spcBef>
              <a:spcAft>
                <a:spcPts val="0"/>
              </a:spcAft>
              <a:buNone/>
            </a:pPr>
            <a:r>
              <a:rPr b="1" lang="en" sz="1800">
                <a:latin typeface="Verdana"/>
                <a:ea typeface="Verdana"/>
                <a:cs typeface="Verdana"/>
                <a:sym typeface="Verdana"/>
              </a:rPr>
              <a:t>Users</a:t>
            </a:r>
            <a:endParaRPr b="1" sz="1800">
              <a:latin typeface="Verdana"/>
              <a:ea typeface="Verdana"/>
              <a:cs typeface="Verdana"/>
              <a:sym typeface="Verdana"/>
            </a:endParaRPr>
          </a:p>
          <a:p>
            <a:pPr indent="0" lvl="0" marL="0" rtl="0" algn="l">
              <a:lnSpc>
                <a:spcPct val="115000"/>
              </a:lnSpc>
              <a:spcBef>
                <a:spcPts val="0"/>
              </a:spcBef>
              <a:spcAft>
                <a:spcPts val="0"/>
              </a:spcAft>
              <a:buNone/>
            </a:pPr>
            <a:r>
              <a:rPr lang="en" sz="1800">
                <a:latin typeface="Verdana"/>
                <a:ea typeface="Verdana"/>
                <a:cs typeface="Verdana"/>
                <a:sym typeface="Verdana"/>
              </a:rPr>
              <a:t>Students and WPI Employees</a:t>
            </a:r>
            <a:endParaRPr sz="1800">
              <a:latin typeface="Verdana"/>
              <a:ea typeface="Verdana"/>
              <a:cs typeface="Verdana"/>
              <a:sym typeface="Verdana"/>
            </a:endParaRPr>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a:solidFill>
                <a:srgbClr val="595959"/>
              </a:solidFill>
            </a:endParaRPr>
          </a:p>
        </p:txBody>
      </p:sp>
      <p:sp>
        <p:nvSpPr>
          <p:cNvPr id="90" name="Google Shape;90;p18"/>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rotWithShape="1">
          <a:blip r:embed="rId3">
            <a:alphaModFix/>
          </a:blip>
          <a:srcRect b="0" l="792" r="1350" t="0"/>
          <a:stretch/>
        </p:blipFill>
        <p:spPr>
          <a:xfrm>
            <a:off x="5197875" y="1003075"/>
            <a:ext cx="3736000" cy="373678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553925" y="1570250"/>
            <a:ext cx="4547700" cy="25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AB192D"/>
                </a:solidFill>
                <a:latin typeface="Verdana"/>
                <a:ea typeface="Verdana"/>
                <a:cs typeface="Verdana"/>
                <a:sym typeface="Verdana"/>
              </a:rPr>
              <a:t>Solution</a:t>
            </a:r>
            <a:endParaRPr b="1" sz="2000">
              <a:solidFill>
                <a:srgbClr val="AB192D"/>
              </a:solidFill>
              <a:latin typeface="Verdana"/>
              <a:ea typeface="Verdana"/>
              <a:cs typeface="Verdana"/>
              <a:sym typeface="Verdana"/>
            </a:endParaRPr>
          </a:p>
          <a:p>
            <a:pPr indent="0" lvl="0" marL="0" rtl="0" algn="l">
              <a:lnSpc>
                <a:spcPct val="95000"/>
              </a:lnSpc>
              <a:spcBef>
                <a:spcPts val="1600"/>
              </a:spcBef>
              <a:spcAft>
                <a:spcPts val="0"/>
              </a:spcAft>
              <a:buNone/>
            </a:pPr>
            <a:r>
              <a:rPr lang="en" sz="1700">
                <a:solidFill>
                  <a:srgbClr val="AB192D"/>
                </a:solidFill>
                <a:latin typeface="Verdana"/>
                <a:ea typeface="Verdana"/>
                <a:cs typeface="Verdana"/>
                <a:sym typeface="Verdana"/>
              </a:rPr>
              <a:t>• </a:t>
            </a:r>
            <a:r>
              <a:rPr lang="en" sz="1700">
                <a:solidFill>
                  <a:srgbClr val="595959"/>
                </a:solidFill>
                <a:latin typeface="Verdana"/>
                <a:ea typeface="Verdana"/>
                <a:cs typeface="Verdana"/>
                <a:sym typeface="Verdana"/>
              </a:rPr>
              <a:t>Analyze BannerWeb’s shortcomings</a:t>
            </a:r>
            <a:endParaRPr sz="1700">
              <a:solidFill>
                <a:srgbClr val="595959"/>
              </a:solidFill>
              <a:latin typeface="Verdana"/>
              <a:ea typeface="Verdana"/>
              <a:cs typeface="Verdana"/>
              <a:sym typeface="Verdana"/>
            </a:endParaRPr>
          </a:p>
          <a:p>
            <a:pPr indent="0" lvl="0" marL="0" rtl="0" algn="l">
              <a:lnSpc>
                <a:spcPct val="95000"/>
              </a:lnSpc>
              <a:spcBef>
                <a:spcPts val="1200"/>
              </a:spcBef>
              <a:spcAft>
                <a:spcPts val="0"/>
              </a:spcAft>
              <a:buNone/>
            </a:pPr>
            <a:r>
              <a:rPr lang="en" sz="1700">
                <a:solidFill>
                  <a:srgbClr val="AB192D"/>
                </a:solidFill>
                <a:latin typeface="Verdana"/>
                <a:ea typeface="Verdana"/>
                <a:cs typeface="Verdana"/>
                <a:sym typeface="Verdana"/>
              </a:rPr>
              <a:t>• </a:t>
            </a:r>
            <a:r>
              <a:rPr lang="en" sz="1700">
                <a:solidFill>
                  <a:srgbClr val="595959"/>
                </a:solidFill>
                <a:latin typeface="Verdana"/>
                <a:ea typeface="Verdana"/>
                <a:cs typeface="Verdana"/>
                <a:sym typeface="Verdana"/>
              </a:rPr>
              <a:t>Identify points of improvement</a:t>
            </a:r>
            <a:endParaRPr sz="1700">
              <a:solidFill>
                <a:srgbClr val="595959"/>
              </a:solidFill>
              <a:latin typeface="Verdana"/>
              <a:ea typeface="Verdana"/>
              <a:cs typeface="Verdana"/>
              <a:sym typeface="Verdana"/>
            </a:endParaRPr>
          </a:p>
          <a:p>
            <a:pPr indent="0" lvl="0" marL="0" rtl="0" algn="l">
              <a:lnSpc>
                <a:spcPct val="95000"/>
              </a:lnSpc>
              <a:spcBef>
                <a:spcPts val="1200"/>
              </a:spcBef>
              <a:spcAft>
                <a:spcPts val="0"/>
              </a:spcAft>
              <a:buNone/>
            </a:pPr>
            <a:r>
              <a:rPr lang="en" sz="1700">
                <a:solidFill>
                  <a:srgbClr val="AB192D"/>
                </a:solidFill>
                <a:latin typeface="Verdana"/>
                <a:ea typeface="Verdana"/>
                <a:cs typeface="Verdana"/>
                <a:sym typeface="Verdana"/>
              </a:rPr>
              <a:t>• </a:t>
            </a:r>
            <a:r>
              <a:rPr lang="en" sz="1700">
                <a:solidFill>
                  <a:srgbClr val="595959"/>
                </a:solidFill>
                <a:latin typeface="Verdana"/>
                <a:ea typeface="Verdana"/>
                <a:cs typeface="Verdana"/>
                <a:sym typeface="Verdana"/>
              </a:rPr>
              <a:t>Implement improvements</a:t>
            </a:r>
            <a:endParaRPr sz="1700">
              <a:solidFill>
                <a:srgbClr val="595959"/>
              </a:solidFill>
              <a:latin typeface="Verdana"/>
              <a:ea typeface="Verdana"/>
              <a:cs typeface="Verdana"/>
              <a:sym typeface="Verdana"/>
            </a:endParaRPr>
          </a:p>
        </p:txBody>
      </p:sp>
      <p:sp>
        <p:nvSpPr>
          <p:cNvPr id="97" name="Google Shape;97;p19"/>
          <p:cNvSpPr txBox="1"/>
          <p:nvPr/>
        </p:nvSpPr>
        <p:spPr>
          <a:xfrm>
            <a:off x="639525" y="333025"/>
            <a:ext cx="2449500" cy="30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0C0C0C"/>
                </a:solidFill>
                <a:latin typeface="Verdana"/>
                <a:ea typeface="Verdana"/>
                <a:cs typeface="Verdana"/>
                <a:sym typeface="Verdana"/>
              </a:rPr>
              <a:t>Background</a:t>
            </a:r>
            <a:endParaRPr b="1" sz="2600">
              <a:solidFill>
                <a:srgbClr val="0C0C0C"/>
              </a:solidFill>
              <a:latin typeface="Verdana"/>
              <a:ea typeface="Verdana"/>
              <a:cs typeface="Verdana"/>
              <a:sym typeface="Verdana"/>
            </a:endParaRPr>
          </a:p>
        </p:txBody>
      </p:sp>
      <p:sp>
        <p:nvSpPr>
          <p:cNvPr id="98" name="Google Shape;98;p19"/>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nvSpPr>
        <p:spPr>
          <a:xfrm>
            <a:off x="791925" y="1601325"/>
            <a:ext cx="3638100" cy="20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solidFill>
                  <a:srgbClr val="231F20"/>
                </a:solidFill>
                <a:latin typeface="Verdana"/>
                <a:ea typeface="Verdana"/>
                <a:cs typeface="Verdana"/>
                <a:sym typeface="Verdana"/>
              </a:rPr>
              <a:t>Problem</a:t>
            </a:r>
            <a:endParaRPr b="1" sz="2000">
              <a:solidFill>
                <a:srgbClr val="231F20"/>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 sz="1700">
                <a:solidFill>
                  <a:srgbClr val="595959"/>
                </a:solidFill>
                <a:latin typeface="Verdana"/>
                <a:ea typeface="Verdana"/>
                <a:cs typeface="Verdana"/>
                <a:sym typeface="Verdana"/>
              </a:rPr>
              <a:t>Student users complain about the BannerWeb experience because it is confusing and difficult to use</a:t>
            </a:r>
            <a:endParaRPr sz="1700">
              <a:solidFill>
                <a:srgbClr val="595959"/>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1947200" y="1675575"/>
            <a:ext cx="2950800" cy="93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Verdana"/>
                <a:ea typeface="Verdana"/>
                <a:cs typeface="Verdana"/>
                <a:sym typeface="Verdana"/>
              </a:rPr>
              <a:t>Analysis</a:t>
            </a:r>
            <a:endParaRPr b="1" sz="4000">
              <a:solidFill>
                <a:srgbClr val="000000"/>
              </a:solidFill>
              <a:latin typeface="Verdana"/>
              <a:ea typeface="Verdana"/>
              <a:cs typeface="Verdana"/>
              <a:sym typeface="Verdana"/>
            </a:endParaRPr>
          </a:p>
        </p:txBody>
      </p:sp>
      <p:sp>
        <p:nvSpPr>
          <p:cNvPr id="105" name="Google Shape;105;p20"/>
          <p:cNvSpPr/>
          <p:nvPr/>
        </p:nvSpPr>
        <p:spPr>
          <a:xfrm flipH="1" rot="10800000">
            <a:off x="6912275" y="3750"/>
            <a:ext cx="2231700" cy="51360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nvSpPr>
        <p:spPr>
          <a:xfrm>
            <a:off x="2243525" y="2567250"/>
            <a:ext cx="2360700" cy="1113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2400">
                <a:solidFill>
                  <a:srgbClr val="AB192D"/>
                </a:solidFill>
              </a:rPr>
              <a:t>• </a:t>
            </a:r>
            <a:r>
              <a:rPr lang="en" sz="2400">
                <a:solidFill>
                  <a:schemeClr val="dk1"/>
                </a:solidFill>
                <a:latin typeface="Verdana"/>
                <a:ea typeface="Verdana"/>
                <a:cs typeface="Verdana"/>
                <a:sym typeface="Verdana"/>
              </a:rPr>
              <a:t>Strengths</a:t>
            </a:r>
            <a:endParaRPr sz="2400">
              <a:solidFill>
                <a:schemeClr val="dk1"/>
              </a:solidFill>
              <a:latin typeface="Verdana"/>
              <a:ea typeface="Verdana"/>
              <a:cs typeface="Verdana"/>
              <a:sym typeface="Verdana"/>
            </a:endParaRPr>
          </a:p>
          <a:p>
            <a:pPr indent="0" lvl="0" marL="0" rtl="0" algn="l">
              <a:lnSpc>
                <a:spcPct val="95000"/>
              </a:lnSpc>
              <a:spcBef>
                <a:spcPts val="1200"/>
              </a:spcBef>
              <a:spcAft>
                <a:spcPts val="0"/>
              </a:spcAft>
              <a:buNone/>
            </a:pPr>
            <a:r>
              <a:rPr lang="en" sz="2400">
                <a:solidFill>
                  <a:srgbClr val="AB192D"/>
                </a:solidFill>
              </a:rPr>
              <a:t>• </a:t>
            </a:r>
            <a:r>
              <a:rPr lang="en" sz="2400">
                <a:solidFill>
                  <a:schemeClr val="dk1"/>
                </a:solidFill>
                <a:latin typeface="Verdana"/>
                <a:ea typeface="Verdana"/>
                <a:cs typeface="Verdana"/>
                <a:sym typeface="Verdana"/>
              </a:rPr>
              <a:t>Weaknesses</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rgbClr val="AB192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Strength 1: Functional </a:t>
            </a:r>
            <a:endParaRPr b="1" sz="2600">
              <a:solidFill>
                <a:srgbClr val="000000"/>
              </a:solidFill>
              <a:latin typeface="Verdana"/>
              <a:ea typeface="Verdana"/>
              <a:cs typeface="Verdana"/>
              <a:sym typeface="Verdana"/>
            </a:endParaRPr>
          </a:p>
        </p:txBody>
      </p:sp>
      <p:sp>
        <p:nvSpPr>
          <p:cNvPr id="112" name="Google Shape;112;p21"/>
          <p:cNvSpPr txBox="1"/>
          <p:nvPr/>
        </p:nvSpPr>
        <p:spPr>
          <a:xfrm>
            <a:off x="457575" y="3313650"/>
            <a:ext cx="2455500" cy="1297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Clr>
                <a:srgbClr val="0D0D0D"/>
              </a:buClr>
              <a:buSzPts val="1300"/>
              <a:buChar char="●"/>
            </a:pPr>
            <a:r>
              <a:rPr lang="en" sz="1300">
                <a:solidFill>
                  <a:srgbClr val="0D0D0D"/>
                </a:solidFill>
              </a:rPr>
              <a:t>Check-In</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Registration</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Residential Services</a:t>
            </a:r>
            <a:endParaRPr sz="1300">
              <a:solidFill>
                <a:srgbClr val="0D0D0D"/>
              </a:solidFill>
            </a:endParaRPr>
          </a:p>
          <a:p>
            <a:pPr indent="-311150" lvl="0" marL="457200" marR="0" rtl="0" algn="l">
              <a:lnSpc>
                <a:spcPct val="150000"/>
              </a:lnSpc>
              <a:spcBef>
                <a:spcPts val="0"/>
              </a:spcBef>
              <a:spcAft>
                <a:spcPts val="0"/>
              </a:spcAft>
              <a:buClr>
                <a:srgbClr val="0D0D0D"/>
              </a:buClr>
              <a:buSzPts val="1300"/>
              <a:buChar char="●"/>
            </a:pPr>
            <a:r>
              <a:rPr lang="en" sz="1300">
                <a:solidFill>
                  <a:srgbClr val="0D0D0D"/>
                </a:solidFill>
              </a:rPr>
              <a:t>Survey and Evaluation</a:t>
            </a:r>
            <a:endParaRPr sz="1300">
              <a:solidFill>
                <a:srgbClr val="0C0C0C"/>
              </a:solidFill>
            </a:endParaRPr>
          </a:p>
        </p:txBody>
      </p:sp>
      <p:sp>
        <p:nvSpPr>
          <p:cNvPr id="113" name="Google Shape;113;p21"/>
          <p:cNvSpPr txBox="1"/>
          <p:nvPr/>
        </p:nvSpPr>
        <p:spPr>
          <a:xfrm>
            <a:off x="457539" y="2641089"/>
            <a:ext cx="21039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latin typeface="Arial"/>
                <a:ea typeface="Arial"/>
                <a:cs typeface="Arial"/>
                <a:sym typeface="Arial"/>
              </a:rPr>
              <a:t>Student Service</a:t>
            </a:r>
            <a:endParaRPr b="1" sz="1700">
              <a:solidFill>
                <a:srgbClr val="0C0C0C"/>
              </a:solidFill>
              <a:latin typeface="Arial"/>
              <a:ea typeface="Arial"/>
              <a:cs typeface="Arial"/>
              <a:sym typeface="Arial"/>
            </a:endParaRPr>
          </a:p>
        </p:txBody>
      </p:sp>
      <p:cxnSp>
        <p:nvCxnSpPr>
          <p:cNvPr id="114" name="Google Shape;114;p21"/>
          <p:cNvCxnSpPr/>
          <p:nvPr/>
        </p:nvCxnSpPr>
        <p:spPr>
          <a:xfrm>
            <a:off x="1285411" y="3173186"/>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15" name="Google Shape;115;p21"/>
          <p:cNvSpPr txBox="1"/>
          <p:nvPr/>
        </p:nvSpPr>
        <p:spPr>
          <a:xfrm>
            <a:off x="3159800" y="3357150"/>
            <a:ext cx="3052800" cy="1210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Clr>
                <a:srgbClr val="0D0D0D"/>
              </a:buClr>
              <a:buSzPts val="1300"/>
              <a:buChar char="●"/>
            </a:pPr>
            <a:r>
              <a:rPr lang="en" sz="1300">
                <a:solidFill>
                  <a:srgbClr val="0D0D0D"/>
                </a:solidFill>
              </a:rPr>
              <a:t>Payment of Tuition and Fees</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Financial Aid Request</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Medical Insurance Management</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Goatbucks Management</a:t>
            </a:r>
            <a:endParaRPr sz="1300">
              <a:solidFill>
                <a:srgbClr val="0C0C0C"/>
              </a:solidFill>
            </a:endParaRPr>
          </a:p>
          <a:p>
            <a:pPr indent="0" lvl="0" marL="0" marR="0" rtl="0" algn="ctr">
              <a:lnSpc>
                <a:spcPct val="150000"/>
              </a:lnSpc>
              <a:spcBef>
                <a:spcPts val="0"/>
              </a:spcBef>
              <a:spcAft>
                <a:spcPts val="0"/>
              </a:spcAft>
              <a:buNone/>
            </a:pPr>
            <a:r>
              <a:t/>
            </a:r>
            <a:endParaRPr sz="1200">
              <a:solidFill>
                <a:srgbClr val="0C0C0C"/>
              </a:solidFill>
              <a:latin typeface="Arial"/>
              <a:ea typeface="Arial"/>
              <a:cs typeface="Arial"/>
              <a:sym typeface="Arial"/>
            </a:endParaRPr>
          </a:p>
        </p:txBody>
      </p:sp>
      <p:sp>
        <p:nvSpPr>
          <p:cNvPr id="116" name="Google Shape;116;p21"/>
          <p:cNvSpPr txBox="1"/>
          <p:nvPr/>
        </p:nvSpPr>
        <p:spPr>
          <a:xfrm>
            <a:off x="3119477" y="2631085"/>
            <a:ext cx="25836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latin typeface="Arial"/>
                <a:ea typeface="Arial"/>
                <a:cs typeface="Arial"/>
                <a:sym typeface="Arial"/>
              </a:rPr>
              <a:t>Financial Management</a:t>
            </a:r>
            <a:endParaRPr b="1" sz="1700">
              <a:solidFill>
                <a:srgbClr val="0C0C0C"/>
              </a:solidFill>
              <a:latin typeface="Arial"/>
              <a:ea typeface="Arial"/>
              <a:cs typeface="Arial"/>
              <a:sym typeface="Arial"/>
            </a:endParaRPr>
          </a:p>
        </p:txBody>
      </p:sp>
      <p:cxnSp>
        <p:nvCxnSpPr>
          <p:cNvPr id="117" name="Google Shape;117;p21"/>
          <p:cNvCxnSpPr/>
          <p:nvPr/>
        </p:nvCxnSpPr>
        <p:spPr>
          <a:xfrm>
            <a:off x="4187176" y="3173186"/>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18" name="Google Shape;118;p21"/>
          <p:cNvSpPr txBox="1"/>
          <p:nvPr/>
        </p:nvSpPr>
        <p:spPr>
          <a:xfrm>
            <a:off x="6459321" y="3313650"/>
            <a:ext cx="2583600" cy="1444200"/>
          </a:xfrm>
          <a:prstGeom prst="rect">
            <a:avLst/>
          </a:prstGeom>
          <a:noFill/>
          <a:ln>
            <a:noFill/>
          </a:ln>
        </p:spPr>
        <p:txBody>
          <a:bodyPr anchorCtr="0" anchor="t" bIns="34275" lIns="68575" spcFirstLastPara="1" rIns="68575" wrap="square" tIns="34275">
            <a:noAutofit/>
          </a:bodyPr>
          <a:lstStyle/>
          <a:p>
            <a:pPr indent="-311150" lvl="0" marL="457200" marR="0" rtl="0" algn="l">
              <a:lnSpc>
                <a:spcPct val="150000"/>
              </a:lnSpc>
              <a:spcBef>
                <a:spcPts val="0"/>
              </a:spcBef>
              <a:spcAft>
                <a:spcPts val="0"/>
              </a:spcAft>
              <a:buClr>
                <a:srgbClr val="0C0C0C"/>
              </a:buClr>
              <a:buSzPts val="1300"/>
              <a:buFont typeface="Arial"/>
              <a:buChar char="●"/>
            </a:pPr>
            <a:r>
              <a:rPr lang="en" sz="1300">
                <a:solidFill>
                  <a:srgbClr val="0C0C0C"/>
                </a:solidFill>
                <a:latin typeface="Arial"/>
                <a:ea typeface="Arial"/>
                <a:cs typeface="Arial"/>
                <a:sym typeface="Arial"/>
              </a:rPr>
              <a:t>Account Setting</a:t>
            </a:r>
            <a:endParaRPr sz="1300">
              <a:solidFill>
                <a:srgbClr val="0C0C0C"/>
              </a:solidFill>
              <a:latin typeface="Arial"/>
              <a:ea typeface="Arial"/>
              <a:cs typeface="Arial"/>
              <a:sym typeface="Arial"/>
            </a:endParaRPr>
          </a:p>
          <a:p>
            <a:pPr indent="-311150" lvl="0" marL="457200" rtl="0" algn="l">
              <a:lnSpc>
                <a:spcPct val="150000"/>
              </a:lnSpc>
              <a:spcBef>
                <a:spcPts val="0"/>
              </a:spcBef>
              <a:spcAft>
                <a:spcPts val="0"/>
              </a:spcAft>
              <a:buClr>
                <a:srgbClr val="0C0C0C"/>
              </a:buClr>
              <a:buSzPts val="1300"/>
              <a:buChar char="●"/>
            </a:pPr>
            <a:r>
              <a:rPr lang="en" sz="1300">
                <a:solidFill>
                  <a:srgbClr val="0C0C0C"/>
                </a:solidFill>
              </a:rPr>
              <a:t>Personal Info Update</a:t>
            </a:r>
            <a:endParaRPr sz="1300">
              <a:solidFill>
                <a:schemeClr val="dk1"/>
              </a:solidFill>
            </a:endParaRPr>
          </a:p>
          <a:p>
            <a:pPr indent="-311150" lvl="0" marL="457200" rtl="0" algn="l">
              <a:lnSpc>
                <a:spcPct val="150000"/>
              </a:lnSpc>
              <a:spcBef>
                <a:spcPts val="0"/>
              </a:spcBef>
              <a:spcAft>
                <a:spcPts val="0"/>
              </a:spcAft>
              <a:buClr>
                <a:srgbClr val="0C0C0C"/>
              </a:buClr>
              <a:buSzPts val="1300"/>
              <a:buChar char="●"/>
            </a:pPr>
            <a:r>
              <a:rPr lang="en" sz="1300">
                <a:solidFill>
                  <a:srgbClr val="0C0C0C"/>
                </a:solidFill>
              </a:rPr>
              <a:t>Contact Info Update</a:t>
            </a:r>
            <a:endParaRPr sz="1300">
              <a:solidFill>
                <a:srgbClr val="0C0C0C"/>
              </a:solidFill>
            </a:endParaRPr>
          </a:p>
          <a:p>
            <a:pPr indent="-311150" lvl="0" marL="457200" marR="0" rtl="0" algn="l">
              <a:lnSpc>
                <a:spcPct val="150000"/>
              </a:lnSpc>
              <a:spcBef>
                <a:spcPts val="0"/>
              </a:spcBef>
              <a:spcAft>
                <a:spcPts val="0"/>
              </a:spcAft>
              <a:buClr>
                <a:srgbClr val="0C0C0C"/>
              </a:buClr>
              <a:buSzPts val="1300"/>
              <a:buChar char="●"/>
            </a:pPr>
            <a:r>
              <a:rPr lang="en" sz="1300">
                <a:solidFill>
                  <a:srgbClr val="0C0C0C"/>
                </a:solidFill>
              </a:rPr>
              <a:t>Proxy Management</a:t>
            </a:r>
            <a:endParaRPr sz="1300">
              <a:solidFill>
                <a:srgbClr val="0C0C0C"/>
              </a:solidFill>
            </a:endParaRPr>
          </a:p>
          <a:p>
            <a:pPr indent="-311150" lvl="0" marL="457200" rtl="0" algn="l">
              <a:lnSpc>
                <a:spcPct val="150000"/>
              </a:lnSpc>
              <a:spcBef>
                <a:spcPts val="0"/>
              </a:spcBef>
              <a:spcAft>
                <a:spcPts val="0"/>
              </a:spcAft>
              <a:buClr>
                <a:srgbClr val="0C0C0C"/>
              </a:buClr>
              <a:buSzPts val="1300"/>
              <a:buChar char="●"/>
            </a:pPr>
            <a:r>
              <a:rPr lang="en" sz="1300">
                <a:solidFill>
                  <a:srgbClr val="0C0C0C"/>
                </a:solidFill>
              </a:rPr>
              <a:t>Alert System Setting</a:t>
            </a:r>
            <a:endParaRPr sz="1300">
              <a:solidFill>
                <a:srgbClr val="0C0C0C"/>
              </a:solidFill>
            </a:endParaRPr>
          </a:p>
        </p:txBody>
      </p:sp>
      <p:sp>
        <p:nvSpPr>
          <p:cNvPr id="119" name="Google Shape;119;p21"/>
          <p:cNvSpPr txBox="1"/>
          <p:nvPr/>
        </p:nvSpPr>
        <p:spPr>
          <a:xfrm>
            <a:off x="6212608" y="2665866"/>
            <a:ext cx="27852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rPr>
              <a:t>Information</a:t>
            </a:r>
            <a:r>
              <a:rPr b="1" lang="en" sz="1700">
                <a:solidFill>
                  <a:srgbClr val="0C0C0C"/>
                </a:solidFill>
                <a:latin typeface="Arial"/>
                <a:ea typeface="Arial"/>
                <a:cs typeface="Arial"/>
                <a:sym typeface="Arial"/>
              </a:rPr>
              <a:t> </a:t>
            </a:r>
            <a:r>
              <a:rPr b="1" lang="en" sz="1700">
                <a:solidFill>
                  <a:srgbClr val="0C0C0C"/>
                </a:solidFill>
              </a:rPr>
              <a:t>Setting</a:t>
            </a:r>
            <a:endParaRPr sz="1100"/>
          </a:p>
        </p:txBody>
      </p:sp>
      <p:cxnSp>
        <p:nvCxnSpPr>
          <p:cNvPr id="120" name="Google Shape;120;p21"/>
          <p:cNvCxnSpPr/>
          <p:nvPr/>
        </p:nvCxnSpPr>
        <p:spPr>
          <a:xfrm>
            <a:off x="7402843" y="3173186"/>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21" name="Google Shape;121;p21"/>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1007750" y="1367250"/>
            <a:ext cx="1114425" cy="1114425"/>
          </a:xfrm>
          <a:prstGeom prst="rect">
            <a:avLst/>
          </a:prstGeom>
          <a:noFill/>
          <a:ln>
            <a:noFill/>
          </a:ln>
        </p:spPr>
      </p:pic>
      <p:pic>
        <p:nvPicPr>
          <p:cNvPr id="123" name="Google Shape;123;p21"/>
          <p:cNvPicPr preferRelativeResize="0"/>
          <p:nvPr/>
        </p:nvPicPr>
        <p:blipFill>
          <a:blip r:embed="rId4">
            <a:alphaModFix/>
          </a:blip>
          <a:stretch>
            <a:fillRect/>
          </a:stretch>
        </p:blipFill>
        <p:spPr>
          <a:xfrm>
            <a:off x="3939650" y="1367250"/>
            <a:ext cx="1123950" cy="1114425"/>
          </a:xfrm>
          <a:prstGeom prst="rect">
            <a:avLst/>
          </a:prstGeom>
          <a:noFill/>
          <a:ln>
            <a:noFill/>
          </a:ln>
        </p:spPr>
      </p:pic>
      <p:pic>
        <p:nvPicPr>
          <p:cNvPr id="124" name="Google Shape;124;p21"/>
          <p:cNvPicPr preferRelativeResize="0"/>
          <p:nvPr/>
        </p:nvPicPr>
        <p:blipFill>
          <a:blip r:embed="rId5">
            <a:alphaModFix/>
          </a:blip>
          <a:stretch>
            <a:fillRect/>
          </a:stretch>
        </p:blipFill>
        <p:spPr>
          <a:xfrm>
            <a:off x="7069725" y="1367250"/>
            <a:ext cx="1114425"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6810500" y="1480050"/>
            <a:ext cx="1228725" cy="1457325"/>
          </a:xfrm>
          <a:prstGeom prst="rect">
            <a:avLst/>
          </a:prstGeom>
          <a:noFill/>
          <a:ln>
            <a:noFill/>
          </a:ln>
        </p:spPr>
      </p:pic>
      <p:pic>
        <p:nvPicPr>
          <p:cNvPr id="130" name="Google Shape;130;p22"/>
          <p:cNvPicPr preferRelativeResize="0"/>
          <p:nvPr/>
        </p:nvPicPr>
        <p:blipFill>
          <a:blip r:embed="rId4">
            <a:alphaModFix/>
          </a:blip>
          <a:stretch>
            <a:fillRect/>
          </a:stretch>
        </p:blipFill>
        <p:spPr>
          <a:xfrm>
            <a:off x="3942813" y="1388125"/>
            <a:ext cx="1228725" cy="1457325"/>
          </a:xfrm>
          <a:prstGeom prst="rect">
            <a:avLst/>
          </a:prstGeom>
          <a:noFill/>
          <a:ln>
            <a:noFill/>
          </a:ln>
        </p:spPr>
      </p:pic>
      <p:pic>
        <p:nvPicPr>
          <p:cNvPr id="131" name="Google Shape;131;p22"/>
          <p:cNvPicPr preferRelativeResize="0"/>
          <p:nvPr/>
        </p:nvPicPr>
        <p:blipFill>
          <a:blip r:embed="rId5">
            <a:alphaModFix/>
          </a:blip>
          <a:stretch>
            <a:fillRect/>
          </a:stretch>
        </p:blipFill>
        <p:spPr>
          <a:xfrm>
            <a:off x="1075150" y="1368613"/>
            <a:ext cx="1228725" cy="1457325"/>
          </a:xfrm>
          <a:prstGeom prst="rect">
            <a:avLst/>
          </a:prstGeom>
          <a:noFill/>
          <a:ln>
            <a:noFill/>
          </a:ln>
        </p:spPr>
      </p:pic>
      <p:sp>
        <p:nvSpPr>
          <p:cNvPr id="132" name="Google Shape;132;p22"/>
          <p:cNvSpPr txBox="1"/>
          <p:nvPr/>
        </p:nvSpPr>
        <p:spPr>
          <a:xfrm>
            <a:off x="660375" y="216425"/>
            <a:ext cx="8248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latin typeface="Verdana"/>
                <a:ea typeface="Verdana"/>
                <a:cs typeface="Verdana"/>
                <a:sym typeface="Verdana"/>
              </a:rPr>
              <a:t>Strength 2: Informati</a:t>
            </a:r>
            <a:r>
              <a:rPr b="1" lang="en" sz="2600">
                <a:latin typeface="Verdana"/>
                <a:ea typeface="Verdana"/>
                <a:cs typeface="Verdana"/>
                <a:sym typeface="Verdana"/>
              </a:rPr>
              <a:t>ve</a:t>
            </a:r>
            <a:r>
              <a:rPr b="1" lang="en" sz="2600">
                <a:latin typeface="Verdana"/>
                <a:ea typeface="Verdana"/>
                <a:cs typeface="Verdana"/>
                <a:sym typeface="Verdana"/>
              </a:rPr>
              <a:t> </a:t>
            </a:r>
            <a:endParaRPr b="1" sz="2600">
              <a:solidFill>
                <a:srgbClr val="000000"/>
              </a:solidFill>
              <a:latin typeface="Verdana"/>
              <a:ea typeface="Verdana"/>
              <a:cs typeface="Verdana"/>
              <a:sym typeface="Verdana"/>
            </a:endParaRPr>
          </a:p>
        </p:txBody>
      </p:sp>
      <p:sp>
        <p:nvSpPr>
          <p:cNvPr id="133" name="Google Shape;133;p22"/>
          <p:cNvSpPr txBox="1"/>
          <p:nvPr/>
        </p:nvSpPr>
        <p:spPr>
          <a:xfrm>
            <a:off x="605813" y="3538275"/>
            <a:ext cx="2455500" cy="7428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Char char="●"/>
            </a:pPr>
            <a:r>
              <a:rPr lang="en" sz="1300">
                <a:solidFill>
                  <a:srgbClr val="0D0D0D"/>
                </a:solidFill>
              </a:rPr>
              <a:t>Course Schedule </a:t>
            </a:r>
            <a:r>
              <a:rPr lang="en" sz="1300">
                <a:solidFill>
                  <a:srgbClr val="231F20"/>
                </a:solidFill>
                <a:highlight>
                  <a:srgbClr val="FFFFFF"/>
                </a:highlight>
                <a:latin typeface="Roboto"/>
                <a:ea typeface="Roboto"/>
                <a:cs typeface="Roboto"/>
                <a:sym typeface="Roboto"/>
              </a:rPr>
              <a:t>Review</a:t>
            </a:r>
            <a:endParaRPr sz="1300">
              <a:solidFill>
                <a:srgbClr val="231F20"/>
              </a:solidFill>
              <a:highlight>
                <a:srgbClr val="FFFFFF"/>
              </a:highlight>
              <a:latin typeface="Roboto"/>
              <a:ea typeface="Roboto"/>
              <a:cs typeface="Roboto"/>
              <a:sym typeface="Roboto"/>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Student Records display</a:t>
            </a:r>
            <a:endParaRPr sz="1300">
              <a:solidFill>
                <a:srgbClr val="0D0D0D"/>
              </a:solidFill>
            </a:endParaRPr>
          </a:p>
          <a:p>
            <a:pPr indent="-311150" lvl="0" marL="457200" rtl="0" algn="l">
              <a:lnSpc>
                <a:spcPct val="150000"/>
              </a:lnSpc>
              <a:spcBef>
                <a:spcPts val="0"/>
              </a:spcBef>
              <a:spcAft>
                <a:spcPts val="0"/>
              </a:spcAft>
              <a:buClr>
                <a:srgbClr val="0D0D0D"/>
              </a:buClr>
              <a:buSzPts val="1300"/>
              <a:buChar char="●"/>
            </a:pPr>
            <a:r>
              <a:rPr lang="en" sz="1300">
                <a:solidFill>
                  <a:srgbClr val="0D0D0D"/>
                </a:solidFill>
              </a:rPr>
              <a:t>Student Policy</a:t>
            </a:r>
            <a:endParaRPr sz="1300">
              <a:solidFill>
                <a:srgbClr val="0D0D0D"/>
              </a:solidFill>
            </a:endParaRPr>
          </a:p>
          <a:p>
            <a:pPr indent="0" lvl="0" marL="0" rtl="0" algn="l">
              <a:lnSpc>
                <a:spcPct val="150000"/>
              </a:lnSpc>
              <a:spcBef>
                <a:spcPts val="0"/>
              </a:spcBef>
              <a:spcAft>
                <a:spcPts val="0"/>
              </a:spcAft>
              <a:buNone/>
            </a:pPr>
            <a:r>
              <a:t/>
            </a:r>
            <a:endParaRPr sz="1300">
              <a:solidFill>
                <a:srgbClr val="0D0D0D"/>
              </a:solidFill>
            </a:endParaRPr>
          </a:p>
          <a:p>
            <a:pPr indent="0" lvl="0" marL="342900" marR="0" rtl="0" algn="l">
              <a:lnSpc>
                <a:spcPct val="150000"/>
              </a:lnSpc>
              <a:spcBef>
                <a:spcPts val="0"/>
              </a:spcBef>
              <a:spcAft>
                <a:spcPts val="0"/>
              </a:spcAft>
              <a:buNone/>
            </a:pPr>
            <a:r>
              <a:t/>
            </a:r>
            <a:endParaRPr sz="1300">
              <a:solidFill>
                <a:srgbClr val="0C0C0C"/>
              </a:solidFill>
            </a:endParaRPr>
          </a:p>
        </p:txBody>
      </p:sp>
      <p:sp>
        <p:nvSpPr>
          <p:cNvPr id="134" name="Google Shape;134;p22"/>
          <p:cNvSpPr txBox="1"/>
          <p:nvPr/>
        </p:nvSpPr>
        <p:spPr>
          <a:xfrm>
            <a:off x="457577" y="3002475"/>
            <a:ext cx="25836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rPr>
              <a:t>Academic Information</a:t>
            </a:r>
            <a:endParaRPr b="1" sz="1700">
              <a:solidFill>
                <a:srgbClr val="0C0C0C"/>
              </a:solidFill>
              <a:latin typeface="Arial"/>
              <a:ea typeface="Arial"/>
              <a:cs typeface="Arial"/>
              <a:sym typeface="Arial"/>
            </a:endParaRPr>
          </a:p>
        </p:txBody>
      </p:sp>
      <p:cxnSp>
        <p:nvCxnSpPr>
          <p:cNvPr id="135" name="Google Shape;135;p22"/>
          <p:cNvCxnSpPr/>
          <p:nvPr/>
        </p:nvCxnSpPr>
        <p:spPr>
          <a:xfrm>
            <a:off x="1437836" y="3405436"/>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36" name="Google Shape;136;p22"/>
          <p:cNvSpPr txBox="1"/>
          <p:nvPr/>
        </p:nvSpPr>
        <p:spPr>
          <a:xfrm>
            <a:off x="3576716" y="3538275"/>
            <a:ext cx="2455500" cy="1210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Clr>
                <a:srgbClr val="0D0D0D"/>
              </a:buClr>
              <a:buSzPts val="1300"/>
              <a:buChar char="●"/>
            </a:pPr>
            <a:r>
              <a:rPr lang="en" sz="1300">
                <a:solidFill>
                  <a:srgbClr val="0D0D0D"/>
                </a:solidFill>
              </a:rPr>
              <a:t>Status of charges</a:t>
            </a:r>
            <a:endParaRPr sz="1300">
              <a:solidFill>
                <a:srgbClr val="0D0D0D"/>
              </a:solidFill>
            </a:endParaRPr>
          </a:p>
          <a:p>
            <a:pPr indent="-311150" lvl="0" marL="457200" marR="0" rtl="0" algn="l">
              <a:lnSpc>
                <a:spcPct val="150000"/>
              </a:lnSpc>
              <a:spcBef>
                <a:spcPts val="0"/>
              </a:spcBef>
              <a:spcAft>
                <a:spcPts val="0"/>
              </a:spcAft>
              <a:buClr>
                <a:srgbClr val="0D0D0D"/>
              </a:buClr>
              <a:buSzPts val="1300"/>
              <a:buChar char="●"/>
            </a:pPr>
            <a:r>
              <a:rPr lang="en" sz="1300">
                <a:solidFill>
                  <a:srgbClr val="0D0D0D"/>
                </a:solidFill>
              </a:rPr>
              <a:t>Financial Statement</a:t>
            </a:r>
            <a:endParaRPr sz="1300">
              <a:solidFill>
                <a:srgbClr val="0C0C0C"/>
              </a:solidFill>
            </a:endParaRPr>
          </a:p>
          <a:p>
            <a:pPr indent="0" lvl="0" marL="0" marR="0" rtl="0" algn="ctr">
              <a:lnSpc>
                <a:spcPct val="150000"/>
              </a:lnSpc>
              <a:spcBef>
                <a:spcPts val="0"/>
              </a:spcBef>
              <a:spcAft>
                <a:spcPts val="0"/>
              </a:spcAft>
              <a:buNone/>
            </a:pPr>
            <a:r>
              <a:t/>
            </a:r>
            <a:endParaRPr sz="1300">
              <a:solidFill>
                <a:srgbClr val="0C0C0C"/>
              </a:solidFill>
              <a:latin typeface="Arial"/>
              <a:ea typeface="Arial"/>
              <a:cs typeface="Arial"/>
              <a:sym typeface="Arial"/>
            </a:endParaRPr>
          </a:p>
        </p:txBody>
      </p:sp>
      <p:sp>
        <p:nvSpPr>
          <p:cNvPr id="137" name="Google Shape;137;p22"/>
          <p:cNvSpPr txBox="1"/>
          <p:nvPr/>
        </p:nvSpPr>
        <p:spPr>
          <a:xfrm>
            <a:off x="3304327" y="3002473"/>
            <a:ext cx="25836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latin typeface="Arial"/>
                <a:ea typeface="Arial"/>
                <a:cs typeface="Arial"/>
                <a:sym typeface="Arial"/>
              </a:rPr>
              <a:t>Financial </a:t>
            </a:r>
            <a:r>
              <a:rPr b="1" lang="en" sz="1700">
                <a:solidFill>
                  <a:srgbClr val="0C0C0C"/>
                </a:solidFill>
              </a:rPr>
              <a:t>Information</a:t>
            </a:r>
            <a:endParaRPr b="1" sz="1700">
              <a:solidFill>
                <a:srgbClr val="0C0C0C"/>
              </a:solidFill>
              <a:latin typeface="Arial"/>
              <a:ea typeface="Arial"/>
              <a:cs typeface="Arial"/>
              <a:sym typeface="Arial"/>
            </a:endParaRPr>
          </a:p>
        </p:txBody>
      </p:sp>
      <p:cxnSp>
        <p:nvCxnSpPr>
          <p:cNvPr id="138" name="Google Shape;138;p22"/>
          <p:cNvCxnSpPr/>
          <p:nvPr/>
        </p:nvCxnSpPr>
        <p:spPr>
          <a:xfrm>
            <a:off x="4372026" y="3405436"/>
            <a:ext cx="448200" cy="0"/>
          </a:xfrm>
          <a:prstGeom prst="straightConnector1">
            <a:avLst/>
          </a:prstGeom>
          <a:noFill/>
          <a:ln cap="flat" cmpd="sng" w="9525">
            <a:solidFill>
              <a:srgbClr val="AB192D"/>
            </a:solidFill>
            <a:prstDash val="solid"/>
            <a:miter lim="800000"/>
            <a:headEnd len="sm" w="sm" type="none"/>
            <a:tailEnd len="sm" w="sm" type="none"/>
          </a:ln>
        </p:spPr>
      </p:cxnSp>
      <p:sp>
        <p:nvSpPr>
          <p:cNvPr id="139" name="Google Shape;139;p22"/>
          <p:cNvSpPr txBox="1"/>
          <p:nvPr/>
        </p:nvSpPr>
        <p:spPr>
          <a:xfrm>
            <a:off x="6292396" y="3589300"/>
            <a:ext cx="2721300" cy="1444200"/>
          </a:xfrm>
          <a:prstGeom prst="rect">
            <a:avLst/>
          </a:prstGeom>
          <a:noFill/>
          <a:ln>
            <a:noFill/>
          </a:ln>
        </p:spPr>
        <p:txBody>
          <a:bodyPr anchorCtr="0" anchor="t" bIns="34275" lIns="68575" spcFirstLastPara="1" rIns="68575" wrap="square" tIns="34275">
            <a:noAutofit/>
          </a:bodyPr>
          <a:lstStyle/>
          <a:p>
            <a:pPr indent="-311150" lvl="0" marL="457200" marR="0" rtl="0" algn="l">
              <a:lnSpc>
                <a:spcPct val="150000"/>
              </a:lnSpc>
              <a:spcBef>
                <a:spcPts val="0"/>
              </a:spcBef>
              <a:spcAft>
                <a:spcPts val="0"/>
              </a:spcAft>
              <a:buClr>
                <a:srgbClr val="0C0C0C"/>
              </a:buClr>
              <a:buSzPts val="1300"/>
              <a:buFont typeface="Arial"/>
              <a:buChar char="●"/>
            </a:pPr>
            <a:r>
              <a:rPr lang="en" sz="1300">
                <a:solidFill>
                  <a:srgbClr val="0C0C0C"/>
                </a:solidFill>
                <a:latin typeface="Arial"/>
                <a:ea typeface="Arial"/>
                <a:cs typeface="Arial"/>
                <a:sym typeface="Arial"/>
              </a:rPr>
              <a:t>Personal Info </a:t>
            </a:r>
            <a:r>
              <a:rPr lang="en" sz="1300">
                <a:solidFill>
                  <a:srgbClr val="0C0C0C"/>
                </a:solidFill>
              </a:rPr>
              <a:t>Viewing</a:t>
            </a:r>
            <a:endParaRPr sz="1300"/>
          </a:p>
          <a:p>
            <a:pPr indent="-311150" lvl="0" marL="457200" marR="0" rtl="0" algn="l">
              <a:lnSpc>
                <a:spcPct val="150000"/>
              </a:lnSpc>
              <a:spcBef>
                <a:spcPts val="0"/>
              </a:spcBef>
              <a:spcAft>
                <a:spcPts val="0"/>
              </a:spcAft>
              <a:buClr>
                <a:srgbClr val="0C0C0C"/>
              </a:buClr>
              <a:buSzPts val="1300"/>
              <a:buFont typeface="Arial"/>
              <a:buChar char="●"/>
            </a:pPr>
            <a:r>
              <a:rPr lang="en" sz="1300">
                <a:solidFill>
                  <a:srgbClr val="0C0C0C"/>
                </a:solidFill>
                <a:latin typeface="Arial"/>
                <a:ea typeface="Arial"/>
                <a:cs typeface="Arial"/>
                <a:sym typeface="Arial"/>
              </a:rPr>
              <a:t>Contact Info </a:t>
            </a:r>
            <a:r>
              <a:rPr lang="en" sz="1300">
                <a:solidFill>
                  <a:srgbClr val="0C0C0C"/>
                </a:solidFill>
              </a:rPr>
              <a:t>Viewing</a:t>
            </a:r>
            <a:endParaRPr sz="1300">
              <a:solidFill>
                <a:srgbClr val="0C0C0C"/>
              </a:solidFill>
            </a:endParaRPr>
          </a:p>
          <a:p>
            <a:pPr indent="0" lvl="0" marL="457200" marR="0" rtl="0" algn="l">
              <a:lnSpc>
                <a:spcPct val="150000"/>
              </a:lnSpc>
              <a:spcBef>
                <a:spcPts val="0"/>
              </a:spcBef>
              <a:spcAft>
                <a:spcPts val="0"/>
              </a:spcAft>
              <a:buNone/>
            </a:pPr>
            <a:r>
              <a:t/>
            </a:r>
            <a:endParaRPr sz="1300">
              <a:solidFill>
                <a:srgbClr val="0C0C0C"/>
              </a:solidFill>
            </a:endParaRPr>
          </a:p>
          <a:p>
            <a:pPr indent="0" lvl="0" marL="0" marR="0" rtl="0" algn="ctr">
              <a:lnSpc>
                <a:spcPct val="150000"/>
              </a:lnSpc>
              <a:spcBef>
                <a:spcPts val="0"/>
              </a:spcBef>
              <a:spcAft>
                <a:spcPts val="0"/>
              </a:spcAft>
              <a:buNone/>
            </a:pPr>
            <a:r>
              <a:t/>
            </a:r>
            <a:endParaRPr sz="1300">
              <a:solidFill>
                <a:srgbClr val="0C0C0C"/>
              </a:solidFill>
              <a:latin typeface="Arial"/>
              <a:ea typeface="Arial"/>
              <a:cs typeface="Arial"/>
              <a:sym typeface="Arial"/>
            </a:endParaRPr>
          </a:p>
          <a:p>
            <a:pPr indent="0" lvl="0" marL="0" marR="0" rtl="0" algn="ctr">
              <a:lnSpc>
                <a:spcPct val="150000"/>
              </a:lnSpc>
              <a:spcBef>
                <a:spcPts val="0"/>
              </a:spcBef>
              <a:spcAft>
                <a:spcPts val="0"/>
              </a:spcAft>
              <a:buNone/>
            </a:pPr>
            <a:r>
              <a:t/>
            </a:r>
            <a:endParaRPr sz="1300">
              <a:solidFill>
                <a:srgbClr val="0C0C0C"/>
              </a:solidFill>
              <a:latin typeface="Arial"/>
              <a:ea typeface="Arial"/>
              <a:cs typeface="Arial"/>
              <a:sym typeface="Arial"/>
            </a:endParaRPr>
          </a:p>
        </p:txBody>
      </p:sp>
      <p:sp>
        <p:nvSpPr>
          <p:cNvPr id="140" name="Google Shape;140;p22"/>
          <p:cNvSpPr txBox="1"/>
          <p:nvPr/>
        </p:nvSpPr>
        <p:spPr>
          <a:xfrm>
            <a:off x="6032233" y="3002479"/>
            <a:ext cx="2785200" cy="32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700">
                <a:solidFill>
                  <a:srgbClr val="0C0C0C"/>
                </a:solidFill>
                <a:latin typeface="Arial"/>
                <a:ea typeface="Arial"/>
                <a:cs typeface="Arial"/>
                <a:sym typeface="Arial"/>
              </a:rPr>
              <a:t>Personal Information</a:t>
            </a:r>
            <a:endParaRPr sz="1100"/>
          </a:p>
        </p:txBody>
      </p:sp>
      <p:cxnSp>
        <p:nvCxnSpPr>
          <p:cNvPr id="141" name="Google Shape;141;p22"/>
          <p:cNvCxnSpPr/>
          <p:nvPr/>
        </p:nvCxnSpPr>
        <p:spPr>
          <a:xfrm>
            <a:off x="7310143" y="3405436"/>
            <a:ext cx="448200" cy="0"/>
          </a:xfrm>
          <a:prstGeom prst="straightConnector1">
            <a:avLst/>
          </a:prstGeom>
          <a:noFill/>
          <a:ln cap="flat" cmpd="sng" w="9525">
            <a:solidFill>
              <a:srgbClr val="AB192D"/>
            </a:solidFill>
            <a:prstDash val="solid"/>
            <a:miter lim="800000"/>
            <a:headEnd len="sm" w="sm" type="none"/>
            <a:tailEnd len="sm" w="sm" type="none"/>
          </a:ln>
        </p:spPr>
      </p:cxnSp>
      <p:pic>
        <p:nvPicPr>
          <p:cNvPr descr="Newspaper" id="142" name="Google Shape;142;p22"/>
          <p:cNvPicPr preferRelativeResize="0"/>
          <p:nvPr/>
        </p:nvPicPr>
        <p:blipFill rotWithShape="1">
          <a:blip r:embed="rId6">
            <a:alphaModFix/>
          </a:blip>
          <a:srcRect b="0" l="0" r="0" t="0"/>
          <a:stretch/>
        </p:blipFill>
        <p:spPr>
          <a:xfrm>
            <a:off x="7109546" y="1950281"/>
            <a:ext cx="685800" cy="685800"/>
          </a:xfrm>
          <a:prstGeom prst="rect">
            <a:avLst/>
          </a:prstGeom>
          <a:noFill/>
          <a:ln>
            <a:noFill/>
          </a:ln>
        </p:spPr>
      </p:pic>
      <p:pic>
        <p:nvPicPr>
          <p:cNvPr descr="Graduation cap" id="143" name="Google Shape;143;p22"/>
          <p:cNvPicPr preferRelativeResize="0"/>
          <p:nvPr/>
        </p:nvPicPr>
        <p:blipFill rotWithShape="1">
          <a:blip r:embed="rId7">
            <a:alphaModFix/>
          </a:blip>
          <a:srcRect b="0" l="0" r="0" t="0"/>
          <a:stretch/>
        </p:blipFill>
        <p:spPr>
          <a:xfrm>
            <a:off x="1319036" y="1840318"/>
            <a:ext cx="685800" cy="685800"/>
          </a:xfrm>
          <a:prstGeom prst="rect">
            <a:avLst/>
          </a:prstGeom>
          <a:noFill/>
          <a:ln>
            <a:noFill/>
          </a:ln>
        </p:spPr>
      </p:pic>
      <p:pic>
        <p:nvPicPr>
          <p:cNvPr id="144" name="Google Shape;144;p22"/>
          <p:cNvPicPr preferRelativeResize="0"/>
          <p:nvPr/>
        </p:nvPicPr>
        <p:blipFill>
          <a:blip r:embed="rId8">
            <a:alphaModFix/>
          </a:blip>
          <a:stretch>
            <a:fillRect/>
          </a:stretch>
        </p:blipFill>
        <p:spPr>
          <a:xfrm>
            <a:off x="4214275" y="1840313"/>
            <a:ext cx="685800" cy="685800"/>
          </a:xfrm>
          <a:prstGeom prst="rect">
            <a:avLst/>
          </a:prstGeom>
          <a:noFill/>
          <a:ln>
            <a:noFill/>
          </a:ln>
        </p:spPr>
      </p:pic>
      <p:sp>
        <p:nvSpPr>
          <p:cNvPr id="145" name="Google Shape;145;p22"/>
          <p:cNvSpPr/>
          <p:nvPr/>
        </p:nvSpPr>
        <p:spPr>
          <a:xfrm rot="5400000">
            <a:off x="4892550" y="-3423300"/>
            <a:ext cx="54600" cy="8448300"/>
          </a:xfrm>
          <a:prstGeom prst="rect">
            <a:avLst/>
          </a:prstGeom>
          <a:solidFill>
            <a:srgbClr val="AB19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