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60" r:id="rId6"/>
    <p:sldId id="261"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11"/>
    <p:restoredTop sz="94648"/>
  </p:normalViewPr>
  <p:slideViewPr>
    <p:cSldViewPr snapToGrid="0" snapToObjects="1">
      <p:cViewPr varScale="1">
        <p:scale>
          <a:sx n="71" d="100"/>
          <a:sy n="71" d="100"/>
        </p:scale>
        <p:origin x="168"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4/30/20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4/30/20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4/30/20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4/30/20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4/30/20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w.com/en/lehman-brothers-looking-back-at-the-basics/a-45465573" TargetMode="External"/><Relationship Id="rId2" Type="http://schemas.openxmlformats.org/officeDocument/2006/relationships/hyperlink" Target="https://www.marketplace.org/2018/09/10/5-things-you-need-know-about-lehman-broth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4CC39-D8CD-41CB-840E-9548894FC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2AD70D7-DC56-43AC-97C6-5FA60897B4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71540362-4F3A-4A26-9A84-DA46C6A3D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19FA0D57-0D1A-4273-A68D-BF72FCE37F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9FCED40E-563C-4896-9480-08AE1C0FC3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3C54D80E-14F7-4294-8C61-4585B7A974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02B66E6C-EDB1-4927-9ED4-4BA0960709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114FA337-2005-4C83-9A89-D0BBB13E7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D45CDA4-917B-4D66-8F14-B9BCB59A2A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C6C12577-3A13-4F72-8530-D5192D8F9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9E2351B3-FDB0-4995-90AE-6FE65395E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FAC0E3B4-2E4A-421D-AADF-1D4E35435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D961ABBF-EA9C-4303-AEE9-D3A2794DB6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718CB438-7C75-48A0-8713-8150C9ACF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59E70B6-1232-4C74-9E75-5DAC8787C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9C149F8-0F98-48D7-A5DC-B21E389835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67158460-C306-4B67-AB8A-8A8E62F396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09616B12-4FBF-42D2-9389-57DD6BD936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CAECCE71-0F6D-4044-A496-B0EB842D44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A74F5872-71D7-4C41-9968-9321145863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C1787D01-D6C5-4655-8861-56319EA838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8E8B0AD7-EB1D-4120-8144-D9374E6BE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58942" y="3893141"/>
            <a:ext cx="5648782" cy="1771275"/>
            <a:chOff x="3258942" y="3893141"/>
            <a:chExt cx="5648782" cy="1771275"/>
          </a:xfrm>
        </p:grpSpPr>
        <p:sp>
          <p:nvSpPr>
            <p:cNvPr id="33" name="Isosceles Triangle 39">
              <a:extLst>
                <a:ext uri="{FF2B5EF4-FFF2-40B4-BE49-F238E27FC236}">
                  <a16:creationId xmlns:a16="http://schemas.microsoft.com/office/drawing/2014/main" id="{5EBC6443-5354-486E-98FF-11671CB83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57EA96-D1B1-4FFC-B4F9-7D37C878B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CD2C067-3DD2-F24D-AB00-F2E1E8CEF6A3}"/>
              </a:ext>
            </a:extLst>
          </p:cNvPr>
          <p:cNvSpPr>
            <a:spLocks noGrp="1"/>
          </p:cNvSpPr>
          <p:nvPr>
            <p:ph type="ctrTitle"/>
          </p:nvPr>
        </p:nvSpPr>
        <p:spPr>
          <a:xfrm>
            <a:off x="3341238" y="3980237"/>
            <a:ext cx="5495069" cy="765682"/>
          </a:xfrm>
        </p:spPr>
        <p:txBody>
          <a:bodyPr>
            <a:normAutofit/>
          </a:bodyPr>
          <a:lstStyle/>
          <a:p>
            <a:r>
              <a:rPr lang="en-US" sz="3300"/>
              <a:t>Lehman Brothers: Too Big to Fail?</a:t>
            </a:r>
          </a:p>
        </p:txBody>
      </p:sp>
      <p:sp>
        <p:nvSpPr>
          <p:cNvPr id="3" name="Subtitle 2">
            <a:extLst>
              <a:ext uri="{FF2B5EF4-FFF2-40B4-BE49-F238E27FC236}">
                <a16:creationId xmlns:a16="http://schemas.microsoft.com/office/drawing/2014/main" id="{1BD349C1-BDFB-414B-8433-4B5A8AF851AC}"/>
              </a:ext>
            </a:extLst>
          </p:cNvPr>
          <p:cNvSpPr>
            <a:spLocks noGrp="1"/>
          </p:cNvSpPr>
          <p:nvPr>
            <p:ph type="subTitle" idx="1"/>
          </p:nvPr>
        </p:nvSpPr>
        <p:spPr>
          <a:xfrm>
            <a:off x="3341238" y="4750706"/>
            <a:ext cx="5495069" cy="479916"/>
          </a:xfrm>
        </p:spPr>
        <p:txBody>
          <a:bodyPr>
            <a:normAutofit/>
          </a:bodyPr>
          <a:lstStyle/>
          <a:p>
            <a:r>
              <a:rPr lang="en-US" sz="1600"/>
              <a:t>By: Vandana Anand</a:t>
            </a:r>
          </a:p>
        </p:txBody>
      </p:sp>
      <p:pic>
        <p:nvPicPr>
          <p:cNvPr id="4" name="Picture 3">
            <a:extLst>
              <a:ext uri="{FF2B5EF4-FFF2-40B4-BE49-F238E27FC236}">
                <a16:creationId xmlns:a16="http://schemas.microsoft.com/office/drawing/2014/main" id="{8C2280D0-AA5E-2F49-B7C4-EB135D876161}"/>
              </a:ext>
            </a:extLst>
          </p:cNvPr>
          <p:cNvPicPr>
            <a:picLocks noChangeAspect="1"/>
          </p:cNvPicPr>
          <p:nvPr/>
        </p:nvPicPr>
        <p:blipFill rotWithShape="1">
          <a:blip r:embed="rId2"/>
          <a:srcRect t="3970" r="2" b="11827"/>
          <a:stretch/>
        </p:blipFill>
        <p:spPr>
          <a:xfrm>
            <a:off x="3258942" y="1175191"/>
            <a:ext cx="5648782" cy="2638998"/>
          </a:xfrm>
          <a:prstGeom prst="rect">
            <a:avLst/>
          </a:prstGeom>
          <a:ln w="12700">
            <a:noFill/>
          </a:ln>
        </p:spPr>
      </p:pic>
    </p:spTree>
    <p:extLst>
      <p:ext uri="{BB962C8B-B14F-4D97-AF65-F5344CB8AC3E}">
        <p14:creationId xmlns:p14="http://schemas.microsoft.com/office/powerpoint/2010/main" val="281026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F4B4B-FC7D-A642-93EC-854860AD35FA}"/>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rPr>
              <a:t>Introduction</a:t>
            </a:r>
            <a:endParaRPr lang="en-US"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768E4C0-1C54-CD47-810E-66CC908D0C90}"/>
              </a:ext>
            </a:extLst>
          </p:cNvPr>
          <p:cNvSpPr>
            <a:spLocks noGrp="1"/>
          </p:cNvSpPr>
          <p:nvPr>
            <p:ph idx="1"/>
          </p:nvPr>
        </p:nvSpPr>
        <p:spPr>
          <a:xfrm>
            <a:off x="2897949" y="2312821"/>
            <a:ext cx="8292338" cy="4207132"/>
          </a:xfrm>
        </p:spPr>
        <p:txBody>
          <a:bodyPr anchor="t">
            <a:normAutofit fontScale="85000" lnSpcReduction="10000"/>
          </a:bodyPr>
          <a:lstStyle/>
          <a:p>
            <a:r>
              <a:rPr lang="en-US" sz="2200" dirty="0"/>
              <a:t>Lehman Brothers was a family firm and full-service global investment bank  founded in 1850 by Emanuel, Henry, and Mayer Lehman. </a:t>
            </a:r>
          </a:p>
          <a:p>
            <a:r>
              <a:rPr lang="en-US" sz="2200" dirty="0"/>
              <a:t>Lehman helped advice and finance some of the greatest American businesses of the 20</a:t>
            </a:r>
            <a:r>
              <a:rPr lang="en-US" sz="2200" baseline="30000" dirty="0"/>
              <a:t>th</a:t>
            </a:r>
            <a:r>
              <a:rPr lang="en-US" sz="2200" dirty="0"/>
              <a:t> century such as Sears, Woolworth, and RCA.</a:t>
            </a:r>
          </a:p>
          <a:p>
            <a:r>
              <a:rPr lang="en-US" sz="2200" dirty="0"/>
              <a:t>By the time the future CEO Richard Fuld joined the firm as a trader in 1969, trading has regained prominence at the form and began to account for a majority of Lehman’s profits. </a:t>
            </a:r>
          </a:p>
          <a:p>
            <a:r>
              <a:rPr lang="en-US" sz="2200" dirty="0"/>
              <a:t>By 2008, Lehman was principally advising corporate clients on transactions and helping underwrite stocks and bonds for them, as well as selling and trading securities both on its own account and on behalf of its clients. It also provided wealth and asset management services.</a:t>
            </a:r>
          </a:p>
          <a:p>
            <a:endParaRPr lang="en-US" sz="1600" dirty="0"/>
          </a:p>
        </p:txBody>
      </p:sp>
      <p:pic>
        <p:nvPicPr>
          <p:cNvPr id="4" name="Picture 3" descr="A sign on the side of a building&#10;&#10;Description automatically generated">
            <a:extLst>
              <a:ext uri="{FF2B5EF4-FFF2-40B4-BE49-F238E27FC236}">
                <a16:creationId xmlns:a16="http://schemas.microsoft.com/office/drawing/2014/main" id="{531FF954-DAC7-C244-B6B8-6D7B188647AF}"/>
              </a:ext>
            </a:extLst>
          </p:cNvPr>
          <p:cNvPicPr>
            <a:picLocks noChangeAspect="1"/>
          </p:cNvPicPr>
          <p:nvPr/>
        </p:nvPicPr>
        <p:blipFill>
          <a:blip r:embed="rId2"/>
          <a:stretch>
            <a:fillRect/>
          </a:stretch>
        </p:blipFill>
        <p:spPr>
          <a:xfrm>
            <a:off x="7835153" y="133283"/>
            <a:ext cx="3374037" cy="1895780"/>
          </a:xfrm>
          <a:prstGeom prst="rect">
            <a:avLst/>
          </a:prstGeom>
        </p:spPr>
      </p:pic>
    </p:spTree>
    <p:extLst>
      <p:ext uri="{BB962C8B-B14F-4D97-AF65-F5344CB8AC3E}">
        <p14:creationId xmlns:p14="http://schemas.microsoft.com/office/powerpoint/2010/main" val="129929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F4B4B-FC7D-A642-93EC-854860AD35FA}"/>
              </a:ext>
            </a:extLst>
          </p:cNvPr>
          <p:cNvSpPr>
            <a:spLocks noGrp="1"/>
          </p:cNvSpPr>
          <p:nvPr>
            <p:ph type="title"/>
          </p:nvPr>
        </p:nvSpPr>
        <p:spPr>
          <a:xfrm>
            <a:off x="2880487" y="453929"/>
            <a:ext cx="6230857" cy="1230570"/>
          </a:xfrm>
        </p:spPr>
        <p:txBody>
          <a:bodyPr anchor="t">
            <a:normAutofit/>
          </a:bodyPr>
          <a:lstStyle/>
          <a:p>
            <a:pPr algn="l"/>
            <a:r>
              <a:rPr lang="en-US" sz="3600" dirty="0">
                <a:solidFill>
                  <a:schemeClr val="accent1"/>
                </a:solidFill>
              </a:rPr>
              <a:t>Failing Lehman Brothers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768E4C0-1C54-CD47-810E-66CC908D0C90}"/>
              </a:ext>
            </a:extLst>
          </p:cNvPr>
          <p:cNvSpPr>
            <a:spLocks noGrp="1"/>
          </p:cNvSpPr>
          <p:nvPr>
            <p:ph idx="1"/>
          </p:nvPr>
        </p:nvSpPr>
        <p:spPr>
          <a:xfrm>
            <a:off x="2880487" y="1684499"/>
            <a:ext cx="8827325" cy="5024533"/>
          </a:xfrm>
        </p:spPr>
        <p:txBody>
          <a:bodyPr anchor="t">
            <a:normAutofit fontScale="92500" lnSpcReduction="10000"/>
          </a:bodyPr>
          <a:lstStyle/>
          <a:p>
            <a:r>
              <a:rPr lang="en-US" b="1" dirty="0"/>
              <a:t>Describe the arguments for letting Lehman fail.</a:t>
            </a:r>
          </a:p>
          <a:p>
            <a:r>
              <a:rPr lang="en-US" dirty="0"/>
              <a:t>The arguments to allow Lehman to fail were:</a:t>
            </a:r>
          </a:p>
          <a:p>
            <a:r>
              <a:rPr lang="en-US" dirty="0"/>
              <a:t>The bad morals associated with providing a loan to Lehman or purchasing equity without taking control in the bank was too great. </a:t>
            </a:r>
          </a:p>
          <a:p>
            <a:r>
              <a:rPr lang="en-US" dirty="0"/>
              <a:t>Government assistance at the time could seem too generous especially since the treasury had been encouraging Lehman to shore its coffers for months.</a:t>
            </a:r>
          </a:p>
          <a:p>
            <a:r>
              <a:rPr lang="en-US" dirty="0"/>
              <a:t>There were other optics issues such as Paulson’s brother, Richard being the fixed income salesman at Lehman and President George W Bush’s cousin, George Herbert Walker IV ran Lehman’s asset management business.</a:t>
            </a:r>
          </a:p>
          <a:p>
            <a:r>
              <a:rPr lang="en-US" dirty="0"/>
              <a:t>Rescuing Lehman would be politically damaging and likely made future policy cooperation in Washington very difficult as there was a negative public response for rescuing Bear, another small banking investment firm. </a:t>
            </a:r>
          </a:p>
          <a:p>
            <a:r>
              <a:rPr lang="en-US" dirty="0"/>
              <a:t>Allowing Lehman to fail would mean other institutions would act prudently to raise capital and limit risky behavior. </a:t>
            </a:r>
          </a:p>
          <a:p>
            <a:pPr marL="0" indent="0">
              <a:buNone/>
            </a:pPr>
            <a:endParaRPr lang="en-US" dirty="0"/>
          </a:p>
          <a:p>
            <a:endParaRPr lang="en-US" sz="1600" dirty="0"/>
          </a:p>
        </p:txBody>
      </p:sp>
    </p:spTree>
    <p:extLst>
      <p:ext uri="{BB962C8B-B14F-4D97-AF65-F5344CB8AC3E}">
        <p14:creationId xmlns:p14="http://schemas.microsoft.com/office/powerpoint/2010/main" val="124942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F4B4B-FC7D-A642-93EC-854860AD35FA}"/>
              </a:ext>
            </a:extLst>
          </p:cNvPr>
          <p:cNvSpPr>
            <a:spLocks noGrp="1"/>
          </p:cNvSpPr>
          <p:nvPr>
            <p:ph type="title"/>
          </p:nvPr>
        </p:nvSpPr>
        <p:spPr>
          <a:xfrm>
            <a:off x="2880487" y="403191"/>
            <a:ext cx="6230857" cy="1230570"/>
          </a:xfrm>
        </p:spPr>
        <p:txBody>
          <a:bodyPr anchor="t">
            <a:normAutofit/>
          </a:bodyPr>
          <a:lstStyle/>
          <a:p>
            <a:pPr algn="l"/>
            <a:r>
              <a:rPr lang="en-US" sz="3600" dirty="0">
                <a:solidFill>
                  <a:schemeClr val="accent1"/>
                </a:solidFill>
              </a:rPr>
              <a:t>Rescuing Lehman Brothers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768E4C0-1C54-CD47-810E-66CC908D0C90}"/>
              </a:ext>
            </a:extLst>
          </p:cNvPr>
          <p:cNvSpPr>
            <a:spLocks noGrp="1"/>
          </p:cNvSpPr>
          <p:nvPr>
            <p:ph idx="1"/>
          </p:nvPr>
        </p:nvSpPr>
        <p:spPr>
          <a:xfrm>
            <a:off x="2880487" y="1627282"/>
            <a:ext cx="8827325" cy="4643566"/>
          </a:xfrm>
        </p:spPr>
        <p:txBody>
          <a:bodyPr anchor="t">
            <a:normAutofit/>
          </a:bodyPr>
          <a:lstStyle/>
          <a:p>
            <a:r>
              <a:rPr lang="en-US" b="1" dirty="0"/>
              <a:t>Describe the arguments for rescuing Lehman.</a:t>
            </a:r>
          </a:p>
          <a:p>
            <a:r>
              <a:rPr lang="en-US" dirty="0"/>
              <a:t>The arguments to rescue Lehman Brothers was that:</a:t>
            </a:r>
          </a:p>
          <a:p>
            <a:r>
              <a:rPr lang="en-US" dirty="0"/>
              <a:t>Saving Lehman directly by the government would imply that the government might take similar actions for the other three remaining big investment banks, which were al in similar danger of collapse. </a:t>
            </a:r>
          </a:p>
          <a:p>
            <a:r>
              <a:rPr lang="en-US" dirty="0"/>
              <a:t>Since Lehman had many interconnections throughout the financial system, letting Lehman fail would mean the market would quickly attack peer investment firms such as Merrill Lynch, Morgan Stanley, and Goldman Sachs.</a:t>
            </a:r>
          </a:p>
          <a:p>
            <a:r>
              <a:rPr lang="en-US" dirty="0"/>
              <a:t>Letting Lehman fail would mean a loss of confidence in the entire financial system. Their failure would also affect the untold number of counterparties across the financial system that Lehman has links to through its exposure in the wholesale funding markets. </a:t>
            </a:r>
          </a:p>
          <a:p>
            <a:pPr marL="0" indent="0">
              <a:buNone/>
            </a:pPr>
            <a:endParaRPr lang="en-US" dirty="0"/>
          </a:p>
          <a:p>
            <a:endParaRPr lang="en-US" sz="1600" dirty="0"/>
          </a:p>
        </p:txBody>
      </p:sp>
    </p:spTree>
    <p:extLst>
      <p:ext uri="{BB962C8B-B14F-4D97-AF65-F5344CB8AC3E}">
        <p14:creationId xmlns:p14="http://schemas.microsoft.com/office/powerpoint/2010/main" val="421238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F4B4B-FC7D-A642-93EC-854860AD35FA}"/>
              </a:ext>
            </a:extLst>
          </p:cNvPr>
          <p:cNvSpPr>
            <a:spLocks noGrp="1"/>
          </p:cNvSpPr>
          <p:nvPr>
            <p:ph type="title"/>
          </p:nvPr>
        </p:nvSpPr>
        <p:spPr>
          <a:xfrm>
            <a:off x="2716661" y="454819"/>
            <a:ext cx="6230857" cy="1230570"/>
          </a:xfrm>
        </p:spPr>
        <p:txBody>
          <a:bodyPr anchor="t">
            <a:normAutofit/>
          </a:bodyPr>
          <a:lstStyle/>
          <a:p>
            <a:pPr algn="l"/>
            <a:r>
              <a:rPr lang="en-US" sz="3600" dirty="0">
                <a:solidFill>
                  <a:schemeClr val="accent1"/>
                </a:solidFill>
              </a:rPr>
              <a:t>Finance and Morals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768E4C0-1C54-CD47-810E-66CC908D0C90}"/>
              </a:ext>
            </a:extLst>
          </p:cNvPr>
          <p:cNvSpPr>
            <a:spLocks noGrp="1"/>
          </p:cNvSpPr>
          <p:nvPr>
            <p:ph idx="1"/>
          </p:nvPr>
        </p:nvSpPr>
        <p:spPr>
          <a:xfrm>
            <a:off x="2898362" y="1608930"/>
            <a:ext cx="8879688" cy="5089784"/>
          </a:xfrm>
        </p:spPr>
        <p:txBody>
          <a:bodyPr anchor="t">
            <a:normAutofit fontScale="92500" lnSpcReduction="20000"/>
          </a:bodyPr>
          <a:lstStyle/>
          <a:p>
            <a:r>
              <a:rPr lang="en-US" b="1" dirty="0"/>
              <a:t>Which is the more important concern for the policymakers: financial stability or moral hazard?</a:t>
            </a:r>
          </a:p>
          <a:p>
            <a:r>
              <a:rPr lang="en-US" dirty="0"/>
              <a:t>Although both financial stability and moral hazard were both considered, it seems that policymakers took financial stability as an important concern. The policy’s goals are to maximize employment and stabilize prices and it can operate as a last resort lender to save institutions that are on the verge of collapsing. Their main concern was to prevent panics in the financial markets and did what they could in their power to ease monetary policy in hopes of having financial stability.</a:t>
            </a:r>
          </a:p>
          <a:p>
            <a:r>
              <a:rPr lang="en-US" b="1" dirty="0"/>
              <a:t>Describe the ideal form of the Lehman rescue. What would be the implications?</a:t>
            </a:r>
          </a:p>
          <a:p>
            <a:r>
              <a:rPr lang="en-US" dirty="0"/>
              <a:t>The ideal form of rescue for Lehman would be for a buyer to acquire Lehman, just as JP Morgan had acquired Bear. However, the key success to the Bear deal was a $30 billion loan from the Federal government. Since this support had gotten a lot of backlash, the Fed and Treasury sis not want to put money on the line to save Lehman. There was also a significant uncertainty about the strength of Lehman’s assets as well as about whether there was even a legally viable way to construct a loan that can be defended by the Fed under Section 13(3) if Lehman’s assets were identified as good collateral.  </a:t>
            </a:r>
          </a:p>
        </p:txBody>
      </p:sp>
    </p:spTree>
    <p:extLst>
      <p:ext uri="{BB962C8B-B14F-4D97-AF65-F5344CB8AC3E}">
        <p14:creationId xmlns:p14="http://schemas.microsoft.com/office/powerpoint/2010/main" val="173430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F4B4B-FC7D-A642-93EC-854860AD35FA}"/>
              </a:ext>
            </a:extLst>
          </p:cNvPr>
          <p:cNvSpPr>
            <a:spLocks noGrp="1"/>
          </p:cNvSpPr>
          <p:nvPr>
            <p:ph type="title"/>
          </p:nvPr>
        </p:nvSpPr>
        <p:spPr>
          <a:xfrm>
            <a:off x="2880485" y="841375"/>
            <a:ext cx="7492869" cy="1230570"/>
          </a:xfrm>
        </p:spPr>
        <p:txBody>
          <a:bodyPr anchor="t">
            <a:normAutofit/>
          </a:bodyPr>
          <a:lstStyle/>
          <a:p>
            <a:pPr algn="l"/>
            <a:r>
              <a:rPr lang="en-US" sz="3600" dirty="0">
                <a:solidFill>
                  <a:schemeClr val="accent1"/>
                </a:solidFill>
              </a:rPr>
              <a:t>Recommendations to Policymakers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768E4C0-1C54-CD47-810E-66CC908D0C90}"/>
              </a:ext>
            </a:extLst>
          </p:cNvPr>
          <p:cNvSpPr>
            <a:spLocks noGrp="1"/>
          </p:cNvSpPr>
          <p:nvPr>
            <p:ph idx="1"/>
          </p:nvPr>
        </p:nvSpPr>
        <p:spPr>
          <a:xfrm>
            <a:off x="2880487" y="2249046"/>
            <a:ext cx="8506650" cy="4459986"/>
          </a:xfrm>
        </p:spPr>
        <p:txBody>
          <a:bodyPr anchor="t">
            <a:normAutofit/>
          </a:bodyPr>
          <a:lstStyle/>
          <a:p>
            <a:r>
              <a:rPr lang="en-US" b="1" dirty="0"/>
              <a:t>What is your recommendation to policymakers?</a:t>
            </a:r>
          </a:p>
          <a:p>
            <a:r>
              <a:rPr lang="en-US" dirty="0"/>
              <a:t>My recommendation to the policymakers would be to assess which institutions could actually benefit from receiving a tremendous amount of loans. In the end, this consists of the taxpayer’s dollars and they deserve to know how their money is being spent. There are debates from the press and market participants about the government bailing out some banks and not others as well as how future bailouts should be concluded. The policymakers should use some type of analysis or talk to executive management of the institution that needs to be rescued to develop a rationale detailing why and how the institution could benefit from the loan or transaction. If the institution still ends up failing, then there would be no point in saving it and the money could go to another deserving organization.</a:t>
            </a:r>
          </a:p>
          <a:p>
            <a:endParaRPr lang="en-US" sz="1600" dirty="0"/>
          </a:p>
        </p:txBody>
      </p:sp>
    </p:spTree>
    <p:extLst>
      <p:ext uri="{BB962C8B-B14F-4D97-AF65-F5344CB8AC3E}">
        <p14:creationId xmlns:p14="http://schemas.microsoft.com/office/powerpoint/2010/main" val="131222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F4B4B-FC7D-A642-93EC-854860AD35FA}"/>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Conclusion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768E4C0-1C54-CD47-810E-66CC908D0C90}"/>
              </a:ext>
            </a:extLst>
          </p:cNvPr>
          <p:cNvSpPr>
            <a:spLocks noGrp="1"/>
          </p:cNvSpPr>
          <p:nvPr>
            <p:ph idx="1"/>
          </p:nvPr>
        </p:nvSpPr>
        <p:spPr>
          <a:xfrm>
            <a:off x="2880486" y="1844675"/>
            <a:ext cx="8827326" cy="4864357"/>
          </a:xfrm>
        </p:spPr>
        <p:txBody>
          <a:bodyPr anchor="t">
            <a:normAutofit/>
          </a:bodyPr>
          <a:lstStyle/>
          <a:p>
            <a:r>
              <a:rPr lang="en-US" b="1" dirty="0"/>
              <a:t>After reading this case, what were your overall conclusions, findings/key takeaways, and key personal learnings?</a:t>
            </a:r>
          </a:p>
          <a:p>
            <a:r>
              <a:rPr lang="en-US" dirty="0"/>
              <a:t>I found it very interesting to read about why the company ultimately failed to be successful after the financial crisis. Not only is it helpful to read about successes, but it is also equally important to learn from what failed and come up from that. </a:t>
            </a:r>
          </a:p>
          <a:p>
            <a:r>
              <a:rPr lang="en-US" dirty="0"/>
              <a:t>Since I personally was young during the 2008 financially crisis and subsequently do not remember the consequences it had, it’s surprising to see how that crisis had not only lead to the downfall of Lehman Brothers but many other companies in a similar way highlighted in the case.</a:t>
            </a:r>
          </a:p>
          <a:p>
            <a:r>
              <a:rPr lang="en-US" dirty="0"/>
              <a:t>Overall, from reading the case, as much as executives wanted to save the company, it seemed that the end was near for Lehman and rescuing it would not be the best option. As they say, all good (and bad!) things must come to an end. </a:t>
            </a:r>
          </a:p>
          <a:p>
            <a:endParaRPr lang="en-US" sz="1600" dirty="0"/>
          </a:p>
          <a:p>
            <a:endParaRPr lang="en-US" sz="1600" dirty="0"/>
          </a:p>
        </p:txBody>
      </p:sp>
    </p:spTree>
    <p:extLst>
      <p:ext uri="{BB962C8B-B14F-4D97-AF65-F5344CB8AC3E}">
        <p14:creationId xmlns:p14="http://schemas.microsoft.com/office/powerpoint/2010/main" val="313268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4DBD-666A-E945-ACEF-69FFB96ADF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C1D4FF3-EEA8-9444-91D6-29EFA107779C}"/>
              </a:ext>
            </a:extLst>
          </p:cNvPr>
          <p:cNvSpPr>
            <a:spLocks noGrp="1"/>
          </p:cNvSpPr>
          <p:nvPr>
            <p:ph idx="1"/>
          </p:nvPr>
        </p:nvSpPr>
        <p:spPr/>
        <p:txBody>
          <a:bodyPr/>
          <a:lstStyle/>
          <a:p>
            <a:r>
              <a:rPr lang="en-US" dirty="0"/>
              <a:t>Lehman Brothers: Too Big to Fail Article</a:t>
            </a:r>
          </a:p>
          <a:p>
            <a:r>
              <a:rPr lang="en-US" dirty="0">
                <a:hlinkClick r:id="rId2"/>
              </a:rPr>
              <a:t>https://www.marketplace.org/2018/09/10/5-things-you-need-know-about-lehman-brothers</a:t>
            </a:r>
            <a:endParaRPr lang="en-US" dirty="0"/>
          </a:p>
          <a:p>
            <a:r>
              <a:rPr lang="en-US" dirty="0">
                <a:hlinkClick r:id="rId3"/>
              </a:rPr>
              <a:t>https://www.dw.com/en/lehman-brothers-looking-back-at-the-basics/a-45465573</a:t>
            </a:r>
            <a:endParaRPr lang="en-US" dirty="0"/>
          </a:p>
          <a:p>
            <a:endParaRPr lang="en-US" dirty="0"/>
          </a:p>
          <a:p>
            <a:endParaRPr lang="en-US" dirty="0"/>
          </a:p>
        </p:txBody>
      </p:sp>
    </p:spTree>
    <p:extLst>
      <p:ext uri="{BB962C8B-B14F-4D97-AF65-F5344CB8AC3E}">
        <p14:creationId xmlns:p14="http://schemas.microsoft.com/office/powerpoint/2010/main" val="368264736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132</TotalTime>
  <Words>1016</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Lehman Brothers: Too Big to Fail?</vt:lpstr>
      <vt:lpstr>Introduction</vt:lpstr>
      <vt:lpstr>Failing Lehman Brothers</vt:lpstr>
      <vt:lpstr>Rescuing Lehman Brothers</vt:lpstr>
      <vt:lpstr>Finance and Morals</vt:lpstr>
      <vt:lpstr>Recommendations to Policymakers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Lehman Brothers: Too Big to Fail?</dc:title>
  <dc:creator>Anand, Vandana</dc:creator>
  <cp:lastModifiedBy>Anand, Vandana</cp:lastModifiedBy>
  <cp:revision>26</cp:revision>
  <dcterms:created xsi:type="dcterms:W3CDTF">2020-04-30T19:05:06Z</dcterms:created>
  <dcterms:modified xsi:type="dcterms:W3CDTF">2020-04-30T21:19:16Z</dcterms:modified>
</cp:coreProperties>
</file>