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77"/>
      <p:regular r:id="rId14"/>
      <p:bold r:id="rId15"/>
      <p:italic r:id="rId16"/>
      <p:boldItalic r:id="rId17"/>
    </p:embeddedFont>
    <p:embeddedFont>
      <p:font typeface="Proxima Nova" panose="02000506030000020004"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29DBD-38AA-4ED0-9C87-0B33E88F9059}">
  <a:tblStyle styleId="{9C429DBD-38AA-4ED0-9C87-0B33E88F90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summary:</a:t>
            </a:r>
            <a:endParaRPr/>
          </a:p>
          <a:p>
            <a:pPr marL="0" lvl="0" indent="0" algn="l" rtl="0">
              <a:spcBef>
                <a:spcPts val="0"/>
              </a:spcBef>
              <a:spcAft>
                <a:spcPts val="0"/>
              </a:spcAft>
              <a:buNone/>
            </a:pPr>
            <a:r>
              <a:rPr lang="en"/>
              <a:t>Our strategy, earn the most market share in our first round. We decided to lower our prices heavily about 35% discount on the MSRP in each market. We also forecast that we would trigger a price war for tech 1 by round 2 so get ahead on the game. We are assuming the market in Asia will increase YOY by 20% so expand our production to Asia was key. Financially we thought we would increase our market value so strategically buy back shares (sell them in the future for a higher price) and pay some dividends to shareholders(attractive stock to keep our market price).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d4b5f760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d4b5f760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d4b5f760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d4b5f760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d4b5f760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d4b5f76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all of our financial statements in the appendix below   </a:t>
            </a:r>
            <a:endParaRPr/>
          </a:p>
          <a:p>
            <a:pPr marL="0" lvl="0" indent="0" algn="l" rtl="0">
              <a:spcBef>
                <a:spcPts val="0"/>
              </a:spcBef>
              <a:spcAft>
                <a:spcPts val="0"/>
              </a:spcAft>
              <a:buNone/>
            </a:pPr>
            <a:r>
              <a:rPr lang="en"/>
              <a:t>We had the second highest revenue, this came from a price cutting strategy that gave us a larger share of the market </a:t>
            </a:r>
            <a:endParaRPr/>
          </a:p>
          <a:p>
            <a:pPr marL="0" lvl="0" indent="0" algn="l" rtl="0">
              <a:spcBef>
                <a:spcPts val="0"/>
              </a:spcBef>
              <a:spcAft>
                <a:spcPts val="0"/>
              </a:spcAft>
              <a:buNone/>
            </a:pPr>
            <a:r>
              <a:rPr lang="en"/>
              <a:t>Our profit was the second lowest because of this same price cutting strategy, the high tariffs we received with our high market share of asia, and our investment in R&amp;D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d4b5f760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d4b5f760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1 underperformed this round, however we maintained/increased our share value through buybacks and dividends. This will be useful next round when we attempt to take advantage of our new tech and market share.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d4b5f760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d4b5f760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difference in market share between the Tech 1 and total market share because Team 3 produced Tech 2, therefore slightly impacting the total market share values in the USA, Asia, and globally. In the market outlook provided at the beginning of Round 1, the market demand in Asia was projected to be the highest, followed by the USA and Europe. This projection led our team to make strides to claim the majority of the market in Asia by meeting the demand of consumers, building manufacturing plants in Asia, and increasing marketing costs using the low cost strategy as we knew a price war may be suspected in the future. We set a competitive price that could still be decreased moving forward, but was profitable to our company. We followed a similar and less aggressive strategy in the USA and did not focus as much in Europe as there are no plants to be built there and the market is not that high. Although in Europe we changed our marketing strategy to footprint as the consumers in this region care more about sustainability.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d4b5f760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d4b5f760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make the best HR/R&amp;D decisions for our company we did a cost benefit analysis between developing technology in house and licensing technology. The result was that at this stage of the simulation it is advantageous to develop in house as it is cheaper. This does come at the cost of upgrade delay by one round. Since our long term strategy is to focus of low cost high volume sales we could afford to wait to develop. We calculated the minimum number of workers/wages required to develop one Tech 1 upgrade and Tech 2 for next round. Although our HR costs went up significantly we are still saving $78,342,000 minus the unmeasurable benefits of having developed tech right away.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d4b5f760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d4b5f76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maxed out the amount of contract manufacturing in the USA because it would be less expensive with he tariffs imposed to USA being $12 per unit when exported to Asia. When we did the math, to contract in China would be $109 per unit and in the USA it would be $86 per unit. The tariff and the USA manufacturer to Asia would be $98 vs $109 per unit. However we did not account for the shipping ($11 per unit in logistics)  so we did end up paying $3 extra a unit. We will also have to maximize production because of our low prices which caused 1461K units in lost sales.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4b5f760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4b5f760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reason that the logistics cost were so low in the US, is because we set up the logistics to fulfill the US orders from the US plant first, in order to avoid tariffs. Our asian cost of logistics was high, because of the high tariff but we did our best to mitigate this by fulfilling the orders from the asia plant first.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d4b5f7600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d4b5f7600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d4b5f760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d4b5f760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CESIM Round 1</a:t>
            </a:r>
            <a:endParaRPr/>
          </a:p>
        </p:txBody>
      </p:sp>
      <p:sp>
        <p:nvSpPr>
          <p:cNvPr id="60" name="Google Shape;60;p13"/>
          <p:cNvSpPr txBox="1">
            <a:spLocks noGrp="1"/>
          </p:cNvSpPr>
          <p:nvPr>
            <p:ph type="subTitle" idx="1"/>
          </p:nvPr>
        </p:nvSpPr>
        <p:spPr>
          <a:xfrm>
            <a:off x="510450" y="3182312"/>
            <a:ext cx="8123100" cy="1309005"/>
          </a:xfrm>
          <a:prstGeom prst="rect">
            <a:avLst/>
          </a:prstGeom>
        </p:spPr>
        <p:txBody>
          <a:bodyPr spcFirstLastPara="1" wrap="square" lIns="91425" tIns="91425" rIns="91425" bIns="91425" anchor="t" anchorCtr="0">
            <a:noAutofit/>
          </a:bodyPr>
          <a:lstStyle/>
          <a:p>
            <a:pPr marL="0" lvl="0" indent="0"/>
            <a:r>
              <a:rPr lang="en" dirty="0"/>
              <a:t>Team 1: Andrew </a:t>
            </a:r>
            <a:r>
              <a:rPr lang="en" dirty="0" err="1"/>
              <a:t>Aberdale</a:t>
            </a:r>
            <a:r>
              <a:rPr lang="en" dirty="0"/>
              <a:t>, Vandana Anand, 			Katharine Conroy, Meredith Forcier, Diego Paredes, 	Christopher Tillotson, and Emily Wilson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81850" y="311225"/>
            <a:ext cx="852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152400" y="152400"/>
            <a:ext cx="4031099" cy="4838700"/>
          </a:xfrm>
          <a:prstGeom prst="rect">
            <a:avLst/>
          </a:prstGeom>
          <a:noFill/>
          <a:ln>
            <a:noFill/>
          </a:ln>
        </p:spPr>
      </p:pic>
      <p:pic>
        <p:nvPicPr>
          <p:cNvPr id="132" name="Google Shape;132;p23"/>
          <p:cNvPicPr preferRelativeResize="0"/>
          <p:nvPr/>
        </p:nvPicPr>
        <p:blipFill>
          <a:blip r:embed="rId4">
            <a:alphaModFix/>
          </a:blip>
          <a:stretch>
            <a:fillRect/>
          </a:stretch>
        </p:blipFill>
        <p:spPr>
          <a:xfrm>
            <a:off x="4335899" y="152400"/>
            <a:ext cx="4115758"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Statements  </a:t>
            </a:r>
            <a:r>
              <a:rPr lang="en" sz="1200"/>
              <a:t>in k USD</a:t>
            </a:r>
            <a:endParaRPr sz="120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D3B45"/>
              </a:solidFill>
              <a:latin typeface="Lato"/>
              <a:ea typeface="Lato"/>
              <a:cs typeface="Lato"/>
              <a:sym typeface="Lato"/>
            </a:endParaRPr>
          </a:p>
          <a:p>
            <a:pPr marL="0" lvl="0" indent="0" algn="l" rtl="0">
              <a:spcBef>
                <a:spcPts val="0"/>
              </a:spcBef>
              <a:spcAft>
                <a:spcPts val="0"/>
              </a:spcAft>
              <a:buNone/>
            </a:pPr>
            <a:endParaRPr sz="1200">
              <a:solidFill>
                <a:srgbClr val="2D3B45"/>
              </a:solidFill>
              <a:latin typeface="Lato"/>
              <a:ea typeface="Lato"/>
              <a:cs typeface="Lato"/>
              <a:sym typeface="Lato"/>
            </a:endParaRPr>
          </a:p>
          <a:p>
            <a:pPr marL="0" lvl="0" indent="0" algn="l" rtl="0">
              <a:spcBef>
                <a:spcPts val="0"/>
              </a:spcBef>
              <a:spcAft>
                <a:spcPts val="0"/>
              </a:spcAft>
              <a:buNone/>
            </a:pPr>
            <a:endParaRPr sz="1200">
              <a:solidFill>
                <a:srgbClr val="2D3B45"/>
              </a:solidFill>
              <a:latin typeface="Lato"/>
              <a:ea typeface="Lato"/>
              <a:cs typeface="Lato"/>
              <a:sym typeface="Lato"/>
            </a:endParaRPr>
          </a:p>
          <a:p>
            <a:pPr marL="0" lvl="0" indent="0" algn="l" rtl="0">
              <a:spcBef>
                <a:spcPts val="0"/>
              </a:spcBef>
              <a:spcAft>
                <a:spcPts val="0"/>
              </a:spcAft>
              <a:buNone/>
            </a:pPr>
            <a:endParaRPr sz="1200">
              <a:solidFill>
                <a:srgbClr val="2D3B45"/>
              </a:solidFill>
              <a:latin typeface="Lato"/>
              <a:ea typeface="Lato"/>
              <a:cs typeface="Lato"/>
              <a:sym typeface="Lato"/>
            </a:endParaRPr>
          </a:p>
          <a:p>
            <a:pPr marL="0" lvl="0" indent="0" algn="l" rtl="0">
              <a:spcBef>
                <a:spcPts val="0"/>
              </a:spcBef>
              <a:spcAft>
                <a:spcPts val="0"/>
              </a:spcAft>
              <a:buNone/>
            </a:pPr>
            <a:endParaRPr sz="1200">
              <a:solidFill>
                <a:srgbClr val="2D3B45"/>
              </a:solidFill>
              <a:latin typeface="Lato"/>
              <a:ea typeface="Lato"/>
              <a:cs typeface="Lato"/>
              <a:sym typeface="Lato"/>
            </a:endParaRPr>
          </a:p>
          <a:p>
            <a:pPr marL="0" lvl="0" indent="0" algn="l" rtl="0">
              <a:spcBef>
                <a:spcPts val="0"/>
              </a:spcBef>
              <a:spcAft>
                <a:spcPts val="0"/>
              </a:spcAft>
              <a:buNone/>
            </a:pPr>
            <a:r>
              <a:rPr lang="en" sz="1200">
                <a:solidFill>
                  <a:srgbClr val="2D3B45"/>
                </a:solidFill>
                <a:latin typeface="Lato"/>
                <a:ea typeface="Lato"/>
                <a:cs typeface="Lato"/>
                <a:sym typeface="Lato"/>
              </a:rPr>
              <a:t> </a:t>
            </a:r>
            <a:endParaRPr sz="1200">
              <a:solidFill>
                <a:srgbClr val="2D3B45"/>
              </a:solidFill>
              <a:latin typeface="Lato"/>
              <a:ea typeface="Lato"/>
              <a:cs typeface="Lato"/>
              <a:sym typeface="Lato"/>
            </a:endParaRPr>
          </a:p>
          <a:p>
            <a:pPr marL="0" lvl="0" indent="0" algn="l" rtl="0">
              <a:spcBef>
                <a:spcPts val="0"/>
              </a:spcBef>
              <a:spcAft>
                <a:spcPts val="0"/>
              </a:spcAft>
              <a:buNone/>
            </a:pPr>
            <a:endParaRPr sz="1200">
              <a:solidFill>
                <a:srgbClr val="2D3B45"/>
              </a:solidFill>
              <a:latin typeface="Lato"/>
              <a:ea typeface="Lato"/>
              <a:cs typeface="Lato"/>
              <a:sym typeface="Lato"/>
            </a:endParaRPr>
          </a:p>
          <a:p>
            <a:pPr marL="0" lvl="0" indent="0" algn="l" rtl="0">
              <a:spcBef>
                <a:spcPts val="0"/>
              </a:spcBef>
              <a:spcAft>
                <a:spcPts val="0"/>
              </a:spcAft>
              <a:buNone/>
            </a:pPr>
            <a:r>
              <a:rPr lang="en" sz="1200">
                <a:solidFill>
                  <a:srgbClr val="2D3B45"/>
                </a:solidFill>
                <a:latin typeface="Lato"/>
                <a:ea typeface="Lato"/>
                <a:cs typeface="Lato"/>
                <a:sym typeface="Lato"/>
              </a:rPr>
              <a:t> </a:t>
            </a:r>
            <a:endParaRPr sz="1200">
              <a:solidFill>
                <a:srgbClr val="2D3B45"/>
              </a:solidFill>
              <a:latin typeface="Lato"/>
              <a:ea typeface="Lato"/>
              <a:cs typeface="Lato"/>
              <a:sym typeface="Lato"/>
            </a:endParaRPr>
          </a:p>
          <a:p>
            <a:pPr marL="0" lvl="0" indent="0" algn="l" rtl="0">
              <a:spcBef>
                <a:spcPts val="0"/>
              </a:spcBef>
              <a:spcAft>
                <a:spcPts val="0"/>
              </a:spcAft>
              <a:buNone/>
            </a:pPr>
            <a:endParaRPr sz="1200">
              <a:solidFill>
                <a:srgbClr val="2D3B45"/>
              </a:solidFill>
              <a:latin typeface="Lato"/>
              <a:ea typeface="Lato"/>
              <a:cs typeface="Lato"/>
              <a:sym typeface="Lato"/>
            </a:endParaRPr>
          </a:p>
          <a:p>
            <a:pPr marL="0" lvl="0" indent="0" algn="l" rtl="0">
              <a:spcBef>
                <a:spcPts val="0"/>
              </a:spcBef>
              <a:spcAft>
                <a:spcPts val="1600"/>
              </a:spcAft>
              <a:buNone/>
            </a:pPr>
            <a:endParaRPr/>
          </a:p>
        </p:txBody>
      </p:sp>
      <p:graphicFrame>
        <p:nvGraphicFramePr>
          <p:cNvPr id="67" name="Google Shape;67;p14"/>
          <p:cNvGraphicFramePr/>
          <p:nvPr/>
        </p:nvGraphicFramePr>
        <p:xfrm>
          <a:off x="354575" y="1182525"/>
          <a:ext cx="8181600" cy="981323"/>
        </p:xfrm>
        <a:graphic>
          <a:graphicData uri="http://schemas.openxmlformats.org/drawingml/2006/table">
            <a:tbl>
              <a:tblPr>
                <a:noFill/>
                <a:tableStyleId>{9C429DBD-38AA-4ED0-9C87-0B33E88F9059}</a:tableStyleId>
              </a:tblPr>
              <a:tblGrid>
                <a:gridCol w="1022700">
                  <a:extLst>
                    <a:ext uri="{9D8B030D-6E8A-4147-A177-3AD203B41FA5}">
                      <a16:colId xmlns:a16="http://schemas.microsoft.com/office/drawing/2014/main" val="20000"/>
                    </a:ext>
                  </a:extLst>
                </a:gridCol>
                <a:gridCol w="1022700">
                  <a:extLst>
                    <a:ext uri="{9D8B030D-6E8A-4147-A177-3AD203B41FA5}">
                      <a16:colId xmlns:a16="http://schemas.microsoft.com/office/drawing/2014/main" val="20001"/>
                    </a:ext>
                  </a:extLst>
                </a:gridCol>
                <a:gridCol w="1022700">
                  <a:extLst>
                    <a:ext uri="{9D8B030D-6E8A-4147-A177-3AD203B41FA5}">
                      <a16:colId xmlns:a16="http://schemas.microsoft.com/office/drawing/2014/main" val="20002"/>
                    </a:ext>
                  </a:extLst>
                </a:gridCol>
                <a:gridCol w="1022700">
                  <a:extLst>
                    <a:ext uri="{9D8B030D-6E8A-4147-A177-3AD203B41FA5}">
                      <a16:colId xmlns:a16="http://schemas.microsoft.com/office/drawing/2014/main" val="20003"/>
                    </a:ext>
                  </a:extLst>
                </a:gridCol>
                <a:gridCol w="1022700">
                  <a:extLst>
                    <a:ext uri="{9D8B030D-6E8A-4147-A177-3AD203B41FA5}">
                      <a16:colId xmlns:a16="http://schemas.microsoft.com/office/drawing/2014/main" val="20004"/>
                    </a:ext>
                  </a:extLst>
                </a:gridCol>
                <a:gridCol w="1022700">
                  <a:extLst>
                    <a:ext uri="{9D8B030D-6E8A-4147-A177-3AD203B41FA5}">
                      <a16:colId xmlns:a16="http://schemas.microsoft.com/office/drawing/2014/main" val="20005"/>
                    </a:ext>
                  </a:extLst>
                </a:gridCol>
                <a:gridCol w="1096450">
                  <a:extLst>
                    <a:ext uri="{9D8B030D-6E8A-4147-A177-3AD203B41FA5}">
                      <a16:colId xmlns:a16="http://schemas.microsoft.com/office/drawing/2014/main" val="20006"/>
                    </a:ext>
                  </a:extLst>
                </a:gridCol>
                <a:gridCol w="948950">
                  <a:extLst>
                    <a:ext uri="{9D8B030D-6E8A-4147-A177-3AD203B41FA5}">
                      <a16:colId xmlns:a16="http://schemas.microsoft.com/office/drawing/2014/main" val="20007"/>
                    </a:ext>
                  </a:extLst>
                </a:gridCol>
              </a:tblGrid>
              <a:tr h="381000">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Revenue</a:t>
                      </a:r>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 Profit</a:t>
                      </a:r>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Assets</a:t>
                      </a:r>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Liabilities</a:t>
                      </a:r>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 Equity</a:t>
                      </a:r>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Cash</a:t>
                      </a:r>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Investment</a:t>
                      </a:r>
                      <a:endParaRPr sz="1200">
                        <a:solidFill>
                          <a:srgbClr val="2D3B45"/>
                        </a:solidFill>
                        <a:latin typeface="Lato"/>
                        <a:ea typeface="Lato"/>
                        <a:cs typeface="Lato"/>
                        <a:sym typeface="Lato"/>
                      </a:endParaRPr>
                    </a:p>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(plants+R&amp;D)</a:t>
                      </a:r>
                      <a:endParaRPr sz="1200">
                        <a:solidFill>
                          <a:srgbClr val="2D3B45"/>
                        </a:solidFill>
                        <a:latin typeface="Lato"/>
                        <a:ea typeface="Lato"/>
                        <a:cs typeface="Lato"/>
                        <a:sym typeface="Lato"/>
                      </a:endParaRPr>
                    </a:p>
                  </a:txBody>
                  <a:tcPr marL="91425" marR="91425" marT="91425" marB="91425">
                    <a:solidFill>
                      <a:schemeClr val="lt2"/>
                    </a:solidFill>
                  </a:tcPr>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Financing Activities</a:t>
                      </a:r>
                      <a:endParaRPr/>
                    </a:p>
                  </a:txBody>
                  <a:tcPr marL="91425" marR="91425" marT="91425" marB="91425">
                    <a:solidFill>
                      <a:schemeClr val="lt2"/>
                    </a:solidFill>
                  </a:tcPr>
                </a:tc>
                <a:extLst>
                  <a:ext uri="{0D108BD9-81ED-4DB2-BD59-A6C34878D82A}">
                    <a16:rowId xmlns:a16="http://schemas.microsoft.com/office/drawing/2014/main" val="10000"/>
                  </a:ext>
                </a:extLst>
              </a:tr>
              <a:tr h="396200">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$1,256,750</a:t>
                      </a:r>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$35, 079 </a:t>
                      </a:r>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2D3B45"/>
                          </a:solidFill>
                          <a:latin typeface="Lato"/>
                          <a:ea typeface="Lato"/>
                          <a:cs typeface="Lato"/>
                          <a:sym typeface="Lato"/>
                        </a:rPr>
                        <a:t> $</a:t>
                      </a:r>
                      <a:r>
                        <a:rPr lang="en" sz="1000">
                          <a:solidFill>
                            <a:srgbClr val="333333"/>
                          </a:solidFill>
                          <a:highlight>
                            <a:srgbClr val="FFFFFF"/>
                          </a:highlight>
                          <a:latin typeface="Roboto"/>
                          <a:ea typeface="Roboto"/>
                          <a:cs typeface="Roboto"/>
                          <a:sym typeface="Roboto"/>
                        </a:rPr>
                        <a:t>920,204</a:t>
                      </a:r>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$558,875</a:t>
                      </a:r>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$361,329</a:t>
                      </a:r>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$156,544</a:t>
                      </a:r>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rgbClr val="333333"/>
                          </a:solidFill>
                          <a:highlight>
                            <a:schemeClr val="lt1"/>
                          </a:highlight>
                          <a:latin typeface="Roboto"/>
                          <a:ea typeface="Roboto"/>
                          <a:cs typeface="Roboto"/>
                          <a:sym typeface="Roboto"/>
                        </a:rPr>
                        <a:t>$1,647,202</a:t>
                      </a:r>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rgbClr val="333333"/>
                          </a:solidFill>
                          <a:highlight>
                            <a:srgbClr val="FFFFFF"/>
                          </a:highlight>
                          <a:latin typeface="Roboto"/>
                          <a:ea typeface="Roboto"/>
                          <a:cs typeface="Roboto"/>
                          <a:sym typeface="Roboto"/>
                        </a:rPr>
                        <a:t>$29,207</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68" name="Google Shape;68;p14"/>
          <p:cNvPicPr preferRelativeResize="0"/>
          <p:nvPr/>
        </p:nvPicPr>
        <p:blipFill rotWithShape="1">
          <a:blip r:embed="rId3">
            <a:alphaModFix/>
          </a:blip>
          <a:srcRect l="-70313" t="-6549" r="131738" b="6550"/>
          <a:stretch/>
        </p:blipFill>
        <p:spPr>
          <a:xfrm>
            <a:off x="-3273950" y="2310700"/>
            <a:ext cx="3527249" cy="2343750"/>
          </a:xfrm>
          <a:prstGeom prst="rect">
            <a:avLst/>
          </a:prstGeom>
          <a:noFill/>
          <a:ln>
            <a:noFill/>
          </a:ln>
        </p:spPr>
      </p:pic>
      <p:pic>
        <p:nvPicPr>
          <p:cNvPr id="69" name="Google Shape;69;p14"/>
          <p:cNvPicPr preferRelativeResize="0"/>
          <p:nvPr/>
        </p:nvPicPr>
        <p:blipFill rotWithShape="1">
          <a:blip r:embed="rId4">
            <a:alphaModFix/>
          </a:blip>
          <a:srcRect r="61824"/>
          <a:stretch/>
        </p:blipFill>
        <p:spPr>
          <a:xfrm>
            <a:off x="494400" y="2652325"/>
            <a:ext cx="3490701" cy="2343750"/>
          </a:xfrm>
          <a:prstGeom prst="rect">
            <a:avLst/>
          </a:prstGeom>
          <a:noFill/>
          <a:ln>
            <a:noFill/>
          </a:ln>
        </p:spPr>
      </p:pic>
      <p:pic>
        <p:nvPicPr>
          <p:cNvPr id="70" name="Google Shape;70;p14"/>
          <p:cNvPicPr preferRelativeResize="0"/>
          <p:nvPr/>
        </p:nvPicPr>
        <p:blipFill rotWithShape="1">
          <a:blip r:embed="rId3">
            <a:alphaModFix/>
          </a:blip>
          <a:srcRect r="61425"/>
          <a:stretch/>
        </p:blipFill>
        <p:spPr>
          <a:xfrm>
            <a:off x="5098050" y="2605050"/>
            <a:ext cx="3527249" cy="2343750"/>
          </a:xfrm>
          <a:prstGeom prst="rect">
            <a:avLst/>
          </a:prstGeom>
          <a:noFill/>
          <a:ln>
            <a:noFill/>
          </a:ln>
        </p:spPr>
      </p:pic>
      <p:sp>
        <p:nvSpPr>
          <p:cNvPr id="71" name="Google Shape;71;p14"/>
          <p:cNvSpPr txBox="1"/>
          <p:nvPr/>
        </p:nvSpPr>
        <p:spPr>
          <a:xfrm>
            <a:off x="1181150" y="2335525"/>
            <a:ext cx="1958100" cy="4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Revenue</a:t>
            </a:r>
            <a:endParaRPr>
              <a:latin typeface="Proxima Nova"/>
              <a:ea typeface="Proxima Nova"/>
              <a:cs typeface="Proxima Nova"/>
              <a:sym typeface="Proxima Nova"/>
            </a:endParaRPr>
          </a:p>
        </p:txBody>
      </p:sp>
      <p:sp>
        <p:nvSpPr>
          <p:cNvPr id="72" name="Google Shape;72;p14"/>
          <p:cNvSpPr txBox="1"/>
          <p:nvPr/>
        </p:nvSpPr>
        <p:spPr>
          <a:xfrm>
            <a:off x="6002150" y="2345475"/>
            <a:ext cx="1958100" cy="4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Profit</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Ratios</a:t>
            </a:r>
            <a:endParaRPr/>
          </a:p>
        </p:txBody>
      </p:sp>
      <p:sp>
        <p:nvSpPr>
          <p:cNvPr id="78" name="Google Shape;7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Performance:</a:t>
            </a:r>
            <a:endParaRPr/>
          </a:p>
          <a:p>
            <a:pPr marL="457200" lvl="0" indent="-298450" algn="l" rtl="0">
              <a:spcBef>
                <a:spcPts val="1200"/>
              </a:spcBef>
              <a:spcAft>
                <a:spcPts val="0"/>
              </a:spcAft>
              <a:buClr>
                <a:schemeClr val="dk1"/>
              </a:buClr>
              <a:buSzPts val="1100"/>
              <a:buChar char="●"/>
            </a:pPr>
            <a:r>
              <a:rPr lang="en"/>
              <a:t>Cumulative total shareholder return: -9.85%</a:t>
            </a:r>
            <a:endParaRPr/>
          </a:p>
          <a:p>
            <a:pPr marL="457200" lvl="0" indent="-298450" algn="l" rtl="0">
              <a:spcBef>
                <a:spcPts val="0"/>
              </a:spcBef>
              <a:spcAft>
                <a:spcPts val="0"/>
              </a:spcAft>
              <a:buClr>
                <a:schemeClr val="dk1"/>
              </a:buClr>
              <a:buSzPts val="1100"/>
              <a:buChar char="●"/>
            </a:pPr>
            <a:r>
              <a:rPr lang="en"/>
              <a:t>Equity ratio: 39.27%</a:t>
            </a:r>
            <a:endParaRPr/>
          </a:p>
          <a:p>
            <a:pPr marL="457200" lvl="0" indent="-298450" algn="l" rtl="0">
              <a:spcBef>
                <a:spcPts val="0"/>
              </a:spcBef>
              <a:spcAft>
                <a:spcPts val="0"/>
              </a:spcAft>
              <a:buClr>
                <a:schemeClr val="dk1"/>
              </a:buClr>
              <a:buSzPts val="1100"/>
              <a:buChar char="●"/>
            </a:pPr>
            <a:r>
              <a:rPr lang="en"/>
              <a:t>Net debt to equity: 103.31%</a:t>
            </a:r>
            <a:endParaRPr/>
          </a:p>
          <a:p>
            <a:pPr marL="0" lvl="0" indent="0" algn="l" rtl="0">
              <a:spcBef>
                <a:spcPts val="1200"/>
              </a:spcBef>
              <a:spcAft>
                <a:spcPts val="0"/>
              </a:spcAft>
              <a:buNone/>
            </a:pPr>
            <a:r>
              <a:rPr lang="en"/>
              <a:t>Stock Price:</a:t>
            </a:r>
            <a:endParaRPr/>
          </a:p>
          <a:p>
            <a:pPr marL="457200" lvl="0" indent="-298450" algn="l" rtl="0">
              <a:spcBef>
                <a:spcPts val="1200"/>
              </a:spcBef>
              <a:spcAft>
                <a:spcPts val="0"/>
              </a:spcAft>
              <a:buClr>
                <a:schemeClr val="dk1"/>
              </a:buClr>
              <a:buSzPts val="1100"/>
              <a:buChar char="●"/>
            </a:pPr>
            <a:r>
              <a:rPr lang="en"/>
              <a:t>EBITDA: 17.77%</a:t>
            </a:r>
            <a:endParaRPr/>
          </a:p>
          <a:p>
            <a:pPr marL="457200" lvl="0" indent="-298450" algn="l" rtl="0">
              <a:spcBef>
                <a:spcPts val="0"/>
              </a:spcBef>
              <a:spcAft>
                <a:spcPts val="0"/>
              </a:spcAft>
              <a:buClr>
                <a:schemeClr val="dk1"/>
              </a:buClr>
              <a:buSzPts val="1100"/>
              <a:buChar char="●"/>
            </a:pPr>
            <a:r>
              <a:rPr lang="en"/>
              <a:t>P/E ratio: 130.97</a:t>
            </a:r>
            <a:endParaRPr/>
          </a:p>
          <a:p>
            <a:pPr marL="457200" lvl="0" indent="-298450" algn="l" rtl="0">
              <a:spcBef>
                <a:spcPts val="0"/>
              </a:spcBef>
              <a:spcAft>
                <a:spcPts val="0"/>
              </a:spcAft>
              <a:buClr>
                <a:schemeClr val="dk1"/>
              </a:buClr>
              <a:buSzPts val="1100"/>
              <a:buChar char="●"/>
            </a:pPr>
            <a:r>
              <a:rPr lang="en"/>
              <a:t>Average Trading Price: $190.03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Share Report</a:t>
            </a:r>
            <a:endParaRPr/>
          </a:p>
        </p:txBody>
      </p:sp>
      <p:pic>
        <p:nvPicPr>
          <p:cNvPr id="84" name="Google Shape;84;p16"/>
          <p:cNvPicPr preferRelativeResize="0"/>
          <p:nvPr/>
        </p:nvPicPr>
        <p:blipFill>
          <a:blip r:embed="rId3">
            <a:alphaModFix/>
          </a:blip>
          <a:stretch>
            <a:fillRect/>
          </a:stretch>
        </p:blipFill>
        <p:spPr>
          <a:xfrm>
            <a:off x="4351250" y="1138461"/>
            <a:ext cx="4754749" cy="2866577"/>
          </a:xfrm>
          <a:prstGeom prst="rect">
            <a:avLst/>
          </a:prstGeom>
          <a:noFill/>
          <a:ln>
            <a:noFill/>
          </a:ln>
        </p:spPr>
      </p:pic>
      <p:graphicFrame>
        <p:nvGraphicFramePr>
          <p:cNvPr id="85" name="Google Shape;85;p16"/>
          <p:cNvGraphicFramePr/>
          <p:nvPr/>
        </p:nvGraphicFramePr>
        <p:xfrm>
          <a:off x="311700" y="1427425"/>
          <a:ext cx="3000000" cy="3000000"/>
        </p:xfrm>
        <a:graphic>
          <a:graphicData uri="http://schemas.openxmlformats.org/drawingml/2006/table">
            <a:tbl>
              <a:tblPr>
                <a:noFill/>
                <a:tableStyleId>{9C429DBD-38AA-4ED0-9C87-0B33E88F9059}</a:tableStyleId>
              </a:tblPr>
              <a:tblGrid>
                <a:gridCol w="851375">
                  <a:extLst>
                    <a:ext uri="{9D8B030D-6E8A-4147-A177-3AD203B41FA5}">
                      <a16:colId xmlns:a16="http://schemas.microsoft.com/office/drawing/2014/main" val="20000"/>
                    </a:ext>
                  </a:extLst>
                </a:gridCol>
                <a:gridCol w="1558100">
                  <a:extLst>
                    <a:ext uri="{9D8B030D-6E8A-4147-A177-3AD203B41FA5}">
                      <a16:colId xmlns:a16="http://schemas.microsoft.com/office/drawing/2014/main" val="20001"/>
                    </a:ext>
                  </a:extLst>
                </a:gridCol>
                <a:gridCol w="1586175">
                  <a:extLst>
                    <a:ext uri="{9D8B030D-6E8A-4147-A177-3AD203B41FA5}">
                      <a16:colId xmlns:a16="http://schemas.microsoft.com/office/drawing/2014/main" val="20002"/>
                    </a:ext>
                  </a:extLst>
                </a:gridCol>
              </a:tblGrid>
              <a:tr h="421675">
                <a:tc>
                  <a:txBody>
                    <a:bodyPr/>
                    <a:lstStyle/>
                    <a:p>
                      <a:pPr marL="0" lvl="0" indent="0" algn="l" rtl="0">
                        <a:spcBef>
                          <a:spcPts val="0"/>
                        </a:spcBef>
                        <a:spcAft>
                          <a:spcPts val="0"/>
                        </a:spcAft>
                        <a:buNone/>
                      </a:pPr>
                      <a:r>
                        <a:rPr lang="en" b="1"/>
                        <a:t>Region</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Market Share Tech 1</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Total Market Share</a:t>
                      </a:r>
                      <a:endParaRPr b="1"/>
                    </a:p>
                  </a:txBody>
                  <a:tcPr marL="91425" marR="91425" marT="91425" marB="91425">
                    <a:solidFill>
                      <a:schemeClr val="lt2"/>
                    </a:solidFill>
                  </a:tcPr>
                </a:tc>
                <a:extLst>
                  <a:ext uri="{0D108BD9-81ED-4DB2-BD59-A6C34878D82A}">
                    <a16:rowId xmlns:a16="http://schemas.microsoft.com/office/drawing/2014/main" val="10000"/>
                  </a:ext>
                </a:extLst>
              </a:tr>
              <a:tr h="421675">
                <a:tc>
                  <a:txBody>
                    <a:bodyPr/>
                    <a:lstStyle/>
                    <a:p>
                      <a:pPr marL="0" lvl="0" indent="0" algn="l" rtl="0">
                        <a:spcBef>
                          <a:spcPts val="0"/>
                        </a:spcBef>
                        <a:spcAft>
                          <a:spcPts val="0"/>
                        </a:spcAft>
                        <a:buNone/>
                      </a:pPr>
                      <a:r>
                        <a:rPr lang="en"/>
                        <a:t>USA</a:t>
                      </a:r>
                      <a:endParaRPr/>
                    </a:p>
                  </a:txBody>
                  <a:tcPr marL="91425" marR="91425" marT="91425" marB="91425"/>
                </a:tc>
                <a:tc>
                  <a:txBody>
                    <a:bodyPr/>
                    <a:lstStyle/>
                    <a:p>
                      <a:pPr marL="0" lvl="0" indent="0" algn="l" rtl="0">
                        <a:spcBef>
                          <a:spcPts val="0"/>
                        </a:spcBef>
                        <a:spcAft>
                          <a:spcPts val="0"/>
                        </a:spcAft>
                        <a:buNone/>
                      </a:pPr>
                      <a:r>
                        <a:rPr lang="en"/>
                        <a:t>41.24</a:t>
                      </a:r>
                      <a:endParaRPr/>
                    </a:p>
                  </a:txBody>
                  <a:tcPr marL="91425" marR="91425" marT="91425" marB="91425"/>
                </a:tc>
                <a:tc>
                  <a:txBody>
                    <a:bodyPr/>
                    <a:lstStyle/>
                    <a:p>
                      <a:pPr marL="0" lvl="0" indent="0" algn="l" rtl="0">
                        <a:spcBef>
                          <a:spcPts val="0"/>
                        </a:spcBef>
                        <a:spcAft>
                          <a:spcPts val="0"/>
                        </a:spcAft>
                        <a:buNone/>
                      </a:pPr>
                      <a:r>
                        <a:rPr lang="en"/>
                        <a:t>35.71</a:t>
                      </a:r>
                      <a:endParaRPr/>
                    </a:p>
                  </a:txBody>
                  <a:tcPr marL="91425" marR="91425" marT="91425" marB="91425"/>
                </a:tc>
                <a:extLst>
                  <a:ext uri="{0D108BD9-81ED-4DB2-BD59-A6C34878D82A}">
                    <a16:rowId xmlns:a16="http://schemas.microsoft.com/office/drawing/2014/main" val="10001"/>
                  </a:ext>
                </a:extLst>
              </a:tr>
              <a:tr h="421675">
                <a:tc>
                  <a:txBody>
                    <a:bodyPr/>
                    <a:lstStyle/>
                    <a:p>
                      <a:pPr marL="0" lvl="0" indent="0" algn="l" rtl="0">
                        <a:spcBef>
                          <a:spcPts val="0"/>
                        </a:spcBef>
                        <a:spcAft>
                          <a:spcPts val="0"/>
                        </a:spcAft>
                        <a:buNone/>
                      </a:pPr>
                      <a:r>
                        <a:rPr lang="en"/>
                        <a:t>Asia</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46.70</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46.42</a:t>
                      </a:r>
                      <a:endParaRPr/>
                    </a:p>
                  </a:txBody>
                  <a:tcPr marL="91425" marR="91425" marT="91425" marB="91425">
                    <a:solidFill>
                      <a:srgbClr val="D9D9D9"/>
                    </a:solidFill>
                  </a:tcPr>
                </a:tc>
                <a:extLst>
                  <a:ext uri="{0D108BD9-81ED-4DB2-BD59-A6C34878D82A}">
                    <a16:rowId xmlns:a16="http://schemas.microsoft.com/office/drawing/2014/main" val="10002"/>
                  </a:ext>
                </a:extLst>
              </a:tr>
              <a:tr h="421675">
                <a:tc>
                  <a:txBody>
                    <a:bodyPr/>
                    <a:lstStyle/>
                    <a:p>
                      <a:pPr marL="0" lvl="0" indent="0" algn="l" rtl="0">
                        <a:spcBef>
                          <a:spcPts val="0"/>
                        </a:spcBef>
                        <a:spcAft>
                          <a:spcPts val="0"/>
                        </a:spcAft>
                        <a:buNone/>
                      </a:pPr>
                      <a:r>
                        <a:rPr lang="en"/>
                        <a:t>Europe</a:t>
                      </a:r>
                      <a:endParaRPr/>
                    </a:p>
                  </a:txBody>
                  <a:tcPr marL="91425" marR="91425" marT="91425" marB="91425"/>
                </a:tc>
                <a:tc>
                  <a:txBody>
                    <a:bodyPr/>
                    <a:lstStyle/>
                    <a:p>
                      <a:pPr marL="0" lvl="0" indent="0" algn="l" rtl="0">
                        <a:spcBef>
                          <a:spcPts val="0"/>
                        </a:spcBef>
                        <a:spcAft>
                          <a:spcPts val="0"/>
                        </a:spcAft>
                        <a:buNone/>
                      </a:pPr>
                      <a:r>
                        <a:rPr lang="en"/>
                        <a:t>10.65</a:t>
                      </a:r>
                      <a:endParaRPr/>
                    </a:p>
                  </a:txBody>
                  <a:tcPr marL="91425" marR="91425" marT="91425" marB="91425"/>
                </a:tc>
                <a:tc>
                  <a:txBody>
                    <a:bodyPr/>
                    <a:lstStyle/>
                    <a:p>
                      <a:pPr marL="0" lvl="0" indent="0" algn="l" rtl="0">
                        <a:spcBef>
                          <a:spcPts val="0"/>
                        </a:spcBef>
                        <a:spcAft>
                          <a:spcPts val="0"/>
                        </a:spcAft>
                        <a:buNone/>
                      </a:pPr>
                      <a:r>
                        <a:rPr lang="en"/>
                        <a:t>10.65</a:t>
                      </a:r>
                      <a:endParaRPr/>
                    </a:p>
                  </a:txBody>
                  <a:tcPr marL="91425" marR="91425" marT="91425" marB="91425"/>
                </a:tc>
                <a:extLst>
                  <a:ext uri="{0D108BD9-81ED-4DB2-BD59-A6C34878D82A}">
                    <a16:rowId xmlns:a16="http://schemas.microsoft.com/office/drawing/2014/main" val="10003"/>
                  </a:ext>
                </a:extLst>
              </a:tr>
              <a:tr h="421675">
                <a:tc>
                  <a:txBody>
                    <a:bodyPr/>
                    <a:lstStyle/>
                    <a:p>
                      <a:pPr marL="0" lvl="0" indent="0" algn="l" rtl="0">
                        <a:spcBef>
                          <a:spcPts val="0"/>
                        </a:spcBef>
                        <a:spcAft>
                          <a:spcPts val="0"/>
                        </a:spcAft>
                        <a:buNone/>
                      </a:pPr>
                      <a:r>
                        <a:rPr lang="en"/>
                        <a:t>Global</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36.99</a:t>
                      </a:r>
                      <a:endParaRPr/>
                    </a:p>
                  </a:txBody>
                  <a:tcPr marL="91425" marR="91425" marT="91425" marB="91425">
                    <a:solidFill>
                      <a:srgbClr val="D9D9D9"/>
                    </a:solidFill>
                  </a:tcPr>
                </a:tc>
                <a:tc>
                  <a:txBody>
                    <a:bodyPr/>
                    <a:lstStyle/>
                    <a:p>
                      <a:pPr marL="0" lvl="0" indent="0" algn="l" rtl="0">
                        <a:spcBef>
                          <a:spcPts val="0"/>
                        </a:spcBef>
                        <a:spcAft>
                          <a:spcPts val="0"/>
                        </a:spcAft>
                        <a:buNone/>
                      </a:pPr>
                      <a:r>
                        <a:rPr lang="en"/>
                        <a:t>35.61</a:t>
                      </a:r>
                      <a:endParaRPr/>
                    </a:p>
                  </a:txBody>
                  <a:tcPr marL="91425" marR="91425" marT="91425" marB="91425">
                    <a:solidFill>
                      <a:srgbClr val="D9D9D9"/>
                    </a:solidFill>
                  </a:tcPr>
                </a:tc>
                <a:extLst>
                  <a:ext uri="{0D108BD9-81ED-4DB2-BD59-A6C34878D82A}">
                    <a16:rowId xmlns:a16="http://schemas.microsoft.com/office/drawing/2014/main" val="10004"/>
                  </a:ext>
                </a:extLst>
              </a:tr>
            </a:tbl>
          </a:graphicData>
        </a:graphic>
      </p:graphicFrame>
      <p:sp>
        <p:nvSpPr>
          <p:cNvPr id="86" name="Google Shape;86;p16"/>
          <p:cNvSpPr txBox="1"/>
          <p:nvPr/>
        </p:nvSpPr>
        <p:spPr>
          <a:xfrm>
            <a:off x="4906275" y="1153075"/>
            <a:ext cx="36447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Global Market Shares by Team</a:t>
            </a:r>
            <a:endParaRPr b="1">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113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HR Report</a:t>
            </a:r>
            <a:endParaRPr/>
          </a:p>
        </p:txBody>
      </p:sp>
      <p:sp>
        <p:nvSpPr>
          <p:cNvPr id="92" name="Google Shape;92;p17"/>
          <p:cNvSpPr txBox="1">
            <a:spLocks noGrp="1"/>
          </p:cNvSpPr>
          <p:nvPr>
            <p:ph type="body" idx="1"/>
          </p:nvPr>
        </p:nvSpPr>
        <p:spPr>
          <a:xfrm>
            <a:off x="140650" y="686225"/>
            <a:ext cx="888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Goal: Increase personnel to accomplish R&amp;D goals in house (more cost effective)</a:t>
            </a:r>
            <a:endParaRPr b="1"/>
          </a:p>
          <a:p>
            <a:pPr marL="457200" lvl="0" indent="-342900" algn="l" rtl="0">
              <a:lnSpc>
                <a:spcPct val="100000"/>
              </a:lnSpc>
              <a:spcBef>
                <a:spcPts val="1600"/>
              </a:spcBef>
              <a:spcAft>
                <a:spcPts val="0"/>
              </a:spcAft>
              <a:buClr>
                <a:srgbClr val="000000"/>
              </a:buClr>
              <a:buSzPts val="1800"/>
              <a:buChar char="●"/>
            </a:pPr>
            <a:r>
              <a:rPr lang="en">
                <a:solidFill>
                  <a:srgbClr val="000000"/>
                </a:solidFill>
              </a:rPr>
              <a:t>300 workers last round =&gt; 1081 workers</a:t>
            </a:r>
            <a:endParaRPr>
              <a:solidFill>
                <a:srgbClr val="000000"/>
              </a:solidFill>
            </a:endParaRPr>
          </a:p>
          <a:p>
            <a:pPr marL="914400" lvl="1" indent="-317500" algn="l" rtl="0">
              <a:lnSpc>
                <a:spcPct val="100000"/>
              </a:lnSpc>
              <a:spcBef>
                <a:spcPts val="0"/>
              </a:spcBef>
              <a:spcAft>
                <a:spcPts val="0"/>
              </a:spcAft>
              <a:buClr>
                <a:srgbClr val="000000"/>
              </a:buClr>
              <a:buSzPts val="1400"/>
              <a:buChar char="○"/>
            </a:pPr>
            <a:r>
              <a:rPr lang="en">
                <a:solidFill>
                  <a:srgbClr val="000000"/>
                </a:solidFill>
              </a:rPr>
              <a:t>Increased wage +$1,900/month, USD</a:t>
            </a:r>
            <a:endParaRPr>
              <a:solidFill>
                <a:srgbClr val="000000"/>
              </a:solidFill>
            </a:endParaRPr>
          </a:p>
          <a:p>
            <a:pPr marL="914400" lvl="1" indent="-317500" algn="l" rtl="0">
              <a:lnSpc>
                <a:spcPct val="100000"/>
              </a:lnSpc>
              <a:spcBef>
                <a:spcPts val="0"/>
              </a:spcBef>
              <a:spcAft>
                <a:spcPts val="0"/>
              </a:spcAft>
              <a:buClr>
                <a:srgbClr val="000000"/>
              </a:buClr>
              <a:buSzPts val="1400"/>
              <a:buChar char="○"/>
            </a:pPr>
            <a:r>
              <a:rPr lang="en">
                <a:solidFill>
                  <a:srgbClr val="000000"/>
                </a:solidFill>
              </a:rPr>
              <a:t>Increased training budget +$180/month, USD</a:t>
            </a:r>
            <a:endParaRPr>
              <a:solidFill>
                <a:srgbClr val="000000"/>
              </a:solidFill>
            </a:endParaRPr>
          </a:p>
          <a:p>
            <a:pPr marL="914400" lvl="1" indent="-317500" algn="l" rtl="0">
              <a:lnSpc>
                <a:spcPct val="100000"/>
              </a:lnSpc>
              <a:spcBef>
                <a:spcPts val="0"/>
              </a:spcBef>
              <a:spcAft>
                <a:spcPts val="0"/>
              </a:spcAft>
              <a:buClr>
                <a:srgbClr val="000000"/>
              </a:buClr>
              <a:buSzPts val="1400"/>
              <a:buChar char="○"/>
            </a:pPr>
            <a:r>
              <a:rPr lang="en">
                <a:solidFill>
                  <a:srgbClr val="000000"/>
                </a:solidFill>
              </a:rPr>
              <a:t>Low turnover: 0.7%</a:t>
            </a:r>
            <a:endParaRPr>
              <a:solidFill>
                <a:srgbClr val="000000"/>
              </a:solidFill>
            </a:endParaRPr>
          </a:p>
          <a:p>
            <a:pPr marL="457200" lvl="0" indent="-342900" algn="l" rtl="0">
              <a:lnSpc>
                <a:spcPct val="100000"/>
              </a:lnSpc>
              <a:spcBef>
                <a:spcPts val="0"/>
              </a:spcBef>
              <a:spcAft>
                <a:spcPts val="0"/>
              </a:spcAft>
              <a:buClr>
                <a:srgbClr val="000000"/>
              </a:buClr>
              <a:buSzPts val="1800"/>
              <a:buChar char="●"/>
            </a:pPr>
            <a:r>
              <a:rPr lang="en">
                <a:solidFill>
                  <a:srgbClr val="000000"/>
                </a:solidFill>
              </a:rPr>
              <a:t>Total cost: $126,658,000 in house development V.S. $205,000,000 licensing ($78,342,000 savings)</a:t>
            </a:r>
            <a:endParaRPr>
              <a:solidFill>
                <a:srgbClr val="000000"/>
              </a:solidFill>
            </a:endParaRPr>
          </a:p>
        </p:txBody>
      </p:sp>
      <p:pic>
        <p:nvPicPr>
          <p:cNvPr id="93" name="Google Shape;93;p17"/>
          <p:cNvPicPr preferRelativeResize="0"/>
          <p:nvPr/>
        </p:nvPicPr>
        <p:blipFill rotWithShape="1">
          <a:blip r:embed="rId3">
            <a:alphaModFix/>
          </a:blip>
          <a:srcRect/>
          <a:stretch/>
        </p:blipFill>
        <p:spPr>
          <a:xfrm>
            <a:off x="984387" y="2838825"/>
            <a:ext cx="7034575" cy="212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Production Report</a:t>
            </a:r>
            <a:endParaRPr/>
          </a:p>
        </p:txBody>
      </p:sp>
      <p:graphicFrame>
        <p:nvGraphicFramePr>
          <p:cNvPr id="99" name="Google Shape;99;p18"/>
          <p:cNvGraphicFramePr/>
          <p:nvPr/>
        </p:nvGraphicFramePr>
        <p:xfrm>
          <a:off x="311700" y="1427000"/>
          <a:ext cx="3000000" cy="3000000"/>
        </p:xfrm>
        <a:graphic>
          <a:graphicData uri="http://schemas.openxmlformats.org/drawingml/2006/table">
            <a:tbl>
              <a:tblPr>
                <a:noFill/>
                <a:tableStyleId>{9C429DBD-38AA-4ED0-9C87-0B33E88F9059}</a:tableStyleId>
              </a:tblPr>
              <a:tblGrid>
                <a:gridCol w="1926075">
                  <a:extLst>
                    <a:ext uri="{9D8B030D-6E8A-4147-A177-3AD203B41FA5}">
                      <a16:colId xmlns:a16="http://schemas.microsoft.com/office/drawing/2014/main" val="20000"/>
                    </a:ext>
                  </a:extLst>
                </a:gridCol>
                <a:gridCol w="1710425">
                  <a:extLst>
                    <a:ext uri="{9D8B030D-6E8A-4147-A177-3AD203B41FA5}">
                      <a16:colId xmlns:a16="http://schemas.microsoft.com/office/drawing/2014/main" val="20001"/>
                    </a:ext>
                  </a:extLst>
                </a:gridCol>
              </a:tblGrid>
              <a:tr h="293175">
                <a:tc>
                  <a:txBody>
                    <a:bodyPr/>
                    <a:lstStyle/>
                    <a:p>
                      <a:pPr marL="0" lvl="0" indent="0" algn="l" rtl="0">
                        <a:spcBef>
                          <a:spcPts val="0"/>
                        </a:spcBef>
                        <a:spcAft>
                          <a:spcPts val="0"/>
                        </a:spcAft>
                        <a:buNone/>
                      </a:pPr>
                      <a:r>
                        <a:rPr lang="en" b="1"/>
                        <a:t>US Manufacturing:</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a:t>62.8 K</a:t>
                      </a:r>
                      <a:endParaRPr/>
                    </a:p>
                  </a:txBody>
                  <a:tcPr marL="91425" marR="91425" marT="91425" marB="91425"/>
                </a:tc>
                <a:extLst>
                  <a:ext uri="{0D108BD9-81ED-4DB2-BD59-A6C34878D82A}">
                    <a16:rowId xmlns:a16="http://schemas.microsoft.com/office/drawing/2014/main" val="10000"/>
                  </a:ext>
                </a:extLst>
              </a:tr>
              <a:tr h="293175">
                <a:tc>
                  <a:txBody>
                    <a:bodyPr/>
                    <a:lstStyle/>
                    <a:p>
                      <a:pPr marL="0" lvl="0" indent="0" algn="l" rtl="0">
                        <a:spcBef>
                          <a:spcPts val="0"/>
                        </a:spcBef>
                        <a:spcAft>
                          <a:spcPts val="0"/>
                        </a:spcAft>
                        <a:buNone/>
                      </a:pPr>
                      <a:r>
                        <a:rPr lang="en" b="1"/>
                        <a:t>Asia Manufacturing:</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a:t>680</a:t>
                      </a:r>
                      <a:endParaRPr/>
                    </a:p>
                  </a:txBody>
                  <a:tcPr marL="91425" marR="91425" marT="91425" marB="91425"/>
                </a:tc>
                <a:extLst>
                  <a:ext uri="{0D108BD9-81ED-4DB2-BD59-A6C34878D82A}">
                    <a16:rowId xmlns:a16="http://schemas.microsoft.com/office/drawing/2014/main" val="10001"/>
                  </a:ext>
                </a:extLst>
              </a:tr>
              <a:tr h="293175">
                <a:tc>
                  <a:txBody>
                    <a:bodyPr/>
                    <a:lstStyle/>
                    <a:p>
                      <a:pPr marL="0" lvl="0" indent="0" algn="l" rtl="0">
                        <a:spcBef>
                          <a:spcPts val="0"/>
                        </a:spcBef>
                        <a:spcAft>
                          <a:spcPts val="0"/>
                        </a:spcAft>
                        <a:buNone/>
                      </a:pPr>
                      <a:r>
                        <a:rPr lang="en" b="1"/>
                        <a:t>Capacity Utilization </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2"/>
                  </a:ext>
                </a:extLst>
              </a:tr>
              <a:tr h="293175">
                <a:tc>
                  <a:txBody>
                    <a:bodyPr/>
                    <a:lstStyle/>
                    <a:p>
                      <a:pPr marL="0" lvl="0" indent="0" algn="l" rtl="0">
                        <a:spcBef>
                          <a:spcPts val="0"/>
                        </a:spcBef>
                        <a:spcAft>
                          <a:spcPts val="0"/>
                        </a:spcAft>
                        <a:buNone/>
                      </a:pPr>
                      <a:r>
                        <a:rPr lang="en" b="1"/>
                        <a:t>Production Plants:</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a:t>12 Plants </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00" name="Google Shape;100;p18"/>
          <p:cNvGraphicFramePr/>
          <p:nvPr/>
        </p:nvGraphicFramePr>
        <p:xfrm>
          <a:off x="4572000" y="1427000"/>
          <a:ext cx="3000000" cy="3000000"/>
        </p:xfrm>
        <a:graphic>
          <a:graphicData uri="http://schemas.openxmlformats.org/drawingml/2006/table">
            <a:tbl>
              <a:tblPr>
                <a:noFill/>
                <a:tableStyleId>{9C429DBD-38AA-4ED0-9C87-0B33E88F9059}</a:tableStyleId>
              </a:tblPr>
              <a:tblGrid>
                <a:gridCol w="1915300">
                  <a:extLst>
                    <a:ext uri="{9D8B030D-6E8A-4147-A177-3AD203B41FA5}">
                      <a16:colId xmlns:a16="http://schemas.microsoft.com/office/drawing/2014/main" val="20000"/>
                    </a:ext>
                  </a:extLst>
                </a:gridCol>
                <a:gridCol w="1721200">
                  <a:extLst>
                    <a:ext uri="{9D8B030D-6E8A-4147-A177-3AD203B41FA5}">
                      <a16:colId xmlns:a16="http://schemas.microsoft.com/office/drawing/2014/main" val="20001"/>
                    </a:ext>
                  </a:extLst>
                </a:gridCol>
              </a:tblGrid>
              <a:tr h="293175">
                <a:tc>
                  <a:txBody>
                    <a:bodyPr/>
                    <a:lstStyle/>
                    <a:p>
                      <a:pPr marL="0" lvl="0" indent="0" algn="l" rtl="0">
                        <a:spcBef>
                          <a:spcPts val="0"/>
                        </a:spcBef>
                        <a:spcAft>
                          <a:spcPts val="0"/>
                        </a:spcAft>
                        <a:buNone/>
                      </a:pPr>
                      <a:r>
                        <a:rPr lang="en" b="1"/>
                        <a:t>Demand Estimates:</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a:t>13, 000k (Round 2) </a:t>
                      </a:r>
                      <a:endParaRPr/>
                    </a:p>
                  </a:txBody>
                  <a:tcPr marL="91425" marR="91425" marT="91425" marB="91425"/>
                </a:tc>
                <a:extLst>
                  <a:ext uri="{0D108BD9-81ED-4DB2-BD59-A6C34878D82A}">
                    <a16:rowId xmlns:a16="http://schemas.microsoft.com/office/drawing/2014/main" val="10000"/>
                  </a:ext>
                </a:extLst>
              </a:tr>
              <a:tr h="293175">
                <a:tc>
                  <a:txBody>
                    <a:bodyPr/>
                    <a:lstStyle/>
                    <a:p>
                      <a:pPr marL="0" lvl="0" indent="0" algn="l" rtl="0">
                        <a:spcBef>
                          <a:spcPts val="0"/>
                        </a:spcBef>
                        <a:spcAft>
                          <a:spcPts val="0"/>
                        </a:spcAft>
                        <a:buNone/>
                      </a:pPr>
                      <a:r>
                        <a:rPr lang="en" b="1"/>
                        <a:t>Capacity Utilization </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a:t>80%</a:t>
                      </a:r>
                      <a:endParaRPr/>
                    </a:p>
                  </a:txBody>
                  <a:tcPr marL="91425" marR="91425" marT="91425" marB="91425"/>
                </a:tc>
                <a:extLst>
                  <a:ext uri="{0D108BD9-81ED-4DB2-BD59-A6C34878D82A}">
                    <a16:rowId xmlns:a16="http://schemas.microsoft.com/office/drawing/2014/main" val="10001"/>
                  </a:ext>
                </a:extLst>
              </a:tr>
              <a:tr h="293175">
                <a:tc>
                  <a:txBody>
                    <a:bodyPr/>
                    <a:lstStyle/>
                    <a:p>
                      <a:pPr marL="0" lvl="0" indent="0" algn="l" rtl="0">
                        <a:spcBef>
                          <a:spcPts val="0"/>
                        </a:spcBef>
                        <a:spcAft>
                          <a:spcPts val="0"/>
                        </a:spcAft>
                        <a:buNone/>
                      </a:pPr>
                      <a:r>
                        <a:rPr lang="en" b="1"/>
                        <a:t>Production Plants:</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a:t>16 US Plants </a:t>
                      </a:r>
                      <a:endParaRPr/>
                    </a:p>
                    <a:p>
                      <a:pPr marL="0" lvl="0" indent="0" algn="l" rtl="0">
                        <a:spcBef>
                          <a:spcPts val="0"/>
                        </a:spcBef>
                        <a:spcAft>
                          <a:spcPts val="0"/>
                        </a:spcAft>
                        <a:buNone/>
                      </a:pPr>
                      <a:r>
                        <a:rPr lang="en"/>
                        <a:t> 6 Asia Plants</a:t>
                      </a:r>
                      <a:endParaRPr/>
                    </a:p>
                  </a:txBody>
                  <a:tcPr marL="91425" marR="91425" marT="91425" marB="91425"/>
                </a:tc>
                <a:extLst>
                  <a:ext uri="{0D108BD9-81ED-4DB2-BD59-A6C34878D82A}">
                    <a16:rowId xmlns:a16="http://schemas.microsoft.com/office/drawing/2014/main" val="10002"/>
                  </a:ext>
                </a:extLst>
              </a:tr>
            </a:tbl>
          </a:graphicData>
        </a:graphic>
      </p:graphicFrame>
      <p:sp>
        <p:nvSpPr>
          <p:cNvPr id="101" name="Google Shape;101;p18"/>
          <p:cNvSpPr txBox="1">
            <a:spLocks noGrp="1"/>
          </p:cNvSpPr>
          <p:nvPr>
            <p:ph type="title"/>
          </p:nvPr>
        </p:nvSpPr>
        <p:spPr>
          <a:xfrm>
            <a:off x="4572000" y="445025"/>
            <a:ext cx="426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Forecast Demand Report</a:t>
            </a:r>
            <a:endParaRPr/>
          </a:p>
        </p:txBody>
      </p:sp>
      <p:sp>
        <p:nvSpPr>
          <p:cNvPr id="102" name="Google Shape;102;p18"/>
          <p:cNvSpPr txBox="1"/>
          <p:nvPr/>
        </p:nvSpPr>
        <p:spPr>
          <a:xfrm>
            <a:off x="1019275" y="3623050"/>
            <a:ext cx="75174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Produced 6,960,000 units ---&gt; Lost Sales Due to Production Shortage 1,461,000 units</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Reports</a:t>
            </a:r>
            <a:endParaRPr/>
          </a:p>
        </p:txBody>
      </p:sp>
      <p:sp>
        <p:nvSpPr>
          <p:cNvPr id="108" name="Google Shape;108;p19"/>
          <p:cNvSpPr txBox="1">
            <a:spLocks noGrp="1"/>
          </p:cNvSpPr>
          <p:nvPr>
            <p:ph type="body" idx="1"/>
          </p:nvPr>
        </p:nvSpPr>
        <p:spPr>
          <a:xfrm>
            <a:off x="311700" y="1152475"/>
            <a:ext cx="7334100" cy="37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Logistics Cost per unit sold (usd)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Average Production Cost per unit: $75 (usd)</a:t>
            </a:r>
            <a:endParaRPr/>
          </a:p>
          <a:p>
            <a:pPr marL="0" lvl="0" indent="0" algn="l" rtl="0">
              <a:spcBef>
                <a:spcPts val="1600"/>
              </a:spcBef>
              <a:spcAft>
                <a:spcPts val="0"/>
              </a:spcAft>
              <a:buNone/>
            </a:pPr>
            <a:r>
              <a:rPr lang="en"/>
              <a:t>Contractor Manufacturing Cost per unit (usd)  </a:t>
            </a:r>
            <a:endParaRPr/>
          </a:p>
          <a:p>
            <a:pPr marL="0" lvl="0" indent="0" algn="l" rtl="0">
              <a:spcBef>
                <a:spcPts val="1600"/>
              </a:spcBef>
              <a:spcAft>
                <a:spcPts val="1600"/>
              </a:spcAft>
              <a:buNone/>
            </a:pPr>
            <a:endParaRPr/>
          </a:p>
        </p:txBody>
      </p:sp>
      <p:graphicFrame>
        <p:nvGraphicFramePr>
          <p:cNvPr id="109" name="Google Shape;109;p19"/>
          <p:cNvGraphicFramePr/>
          <p:nvPr/>
        </p:nvGraphicFramePr>
        <p:xfrm>
          <a:off x="543375" y="1648000"/>
          <a:ext cx="3000000" cy="3000000"/>
        </p:xfrm>
        <a:graphic>
          <a:graphicData uri="http://schemas.openxmlformats.org/drawingml/2006/table">
            <a:tbl>
              <a:tblPr>
                <a:noFill/>
                <a:tableStyleId>{9C429DBD-38AA-4ED0-9C87-0B33E88F9059}</a:tableStyleId>
              </a:tblPr>
              <a:tblGrid>
                <a:gridCol w="893800">
                  <a:extLst>
                    <a:ext uri="{9D8B030D-6E8A-4147-A177-3AD203B41FA5}">
                      <a16:colId xmlns:a16="http://schemas.microsoft.com/office/drawing/2014/main" val="20000"/>
                    </a:ext>
                  </a:extLst>
                </a:gridCol>
                <a:gridCol w="893800">
                  <a:extLst>
                    <a:ext uri="{9D8B030D-6E8A-4147-A177-3AD203B41FA5}">
                      <a16:colId xmlns:a16="http://schemas.microsoft.com/office/drawing/2014/main" val="20001"/>
                    </a:ext>
                  </a:extLst>
                </a:gridCol>
                <a:gridCol w="8938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USA</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Asia</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Europe</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$23.10</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10" name="Google Shape;110;p19"/>
          <p:cNvGraphicFramePr/>
          <p:nvPr/>
        </p:nvGraphicFramePr>
        <p:xfrm>
          <a:off x="543375" y="3743975"/>
          <a:ext cx="3000000" cy="3000000"/>
        </p:xfrm>
        <a:graphic>
          <a:graphicData uri="http://schemas.openxmlformats.org/drawingml/2006/table">
            <a:tbl>
              <a:tblPr>
                <a:noFill/>
                <a:tableStyleId>{9C429DBD-38AA-4ED0-9C87-0B33E88F9059}</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t>USA</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Asia</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$86.2</a:t>
                      </a:r>
                      <a:endParaRPr/>
                    </a:p>
                  </a:txBody>
                  <a:tcPr marL="91425" marR="91425" marT="91425" marB="91425"/>
                </a:tc>
                <a:tc>
                  <a:txBody>
                    <a:bodyPr/>
                    <a:lstStyle/>
                    <a:p>
                      <a:pPr marL="0" lvl="0" indent="0" algn="l" rtl="0">
                        <a:spcBef>
                          <a:spcPts val="0"/>
                        </a:spcBef>
                        <a:spcAft>
                          <a:spcPts val="0"/>
                        </a:spcAft>
                        <a:buNone/>
                      </a:pPr>
                      <a:r>
                        <a:rPr lang="en"/>
                        <a:t>$109</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and Recommendations</a:t>
            </a:r>
            <a:endParaRPr/>
          </a:p>
        </p:txBody>
      </p:sp>
      <p:sp>
        <p:nvSpPr>
          <p:cNvPr id="116" name="Google Shape;11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found that, in comparison to other teams, we performed better than most of the competition. There is still a firm that has a better competitor edge than us, but we are not the worst performing team. </a:t>
            </a:r>
            <a:endParaRPr/>
          </a:p>
          <a:p>
            <a:pPr marL="457200" lvl="0" indent="-342900" algn="l" rtl="0">
              <a:spcBef>
                <a:spcPts val="0"/>
              </a:spcBef>
              <a:spcAft>
                <a:spcPts val="0"/>
              </a:spcAft>
              <a:buSzPts val="1800"/>
              <a:buChar char="●"/>
            </a:pPr>
            <a:r>
              <a:rPr lang="en"/>
              <a:t>For round 2, some changes we can make in order to perform better is to continue to increase the salary for workers because each round represents one year and it makes sense to give employees an annual incentive to keep working at the firm</a:t>
            </a:r>
            <a:endParaRPr/>
          </a:p>
          <a:p>
            <a:pPr marL="457200" lvl="0" indent="-342900" algn="l" rtl="0">
              <a:spcBef>
                <a:spcPts val="0"/>
              </a:spcBef>
              <a:spcAft>
                <a:spcPts val="0"/>
              </a:spcAft>
              <a:buSzPts val="1800"/>
              <a:buChar char="●"/>
            </a:pPr>
            <a:r>
              <a:rPr lang="en"/>
              <a:t>Moving forward we will want to increase production and keep a competitive cost in the market that allows us a reasonable profit while keeping a low cost that appeals to customers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time!</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1200</Words>
  <Application>Microsoft Macintosh PowerPoint</Application>
  <PresentationFormat>On-screen Show (16:9)</PresentationFormat>
  <Paragraphs>113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Proxima Nova</vt:lpstr>
      <vt:lpstr>Lato</vt:lpstr>
      <vt:lpstr>Spearmint</vt:lpstr>
      <vt:lpstr>CESIM Round 1</vt:lpstr>
      <vt:lpstr>Financial Statements  in k USD</vt:lpstr>
      <vt:lpstr>Ratios</vt:lpstr>
      <vt:lpstr>Market Share Report</vt:lpstr>
      <vt:lpstr>HR Report</vt:lpstr>
      <vt:lpstr>Production Report</vt:lpstr>
      <vt:lpstr>Cost Reports</vt:lpstr>
      <vt:lpstr>Conclusion and Recommendations</vt:lpstr>
      <vt:lpstr>Thank you for your time!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CESIM Round 1</dc:title>
  <cp:lastModifiedBy>Anand, Vandana</cp:lastModifiedBy>
  <cp:revision>1</cp:revision>
  <dcterms:modified xsi:type="dcterms:W3CDTF">2020-05-29T15:51:24Z</dcterms:modified>
</cp:coreProperties>
</file>