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Lato" panose="020F0502020204030203" pitchFamily="34" charset="77"/>
      <p:regular r:id="rId14"/>
      <p:bold r:id="rId15"/>
      <p:italic r:id="rId16"/>
      <p:boldItalic r:id="rId17"/>
    </p:embeddedFont>
    <p:embeddedFont>
      <p:font typeface="Proxima Nova" panose="02000506030000020004" pitchFamily="2" charset="0"/>
      <p:regular r:id="rId18"/>
      <p:bold r:id="rId19"/>
      <p:italic r:id="rId20"/>
      <p:boldItalic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9D5F5C9-0A43-4444-AEC0-862D44B145DF}">
  <a:tblStyle styleId="{39D5F5C9-0A43-4444-AEC0-862D44B145D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42" d="100"/>
          <a:sy n="142" d="100"/>
        </p:scale>
        <p:origin x="76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Goal summary:</a:t>
            </a:r>
            <a:endParaRPr/>
          </a:p>
          <a:p>
            <a:pPr marL="0" lvl="0" indent="0" algn="l" rtl="0">
              <a:spcBef>
                <a:spcPts val="0"/>
              </a:spcBef>
              <a:spcAft>
                <a:spcPts val="0"/>
              </a:spcAft>
              <a:buNone/>
            </a:pPr>
            <a:r>
              <a:rPr lang="en"/>
              <a:t>Our strategy for this round was to build more factories in each in the US and Asia. Assuming these two areas are the strongest in potential revenue, the intention of building more factories is to avoid tariffs to increase our profit. We then decided to profit on tech 2 and start developing tech 3.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d4b5f7600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d4b5f7600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d4b5f7600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d4b5f760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d4b5f7600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d4b5f760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see all of our financial statements in the appendix below   </a:t>
            </a:r>
            <a:endParaRPr/>
          </a:p>
          <a:p>
            <a:pPr marL="0" lvl="0" indent="0" algn="l" rtl="0">
              <a:spcBef>
                <a:spcPts val="0"/>
              </a:spcBef>
              <a:spcAft>
                <a:spcPts val="0"/>
              </a:spcAft>
              <a:buNone/>
            </a:pPr>
            <a:r>
              <a:rPr lang="en"/>
              <a:t>We had the highest revenue, this was an improvement from last round. We continued to lower our prices for tech one while pricing competitively for tech 2 and we were able to maintain our market share</a:t>
            </a:r>
            <a:endParaRPr/>
          </a:p>
          <a:p>
            <a:pPr marL="0" lvl="0" indent="0" algn="l" rtl="0">
              <a:spcBef>
                <a:spcPts val="0"/>
              </a:spcBef>
              <a:spcAft>
                <a:spcPts val="0"/>
              </a:spcAft>
              <a:buNone/>
            </a:pPr>
            <a:r>
              <a:rPr lang="en"/>
              <a:t>Our profit was the second highest because of this same price cutting strategy, last round we had high tariff fees that we were able to drastically improve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7d4b5f7600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7d4b5f7600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the shareholder returns, we are lowering the costs to shareholders which shows improvement. Looking at EBITDA, it’s clear the company is starting to improve. While we have increased our debt, we should be seeing significant improvement over the next few rounds provided no external factors seriously impede progress.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d4b5f7600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7d4b5f7600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saw a change in market share across the board with some increases and decreases in market share in different regions. There was a significant decrease in market share in the USA between rounds, overall with an 8% decrease. As a team, in this round, we decided that it made more financial sense if we only produced products solds in the USA, in USA manufacturing plants and sent extra products made in Asia to Europe. This reasoning was because of the high tariff prices between the USA and Asia. Market share went up in Asia (~11%) for this reason because we produced a high volume in Asia and directed all products to Asia before sending them to Europe for selling. We saw a slight decrease in total market share in Europe but a significant increase in market share of Tech 1 because of increased production/marketing/sales. Globally, we saw a significant increase in market share of Tech 1 and kept a consistent market share for Tech 2, resulting in the slight increase in total market share. This is likely due to the significant increase in market share of Tech 1 in Asia and Europe, while keeping other market and technologies consistent.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7d4b5f7600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7d4b5f7600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Round 2: Our strategy for R&amp;D has not changed from the last round as it still supports our company’s overarching strategy. Producing technology in house is financially advantageous to a high degree. We chose to develop 1 new feature for tech 3 and develop tech 4 to meet our business needs for next round. It would have been significantly more expensive to purchase licensing (savings of $512,899).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7d4b5f7600_2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7d4b5f7600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ROUND 3: This round we decreased the manufacturing in the United States and increased in China because the tariffs and shipping was less in China then the US. Therefore, we wanted to get the highest amount of capacity in China to not have a lot of tariffs from the US.Production scraps, 1.4% and 2.1% for US and Asia respectively shows we are selecting the right plant production for our demand.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d4b5f7600_2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d4b5f7600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R3: Production scrap 1.4% Tech 1 USA, Asia 2.1% Tech 1. We stuck with our logistics strategy from the last round as it was working. Because of our production plan we were able to reduce logistics cost for USA and Asia, and Europe only went up slightly. Europe is the highest because we are not producing there. Our production cost per unit went down in both USA and Asia. Our contract manufacturing cost went down in the US, and in Asia it went up slightly.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6ee5a08d5a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6ee5a08d5a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7d4b5f7600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7d4b5f7600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CESIM Round 3</a:t>
            </a:r>
            <a:endParaRPr/>
          </a:p>
        </p:txBody>
      </p:sp>
      <p:sp>
        <p:nvSpPr>
          <p:cNvPr id="60" name="Google Shape;60;p1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Team 1: Andrew </a:t>
            </a:r>
            <a:r>
              <a:rPr lang="en" dirty="0" err="1"/>
              <a:t>Aberdale</a:t>
            </a:r>
            <a:r>
              <a:rPr lang="en"/>
              <a:t>, Vandana Anand, 			Katharine Conroy, Meredith Forcier, Diego Paredes, 	Christopher Tillotson, and Emily Wilson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181850" y="311225"/>
            <a:ext cx="8520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Appendix</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Google Shape;131;p23"/>
          <p:cNvPicPr preferRelativeResize="0"/>
          <p:nvPr/>
        </p:nvPicPr>
        <p:blipFill>
          <a:blip r:embed="rId3">
            <a:alphaModFix/>
          </a:blip>
          <a:stretch>
            <a:fillRect/>
          </a:stretch>
        </p:blipFill>
        <p:spPr>
          <a:xfrm>
            <a:off x="152400" y="152400"/>
            <a:ext cx="3887384" cy="4732468"/>
          </a:xfrm>
          <a:prstGeom prst="rect">
            <a:avLst/>
          </a:prstGeom>
          <a:noFill/>
          <a:ln>
            <a:noFill/>
          </a:ln>
        </p:spPr>
      </p:pic>
      <p:pic>
        <p:nvPicPr>
          <p:cNvPr id="132" name="Google Shape;132;p23"/>
          <p:cNvPicPr preferRelativeResize="0"/>
          <p:nvPr/>
        </p:nvPicPr>
        <p:blipFill>
          <a:blip r:embed="rId4">
            <a:alphaModFix/>
          </a:blip>
          <a:stretch>
            <a:fillRect/>
          </a:stretch>
        </p:blipFill>
        <p:spPr>
          <a:xfrm>
            <a:off x="4192184" y="152400"/>
            <a:ext cx="4119434"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135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Financial Statements  </a:t>
            </a:r>
            <a:r>
              <a:rPr lang="en" sz="1200"/>
              <a:t>in k USD</a:t>
            </a:r>
            <a:endParaRPr sz="1200"/>
          </a:p>
        </p:txBody>
      </p:sp>
      <p:pic>
        <p:nvPicPr>
          <p:cNvPr id="66" name="Google Shape;66;p14"/>
          <p:cNvPicPr preferRelativeResize="0"/>
          <p:nvPr/>
        </p:nvPicPr>
        <p:blipFill rotWithShape="1">
          <a:blip r:embed="rId3">
            <a:alphaModFix/>
          </a:blip>
          <a:srcRect l="-70313" t="-6549" r="131738" b="6550"/>
          <a:stretch/>
        </p:blipFill>
        <p:spPr>
          <a:xfrm>
            <a:off x="-3273950" y="2310700"/>
            <a:ext cx="3527249" cy="2343750"/>
          </a:xfrm>
          <a:prstGeom prst="rect">
            <a:avLst/>
          </a:prstGeom>
          <a:noFill/>
          <a:ln>
            <a:noFill/>
          </a:ln>
        </p:spPr>
      </p:pic>
      <p:pic>
        <p:nvPicPr>
          <p:cNvPr id="67" name="Google Shape;67;p14" title="Points scored"/>
          <p:cNvPicPr preferRelativeResize="0"/>
          <p:nvPr/>
        </p:nvPicPr>
        <p:blipFill>
          <a:blip r:embed="rId4">
            <a:alphaModFix/>
          </a:blip>
          <a:stretch>
            <a:fillRect/>
          </a:stretch>
        </p:blipFill>
        <p:spPr>
          <a:xfrm>
            <a:off x="4678950" y="2500675"/>
            <a:ext cx="4214349" cy="2522151"/>
          </a:xfrm>
          <a:prstGeom prst="rect">
            <a:avLst/>
          </a:prstGeom>
          <a:noFill/>
          <a:ln>
            <a:noFill/>
          </a:ln>
        </p:spPr>
      </p:pic>
      <p:pic>
        <p:nvPicPr>
          <p:cNvPr id="68" name="Google Shape;68;p14" title="Chart"/>
          <p:cNvPicPr preferRelativeResize="0"/>
          <p:nvPr/>
        </p:nvPicPr>
        <p:blipFill>
          <a:blip r:embed="rId5">
            <a:alphaModFix/>
          </a:blip>
          <a:stretch>
            <a:fillRect/>
          </a:stretch>
        </p:blipFill>
        <p:spPr>
          <a:xfrm>
            <a:off x="0" y="2500663"/>
            <a:ext cx="4678950" cy="2522175"/>
          </a:xfrm>
          <a:prstGeom prst="rect">
            <a:avLst/>
          </a:prstGeom>
          <a:noFill/>
          <a:ln>
            <a:noFill/>
          </a:ln>
        </p:spPr>
      </p:pic>
      <p:graphicFrame>
        <p:nvGraphicFramePr>
          <p:cNvPr id="69" name="Google Shape;69;p14"/>
          <p:cNvGraphicFramePr/>
          <p:nvPr/>
        </p:nvGraphicFramePr>
        <p:xfrm>
          <a:off x="311700" y="670900"/>
          <a:ext cx="3000000" cy="3000000"/>
        </p:xfrm>
        <a:graphic>
          <a:graphicData uri="http://schemas.openxmlformats.org/drawingml/2006/table">
            <a:tbl>
              <a:tblPr>
                <a:noFill/>
                <a:tableStyleId>{39D5F5C9-0A43-4444-AEC0-862D44B145DF}</a:tableStyleId>
              </a:tblPr>
              <a:tblGrid>
                <a:gridCol w="909075">
                  <a:extLst>
                    <a:ext uri="{9D8B030D-6E8A-4147-A177-3AD203B41FA5}">
                      <a16:colId xmlns:a16="http://schemas.microsoft.com/office/drawing/2014/main" val="20000"/>
                    </a:ext>
                  </a:extLst>
                </a:gridCol>
                <a:gridCol w="909075">
                  <a:extLst>
                    <a:ext uri="{9D8B030D-6E8A-4147-A177-3AD203B41FA5}">
                      <a16:colId xmlns:a16="http://schemas.microsoft.com/office/drawing/2014/main" val="20001"/>
                    </a:ext>
                  </a:extLst>
                </a:gridCol>
                <a:gridCol w="909075">
                  <a:extLst>
                    <a:ext uri="{9D8B030D-6E8A-4147-A177-3AD203B41FA5}">
                      <a16:colId xmlns:a16="http://schemas.microsoft.com/office/drawing/2014/main" val="20002"/>
                    </a:ext>
                  </a:extLst>
                </a:gridCol>
                <a:gridCol w="909075">
                  <a:extLst>
                    <a:ext uri="{9D8B030D-6E8A-4147-A177-3AD203B41FA5}">
                      <a16:colId xmlns:a16="http://schemas.microsoft.com/office/drawing/2014/main" val="20003"/>
                    </a:ext>
                  </a:extLst>
                </a:gridCol>
                <a:gridCol w="909075">
                  <a:extLst>
                    <a:ext uri="{9D8B030D-6E8A-4147-A177-3AD203B41FA5}">
                      <a16:colId xmlns:a16="http://schemas.microsoft.com/office/drawing/2014/main" val="20004"/>
                    </a:ext>
                  </a:extLst>
                </a:gridCol>
                <a:gridCol w="909075">
                  <a:extLst>
                    <a:ext uri="{9D8B030D-6E8A-4147-A177-3AD203B41FA5}">
                      <a16:colId xmlns:a16="http://schemas.microsoft.com/office/drawing/2014/main" val="20005"/>
                    </a:ext>
                  </a:extLst>
                </a:gridCol>
                <a:gridCol w="805425">
                  <a:extLst>
                    <a:ext uri="{9D8B030D-6E8A-4147-A177-3AD203B41FA5}">
                      <a16:colId xmlns:a16="http://schemas.microsoft.com/office/drawing/2014/main" val="20006"/>
                    </a:ext>
                  </a:extLst>
                </a:gridCol>
                <a:gridCol w="1129550">
                  <a:extLst>
                    <a:ext uri="{9D8B030D-6E8A-4147-A177-3AD203B41FA5}">
                      <a16:colId xmlns:a16="http://schemas.microsoft.com/office/drawing/2014/main" val="20007"/>
                    </a:ext>
                  </a:extLst>
                </a:gridCol>
                <a:gridCol w="934500">
                  <a:extLst>
                    <a:ext uri="{9D8B030D-6E8A-4147-A177-3AD203B41FA5}">
                      <a16:colId xmlns:a16="http://schemas.microsoft.com/office/drawing/2014/main" val="20008"/>
                    </a:ext>
                  </a:extLst>
                </a:gridCol>
              </a:tblGrid>
              <a:tr h="546800">
                <a:tc>
                  <a:txBody>
                    <a:bodyPr/>
                    <a:lstStyle/>
                    <a:p>
                      <a:pPr marL="0" lvl="0" indent="0" algn="l" rtl="0">
                        <a:lnSpc>
                          <a:spcPct val="115000"/>
                        </a:lnSpc>
                        <a:spcBef>
                          <a:spcPts val="0"/>
                        </a:spcBef>
                        <a:spcAft>
                          <a:spcPts val="0"/>
                        </a:spcAft>
                        <a:buNone/>
                      </a:pPr>
                      <a:r>
                        <a:rPr lang="en" sz="1200" b="1">
                          <a:solidFill>
                            <a:srgbClr val="2D3B45"/>
                          </a:solidFill>
                          <a:latin typeface="Lato"/>
                          <a:ea typeface="Lato"/>
                          <a:cs typeface="Lato"/>
                          <a:sym typeface="Lato"/>
                        </a:rPr>
                        <a:t>Round</a:t>
                      </a:r>
                      <a:endParaRPr sz="1200" b="1">
                        <a:solidFill>
                          <a:srgbClr val="2D3B45"/>
                        </a:solidFill>
                        <a:latin typeface="Lato"/>
                        <a:ea typeface="Lato"/>
                        <a:cs typeface="Lato"/>
                        <a:sym typeface="Lato"/>
                      </a:endParaRPr>
                    </a:p>
                  </a:txBody>
                  <a:tcPr marL="91425" marR="91425" marT="91425" marB="91425">
                    <a:lnB w="9525" cap="flat" cmpd="sng">
                      <a:solidFill>
                        <a:srgbClr val="9E9E9E"/>
                      </a:solidFill>
                      <a:prstDash val="solid"/>
                      <a:round/>
                      <a:headEnd type="none" w="sm" len="sm"/>
                      <a:tailEnd type="none" w="sm" len="sm"/>
                    </a:lnB>
                    <a:solidFill>
                      <a:schemeClr val="lt2"/>
                    </a:solidFill>
                  </a:tcPr>
                </a:tc>
                <a:tc>
                  <a:txBody>
                    <a:bodyPr/>
                    <a:lstStyle/>
                    <a:p>
                      <a:pPr marL="0" lvl="0" indent="0" algn="l" rtl="0">
                        <a:lnSpc>
                          <a:spcPct val="115000"/>
                        </a:lnSpc>
                        <a:spcBef>
                          <a:spcPts val="0"/>
                        </a:spcBef>
                        <a:spcAft>
                          <a:spcPts val="0"/>
                        </a:spcAft>
                        <a:buNone/>
                      </a:pPr>
                      <a:r>
                        <a:rPr lang="en" sz="1200" b="1">
                          <a:solidFill>
                            <a:srgbClr val="2D3B45"/>
                          </a:solidFill>
                          <a:latin typeface="Lato"/>
                          <a:ea typeface="Lato"/>
                          <a:cs typeface="Lato"/>
                          <a:sym typeface="Lato"/>
                        </a:rPr>
                        <a:t>Revenue</a:t>
                      </a:r>
                      <a:endParaRPr b="1"/>
                    </a:p>
                  </a:txBody>
                  <a:tcPr marL="91425" marR="91425" marT="91425" marB="91425">
                    <a:lnB w="9525" cap="flat" cmpd="sng">
                      <a:solidFill>
                        <a:srgbClr val="9E9E9E"/>
                      </a:solidFill>
                      <a:prstDash val="solid"/>
                      <a:round/>
                      <a:headEnd type="none" w="sm" len="sm"/>
                      <a:tailEnd type="none" w="sm" len="sm"/>
                    </a:lnB>
                    <a:solidFill>
                      <a:schemeClr val="lt2"/>
                    </a:solidFill>
                  </a:tcPr>
                </a:tc>
                <a:tc>
                  <a:txBody>
                    <a:bodyPr/>
                    <a:lstStyle/>
                    <a:p>
                      <a:pPr marL="0" lvl="0" indent="0" algn="l" rtl="0">
                        <a:lnSpc>
                          <a:spcPct val="115000"/>
                        </a:lnSpc>
                        <a:spcBef>
                          <a:spcPts val="0"/>
                        </a:spcBef>
                        <a:spcAft>
                          <a:spcPts val="0"/>
                        </a:spcAft>
                        <a:buNone/>
                      </a:pPr>
                      <a:r>
                        <a:rPr lang="en" sz="1200" b="1">
                          <a:solidFill>
                            <a:srgbClr val="2D3B45"/>
                          </a:solidFill>
                          <a:latin typeface="Lato"/>
                          <a:ea typeface="Lato"/>
                          <a:cs typeface="Lato"/>
                          <a:sym typeface="Lato"/>
                        </a:rPr>
                        <a:t> Profit</a:t>
                      </a:r>
                      <a:endParaRPr b="1"/>
                    </a:p>
                  </a:txBody>
                  <a:tcPr marL="91425" marR="91425" marT="91425" marB="91425">
                    <a:lnB w="9525" cap="flat" cmpd="sng">
                      <a:solidFill>
                        <a:srgbClr val="9E9E9E"/>
                      </a:solidFill>
                      <a:prstDash val="solid"/>
                      <a:round/>
                      <a:headEnd type="none" w="sm" len="sm"/>
                      <a:tailEnd type="none" w="sm" len="sm"/>
                    </a:lnB>
                    <a:solidFill>
                      <a:schemeClr val="lt2"/>
                    </a:solidFill>
                  </a:tcPr>
                </a:tc>
                <a:tc>
                  <a:txBody>
                    <a:bodyPr/>
                    <a:lstStyle/>
                    <a:p>
                      <a:pPr marL="0" lvl="0" indent="0" algn="l" rtl="0">
                        <a:lnSpc>
                          <a:spcPct val="115000"/>
                        </a:lnSpc>
                        <a:spcBef>
                          <a:spcPts val="0"/>
                        </a:spcBef>
                        <a:spcAft>
                          <a:spcPts val="0"/>
                        </a:spcAft>
                        <a:buNone/>
                      </a:pPr>
                      <a:r>
                        <a:rPr lang="en" sz="1200" b="1">
                          <a:solidFill>
                            <a:srgbClr val="2D3B45"/>
                          </a:solidFill>
                          <a:latin typeface="Lato"/>
                          <a:ea typeface="Lato"/>
                          <a:cs typeface="Lato"/>
                          <a:sym typeface="Lato"/>
                        </a:rPr>
                        <a:t>Assets</a:t>
                      </a:r>
                      <a:endParaRPr b="1"/>
                    </a:p>
                  </a:txBody>
                  <a:tcPr marL="91425" marR="91425" marT="91425" marB="91425">
                    <a:lnB w="9525" cap="flat" cmpd="sng">
                      <a:solidFill>
                        <a:srgbClr val="000000"/>
                      </a:solidFill>
                      <a:prstDash val="solid"/>
                      <a:round/>
                      <a:headEnd type="none" w="sm" len="sm"/>
                      <a:tailEnd type="none" w="sm" len="sm"/>
                    </a:lnB>
                    <a:solidFill>
                      <a:schemeClr val="lt2"/>
                    </a:solidFill>
                  </a:tcPr>
                </a:tc>
                <a:tc>
                  <a:txBody>
                    <a:bodyPr/>
                    <a:lstStyle/>
                    <a:p>
                      <a:pPr marL="0" lvl="0" indent="0" algn="l" rtl="0">
                        <a:lnSpc>
                          <a:spcPct val="115000"/>
                        </a:lnSpc>
                        <a:spcBef>
                          <a:spcPts val="0"/>
                        </a:spcBef>
                        <a:spcAft>
                          <a:spcPts val="0"/>
                        </a:spcAft>
                        <a:buNone/>
                      </a:pPr>
                      <a:r>
                        <a:rPr lang="en" sz="1200" b="1">
                          <a:solidFill>
                            <a:srgbClr val="2D3B45"/>
                          </a:solidFill>
                          <a:latin typeface="Lato"/>
                          <a:ea typeface="Lato"/>
                          <a:cs typeface="Lato"/>
                          <a:sym typeface="Lato"/>
                        </a:rPr>
                        <a:t>Liabilities</a:t>
                      </a:r>
                      <a:endParaRPr b="1"/>
                    </a:p>
                  </a:txBody>
                  <a:tcPr marL="91425" marR="91425" marT="91425" marB="91425">
                    <a:lnB w="9525" cap="flat" cmpd="sng">
                      <a:solidFill>
                        <a:srgbClr val="000000"/>
                      </a:solidFill>
                      <a:prstDash val="solid"/>
                      <a:round/>
                      <a:headEnd type="none" w="sm" len="sm"/>
                      <a:tailEnd type="none" w="sm" len="sm"/>
                    </a:lnB>
                    <a:solidFill>
                      <a:schemeClr val="lt2"/>
                    </a:solidFill>
                  </a:tcPr>
                </a:tc>
                <a:tc>
                  <a:txBody>
                    <a:bodyPr/>
                    <a:lstStyle/>
                    <a:p>
                      <a:pPr marL="0" lvl="0" indent="0" algn="l" rtl="0">
                        <a:lnSpc>
                          <a:spcPct val="115000"/>
                        </a:lnSpc>
                        <a:spcBef>
                          <a:spcPts val="0"/>
                        </a:spcBef>
                        <a:spcAft>
                          <a:spcPts val="0"/>
                        </a:spcAft>
                        <a:buNone/>
                      </a:pPr>
                      <a:r>
                        <a:rPr lang="en" sz="1200" b="1">
                          <a:solidFill>
                            <a:srgbClr val="2D3B45"/>
                          </a:solidFill>
                          <a:latin typeface="Lato"/>
                          <a:ea typeface="Lato"/>
                          <a:cs typeface="Lato"/>
                          <a:sym typeface="Lato"/>
                        </a:rPr>
                        <a:t> Equity</a:t>
                      </a:r>
                      <a:endParaRPr b="1"/>
                    </a:p>
                  </a:txBody>
                  <a:tcPr marL="91425" marR="91425" marT="91425" marB="91425">
                    <a:lnB w="9525" cap="flat" cmpd="sng">
                      <a:solidFill>
                        <a:srgbClr val="000000"/>
                      </a:solidFill>
                      <a:prstDash val="solid"/>
                      <a:round/>
                      <a:headEnd type="none" w="sm" len="sm"/>
                      <a:tailEnd type="none" w="sm" len="sm"/>
                    </a:lnB>
                    <a:solidFill>
                      <a:schemeClr val="lt2"/>
                    </a:solidFill>
                  </a:tcPr>
                </a:tc>
                <a:tc>
                  <a:txBody>
                    <a:bodyPr/>
                    <a:lstStyle/>
                    <a:p>
                      <a:pPr marL="0" lvl="0" indent="0" algn="l" rtl="0">
                        <a:lnSpc>
                          <a:spcPct val="115000"/>
                        </a:lnSpc>
                        <a:spcBef>
                          <a:spcPts val="0"/>
                        </a:spcBef>
                        <a:spcAft>
                          <a:spcPts val="0"/>
                        </a:spcAft>
                        <a:buNone/>
                      </a:pPr>
                      <a:r>
                        <a:rPr lang="en" sz="1200" b="1">
                          <a:solidFill>
                            <a:srgbClr val="2D3B45"/>
                          </a:solidFill>
                          <a:latin typeface="Lato"/>
                          <a:ea typeface="Lato"/>
                          <a:cs typeface="Lato"/>
                          <a:sym typeface="Lato"/>
                        </a:rPr>
                        <a:t>Cash</a:t>
                      </a:r>
                      <a:endParaRPr b="1"/>
                    </a:p>
                  </a:txBody>
                  <a:tcPr marL="91425" marR="91425" marT="91425" marB="91425">
                    <a:lnB w="9525" cap="flat" cmpd="sng">
                      <a:solidFill>
                        <a:srgbClr val="9E9E9E"/>
                      </a:solidFill>
                      <a:prstDash val="solid"/>
                      <a:round/>
                      <a:headEnd type="none" w="sm" len="sm"/>
                      <a:tailEnd type="none" w="sm" len="sm"/>
                    </a:lnB>
                    <a:solidFill>
                      <a:schemeClr val="lt2"/>
                    </a:solidFill>
                  </a:tcPr>
                </a:tc>
                <a:tc>
                  <a:txBody>
                    <a:bodyPr/>
                    <a:lstStyle/>
                    <a:p>
                      <a:pPr marL="0" lvl="0" indent="0" algn="l" rtl="0">
                        <a:lnSpc>
                          <a:spcPct val="115000"/>
                        </a:lnSpc>
                        <a:spcBef>
                          <a:spcPts val="0"/>
                        </a:spcBef>
                        <a:spcAft>
                          <a:spcPts val="0"/>
                        </a:spcAft>
                        <a:buNone/>
                      </a:pPr>
                      <a:r>
                        <a:rPr lang="en" sz="1200" b="1">
                          <a:solidFill>
                            <a:srgbClr val="2D3B45"/>
                          </a:solidFill>
                          <a:latin typeface="Lato"/>
                          <a:ea typeface="Lato"/>
                          <a:cs typeface="Lato"/>
                          <a:sym typeface="Lato"/>
                        </a:rPr>
                        <a:t>Investment</a:t>
                      </a:r>
                      <a:endParaRPr sz="1200" b="1">
                        <a:solidFill>
                          <a:srgbClr val="2D3B45"/>
                        </a:solidFill>
                        <a:latin typeface="Lato"/>
                        <a:ea typeface="Lato"/>
                        <a:cs typeface="Lato"/>
                        <a:sym typeface="Lato"/>
                      </a:endParaRPr>
                    </a:p>
                    <a:p>
                      <a:pPr marL="0" lvl="0" indent="0" algn="l" rtl="0">
                        <a:lnSpc>
                          <a:spcPct val="115000"/>
                        </a:lnSpc>
                        <a:spcBef>
                          <a:spcPts val="0"/>
                        </a:spcBef>
                        <a:spcAft>
                          <a:spcPts val="0"/>
                        </a:spcAft>
                        <a:buNone/>
                      </a:pPr>
                      <a:r>
                        <a:rPr lang="en" sz="1200" b="1">
                          <a:solidFill>
                            <a:srgbClr val="2D3B45"/>
                          </a:solidFill>
                          <a:latin typeface="Lato"/>
                          <a:ea typeface="Lato"/>
                          <a:cs typeface="Lato"/>
                          <a:sym typeface="Lato"/>
                        </a:rPr>
                        <a:t>(plants+R&amp;D)</a:t>
                      </a:r>
                      <a:endParaRPr sz="1200" b="1">
                        <a:solidFill>
                          <a:srgbClr val="2D3B45"/>
                        </a:solidFill>
                        <a:latin typeface="Lato"/>
                        <a:ea typeface="Lato"/>
                        <a:cs typeface="Lato"/>
                        <a:sym typeface="Lato"/>
                      </a:endParaRPr>
                    </a:p>
                  </a:txBody>
                  <a:tcPr marL="91425" marR="91425" marT="91425" marB="91425">
                    <a:lnB w="9525" cap="flat" cmpd="sng">
                      <a:solidFill>
                        <a:srgbClr val="9E9E9E"/>
                      </a:solidFill>
                      <a:prstDash val="solid"/>
                      <a:round/>
                      <a:headEnd type="none" w="sm" len="sm"/>
                      <a:tailEnd type="none" w="sm" len="sm"/>
                    </a:lnB>
                    <a:solidFill>
                      <a:schemeClr val="lt2"/>
                    </a:solidFill>
                  </a:tcPr>
                </a:tc>
                <a:tc>
                  <a:txBody>
                    <a:bodyPr/>
                    <a:lstStyle/>
                    <a:p>
                      <a:pPr marL="0" lvl="0" indent="0" algn="l" rtl="0">
                        <a:lnSpc>
                          <a:spcPct val="115000"/>
                        </a:lnSpc>
                        <a:spcBef>
                          <a:spcPts val="0"/>
                        </a:spcBef>
                        <a:spcAft>
                          <a:spcPts val="0"/>
                        </a:spcAft>
                        <a:buNone/>
                      </a:pPr>
                      <a:r>
                        <a:rPr lang="en" sz="1200" b="1">
                          <a:solidFill>
                            <a:srgbClr val="2D3B45"/>
                          </a:solidFill>
                          <a:latin typeface="Lato"/>
                          <a:ea typeface="Lato"/>
                          <a:cs typeface="Lato"/>
                          <a:sym typeface="Lato"/>
                        </a:rPr>
                        <a:t>Financing Activities</a:t>
                      </a:r>
                      <a:endParaRPr b="1"/>
                    </a:p>
                  </a:txBody>
                  <a:tcPr marL="91425" marR="91425" marT="91425" marB="91425">
                    <a:lnB w="9525" cap="flat" cmpd="sng">
                      <a:solidFill>
                        <a:srgbClr val="9E9E9E"/>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328550">
                <a:tc>
                  <a:txBody>
                    <a:bodyPr/>
                    <a:lstStyle/>
                    <a:p>
                      <a:pPr marL="0" lvl="0" indent="0" algn="l" rtl="0">
                        <a:lnSpc>
                          <a:spcPct val="115000"/>
                        </a:lnSpc>
                        <a:spcBef>
                          <a:spcPts val="0"/>
                        </a:spcBef>
                        <a:spcAft>
                          <a:spcPts val="0"/>
                        </a:spcAft>
                        <a:buNone/>
                      </a:pPr>
                      <a:r>
                        <a:rPr lang="en" sz="1000">
                          <a:solidFill>
                            <a:srgbClr val="333333"/>
                          </a:solidFill>
                          <a:highlight>
                            <a:srgbClr val="FFFFFF"/>
                          </a:highlight>
                          <a:latin typeface="Roboto"/>
                          <a:ea typeface="Roboto"/>
                          <a:cs typeface="Roboto"/>
                          <a:sym typeface="Roboto"/>
                        </a:rPr>
                        <a:t>2</a:t>
                      </a:r>
                      <a:endParaRPr sz="1000">
                        <a:solidFill>
                          <a:srgbClr val="333333"/>
                        </a:solidFill>
                        <a:highlight>
                          <a:srgbClr val="FFFFFF"/>
                        </a:highlight>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solidFill>
                            <a:srgbClr val="333333"/>
                          </a:solidFill>
                          <a:highlight>
                            <a:srgbClr val="FFFFFF"/>
                          </a:highlight>
                          <a:latin typeface="Roboto"/>
                          <a:ea typeface="Roboto"/>
                          <a:cs typeface="Roboto"/>
                          <a:sym typeface="Roboto"/>
                        </a:rPr>
                        <a:t>$1,894,787</a:t>
                      </a:r>
                      <a:endParaRPr sz="1000">
                        <a:solidFill>
                          <a:srgbClr val="333333"/>
                        </a:solidFill>
                        <a:highlight>
                          <a:srgbClr val="FFFFFF"/>
                        </a:highlight>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solidFill>
                            <a:srgbClr val="333333"/>
                          </a:solidFill>
                          <a:highlight>
                            <a:srgbClr val="FFFFFF"/>
                          </a:highlight>
                          <a:latin typeface="Roboto"/>
                          <a:ea typeface="Roboto"/>
                          <a:cs typeface="Roboto"/>
                          <a:sym typeface="Roboto"/>
                        </a:rPr>
                        <a:t>$(137,108)</a:t>
                      </a:r>
                      <a:endParaRPr sz="1000">
                        <a:solidFill>
                          <a:srgbClr val="333333"/>
                        </a:solidFill>
                        <a:highlight>
                          <a:srgbClr val="FFFFFF"/>
                        </a:highlight>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solidFill>
                            <a:srgbClr val="333333"/>
                          </a:solidFill>
                          <a:highlight>
                            <a:srgbClr val="FFFFFF"/>
                          </a:highlight>
                          <a:latin typeface="Roboto"/>
                          <a:ea typeface="Roboto"/>
                          <a:cs typeface="Roboto"/>
                          <a:sym typeface="Roboto"/>
                        </a:rPr>
                        <a:t>$2,049,765</a:t>
                      </a:r>
                      <a:endParaRPr sz="1000">
                        <a:solidFill>
                          <a:srgbClr val="333333"/>
                        </a:solidFill>
                        <a:highlight>
                          <a:srgbClr val="FFFFFF"/>
                        </a:highlight>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solidFill>
                            <a:srgbClr val="333333"/>
                          </a:solidFill>
                          <a:highlight>
                            <a:srgbClr val="FFFFFF"/>
                          </a:highlight>
                          <a:latin typeface="Roboto"/>
                          <a:ea typeface="Roboto"/>
                          <a:cs typeface="Roboto"/>
                          <a:sym typeface="Roboto"/>
                        </a:rPr>
                        <a:t>$1,825,544</a:t>
                      </a:r>
                      <a:endParaRPr sz="1000">
                        <a:solidFill>
                          <a:srgbClr val="333333"/>
                        </a:solidFill>
                        <a:highlight>
                          <a:srgbClr val="FFFFFF"/>
                        </a:highlight>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solidFill>
                            <a:srgbClr val="333333"/>
                          </a:solidFill>
                          <a:highlight>
                            <a:srgbClr val="FFFFFF"/>
                          </a:highlight>
                          <a:latin typeface="Roboto"/>
                          <a:ea typeface="Roboto"/>
                          <a:cs typeface="Roboto"/>
                          <a:sym typeface="Roboto"/>
                        </a:rPr>
                        <a:t>$224,221</a:t>
                      </a:r>
                      <a:endParaRPr sz="1000">
                        <a:solidFill>
                          <a:srgbClr val="333333"/>
                        </a:solidFill>
                        <a:highlight>
                          <a:srgbClr val="FFFFFF"/>
                        </a:highlight>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solidFill>
                            <a:srgbClr val="333333"/>
                          </a:solidFill>
                          <a:highlight>
                            <a:srgbClr val="FFFFFF"/>
                          </a:highlight>
                          <a:latin typeface="Roboto"/>
                          <a:ea typeface="Roboto"/>
                          <a:cs typeface="Roboto"/>
                          <a:sym typeface="Roboto"/>
                        </a:rPr>
                        <a:t>$76,832</a:t>
                      </a:r>
                      <a:endParaRPr sz="1000">
                        <a:solidFill>
                          <a:srgbClr val="333333"/>
                        </a:solidFill>
                        <a:highlight>
                          <a:srgbClr val="FFFFFF"/>
                        </a:highlight>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solidFill>
                            <a:srgbClr val="333333"/>
                          </a:solidFill>
                          <a:highlight>
                            <a:schemeClr val="lt1"/>
                          </a:highlight>
                          <a:latin typeface="Roboto"/>
                          <a:ea typeface="Roboto"/>
                          <a:cs typeface="Roboto"/>
                          <a:sym typeface="Roboto"/>
                        </a:rPr>
                        <a:t>$1,698,421</a:t>
                      </a:r>
                      <a:endParaRPr sz="1000">
                        <a:solidFill>
                          <a:srgbClr val="333333"/>
                        </a:solidFill>
                        <a:highlight>
                          <a:schemeClr val="lt1"/>
                        </a:highlight>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solidFill>
                            <a:srgbClr val="333333"/>
                          </a:solidFill>
                          <a:highlight>
                            <a:srgbClr val="FFFFFF"/>
                          </a:highlight>
                          <a:latin typeface="Roboto"/>
                          <a:ea typeface="Roboto"/>
                          <a:cs typeface="Roboto"/>
                          <a:sym typeface="Roboto"/>
                        </a:rPr>
                        <a:t>$40,180</a:t>
                      </a:r>
                      <a:endParaRPr sz="1000">
                        <a:solidFill>
                          <a:srgbClr val="333333"/>
                        </a:solidFill>
                        <a:highlight>
                          <a:srgbClr val="FFFFFF"/>
                        </a:highlight>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77575">
                <a:tc>
                  <a:txBody>
                    <a:bodyPr/>
                    <a:lstStyle/>
                    <a:p>
                      <a:pPr marL="0" lvl="0" indent="0" algn="l" rtl="0">
                        <a:lnSpc>
                          <a:spcPct val="115000"/>
                        </a:lnSpc>
                        <a:spcBef>
                          <a:spcPts val="0"/>
                        </a:spcBef>
                        <a:spcAft>
                          <a:spcPts val="0"/>
                        </a:spcAft>
                        <a:buNone/>
                      </a:pPr>
                      <a:r>
                        <a:rPr lang="en" sz="1000">
                          <a:solidFill>
                            <a:srgbClr val="333333"/>
                          </a:solidFill>
                          <a:highlight>
                            <a:srgbClr val="FFFFFF"/>
                          </a:highlight>
                          <a:latin typeface="Roboto"/>
                          <a:ea typeface="Roboto"/>
                          <a:cs typeface="Roboto"/>
                          <a:sym typeface="Roboto"/>
                        </a:rPr>
                        <a:t>3</a:t>
                      </a:r>
                      <a:endParaRPr sz="1000">
                        <a:solidFill>
                          <a:srgbClr val="333333"/>
                        </a:solidFill>
                        <a:highlight>
                          <a:srgbClr val="FFFFFF"/>
                        </a:highlight>
                        <a:latin typeface="Roboto"/>
                        <a:ea typeface="Roboto"/>
                        <a:cs typeface="Roboto"/>
                        <a:sym typeface="Roboto"/>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r>
                        <a:rPr lang="en" sz="1000">
                          <a:solidFill>
                            <a:srgbClr val="333333"/>
                          </a:solidFill>
                          <a:highlight>
                            <a:srgbClr val="FFFFFF"/>
                          </a:highlight>
                          <a:latin typeface="Roboto"/>
                          <a:ea typeface="Roboto"/>
                          <a:cs typeface="Roboto"/>
                          <a:sym typeface="Roboto"/>
                        </a:rPr>
                        <a:t>$1,875,047</a:t>
                      </a:r>
                      <a:endParaRPr sz="1000">
                        <a:solidFill>
                          <a:srgbClr val="333333"/>
                        </a:solidFill>
                        <a:highlight>
                          <a:srgbClr val="FFFFFF"/>
                        </a:highlight>
                        <a:latin typeface="Roboto"/>
                        <a:ea typeface="Roboto"/>
                        <a:cs typeface="Roboto"/>
                        <a:sym typeface="Roboto"/>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r>
                        <a:rPr lang="en" sz="1000">
                          <a:solidFill>
                            <a:srgbClr val="333333"/>
                          </a:solidFill>
                          <a:highlight>
                            <a:srgbClr val="FFFFFF"/>
                          </a:highlight>
                          <a:latin typeface="Roboto"/>
                          <a:ea typeface="Roboto"/>
                          <a:cs typeface="Roboto"/>
                          <a:sym typeface="Roboto"/>
                        </a:rPr>
                        <a:t>$(367,626)</a:t>
                      </a:r>
                      <a:endParaRPr sz="1000">
                        <a:solidFill>
                          <a:srgbClr val="333333"/>
                        </a:solidFill>
                        <a:highlight>
                          <a:srgbClr val="FFFFFF"/>
                        </a:highlight>
                        <a:latin typeface="Roboto"/>
                        <a:ea typeface="Roboto"/>
                        <a:cs typeface="Roboto"/>
                        <a:sym typeface="Roboto"/>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r>
                        <a:rPr lang="en" sz="1000">
                          <a:solidFill>
                            <a:srgbClr val="333333"/>
                          </a:solidFill>
                          <a:highlight>
                            <a:srgbClr val="FFFFFF"/>
                          </a:highlight>
                          <a:latin typeface="Roboto"/>
                          <a:ea typeface="Roboto"/>
                          <a:cs typeface="Roboto"/>
                          <a:sym typeface="Roboto"/>
                        </a:rPr>
                        <a:t>$2,750,198</a:t>
                      </a:r>
                      <a:endParaRPr sz="1000">
                        <a:solidFill>
                          <a:srgbClr val="333333"/>
                        </a:solidFill>
                        <a:highlight>
                          <a:srgbClr val="FFFFFF"/>
                        </a:highlight>
                        <a:latin typeface="Roboto"/>
                        <a:ea typeface="Roboto"/>
                        <a:cs typeface="Roboto"/>
                        <a:sym typeface="Roboto"/>
                      </a:endParaRPr>
                    </a:p>
                  </a:txBody>
                  <a:tcPr marL="91425" marR="91425" marT="91425" marB="91425">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solidFill>
                            <a:srgbClr val="333333"/>
                          </a:solidFill>
                          <a:highlight>
                            <a:srgbClr val="FFFFFF"/>
                          </a:highlight>
                          <a:latin typeface="Roboto"/>
                          <a:ea typeface="Roboto"/>
                          <a:cs typeface="Roboto"/>
                          <a:sym typeface="Roboto"/>
                        </a:rPr>
                        <a:t>$2,747,164</a:t>
                      </a:r>
                      <a:endParaRPr sz="1000">
                        <a:solidFill>
                          <a:srgbClr val="333333"/>
                        </a:solidFill>
                        <a:highlight>
                          <a:srgbClr val="FFFFFF"/>
                        </a:highlight>
                        <a:latin typeface="Roboto"/>
                        <a:ea typeface="Roboto"/>
                        <a:cs typeface="Roboto"/>
                        <a:sym typeface="Roboto"/>
                      </a:endParaRPr>
                    </a:p>
                  </a:txBody>
                  <a:tcPr marL="91425" marR="91425" marT="91425" marB="91425">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solidFill>
                            <a:srgbClr val="333333"/>
                          </a:solidFill>
                          <a:highlight>
                            <a:srgbClr val="FFFFFF"/>
                          </a:highlight>
                          <a:latin typeface="Roboto"/>
                          <a:ea typeface="Roboto"/>
                          <a:cs typeface="Roboto"/>
                          <a:sym typeface="Roboto"/>
                        </a:rPr>
                        <a:t>$3,034</a:t>
                      </a:r>
                      <a:endParaRPr sz="1000">
                        <a:solidFill>
                          <a:srgbClr val="333333"/>
                        </a:solidFill>
                        <a:highlight>
                          <a:srgbClr val="FFFFFF"/>
                        </a:highlight>
                        <a:latin typeface="Roboto"/>
                        <a:ea typeface="Roboto"/>
                        <a:cs typeface="Roboto"/>
                        <a:sym typeface="Roboto"/>
                      </a:endParaRPr>
                    </a:p>
                  </a:txBody>
                  <a:tcPr marL="91425" marR="91425" marT="91425" marB="91425">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solidFill>
                            <a:srgbClr val="333333"/>
                          </a:solidFill>
                          <a:highlight>
                            <a:srgbClr val="FFFFFF"/>
                          </a:highlight>
                          <a:latin typeface="Roboto"/>
                          <a:ea typeface="Roboto"/>
                          <a:cs typeface="Roboto"/>
                          <a:sym typeface="Roboto"/>
                        </a:rPr>
                        <a:t>$9,022</a:t>
                      </a:r>
                      <a:endParaRPr sz="1000">
                        <a:solidFill>
                          <a:srgbClr val="333333"/>
                        </a:solidFill>
                        <a:highlight>
                          <a:srgbClr val="FFFFFF"/>
                        </a:highlight>
                        <a:latin typeface="Roboto"/>
                        <a:ea typeface="Roboto"/>
                        <a:cs typeface="Roboto"/>
                        <a:sym typeface="Roboto"/>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r>
                        <a:rPr lang="en" sz="1000">
                          <a:solidFill>
                            <a:srgbClr val="333333"/>
                          </a:solidFill>
                          <a:highlight>
                            <a:schemeClr val="lt1"/>
                          </a:highlight>
                          <a:latin typeface="Roboto"/>
                          <a:ea typeface="Roboto"/>
                          <a:cs typeface="Roboto"/>
                          <a:sym typeface="Roboto"/>
                        </a:rPr>
                        <a:t>$178,421</a:t>
                      </a:r>
                      <a:endParaRPr sz="1000">
                        <a:solidFill>
                          <a:srgbClr val="333333"/>
                        </a:solidFill>
                        <a:highlight>
                          <a:schemeClr val="lt1"/>
                        </a:highlight>
                        <a:latin typeface="Roboto"/>
                        <a:ea typeface="Roboto"/>
                        <a:cs typeface="Roboto"/>
                        <a:sym typeface="Roboto"/>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r>
                        <a:rPr lang="en" sz="1000">
                          <a:solidFill>
                            <a:srgbClr val="333333"/>
                          </a:solidFill>
                          <a:highlight>
                            <a:srgbClr val="FFFFFF"/>
                          </a:highlight>
                          <a:latin typeface="Roboto"/>
                          <a:ea typeface="Roboto"/>
                          <a:cs typeface="Roboto"/>
                          <a:sym typeface="Roboto"/>
                        </a:rPr>
                        <a:t>$36,291</a:t>
                      </a:r>
                      <a:endParaRPr sz="1000">
                        <a:solidFill>
                          <a:srgbClr val="333333"/>
                        </a:solidFill>
                        <a:highlight>
                          <a:srgbClr val="FFFFFF"/>
                        </a:highlight>
                        <a:latin typeface="Roboto"/>
                        <a:ea typeface="Roboto"/>
                        <a:cs typeface="Roboto"/>
                        <a:sym typeface="Roboto"/>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2"/>
                  </a:ext>
                </a:extLst>
              </a:tr>
              <a:tr h="327800">
                <a:tc>
                  <a:txBody>
                    <a:bodyPr/>
                    <a:lstStyle/>
                    <a:p>
                      <a:pPr marL="0" lvl="0" indent="0" algn="l" rtl="0">
                        <a:lnSpc>
                          <a:spcPct val="115000"/>
                        </a:lnSpc>
                        <a:spcBef>
                          <a:spcPts val="0"/>
                        </a:spcBef>
                        <a:spcAft>
                          <a:spcPts val="0"/>
                        </a:spcAft>
                        <a:buNone/>
                      </a:pPr>
                      <a:r>
                        <a:rPr lang="en" sz="1000">
                          <a:solidFill>
                            <a:srgbClr val="333333"/>
                          </a:solidFill>
                          <a:highlight>
                            <a:srgbClr val="FFFFFF"/>
                          </a:highlight>
                          <a:latin typeface="Roboto"/>
                          <a:ea typeface="Roboto"/>
                          <a:cs typeface="Roboto"/>
                          <a:sym typeface="Roboto"/>
                        </a:rPr>
                        <a:t>% Change</a:t>
                      </a:r>
                      <a:endParaRPr sz="1000">
                        <a:solidFill>
                          <a:srgbClr val="333333"/>
                        </a:solidFill>
                        <a:highlight>
                          <a:srgbClr val="FFFFFF"/>
                        </a:highlight>
                        <a:latin typeface="Roboto"/>
                        <a:ea typeface="Roboto"/>
                        <a:cs typeface="Roboto"/>
                        <a:sym typeface="Roboto"/>
                      </a:endParaRPr>
                    </a:p>
                  </a:txBody>
                  <a:tcPr marL="91425" marR="91425" marT="91425" marB="91425"/>
                </a:tc>
                <a:tc>
                  <a:txBody>
                    <a:bodyPr/>
                    <a:lstStyle/>
                    <a:p>
                      <a:pPr marL="0" lvl="0" indent="0" algn="ctr" rtl="0">
                        <a:lnSpc>
                          <a:spcPct val="115000"/>
                        </a:lnSpc>
                        <a:spcBef>
                          <a:spcPts val="0"/>
                        </a:spcBef>
                        <a:spcAft>
                          <a:spcPts val="0"/>
                        </a:spcAft>
                        <a:buNone/>
                      </a:pPr>
                      <a:r>
                        <a:rPr lang="en" sz="1000">
                          <a:solidFill>
                            <a:srgbClr val="333333"/>
                          </a:solidFill>
                          <a:highlight>
                            <a:srgbClr val="FFFFFF"/>
                          </a:highlight>
                          <a:latin typeface="Roboto"/>
                          <a:ea typeface="Roboto"/>
                          <a:cs typeface="Roboto"/>
                          <a:sym typeface="Roboto"/>
                        </a:rPr>
                        <a:t>-1%</a:t>
                      </a:r>
                      <a:endParaRPr sz="1000">
                        <a:solidFill>
                          <a:srgbClr val="333333"/>
                        </a:solidFill>
                        <a:highlight>
                          <a:srgbClr val="FFFFFF"/>
                        </a:highlight>
                        <a:latin typeface="Roboto"/>
                        <a:ea typeface="Roboto"/>
                        <a:cs typeface="Roboto"/>
                        <a:sym typeface="Roboto"/>
                      </a:endParaRPr>
                    </a:p>
                  </a:txBody>
                  <a:tcPr marL="91425" marR="91425" marT="91425" marB="91425"/>
                </a:tc>
                <a:tc>
                  <a:txBody>
                    <a:bodyPr/>
                    <a:lstStyle/>
                    <a:p>
                      <a:pPr marL="0" lvl="0" indent="0" algn="ctr" rtl="0">
                        <a:lnSpc>
                          <a:spcPct val="115000"/>
                        </a:lnSpc>
                        <a:spcBef>
                          <a:spcPts val="0"/>
                        </a:spcBef>
                        <a:spcAft>
                          <a:spcPts val="0"/>
                        </a:spcAft>
                        <a:buNone/>
                      </a:pPr>
                      <a:r>
                        <a:rPr lang="en" sz="1000">
                          <a:solidFill>
                            <a:srgbClr val="333333"/>
                          </a:solidFill>
                          <a:highlight>
                            <a:srgbClr val="FFFFFF"/>
                          </a:highlight>
                          <a:latin typeface="Roboto"/>
                          <a:ea typeface="Roboto"/>
                          <a:cs typeface="Roboto"/>
                          <a:sym typeface="Roboto"/>
                        </a:rPr>
                        <a:t>-168%</a:t>
                      </a:r>
                      <a:endParaRPr sz="1000">
                        <a:solidFill>
                          <a:srgbClr val="333333"/>
                        </a:solidFill>
                        <a:highlight>
                          <a:srgbClr val="FFFFFF"/>
                        </a:highlight>
                        <a:latin typeface="Roboto"/>
                        <a:ea typeface="Roboto"/>
                        <a:cs typeface="Roboto"/>
                        <a:sym typeface="Roboto"/>
                      </a:endParaRPr>
                    </a:p>
                  </a:txBody>
                  <a:tcPr marL="91425" marR="91425" marT="91425" marB="91425"/>
                </a:tc>
                <a:tc>
                  <a:txBody>
                    <a:bodyPr/>
                    <a:lstStyle/>
                    <a:p>
                      <a:pPr marL="0" lvl="0" indent="0" algn="ctr" rtl="0">
                        <a:lnSpc>
                          <a:spcPct val="115000"/>
                        </a:lnSpc>
                        <a:spcBef>
                          <a:spcPts val="0"/>
                        </a:spcBef>
                        <a:spcAft>
                          <a:spcPts val="0"/>
                        </a:spcAft>
                        <a:buNone/>
                      </a:pPr>
                      <a:r>
                        <a:rPr lang="en" sz="1000">
                          <a:solidFill>
                            <a:srgbClr val="2D3B45"/>
                          </a:solidFill>
                          <a:latin typeface="Roboto"/>
                          <a:ea typeface="Roboto"/>
                          <a:cs typeface="Roboto"/>
                          <a:sym typeface="Roboto"/>
                        </a:rPr>
                        <a:t>34%</a:t>
                      </a:r>
                      <a:endParaRPr sz="1000">
                        <a:solidFill>
                          <a:srgbClr val="2D3B45"/>
                        </a:solidFill>
                        <a:latin typeface="Roboto"/>
                        <a:ea typeface="Roboto"/>
                        <a:cs typeface="Roboto"/>
                        <a:sym typeface="Roboto"/>
                      </a:endParaRPr>
                    </a:p>
                  </a:txBody>
                  <a:tcPr marL="91425" marR="91425" marT="91425" marB="91425">
                    <a:lnT w="9525" cap="flat" cmpd="sng">
                      <a:solidFill>
                        <a:srgbClr val="000000"/>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r>
                        <a:rPr lang="en" sz="1000">
                          <a:solidFill>
                            <a:srgbClr val="333333"/>
                          </a:solidFill>
                          <a:highlight>
                            <a:srgbClr val="FFFFFF"/>
                          </a:highlight>
                          <a:latin typeface="Roboto"/>
                          <a:ea typeface="Roboto"/>
                          <a:cs typeface="Roboto"/>
                          <a:sym typeface="Roboto"/>
                        </a:rPr>
                        <a:t>50%</a:t>
                      </a:r>
                      <a:endParaRPr sz="1000">
                        <a:solidFill>
                          <a:srgbClr val="333333"/>
                        </a:solidFill>
                        <a:highlight>
                          <a:srgbClr val="FFFFFF"/>
                        </a:highlight>
                        <a:latin typeface="Roboto"/>
                        <a:ea typeface="Roboto"/>
                        <a:cs typeface="Roboto"/>
                        <a:sym typeface="Roboto"/>
                      </a:endParaRPr>
                    </a:p>
                  </a:txBody>
                  <a:tcPr marL="91425" marR="91425" marT="91425" marB="91425">
                    <a:lnT w="9525" cap="flat" cmpd="sng">
                      <a:solidFill>
                        <a:srgbClr val="000000"/>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r>
                        <a:rPr lang="en" sz="1000">
                          <a:solidFill>
                            <a:srgbClr val="333333"/>
                          </a:solidFill>
                          <a:highlight>
                            <a:srgbClr val="FFFFFF"/>
                          </a:highlight>
                          <a:latin typeface="Roboto"/>
                          <a:ea typeface="Roboto"/>
                          <a:cs typeface="Roboto"/>
                          <a:sym typeface="Roboto"/>
                        </a:rPr>
                        <a:t>-99%</a:t>
                      </a:r>
                      <a:endParaRPr sz="1000">
                        <a:solidFill>
                          <a:srgbClr val="333333"/>
                        </a:solidFill>
                        <a:highlight>
                          <a:srgbClr val="FFFFFF"/>
                        </a:highlight>
                        <a:latin typeface="Roboto"/>
                        <a:ea typeface="Roboto"/>
                        <a:cs typeface="Roboto"/>
                        <a:sym typeface="Roboto"/>
                      </a:endParaRPr>
                    </a:p>
                  </a:txBody>
                  <a:tcPr marL="91425" marR="91425" marT="91425" marB="91425">
                    <a:lnT w="9525" cap="flat" cmpd="sng">
                      <a:solidFill>
                        <a:srgbClr val="000000"/>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r>
                        <a:rPr lang="en" sz="1000">
                          <a:solidFill>
                            <a:srgbClr val="333333"/>
                          </a:solidFill>
                          <a:highlight>
                            <a:srgbClr val="FFFFFF"/>
                          </a:highlight>
                          <a:latin typeface="Roboto"/>
                          <a:ea typeface="Roboto"/>
                          <a:cs typeface="Roboto"/>
                          <a:sym typeface="Roboto"/>
                        </a:rPr>
                        <a:t>-50%</a:t>
                      </a:r>
                      <a:endParaRPr sz="1000">
                        <a:solidFill>
                          <a:srgbClr val="333333"/>
                        </a:solidFill>
                        <a:highlight>
                          <a:srgbClr val="FFFFFF"/>
                        </a:highlight>
                        <a:latin typeface="Roboto"/>
                        <a:ea typeface="Roboto"/>
                        <a:cs typeface="Roboto"/>
                        <a:sym typeface="Roboto"/>
                      </a:endParaRPr>
                    </a:p>
                  </a:txBody>
                  <a:tcPr marL="91425" marR="91425" marT="91425" marB="91425"/>
                </a:tc>
                <a:tc>
                  <a:txBody>
                    <a:bodyPr/>
                    <a:lstStyle/>
                    <a:p>
                      <a:pPr marL="0" lvl="0" indent="0" algn="ctr" rtl="0">
                        <a:lnSpc>
                          <a:spcPct val="115000"/>
                        </a:lnSpc>
                        <a:spcBef>
                          <a:spcPts val="0"/>
                        </a:spcBef>
                        <a:spcAft>
                          <a:spcPts val="0"/>
                        </a:spcAft>
                        <a:buNone/>
                      </a:pPr>
                      <a:r>
                        <a:rPr lang="en" sz="1000">
                          <a:solidFill>
                            <a:srgbClr val="333333"/>
                          </a:solidFill>
                          <a:highlight>
                            <a:schemeClr val="lt1"/>
                          </a:highlight>
                          <a:latin typeface="Roboto"/>
                          <a:ea typeface="Roboto"/>
                          <a:cs typeface="Roboto"/>
                          <a:sym typeface="Roboto"/>
                        </a:rPr>
                        <a:t>-90%</a:t>
                      </a:r>
                      <a:endParaRPr sz="1000">
                        <a:solidFill>
                          <a:srgbClr val="333333"/>
                        </a:solidFill>
                        <a:highlight>
                          <a:schemeClr val="lt1"/>
                        </a:highlight>
                        <a:latin typeface="Roboto"/>
                        <a:ea typeface="Roboto"/>
                        <a:cs typeface="Roboto"/>
                        <a:sym typeface="Roboto"/>
                      </a:endParaRPr>
                    </a:p>
                  </a:txBody>
                  <a:tcPr marL="91425" marR="91425" marT="91425" marB="91425"/>
                </a:tc>
                <a:tc>
                  <a:txBody>
                    <a:bodyPr/>
                    <a:lstStyle/>
                    <a:p>
                      <a:pPr marL="0" lvl="0" indent="0" algn="ctr" rtl="0">
                        <a:lnSpc>
                          <a:spcPct val="115000"/>
                        </a:lnSpc>
                        <a:spcBef>
                          <a:spcPts val="0"/>
                        </a:spcBef>
                        <a:spcAft>
                          <a:spcPts val="0"/>
                        </a:spcAft>
                        <a:buNone/>
                      </a:pPr>
                      <a:r>
                        <a:rPr lang="en" sz="1000">
                          <a:solidFill>
                            <a:srgbClr val="333333"/>
                          </a:solidFill>
                          <a:highlight>
                            <a:srgbClr val="FFFFFF"/>
                          </a:highlight>
                          <a:latin typeface="Roboto"/>
                          <a:ea typeface="Roboto"/>
                          <a:cs typeface="Roboto"/>
                          <a:sym typeface="Roboto"/>
                        </a:rPr>
                        <a:t>-9% </a:t>
                      </a:r>
                      <a:endParaRPr sz="1000">
                        <a:solidFill>
                          <a:srgbClr val="333333"/>
                        </a:solidFill>
                        <a:highlight>
                          <a:srgbClr val="FFFFFF"/>
                        </a:highlight>
                        <a:latin typeface="Roboto"/>
                        <a:ea typeface="Roboto"/>
                        <a:cs typeface="Roboto"/>
                        <a:sym typeface="Roboto"/>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Ratios</a:t>
            </a:r>
            <a:endParaRPr/>
          </a:p>
        </p:txBody>
      </p:sp>
      <p:graphicFrame>
        <p:nvGraphicFramePr>
          <p:cNvPr id="75" name="Google Shape;75;p15"/>
          <p:cNvGraphicFramePr/>
          <p:nvPr/>
        </p:nvGraphicFramePr>
        <p:xfrm>
          <a:off x="1106450" y="1319613"/>
          <a:ext cx="3000000" cy="3000000"/>
        </p:xfrm>
        <a:graphic>
          <a:graphicData uri="http://schemas.openxmlformats.org/drawingml/2006/table">
            <a:tbl>
              <a:tblPr>
                <a:noFill/>
                <a:tableStyleId>{39D5F5C9-0A43-4444-AEC0-862D44B145DF}</a:tableStyleId>
              </a:tblPr>
              <a:tblGrid>
                <a:gridCol w="3513750">
                  <a:extLst>
                    <a:ext uri="{9D8B030D-6E8A-4147-A177-3AD203B41FA5}">
                      <a16:colId xmlns:a16="http://schemas.microsoft.com/office/drawing/2014/main" val="20000"/>
                    </a:ext>
                  </a:extLst>
                </a:gridCol>
                <a:gridCol w="1656350">
                  <a:extLst>
                    <a:ext uri="{9D8B030D-6E8A-4147-A177-3AD203B41FA5}">
                      <a16:colId xmlns:a16="http://schemas.microsoft.com/office/drawing/2014/main" val="20001"/>
                    </a:ext>
                  </a:extLst>
                </a:gridCol>
                <a:gridCol w="1761000">
                  <a:extLst>
                    <a:ext uri="{9D8B030D-6E8A-4147-A177-3AD203B41FA5}">
                      <a16:colId xmlns:a16="http://schemas.microsoft.com/office/drawing/2014/main" val="20002"/>
                    </a:ext>
                  </a:extLst>
                </a:gridCol>
              </a:tblGrid>
              <a:tr h="35442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Last Round</a:t>
                      </a:r>
                      <a:endParaRPr/>
                    </a:p>
                  </a:txBody>
                  <a:tcPr marL="91425" marR="91425" marT="91425" marB="91425"/>
                </a:tc>
                <a:tc>
                  <a:txBody>
                    <a:bodyPr/>
                    <a:lstStyle/>
                    <a:p>
                      <a:pPr marL="0" lvl="0" indent="0" algn="l" rtl="0">
                        <a:spcBef>
                          <a:spcPts val="0"/>
                        </a:spcBef>
                        <a:spcAft>
                          <a:spcPts val="0"/>
                        </a:spcAft>
                        <a:buNone/>
                      </a:pPr>
                      <a:r>
                        <a:rPr lang="en"/>
                        <a:t>Current</a:t>
                      </a:r>
                      <a:endParaRPr/>
                    </a:p>
                  </a:txBody>
                  <a:tcPr marL="91425" marR="91425" marT="91425" marB="91425"/>
                </a:tc>
                <a:extLst>
                  <a:ext uri="{0D108BD9-81ED-4DB2-BD59-A6C34878D82A}">
                    <a16:rowId xmlns:a16="http://schemas.microsoft.com/office/drawing/2014/main" val="10000"/>
                  </a:ext>
                </a:extLst>
              </a:tr>
              <a:tr h="538475">
                <a:tc>
                  <a:txBody>
                    <a:bodyPr/>
                    <a:lstStyle/>
                    <a:p>
                      <a:pPr marL="0" lvl="0" indent="0" algn="l" rtl="0">
                        <a:spcBef>
                          <a:spcPts val="0"/>
                        </a:spcBef>
                        <a:spcAft>
                          <a:spcPts val="0"/>
                        </a:spcAft>
                        <a:buNone/>
                      </a:pPr>
                      <a:r>
                        <a:rPr lang="en"/>
                        <a:t>Cumulative Total Shareholder Return</a:t>
                      </a:r>
                      <a:endParaRPr/>
                    </a:p>
                  </a:txBody>
                  <a:tcPr marL="91425" marR="91425" marT="91425" marB="91425"/>
                </a:tc>
                <a:tc>
                  <a:txBody>
                    <a:bodyPr/>
                    <a:lstStyle/>
                    <a:p>
                      <a:pPr marL="0" lvl="0" indent="0" algn="l" rtl="0">
                        <a:spcBef>
                          <a:spcPts val="0"/>
                        </a:spcBef>
                        <a:spcAft>
                          <a:spcPts val="0"/>
                        </a:spcAft>
                        <a:buNone/>
                      </a:pPr>
                      <a:r>
                        <a:rPr lang="en"/>
                        <a:t>-38.1%</a:t>
                      </a:r>
                      <a:endParaRPr/>
                    </a:p>
                  </a:txBody>
                  <a:tcPr marL="91425" marR="91425" marT="91425" marB="91425"/>
                </a:tc>
                <a:tc>
                  <a:txBody>
                    <a:bodyPr/>
                    <a:lstStyle/>
                    <a:p>
                      <a:pPr marL="0" lvl="0" indent="0" algn="l" rtl="0">
                        <a:spcBef>
                          <a:spcPts val="0"/>
                        </a:spcBef>
                        <a:spcAft>
                          <a:spcPts val="0"/>
                        </a:spcAft>
                        <a:buNone/>
                      </a:pPr>
                      <a:r>
                        <a:rPr lang="en"/>
                        <a:t>-31.82%</a:t>
                      </a:r>
                      <a:endParaRPr/>
                    </a:p>
                  </a:txBody>
                  <a:tcPr marL="91425" marR="91425" marT="91425" marB="91425"/>
                </a:tc>
                <a:extLst>
                  <a:ext uri="{0D108BD9-81ED-4DB2-BD59-A6C34878D82A}">
                    <a16:rowId xmlns:a16="http://schemas.microsoft.com/office/drawing/2014/main" val="10001"/>
                  </a:ext>
                </a:extLst>
              </a:tr>
              <a:tr h="351025">
                <a:tc>
                  <a:txBody>
                    <a:bodyPr/>
                    <a:lstStyle/>
                    <a:p>
                      <a:pPr marL="0" lvl="0" indent="0" algn="l" rtl="0">
                        <a:spcBef>
                          <a:spcPts val="0"/>
                        </a:spcBef>
                        <a:spcAft>
                          <a:spcPts val="0"/>
                        </a:spcAft>
                        <a:buNone/>
                      </a:pPr>
                      <a:r>
                        <a:rPr lang="en"/>
                        <a:t>Equity Ratio</a:t>
                      </a:r>
                      <a:endParaRPr/>
                    </a:p>
                  </a:txBody>
                  <a:tcPr marL="91425" marR="91425" marT="91425" marB="91425"/>
                </a:tc>
                <a:tc>
                  <a:txBody>
                    <a:bodyPr/>
                    <a:lstStyle/>
                    <a:p>
                      <a:pPr marL="0" lvl="0" indent="0" algn="l" rtl="0">
                        <a:spcBef>
                          <a:spcPts val="0"/>
                        </a:spcBef>
                        <a:spcAft>
                          <a:spcPts val="0"/>
                        </a:spcAft>
                        <a:buNone/>
                      </a:pPr>
                      <a:r>
                        <a:rPr lang="en"/>
                        <a:t>10.94%</a:t>
                      </a:r>
                      <a:endParaRPr/>
                    </a:p>
                  </a:txBody>
                  <a:tcPr marL="91425" marR="91425" marT="91425" marB="91425"/>
                </a:tc>
                <a:tc>
                  <a:txBody>
                    <a:bodyPr/>
                    <a:lstStyle/>
                    <a:p>
                      <a:pPr marL="0" lvl="0" indent="0" algn="l" rtl="0">
                        <a:spcBef>
                          <a:spcPts val="0"/>
                        </a:spcBef>
                        <a:spcAft>
                          <a:spcPts val="0"/>
                        </a:spcAft>
                        <a:buNone/>
                      </a:pPr>
                      <a:r>
                        <a:rPr lang="en"/>
                        <a:t>0.11%</a:t>
                      </a:r>
                      <a:endParaRPr/>
                    </a:p>
                  </a:txBody>
                  <a:tcPr marL="91425" marR="91425" marT="91425" marB="91425"/>
                </a:tc>
                <a:extLst>
                  <a:ext uri="{0D108BD9-81ED-4DB2-BD59-A6C34878D82A}">
                    <a16:rowId xmlns:a16="http://schemas.microsoft.com/office/drawing/2014/main" val="10002"/>
                  </a:ext>
                </a:extLst>
              </a:tr>
              <a:tr h="351025">
                <a:tc>
                  <a:txBody>
                    <a:bodyPr/>
                    <a:lstStyle/>
                    <a:p>
                      <a:pPr marL="0" lvl="0" indent="0" algn="l" rtl="0">
                        <a:spcBef>
                          <a:spcPts val="0"/>
                        </a:spcBef>
                        <a:spcAft>
                          <a:spcPts val="0"/>
                        </a:spcAft>
                        <a:buNone/>
                      </a:pPr>
                      <a:r>
                        <a:rPr lang="en"/>
                        <a:t>Net Debt to Equity</a:t>
                      </a:r>
                      <a:endParaRPr/>
                    </a:p>
                  </a:txBody>
                  <a:tcPr marL="91425" marR="91425" marT="91425" marB="91425"/>
                </a:tc>
                <a:tc>
                  <a:txBody>
                    <a:bodyPr/>
                    <a:lstStyle/>
                    <a:p>
                      <a:pPr marL="0" lvl="0" indent="0" algn="l" rtl="0">
                        <a:spcBef>
                          <a:spcPts val="0"/>
                        </a:spcBef>
                        <a:spcAft>
                          <a:spcPts val="0"/>
                        </a:spcAft>
                        <a:buNone/>
                      </a:pPr>
                      <a:r>
                        <a:rPr lang="en"/>
                        <a:t>761.98%</a:t>
                      </a:r>
                      <a:endParaRPr/>
                    </a:p>
                  </a:txBody>
                  <a:tcPr marL="91425" marR="91425" marT="91425" marB="91425"/>
                </a:tc>
                <a:tc>
                  <a:txBody>
                    <a:bodyPr/>
                    <a:lstStyle/>
                    <a:p>
                      <a:pPr marL="0" lvl="0" indent="0" algn="l" rtl="0">
                        <a:spcBef>
                          <a:spcPts val="0"/>
                        </a:spcBef>
                        <a:spcAft>
                          <a:spcPts val="0"/>
                        </a:spcAft>
                        <a:buNone/>
                      </a:pPr>
                      <a:r>
                        <a:rPr lang="en"/>
                        <a:t>89054.7%</a:t>
                      </a:r>
                      <a:endParaRPr/>
                    </a:p>
                  </a:txBody>
                  <a:tcPr marL="91425" marR="91425" marT="91425" marB="91425"/>
                </a:tc>
                <a:extLst>
                  <a:ext uri="{0D108BD9-81ED-4DB2-BD59-A6C34878D82A}">
                    <a16:rowId xmlns:a16="http://schemas.microsoft.com/office/drawing/2014/main" val="10003"/>
                  </a:ext>
                </a:extLst>
              </a:tr>
              <a:tr h="351025">
                <a:tc>
                  <a:txBody>
                    <a:bodyPr/>
                    <a:lstStyle/>
                    <a:p>
                      <a:pPr marL="0" lvl="0" indent="0" algn="l" rtl="0">
                        <a:spcBef>
                          <a:spcPts val="0"/>
                        </a:spcBef>
                        <a:spcAft>
                          <a:spcPts val="0"/>
                        </a:spcAft>
                        <a:buNone/>
                      </a:pPr>
                      <a:r>
                        <a:rPr lang="en"/>
                        <a:t>EBITDA</a:t>
                      </a:r>
                      <a:endParaRPr/>
                    </a:p>
                  </a:txBody>
                  <a:tcPr marL="91425" marR="91425" marT="91425" marB="91425"/>
                </a:tc>
                <a:tc>
                  <a:txBody>
                    <a:bodyPr/>
                    <a:lstStyle/>
                    <a:p>
                      <a:pPr marL="0" lvl="0" indent="0" algn="l" rtl="0">
                        <a:spcBef>
                          <a:spcPts val="0"/>
                        </a:spcBef>
                        <a:spcAft>
                          <a:spcPts val="0"/>
                        </a:spcAft>
                        <a:buNone/>
                      </a:pPr>
                      <a:r>
                        <a:rPr lang="en"/>
                        <a:t>22.4%</a:t>
                      </a:r>
                      <a:endParaRPr/>
                    </a:p>
                  </a:txBody>
                  <a:tcPr marL="91425" marR="91425" marT="91425" marB="91425"/>
                </a:tc>
                <a:tc>
                  <a:txBody>
                    <a:bodyPr/>
                    <a:lstStyle/>
                    <a:p>
                      <a:pPr marL="0" lvl="0" indent="0" algn="l" rtl="0">
                        <a:spcBef>
                          <a:spcPts val="0"/>
                        </a:spcBef>
                        <a:spcAft>
                          <a:spcPts val="0"/>
                        </a:spcAft>
                        <a:buNone/>
                      </a:pPr>
                      <a:r>
                        <a:rPr lang="en"/>
                        <a:t>24.08%</a:t>
                      </a:r>
                      <a:endParaRPr/>
                    </a:p>
                  </a:txBody>
                  <a:tcPr marL="91425" marR="91425" marT="91425" marB="91425"/>
                </a:tc>
                <a:extLst>
                  <a:ext uri="{0D108BD9-81ED-4DB2-BD59-A6C34878D82A}">
                    <a16:rowId xmlns:a16="http://schemas.microsoft.com/office/drawing/2014/main" val="10004"/>
                  </a:ext>
                </a:extLst>
              </a:tr>
              <a:tr h="351025">
                <a:tc>
                  <a:txBody>
                    <a:bodyPr/>
                    <a:lstStyle/>
                    <a:p>
                      <a:pPr marL="0" lvl="0" indent="0" algn="l" rtl="0">
                        <a:spcBef>
                          <a:spcPts val="0"/>
                        </a:spcBef>
                        <a:spcAft>
                          <a:spcPts val="0"/>
                        </a:spcAft>
                        <a:buNone/>
                      </a:pPr>
                      <a:r>
                        <a:rPr lang="en"/>
                        <a:t>Average Trading Price</a:t>
                      </a:r>
                      <a:endParaRPr/>
                    </a:p>
                  </a:txBody>
                  <a:tcPr marL="91425" marR="91425" marT="91425" marB="91425"/>
                </a:tc>
                <a:tc>
                  <a:txBody>
                    <a:bodyPr/>
                    <a:lstStyle/>
                    <a:p>
                      <a:pPr marL="0" lvl="0" indent="0" algn="l" rtl="0">
                        <a:spcBef>
                          <a:spcPts val="0"/>
                        </a:spcBef>
                        <a:spcAft>
                          <a:spcPts val="0"/>
                        </a:spcAft>
                        <a:buNone/>
                      </a:pPr>
                      <a:r>
                        <a:rPr lang="en"/>
                        <a:t>$161.47</a:t>
                      </a:r>
                      <a:endParaRPr/>
                    </a:p>
                  </a:txBody>
                  <a:tcPr marL="91425" marR="91425" marT="91425" marB="91425"/>
                </a:tc>
                <a:tc>
                  <a:txBody>
                    <a:bodyPr/>
                    <a:lstStyle/>
                    <a:p>
                      <a:pPr marL="0" lvl="0" indent="0" algn="l" rtl="0">
                        <a:spcBef>
                          <a:spcPts val="0"/>
                        </a:spcBef>
                        <a:spcAft>
                          <a:spcPts val="0"/>
                        </a:spcAft>
                        <a:buNone/>
                      </a:pPr>
                      <a:r>
                        <a:rPr lang="en"/>
                        <a:t>$61.48</a:t>
                      </a:r>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Market Share Report</a:t>
            </a:r>
            <a:endParaRPr/>
          </a:p>
        </p:txBody>
      </p:sp>
      <p:graphicFrame>
        <p:nvGraphicFramePr>
          <p:cNvPr id="81" name="Google Shape;81;p16"/>
          <p:cNvGraphicFramePr/>
          <p:nvPr/>
        </p:nvGraphicFramePr>
        <p:xfrm>
          <a:off x="233950" y="1484350"/>
          <a:ext cx="3000000" cy="3000000"/>
        </p:xfrm>
        <a:graphic>
          <a:graphicData uri="http://schemas.openxmlformats.org/drawingml/2006/table">
            <a:tbl>
              <a:tblPr>
                <a:noFill/>
                <a:tableStyleId>{39D5F5C9-0A43-4444-AEC0-862D44B145DF}</a:tableStyleId>
              </a:tblPr>
              <a:tblGrid>
                <a:gridCol w="906025">
                  <a:extLst>
                    <a:ext uri="{9D8B030D-6E8A-4147-A177-3AD203B41FA5}">
                      <a16:colId xmlns:a16="http://schemas.microsoft.com/office/drawing/2014/main" val="20000"/>
                    </a:ext>
                  </a:extLst>
                </a:gridCol>
                <a:gridCol w="1315725">
                  <a:extLst>
                    <a:ext uri="{9D8B030D-6E8A-4147-A177-3AD203B41FA5}">
                      <a16:colId xmlns:a16="http://schemas.microsoft.com/office/drawing/2014/main" val="20001"/>
                    </a:ext>
                  </a:extLst>
                </a:gridCol>
                <a:gridCol w="1338825">
                  <a:extLst>
                    <a:ext uri="{9D8B030D-6E8A-4147-A177-3AD203B41FA5}">
                      <a16:colId xmlns:a16="http://schemas.microsoft.com/office/drawing/2014/main" val="20002"/>
                    </a:ext>
                  </a:extLst>
                </a:gridCol>
                <a:gridCol w="1253975">
                  <a:extLst>
                    <a:ext uri="{9D8B030D-6E8A-4147-A177-3AD203B41FA5}">
                      <a16:colId xmlns:a16="http://schemas.microsoft.com/office/drawing/2014/main" val="20003"/>
                    </a:ext>
                  </a:extLst>
                </a:gridCol>
              </a:tblGrid>
              <a:tr h="641075">
                <a:tc>
                  <a:txBody>
                    <a:bodyPr/>
                    <a:lstStyle/>
                    <a:p>
                      <a:pPr marL="0" lvl="0" indent="0" algn="l" rtl="0">
                        <a:spcBef>
                          <a:spcPts val="0"/>
                        </a:spcBef>
                        <a:spcAft>
                          <a:spcPts val="0"/>
                        </a:spcAft>
                        <a:buNone/>
                      </a:pPr>
                      <a:r>
                        <a:rPr lang="en" b="1">
                          <a:latin typeface="Lato"/>
                          <a:ea typeface="Lato"/>
                          <a:cs typeface="Lato"/>
                          <a:sym typeface="Lato"/>
                        </a:rPr>
                        <a:t>Region</a:t>
                      </a:r>
                      <a:endParaRPr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b="1">
                          <a:latin typeface="Lato"/>
                          <a:ea typeface="Lato"/>
                          <a:cs typeface="Lato"/>
                          <a:sym typeface="Lato"/>
                        </a:rPr>
                        <a:t>Market Share Tech 1</a:t>
                      </a:r>
                      <a:endParaRPr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b="1">
                          <a:latin typeface="Lato"/>
                          <a:ea typeface="Lato"/>
                          <a:cs typeface="Lato"/>
                          <a:sym typeface="Lato"/>
                        </a:rPr>
                        <a:t>Market Share Tech 2</a:t>
                      </a:r>
                      <a:endParaRPr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b="1">
                          <a:latin typeface="Lato"/>
                          <a:ea typeface="Lato"/>
                          <a:cs typeface="Lato"/>
                          <a:sym typeface="Lato"/>
                        </a:rPr>
                        <a:t>Total Market Share</a:t>
                      </a:r>
                      <a:endParaRPr b="1">
                        <a:latin typeface="Lato"/>
                        <a:ea typeface="Lato"/>
                        <a:cs typeface="Lato"/>
                        <a:sym typeface="Lato"/>
                      </a:endParaRPr>
                    </a:p>
                  </a:txBody>
                  <a:tcPr marL="91425" marR="91425" marT="91425" marB="91425">
                    <a:solidFill>
                      <a:schemeClr val="lt2"/>
                    </a:solidFill>
                  </a:tcPr>
                </a:tc>
                <a:extLst>
                  <a:ext uri="{0D108BD9-81ED-4DB2-BD59-A6C34878D82A}">
                    <a16:rowId xmlns:a16="http://schemas.microsoft.com/office/drawing/2014/main" val="10000"/>
                  </a:ext>
                </a:extLst>
              </a:tr>
              <a:tr h="450350">
                <a:tc>
                  <a:txBody>
                    <a:bodyPr/>
                    <a:lstStyle/>
                    <a:p>
                      <a:pPr marL="0" lvl="0" indent="0" algn="l" rtl="0">
                        <a:spcBef>
                          <a:spcPts val="0"/>
                        </a:spcBef>
                        <a:spcAft>
                          <a:spcPts val="0"/>
                        </a:spcAft>
                        <a:buNone/>
                      </a:pPr>
                      <a:r>
                        <a:rPr lang="en">
                          <a:latin typeface="Lato"/>
                          <a:ea typeface="Lato"/>
                          <a:cs typeface="Lato"/>
                          <a:sym typeface="Lato"/>
                        </a:rPr>
                        <a:t>USA</a:t>
                      </a:r>
                      <a:endParaRPr>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t>40.57</a:t>
                      </a:r>
                      <a:endParaRPr/>
                    </a:p>
                  </a:txBody>
                  <a:tcPr marL="91425" marR="91425" marT="91425" marB="91425"/>
                </a:tc>
                <a:tc>
                  <a:txBody>
                    <a:bodyPr/>
                    <a:lstStyle/>
                    <a:p>
                      <a:pPr marL="0" lvl="0" indent="0" algn="l" rtl="0">
                        <a:spcBef>
                          <a:spcPts val="0"/>
                        </a:spcBef>
                        <a:spcAft>
                          <a:spcPts val="0"/>
                        </a:spcAft>
                        <a:buNone/>
                      </a:pPr>
                      <a:r>
                        <a:rPr lang="en"/>
                        <a:t>14.81</a:t>
                      </a:r>
                      <a:endParaRPr/>
                    </a:p>
                  </a:txBody>
                  <a:tcPr marL="91425" marR="91425" marT="91425" marB="91425"/>
                </a:tc>
                <a:tc>
                  <a:txBody>
                    <a:bodyPr/>
                    <a:lstStyle/>
                    <a:p>
                      <a:pPr marL="0" lvl="0" indent="0" algn="l" rtl="0">
                        <a:spcBef>
                          <a:spcPts val="0"/>
                        </a:spcBef>
                        <a:spcAft>
                          <a:spcPts val="0"/>
                        </a:spcAft>
                        <a:buNone/>
                      </a:pPr>
                      <a:r>
                        <a:rPr lang="en"/>
                        <a:t>29.15</a:t>
                      </a:r>
                      <a:endParaRPr/>
                    </a:p>
                  </a:txBody>
                  <a:tcPr marL="91425" marR="91425" marT="91425" marB="91425"/>
                </a:tc>
                <a:extLst>
                  <a:ext uri="{0D108BD9-81ED-4DB2-BD59-A6C34878D82A}">
                    <a16:rowId xmlns:a16="http://schemas.microsoft.com/office/drawing/2014/main" val="10001"/>
                  </a:ext>
                </a:extLst>
              </a:tr>
              <a:tr h="450350">
                <a:tc>
                  <a:txBody>
                    <a:bodyPr/>
                    <a:lstStyle/>
                    <a:p>
                      <a:pPr marL="0" lvl="0" indent="0" algn="l" rtl="0">
                        <a:spcBef>
                          <a:spcPts val="0"/>
                        </a:spcBef>
                        <a:spcAft>
                          <a:spcPts val="0"/>
                        </a:spcAft>
                        <a:buNone/>
                      </a:pPr>
                      <a:r>
                        <a:rPr lang="en">
                          <a:latin typeface="Lato"/>
                          <a:ea typeface="Lato"/>
                          <a:cs typeface="Lato"/>
                          <a:sym typeface="Lato"/>
                        </a:rPr>
                        <a:t>Asia</a:t>
                      </a:r>
                      <a:endParaRPr>
                        <a:latin typeface="Lato"/>
                        <a:ea typeface="Lato"/>
                        <a:cs typeface="Lato"/>
                        <a:sym typeface="Lato"/>
                      </a:endParaRPr>
                    </a:p>
                  </a:txBody>
                  <a:tcPr marL="91425" marR="91425" marT="91425" marB="91425">
                    <a:solidFill>
                      <a:srgbClr val="D9D9D9"/>
                    </a:solidFill>
                  </a:tcPr>
                </a:tc>
                <a:tc>
                  <a:txBody>
                    <a:bodyPr/>
                    <a:lstStyle/>
                    <a:p>
                      <a:pPr marL="0" lvl="0" indent="0" algn="l" rtl="0">
                        <a:spcBef>
                          <a:spcPts val="0"/>
                        </a:spcBef>
                        <a:spcAft>
                          <a:spcPts val="0"/>
                        </a:spcAft>
                        <a:buNone/>
                      </a:pPr>
                      <a:r>
                        <a:rPr lang="en"/>
                        <a:t>54.62</a:t>
                      </a:r>
                      <a:endParaRPr/>
                    </a:p>
                  </a:txBody>
                  <a:tcPr marL="91425" marR="91425" marT="91425" marB="91425">
                    <a:solidFill>
                      <a:srgbClr val="D9D9D9"/>
                    </a:solidFill>
                  </a:tcPr>
                </a:tc>
                <a:tc>
                  <a:txBody>
                    <a:bodyPr/>
                    <a:lstStyle/>
                    <a:p>
                      <a:pPr marL="0" lvl="0" indent="0" algn="l" rtl="0">
                        <a:spcBef>
                          <a:spcPts val="0"/>
                        </a:spcBef>
                        <a:spcAft>
                          <a:spcPts val="0"/>
                        </a:spcAft>
                        <a:buNone/>
                      </a:pPr>
                      <a:r>
                        <a:rPr lang="en"/>
                        <a:t>28.65</a:t>
                      </a:r>
                      <a:endParaRPr/>
                    </a:p>
                  </a:txBody>
                  <a:tcPr marL="91425" marR="91425" marT="91425" marB="91425">
                    <a:solidFill>
                      <a:srgbClr val="D9D9D9"/>
                    </a:solidFill>
                  </a:tcPr>
                </a:tc>
                <a:tc>
                  <a:txBody>
                    <a:bodyPr/>
                    <a:lstStyle/>
                    <a:p>
                      <a:pPr marL="0" lvl="0" indent="0" algn="l" rtl="0">
                        <a:spcBef>
                          <a:spcPts val="0"/>
                        </a:spcBef>
                        <a:spcAft>
                          <a:spcPts val="0"/>
                        </a:spcAft>
                        <a:buNone/>
                      </a:pPr>
                      <a:r>
                        <a:rPr lang="en"/>
                        <a:t>49.25</a:t>
                      </a:r>
                      <a:endParaRPr/>
                    </a:p>
                  </a:txBody>
                  <a:tcPr marL="91425" marR="91425" marT="91425" marB="91425">
                    <a:solidFill>
                      <a:srgbClr val="D9D9D9"/>
                    </a:solidFill>
                  </a:tcPr>
                </a:tc>
                <a:extLst>
                  <a:ext uri="{0D108BD9-81ED-4DB2-BD59-A6C34878D82A}">
                    <a16:rowId xmlns:a16="http://schemas.microsoft.com/office/drawing/2014/main" val="10002"/>
                  </a:ext>
                </a:extLst>
              </a:tr>
              <a:tr h="450350">
                <a:tc>
                  <a:txBody>
                    <a:bodyPr/>
                    <a:lstStyle/>
                    <a:p>
                      <a:pPr marL="0" lvl="0" indent="0" algn="l" rtl="0">
                        <a:spcBef>
                          <a:spcPts val="0"/>
                        </a:spcBef>
                        <a:spcAft>
                          <a:spcPts val="0"/>
                        </a:spcAft>
                        <a:buNone/>
                      </a:pPr>
                      <a:r>
                        <a:rPr lang="en">
                          <a:latin typeface="Lato"/>
                          <a:ea typeface="Lato"/>
                          <a:cs typeface="Lato"/>
                          <a:sym typeface="Lato"/>
                        </a:rPr>
                        <a:t>Europe</a:t>
                      </a:r>
                      <a:endParaRPr>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t>45.68</a:t>
                      </a:r>
                      <a:endParaRPr/>
                    </a:p>
                  </a:txBody>
                  <a:tcPr marL="91425" marR="91425" marT="91425" marB="91425"/>
                </a:tc>
                <a:tc>
                  <a:txBody>
                    <a:bodyPr/>
                    <a:lstStyle/>
                    <a:p>
                      <a:pPr marL="0" lvl="0" indent="0" algn="l" rtl="0">
                        <a:spcBef>
                          <a:spcPts val="0"/>
                        </a:spcBef>
                        <a:spcAft>
                          <a:spcPts val="0"/>
                        </a:spcAft>
                        <a:buNone/>
                      </a:pPr>
                      <a:r>
                        <a:rPr lang="en"/>
                        <a:t>16.35</a:t>
                      </a:r>
                      <a:endParaRPr/>
                    </a:p>
                  </a:txBody>
                  <a:tcPr marL="91425" marR="91425" marT="91425" marB="91425"/>
                </a:tc>
                <a:tc>
                  <a:txBody>
                    <a:bodyPr/>
                    <a:lstStyle/>
                    <a:p>
                      <a:pPr marL="0" lvl="0" indent="0" algn="l" rtl="0">
                        <a:spcBef>
                          <a:spcPts val="0"/>
                        </a:spcBef>
                        <a:spcAft>
                          <a:spcPts val="0"/>
                        </a:spcAft>
                        <a:buNone/>
                      </a:pPr>
                      <a:r>
                        <a:rPr lang="en"/>
                        <a:t>26.82</a:t>
                      </a:r>
                      <a:endParaRPr/>
                    </a:p>
                  </a:txBody>
                  <a:tcPr marL="91425" marR="91425" marT="91425" marB="91425"/>
                </a:tc>
                <a:extLst>
                  <a:ext uri="{0D108BD9-81ED-4DB2-BD59-A6C34878D82A}">
                    <a16:rowId xmlns:a16="http://schemas.microsoft.com/office/drawing/2014/main" val="10003"/>
                  </a:ext>
                </a:extLst>
              </a:tr>
              <a:tr h="450350">
                <a:tc>
                  <a:txBody>
                    <a:bodyPr/>
                    <a:lstStyle/>
                    <a:p>
                      <a:pPr marL="0" lvl="0" indent="0" algn="l" rtl="0">
                        <a:spcBef>
                          <a:spcPts val="0"/>
                        </a:spcBef>
                        <a:spcAft>
                          <a:spcPts val="0"/>
                        </a:spcAft>
                        <a:buNone/>
                      </a:pPr>
                      <a:r>
                        <a:rPr lang="en">
                          <a:latin typeface="Lato"/>
                          <a:ea typeface="Lato"/>
                          <a:cs typeface="Lato"/>
                          <a:sym typeface="Lato"/>
                        </a:rPr>
                        <a:t>Global</a:t>
                      </a:r>
                      <a:endParaRPr>
                        <a:latin typeface="Lato"/>
                        <a:ea typeface="Lato"/>
                        <a:cs typeface="Lato"/>
                        <a:sym typeface="Lato"/>
                      </a:endParaRPr>
                    </a:p>
                  </a:txBody>
                  <a:tcPr marL="91425" marR="91425" marT="91425" marB="91425">
                    <a:solidFill>
                      <a:srgbClr val="D9D9D9"/>
                    </a:solidFill>
                  </a:tcPr>
                </a:tc>
                <a:tc>
                  <a:txBody>
                    <a:bodyPr/>
                    <a:lstStyle/>
                    <a:p>
                      <a:pPr marL="0" lvl="0" indent="0" algn="l" rtl="0">
                        <a:spcBef>
                          <a:spcPts val="0"/>
                        </a:spcBef>
                        <a:spcAft>
                          <a:spcPts val="0"/>
                        </a:spcAft>
                        <a:buNone/>
                      </a:pPr>
                      <a:r>
                        <a:rPr lang="en">
                          <a:latin typeface="Lato"/>
                          <a:ea typeface="Lato"/>
                          <a:cs typeface="Lato"/>
                          <a:sym typeface="Lato"/>
                        </a:rPr>
                        <a:t>50.11</a:t>
                      </a:r>
                      <a:endParaRPr>
                        <a:latin typeface="Lato"/>
                        <a:ea typeface="Lato"/>
                        <a:cs typeface="Lato"/>
                        <a:sym typeface="Lato"/>
                      </a:endParaRPr>
                    </a:p>
                  </a:txBody>
                  <a:tcPr marL="91425" marR="91425" marT="91425" marB="91425">
                    <a:solidFill>
                      <a:srgbClr val="D9D9D9"/>
                    </a:solidFill>
                  </a:tcPr>
                </a:tc>
                <a:tc>
                  <a:txBody>
                    <a:bodyPr/>
                    <a:lstStyle/>
                    <a:p>
                      <a:pPr marL="0" lvl="0" indent="0" algn="l" rtl="0">
                        <a:spcBef>
                          <a:spcPts val="0"/>
                        </a:spcBef>
                        <a:spcAft>
                          <a:spcPts val="0"/>
                        </a:spcAft>
                        <a:buNone/>
                      </a:pPr>
                      <a:r>
                        <a:rPr lang="en">
                          <a:latin typeface="Lato"/>
                          <a:ea typeface="Lato"/>
                          <a:cs typeface="Lato"/>
                          <a:sym typeface="Lato"/>
                        </a:rPr>
                        <a:t>19.25</a:t>
                      </a:r>
                      <a:endParaRPr>
                        <a:latin typeface="Lato"/>
                        <a:ea typeface="Lato"/>
                        <a:cs typeface="Lato"/>
                        <a:sym typeface="Lato"/>
                      </a:endParaRPr>
                    </a:p>
                  </a:txBody>
                  <a:tcPr marL="91425" marR="91425" marT="91425" marB="91425">
                    <a:solidFill>
                      <a:srgbClr val="D9D9D9"/>
                    </a:solidFill>
                  </a:tcPr>
                </a:tc>
                <a:tc>
                  <a:txBody>
                    <a:bodyPr/>
                    <a:lstStyle/>
                    <a:p>
                      <a:pPr marL="0" lvl="0" indent="0" algn="l" rtl="0">
                        <a:spcBef>
                          <a:spcPts val="0"/>
                        </a:spcBef>
                        <a:spcAft>
                          <a:spcPts val="0"/>
                        </a:spcAft>
                        <a:buNone/>
                      </a:pPr>
                      <a:r>
                        <a:rPr lang="en">
                          <a:latin typeface="Lato"/>
                          <a:ea typeface="Lato"/>
                          <a:cs typeface="Lato"/>
                          <a:sym typeface="Lato"/>
                        </a:rPr>
                        <a:t>38.58</a:t>
                      </a:r>
                      <a:endParaRPr>
                        <a:latin typeface="Lato"/>
                        <a:ea typeface="Lato"/>
                        <a:cs typeface="Lato"/>
                        <a:sym typeface="Lato"/>
                      </a:endParaRPr>
                    </a:p>
                  </a:txBody>
                  <a:tcPr marL="91425" marR="91425" marT="91425" marB="91425">
                    <a:solidFill>
                      <a:srgbClr val="D9D9D9"/>
                    </a:solidFill>
                  </a:tcPr>
                </a:tc>
                <a:extLst>
                  <a:ext uri="{0D108BD9-81ED-4DB2-BD59-A6C34878D82A}">
                    <a16:rowId xmlns:a16="http://schemas.microsoft.com/office/drawing/2014/main" val="10004"/>
                  </a:ext>
                </a:extLst>
              </a:tr>
            </a:tbl>
          </a:graphicData>
        </a:graphic>
      </p:graphicFrame>
      <p:sp>
        <p:nvSpPr>
          <p:cNvPr id="82" name="Google Shape;82;p16"/>
          <p:cNvSpPr txBox="1"/>
          <p:nvPr/>
        </p:nvSpPr>
        <p:spPr>
          <a:xfrm>
            <a:off x="5273900" y="1171750"/>
            <a:ext cx="3644700" cy="31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Global Market Shares by Team</a:t>
            </a:r>
            <a:endParaRPr b="1">
              <a:latin typeface="Proxima Nova"/>
              <a:ea typeface="Proxima Nova"/>
              <a:cs typeface="Proxima Nova"/>
              <a:sym typeface="Proxima Nova"/>
            </a:endParaRPr>
          </a:p>
        </p:txBody>
      </p:sp>
      <p:pic>
        <p:nvPicPr>
          <p:cNvPr id="83" name="Google Shape;83;p16"/>
          <p:cNvPicPr preferRelativeResize="0"/>
          <p:nvPr/>
        </p:nvPicPr>
        <p:blipFill rotWithShape="1">
          <a:blip r:embed="rId3">
            <a:alphaModFix/>
          </a:blip>
          <a:srcRect b="23029"/>
          <a:stretch/>
        </p:blipFill>
        <p:spPr>
          <a:xfrm>
            <a:off x="5200900" y="1618075"/>
            <a:ext cx="3790700" cy="2253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00" y="113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HR Report</a:t>
            </a:r>
            <a:endParaRPr/>
          </a:p>
        </p:txBody>
      </p:sp>
      <p:sp>
        <p:nvSpPr>
          <p:cNvPr id="89" name="Google Shape;89;p17"/>
          <p:cNvSpPr txBox="1">
            <a:spLocks noGrp="1"/>
          </p:cNvSpPr>
          <p:nvPr>
            <p:ph type="body" idx="1"/>
          </p:nvPr>
        </p:nvSpPr>
        <p:spPr>
          <a:xfrm>
            <a:off x="140650" y="686225"/>
            <a:ext cx="888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t>Goal: Increase personnel to accomplish R&amp;D goals in house (more cost effective)</a:t>
            </a:r>
            <a:endParaRPr b="1"/>
          </a:p>
          <a:p>
            <a:pPr marL="0" lvl="0" indent="0" algn="l" rtl="0">
              <a:lnSpc>
                <a:spcPct val="100000"/>
              </a:lnSpc>
              <a:spcBef>
                <a:spcPts val="1600"/>
              </a:spcBef>
              <a:spcAft>
                <a:spcPts val="0"/>
              </a:spcAft>
              <a:buNone/>
            </a:pPr>
            <a:r>
              <a:rPr lang="en">
                <a:solidFill>
                  <a:srgbClr val="000000"/>
                </a:solidFill>
              </a:rPr>
              <a:t>1517 workers last round =&gt; 1846 workers</a:t>
            </a:r>
            <a:endParaRPr>
              <a:solidFill>
                <a:srgbClr val="000000"/>
              </a:solidFill>
            </a:endParaRPr>
          </a:p>
          <a:p>
            <a:pPr marL="457200" lvl="0" indent="-317500" algn="l" rtl="0">
              <a:lnSpc>
                <a:spcPct val="100000"/>
              </a:lnSpc>
              <a:spcBef>
                <a:spcPts val="0"/>
              </a:spcBef>
              <a:spcAft>
                <a:spcPts val="0"/>
              </a:spcAft>
              <a:buClr>
                <a:srgbClr val="000000"/>
              </a:buClr>
              <a:buSzPts val="1400"/>
              <a:buChar char="●"/>
            </a:pPr>
            <a:r>
              <a:rPr lang="en" sz="1400">
                <a:solidFill>
                  <a:srgbClr val="000000"/>
                </a:solidFill>
              </a:rPr>
              <a:t>Same Wage </a:t>
            </a:r>
            <a:endParaRPr sz="1400">
              <a:solidFill>
                <a:srgbClr val="000000"/>
              </a:solidFill>
            </a:endParaRPr>
          </a:p>
          <a:p>
            <a:pPr marL="457200" lvl="0" indent="-317500" algn="l" rtl="0">
              <a:lnSpc>
                <a:spcPct val="100000"/>
              </a:lnSpc>
              <a:spcBef>
                <a:spcPts val="0"/>
              </a:spcBef>
              <a:spcAft>
                <a:spcPts val="0"/>
              </a:spcAft>
              <a:buClr>
                <a:srgbClr val="000000"/>
              </a:buClr>
              <a:buSzPts val="1400"/>
              <a:buChar char="●"/>
            </a:pPr>
            <a:r>
              <a:rPr lang="en" sz="1400">
                <a:solidFill>
                  <a:srgbClr val="000000"/>
                </a:solidFill>
              </a:rPr>
              <a:t>Same Training Cost </a:t>
            </a:r>
            <a:endParaRPr sz="1400">
              <a:solidFill>
                <a:srgbClr val="000000"/>
              </a:solidFill>
            </a:endParaRPr>
          </a:p>
          <a:p>
            <a:pPr marL="457200" lvl="0" indent="-317500" algn="l" rtl="0">
              <a:lnSpc>
                <a:spcPct val="100000"/>
              </a:lnSpc>
              <a:spcBef>
                <a:spcPts val="0"/>
              </a:spcBef>
              <a:spcAft>
                <a:spcPts val="0"/>
              </a:spcAft>
              <a:buClr>
                <a:srgbClr val="000000"/>
              </a:buClr>
              <a:buSzPts val="1400"/>
              <a:buChar char="●"/>
            </a:pPr>
            <a:r>
              <a:rPr lang="en" sz="1400">
                <a:solidFill>
                  <a:srgbClr val="000000"/>
                </a:solidFill>
              </a:rPr>
              <a:t>Low turnover: 0.8%</a:t>
            </a:r>
            <a:endParaRPr sz="1400">
              <a:solidFill>
                <a:srgbClr val="000000"/>
              </a:solidFill>
            </a:endParaRPr>
          </a:p>
          <a:p>
            <a:pPr marL="914400" lvl="0" indent="0" algn="l" rtl="0">
              <a:lnSpc>
                <a:spcPct val="100000"/>
              </a:lnSpc>
              <a:spcBef>
                <a:spcPts val="0"/>
              </a:spcBef>
              <a:spcAft>
                <a:spcPts val="0"/>
              </a:spcAft>
              <a:buNone/>
            </a:pPr>
            <a:endParaRPr>
              <a:solidFill>
                <a:srgbClr val="000000"/>
              </a:solidFill>
            </a:endParaRPr>
          </a:p>
          <a:p>
            <a:pPr marL="0" lvl="0" indent="0" algn="l" rtl="0">
              <a:lnSpc>
                <a:spcPct val="100000"/>
              </a:lnSpc>
              <a:spcBef>
                <a:spcPts val="0"/>
              </a:spcBef>
              <a:spcAft>
                <a:spcPts val="0"/>
              </a:spcAft>
              <a:buNone/>
            </a:pPr>
            <a:r>
              <a:rPr lang="en">
                <a:solidFill>
                  <a:srgbClr val="000000"/>
                </a:solidFill>
              </a:rPr>
              <a:t>Development of 1 Tech 3 feature and Tech 4:</a:t>
            </a:r>
            <a:endParaRPr>
              <a:solidFill>
                <a:srgbClr val="000000"/>
              </a:solidFill>
            </a:endParaRPr>
          </a:p>
          <a:p>
            <a:pPr marL="457200" lvl="0" indent="0" algn="l" rtl="0">
              <a:lnSpc>
                <a:spcPct val="100000"/>
              </a:lnSpc>
              <a:spcBef>
                <a:spcPts val="0"/>
              </a:spcBef>
              <a:spcAft>
                <a:spcPts val="0"/>
              </a:spcAft>
              <a:buNone/>
            </a:pPr>
            <a:r>
              <a:rPr lang="en" sz="1400">
                <a:solidFill>
                  <a:srgbClr val="000000"/>
                </a:solidFill>
              </a:rPr>
              <a:t>Tech 3 license feature upgrade $70,000</a:t>
            </a:r>
            <a:br>
              <a:rPr lang="en" sz="1400">
                <a:solidFill>
                  <a:srgbClr val="000000"/>
                </a:solidFill>
              </a:rPr>
            </a:br>
            <a:r>
              <a:rPr lang="en" sz="1400">
                <a:solidFill>
                  <a:srgbClr val="000000"/>
                </a:solidFill>
              </a:rPr>
              <a:t>Technology 4 License Cost $660,000</a:t>
            </a:r>
            <a:endParaRPr sz="1400">
              <a:solidFill>
                <a:srgbClr val="000000"/>
              </a:solidFill>
            </a:endParaRPr>
          </a:p>
          <a:p>
            <a:pPr marL="457200" lvl="0" indent="0" algn="l" rtl="0">
              <a:lnSpc>
                <a:spcPct val="100000"/>
              </a:lnSpc>
              <a:spcBef>
                <a:spcPts val="0"/>
              </a:spcBef>
              <a:spcAft>
                <a:spcPts val="0"/>
              </a:spcAft>
              <a:buNone/>
            </a:pPr>
            <a:r>
              <a:rPr lang="en" sz="1400">
                <a:solidFill>
                  <a:srgbClr val="000000"/>
                </a:solidFill>
              </a:rPr>
              <a:t>Tech 3 Person days needed 72,930 = 461,207</a:t>
            </a:r>
            <a:endParaRPr sz="1400">
              <a:solidFill>
                <a:srgbClr val="000000"/>
              </a:solidFill>
            </a:endParaRPr>
          </a:p>
          <a:p>
            <a:pPr marL="457200" lvl="0" indent="0" algn="l" rtl="0">
              <a:lnSpc>
                <a:spcPct val="100000"/>
              </a:lnSpc>
              <a:spcBef>
                <a:spcPts val="0"/>
              </a:spcBef>
              <a:spcAft>
                <a:spcPts val="0"/>
              </a:spcAft>
              <a:buNone/>
            </a:pPr>
            <a:r>
              <a:rPr lang="en" sz="1400">
                <a:solidFill>
                  <a:srgbClr val="000000"/>
                </a:solidFill>
              </a:rPr>
              <a:t>-&gt; 1,846 personel @ 6,000 wage &amp; 500 Training</a:t>
            </a:r>
            <a:endParaRPr sz="1400">
              <a:solidFill>
                <a:srgbClr val="000000"/>
              </a:solidFill>
            </a:endParaRPr>
          </a:p>
          <a:p>
            <a:pPr marL="457200" lvl="0" indent="0" algn="l" rtl="0">
              <a:lnSpc>
                <a:spcPct val="100000"/>
              </a:lnSpc>
              <a:spcBef>
                <a:spcPts val="0"/>
              </a:spcBef>
              <a:spcAft>
                <a:spcPts val="0"/>
              </a:spcAft>
              <a:buNone/>
            </a:pPr>
            <a:r>
              <a:rPr lang="en" sz="1400">
                <a:solidFill>
                  <a:srgbClr val="000000"/>
                </a:solidFill>
              </a:rPr>
              <a:t>=Total Cost: $217,111 = $512,889 Savings</a:t>
            </a:r>
            <a:endParaRPr sz="1400">
              <a:solidFill>
                <a:srgbClr val="000000"/>
              </a:solidFill>
            </a:endParaRPr>
          </a:p>
        </p:txBody>
      </p:sp>
      <p:pic>
        <p:nvPicPr>
          <p:cNvPr id="90" name="Google Shape;90;p17" title="Points scored"/>
          <p:cNvPicPr preferRelativeResize="0"/>
          <p:nvPr/>
        </p:nvPicPr>
        <p:blipFill>
          <a:blip r:embed="rId3">
            <a:alphaModFix/>
          </a:blip>
          <a:stretch>
            <a:fillRect/>
          </a:stretch>
        </p:blipFill>
        <p:spPr>
          <a:xfrm>
            <a:off x="4888501" y="2030100"/>
            <a:ext cx="3889650" cy="240510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11700" y="445025"/>
            <a:ext cx="4260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Production Report</a:t>
            </a:r>
            <a:endParaRPr/>
          </a:p>
        </p:txBody>
      </p:sp>
      <p:graphicFrame>
        <p:nvGraphicFramePr>
          <p:cNvPr id="96" name="Google Shape;96;p18"/>
          <p:cNvGraphicFramePr/>
          <p:nvPr/>
        </p:nvGraphicFramePr>
        <p:xfrm>
          <a:off x="194800" y="1427838"/>
          <a:ext cx="3000000" cy="3000000"/>
        </p:xfrm>
        <a:graphic>
          <a:graphicData uri="http://schemas.openxmlformats.org/drawingml/2006/table">
            <a:tbl>
              <a:tblPr>
                <a:noFill/>
                <a:tableStyleId>{39D5F5C9-0A43-4444-AEC0-862D44B145DF}</a:tableStyleId>
              </a:tblPr>
              <a:tblGrid>
                <a:gridCol w="1406600">
                  <a:extLst>
                    <a:ext uri="{9D8B030D-6E8A-4147-A177-3AD203B41FA5}">
                      <a16:colId xmlns:a16="http://schemas.microsoft.com/office/drawing/2014/main" val="20000"/>
                    </a:ext>
                  </a:extLst>
                </a:gridCol>
                <a:gridCol w="819500">
                  <a:extLst>
                    <a:ext uri="{9D8B030D-6E8A-4147-A177-3AD203B41FA5}">
                      <a16:colId xmlns:a16="http://schemas.microsoft.com/office/drawing/2014/main" val="20001"/>
                    </a:ext>
                  </a:extLst>
                </a:gridCol>
                <a:gridCol w="908125">
                  <a:extLst>
                    <a:ext uri="{9D8B030D-6E8A-4147-A177-3AD203B41FA5}">
                      <a16:colId xmlns:a16="http://schemas.microsoft.com/office/drawing/2014/main" val="20002"/>
                    </a:ext>
                  </a:extLst>
                </a:gridCol>
                <a:gridCol w="929750">
                  <a:extLst>
                    <a:ext uri="{9D8B030D-6E8A-4147-A177-3AD203B41FA5}">
                      <a16:colId xmlns:a16="http://schemas.microsoft.com/office/drawing/2014/main" val="20003"/>
                    </a:ext>
                  </a:extLst>
                </a:gridCol>
              </a:tblGrid>
              <a:tr h="421050">
                <a:tc>
                  <a:txBody>
                    <a:bodyPr/>
                    <a:lstStyle/>
                    <a:p>
                      <a:pPr marL="0" lvl="0" indent="0" algn="l" rtl="0">
                        <a:spcBef>
                          <a:spcPts val="0"/>
                        </a:spcBef>
                        <a:spcAft>
                          <a:spcPts val="0"/>
                        </a:spcAft>
                        <a:buNone/>
                      </a:pPr>
                      <a:endParaRPr sz="1200"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sz="1200">
                          <a:latin typeface="Lato"/>
                          <a:ea typeface="Lato"/>
                          <a:cs typeface="Lato"/>
                          <a:sym typeface="Lato"/>
                        </a:rPr>
                        <a:t>Round 2</a:t>
                      </a:r>
                      <a:endParaRPr sz="12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200">
                          <a:latin typeface="Lato"/>
                          <a:ea typeface="Lato"/>
                          <a:cs typeface="Lato"/>
                          <a:sym typeface="Lato"/>
                        </a:rPr>
                        <a:t>Round 3</a:t>
                      </a:r>
                      <a:endParaRPr sz="12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200">
                          <a:latin typeface="Lato"/>
                          <a:ea typeface="Lato"/>
                          <a:cs typeface="Lato"/>
                          <a:sym typeface="Lato"/>
                        </a:rPr>
                        <a:t>% Change</a:t>
                      </a:r>
                      <a:endParaRPr sz="1200">
                        <a:latin typeface="Lato"/>
                        <a:ea typeface="Lato"/>
                        <a:cs typeface="Lato"/>
                        <a:sym typeface="Lato"/>
                      </a:endParaRPr>
                    </a:p>
                  </a:txBody>
                  <a:tcPr marL="91425" marR="91425" marT="91425" marB="91425"/>
                </a:tc>
                <a:extLst>
                  <a:ext uri="{0D108BD9-81ED-4DB2-BD59-A6C34878D82A}">
                    <a16:rowId xmlns:a16="http://schemas.microsoft.com/office/drawing/2014/main" val="10000"/>
                  </a:ext>
                </a:extLst>
              </a:tr>
              <a:tr h="418875">
                <a:tc>
                  <a:txBody>
                    <a:bodyPr/>
                    <a:lstStyle/>
                    <a:p>
                      <a:pPr marL="0" lvl="0" indent="0" algn="l" rtl="0">
                        <a:spcBef>
                          <a:spcPts val="0"/>
                        </a:spcBef>
                        <a:spcAft>
                          <a:spcPts val="0"/>
                        </a:spcAft>
                        <a:buNone/>
                      </a:pPr>
                      <a:r>
                        <a:rPr lang="en" sz="1200" b="1">
                          <a:latin typeface="Lato"/>
                          <a:ea typeface="Lato"/>
                          <a:cs typeface="Lato"/>
                          <a:sym typeface="Lato"/>
                        </a:rPr>
                        <a:t>US Manufacturing:</a:t>
                      </a:r>
                      <a:endParaRPr sz="1200"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sz="1200">
                          <a:latin typeface="Lato"/>
                          <a:ea typeface="Lato"/>
                          <a:cs typeface="Lato"/>
                          <a:sym typeface="Lato"/>
                        </a:rPr>
                        <a:t>6.75K</a:t>
                      </a:r>
                      <a:endParaRPr sz="12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200">
                          <a:latin typeface="Lato"/>
                          <a:ea typeface="Lato"/>
                          <a:cs typeface="Lato"/>
                          <a:sym typeface="Lato"/>
                        </a:rPr>
                        <a:t>4.27K</a:t>
                      </a:r>
                      <a:endParaRPr sz="12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200">
                          <a:latin typeface="Lato"/>
                          <a:ea typeface="Lato"/>
                          <a:cs typeface="Lato"/>
                          <a:sym typeface="Lato"/>
                        </a:rPr>
                        <a:t>-37%</a:t>
                      </a:r>
                      <a:endParaRPr sz="1200">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r h="418875">
                <a:tc>
                  <a:txBody>
                    <a:bodyPr/>
                    <a:lstStyle/>
                    <a:p>
                      <a:pPr marL="0" lvl="0" indent="0" algn="l" rtl="0">
                        <a:spcBef>
                          <a:spcPts val="0"/>
                        </a:spcBef>
                        <a:spcAft>
                          <a:spcPts val="0"/>
                        </a:spcAft>
                        <a:buNone/>
                      </a:pPr>
                      <a:r>
                        <a:rPr lang="en" sz="1200" b="1">
                          <a:latin typeface="Lato"/>
                          <a:ea typeface="Lato"/>
                          <a:cs typeface="Lato"/>
                          <a:sym typeface="Lato"/>
                        </a:rPr>
                        <a:t>Asia Manufacturing:</a:t>
                      </a:r>
                      <a:endParaRPr sz="1200"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sz="1200">
                          <a:latin typeface="Lato"/>
                          <a:ea typeface="Lato"/>
                          <a:cs typeface="Lato"/>
                          <a:sym typeface="Lato"/>
                        </a:rPr>
                        <a:t>3.55 K</a:t>
                      </a:r>
                      <a:endParaRPr sz="12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200">
                          <a:latin typeface="Lato"/>
                          <a:ea typeface="Lato"/>
                          <a:cs typeface="Lato"/>
                          <a:sym typeface="Lato"/>
                        </a:rPr>
                        <a:t>5.86K</a:t>
                      </a:r>
                      <a:endParaRPr sz="12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200">
                          <a:latin typeface="Lato"/>
                          <a:ea typeface="Lato"/>
                          <a:cs typeface="Lato"/>
                          <a:sym typeface="Lato"/>
                        </a:rPr>
                        <a:t>65%</a:t>
                      </a:r>
                      <a:endParaRPr sz="1200">
                        <a:latin typeface="Lato"/>
                        <a:ea typeface="Lato"/>
                        <a:cs typeface="Lato"/>
                        <a:sym typeface="Lato"/>
                      </a:endParaRPr>
                    </a:p>
                  </a:txBody>
                  <a:tcPr marL="91425" marR="91425" marT="91425" marB="91425"/>
                </a:tc>
                <a:extLst>
                  <a:ext uri="{0D108BD9-81ED-4DB2-BD59-A6C34878D82A}">
                    <a16:rowId xmlns:a16="http://schemas.microsoft.com/office/drawing/2014/main" val="10002"/>
                  </a:ext>
                </a:extLst>
              </a:tr>
              <a:tr h="627225">
                <a:tc>
                  <a:txBody>
                    <a:bodyPr/>
                    <a:lstStyle/>
                    <a:p>
                      <a:pPr marL="0" lvl="0" indent="0" algn="l" rtl="0">
                        <a:spcBef>
                          <a:spcPts val="0"/>
                        </a:spcBef>
                        <a:spcAft>
                          <a:spcPts val="0"/>
                        </a:spcAft>
                        <a:buNone/>
                      </a:pPr>
                      <a:r>
                        <a:rPr lang="en" sz="1200" b="1">
                          <a:latin typeface="Lato"/>
                          <a:ea typeface="Lato"/>
                          <a:cs typeface="Lato"/>
                          <a:sym typeface="Lato"/>
                        </a:rPr>
                        <a:t>Capacity Utilization: </a:t>
                      </a:r>
                      <a:endParaRPr sz="1200"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sz="1200">
                          <a:latin typeface="Lato"/>
                          <a:ea typeface="Lato"/>
                          <a:cs typeface="Lato"/>
                          <a:sym typeface="Lato"/>
                        </a:rPr>
                        <a:t>64%USA</a:t>
                      </a:r>
                      <a:endParaRPr sz="1200">
                        <a:latin typeface="Lato"/>
                        <a:ea typeface="Lato"/>
                        <a:cs typeface="Lato"/>
                        <a:sym typeface="Lato"/>
                      </a:endParaRPr>
                    </a:p>
                    <a:p>
                      <a:pPr marL="0" lvl="0" indent="0" algn="l" rtl="0">
                        <a:spcBef>
                          <a:spcPts val="0"/>
                        </a:spcBef>
                        <a:spcAft>
                          <a:spcPts val="0"/>
                        </a:spcAft>
                        <a:buNone/>
                      </a:pPr>
                      <a:r>
                        <a:rPr lang="en" sz="1200">
                          <a:latin typeface="Lato"/>
                          <a:ea typeface="Lato"/>
                          <a:cs typeface="Lato"/>
                          <a:sym typeface="Lato"/>
                        </a:rPr>
                        <a:t>74%ASIA</a:t>
                      </a:r>
                      <a:endParaRPr sz="12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200">
                          <a:latin typeface="Lato"/>
                          <a:ea typeface="Lato"/>
                          <a:cs typeface="Lato"/>
                          <a:sym typeface="Lato"/>
                        </a:rPr>
                        <a:t>30% USA</a:t>
                      </a:r>
                      <a:endParaRPr sz="1200">
                        <a:latin typeface="Lato"/>
                        <a:ea typeface="Lato"/>
                        <a:cs typeface="Lato"/>
                        <a:sym typeface="Lato"/>
                      </a:endParaRPr>
                    </a:p>
                    <a:p>
                      <a:pPr marL="0" lvl="0" indent="0" algn="l" rtl="0">
                        <a:spcBef>
                          <a:spcPts val="0"/>
                        </a:spcBef>
                        <a:spcAft>
                          <a:spcPts val="0"/>
                        </a:spcAft>
                        <a:buNone/>
                      </a:pPr>
                      <a:r>
                        <a:rPr lang="en" sz="1200">
                          <a:latin typeface="Lato"/>
                          <a:ea typeface="Lato"/>
                          <a:cs typeface="Lato"/>
                          <a:sym typeface="Lato"/>
                        </a:rPr>
                        <a:t>70% ASIA</a:t>
                      </a:r>
                      <a:endParaRPr sz="12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200">
                          <a:latin typeface="Lato"/>
                          <a:ea typeface="Lato"/>
                          <a:cs typeface="Lato"/>
                          <a:sym typeface="Lato"/>
                        </a:rPr>
                        <a:t>-53%US</a:t>
                      </a:r>
                      <a:endParaRPr sz="1200">
                        <a:latin typeface="Lato"/>
                        <a:ea typeface="Lato"/>
                        <a:cs typeface="Lato"/>
                        <a:sym typeface="Lato"/>
                      </a:endParaRPr>
                    </a:p>
                    <a:p>
                      <a:pPr marL="0" lvl="0" indent="0" algn="l" rtl="0">
                        <a:spcBef>
                          <a:spcPts val="0"/>
                        </a:spcBef>
                        <a:spcAft>
                          <a:spcPts val="0"/>
                        </a:spcAft>
                        <a:buNone/>
                      </a:pPr>
                      <a:r>
                        <a:rPr lang="en" sz="1200">
                          <a:latin typeface="Lato"/>
                          <a:ea typeface="Lato"/>
                          <a:cs typeface="Lato"/>
                          <a:sym typeface="Lato"/>
                        </a:rPr>
                        <a:t>-5.4%ASIA</a:t>
                      </a:r>
                      <a:endParaRPr sz="1200">
                        <a:latin typeface="Lato"/>
                        <a:ea typeface="Lato"/>
                        <a:cs typeface="Lato"/>
                        <a:sym typeface="Lato"/>
                      </a:endParaRPr>
                    </a:p>
                  </a:txBody>
                  <a:tcPr marL="91425" marR="91425" marT="91425" marB="91425"/>
                </a:tc>
                <a:extLst>
                  <a:ext uri="{0D108BD9-81ED-4DB2-BD59-A6C34878D82A}">
                    <a16:rowId xmlns:a16="http://schemas.microsoft.com/office/drawing/2014/main" val="10003"/>
                  </a:ext>
                </a:extLst>
              </a:tr>
              <a:tr h="627225">
                <a:tc>
                  <a:txBody>
                    <a:bodyPr/>
                    <a:lstStyle/>
                    <a:p>
                      <a:pPr marL="0" lvl="0" indent="0" algn="l" rtl="0">
                        <a:spcBef>
                          <a:spcPts val="0"/>
                        </a:spcBef>
                        <a:spcAft>
                          <a:spcPts val="0"/>
                        </a:spcAft>
                        <a:buNone/>
                      </a:pPr>
                      <a:r>
                        <a:rPr lang="en" sz="1200" b="1">
                          <a:latin typeface="Lato"/>
                          <a:ea typeface="Lato"/>
                          <a:cs typeface="Lato"/>
                          <a:sym typeface="Lato"/>
                        </a:rPr>
                        <a:t>Production Plants:</a:t>
                      </a:r>
                      <a:endParaRPr sz="1200"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sz="1200">
                          <a:latin typeface="Lato"/>
                          <a:ea typeface="Lato"/>
                          <a:cs typeface="Lato"/>
                          <a:sym typeface="Lato"/>
                        </a:rPr>
                        <a:t>16 USA</a:t>
                      </a:r>
                      <a:endParaRPr sz="1200">
                        <a:latin typeface="Lato"/>
                        <a:ea typeface="Lato"/>
                        <a:cs typeface="Lato"/>
                        <a:sym typeface="Lato"/>
                      </a:endParaRPr>
                    </a:p>
                    <a:p>
                      <a:pPr marL="0" lvl="0" indent="0" algn="l" rtl="0">
                        <a:spcBef>
                          <a:spcPts val="0"/>
                        </a:spcBef>
                        <a:spcAft>
                          <a:spcPts val="0"/>
                        </a:spcAft>
                        <a:buNone/>
                      </a:pPr>
                      <a:r>
                        <a:rPr lang="en" sz="1200">
                          <a:latin typeface="Lato"/>
                          <a:ea typeface="Lato"/>
                          <a:cs typeface="Lato"/>
                          <a:sym typeface="Lato"/>
                        </a:rPr>
                        <a:t>6 ASIA</a:t>
                      </a:r>
                      <a:endParaRPr sz="12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200">
                          <a:latin typeface="Lato"/>
                          <a:ea typeface="Lato"/>
                          <a:cs typeface="Lato"/>
                          <a:sym typeface="Lato"/>
                        </a:rPr>
                        <a:t>18 USA</a:t>
                      </a:r>
                      <a:endParaRPr sz="1200">
                        <a:latin typeface="Lato"/>
                        <a:ea typeface="Lato"/>
                        <a:cs typeface="Lato"/>
                        <a:sym typeface="Lato"/>
                      </a:endParaRPr>
                    </a:p>
                    <a:p>
                      <a:pPr marL="0" lvl="0" indent="0" algn="l" rtl="0">
                        <a:spcBef>
                          <a:spcPts val="0"/>
                        </a:spcBef>
                        <a:spcAft>
                          <a:spcPts val="0"/>
                        </a:spcAft>
                        <a:buNone/>
                      </a:pPr>
                      <a:r>
                        <a:rPr lang="en" sz="1200">
                          <a:latin typeface="Lato"/>
                          <a:ea typeface="Lato"/>
                          <a:cs typeface="Lato"/>
                          <a:sym typeface="Lato"/>
                        </a:rPr>
                        <a:t>12 ASIA</a:t>
                      </a:r>
                      <a:endParaRPr sz="12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200">
                          <a:latin typeface="Lato"/>
                          <a:ea typeface="Lato"/>
                          <a:cs typeface="Lato"/>
                          <a:sym typeface="Lato"/>
                        </a:rPr>
                        <a:t>12.5%USA</a:t>
                      </a:r>
                      <a:endParaRPr sz="1200">
                        <a:latin typeface="Lato"/>
                        <a:ea typeface="Lato"/>
                        <a:cs typeface="Lato"/>
                        <a:sym typeface="Lato"/>
                      </a:endParaRPr>
                    </a:p>
                    <a:p>
                      <a:pPr marL="0" lvl="0" indent="0" algn="l" rtl="0">
                        <a:spcBef>
                          <a:spcPts val="0"/>
                        </a:spcBef>
                        <a:spcAft>
                          <a:spcPts val="0"/>
                        </a:spcAft>
                        <a:buNone/>
                      </a:pPr>
                      <a:r>
                        <a:rPr lang="en" sz="1200">
                          <a:latin typeface="Lato"/>
                          <a:ea typeface="Lato"/>
                          <a:cs typeface="Lato"/>
                          <a:sym typeface="Lato"/>
                        </a:rPr>
                        <a:t>100%ASIA</a:t>
                      </a:r>
                      <a:endParaRPr sz="1200">
                        <a:latin typeface="Lato"/>
                        <a:ea typeface="Lato"/>
                        <a:cs typeface="Lato"/>
                        <a:sym typeface="Lato"/>
                      </a:endParaRPr>
                    </a:p>
                  </a:txBody>
                  <a:tcPr marL="91425" marR="91425" marT="91425" marB="91425"/>
                </a:tc>
                <a:extLst>
                  <a:ext uri="{0D108BD9-81ED-4DB2-BD59-A6C34878D82A}">
                    <a16:rowId xmlns:a16="http://schemas.microsoft.com/office/drawing/2014/main" val="10004"/>
                  </a:ext>
                </a:extLst>
              </a:tr>
            </a:tbl>
          </a:graphicData>
        </a:graphic>
      </p:graphicFrame>
      <p:graphicFrame>
        <p:nvGraphicFramePr>
          <p:cNvPr id="97" name="Google Shape;97;p18"/>
          <p:cNvGraphicFramePr/>
          <p:nvPr/>
        </p:nvGraphicFramePr>
        <p:xfrm>
          <a:off x="5195800" y="1427850"/>
          <a:ext cx="3000000" cy="3000000"/>
        </p:xfrm>
        <a:graphic>
          <a:graphicData uri="http://schemas.openxmlformats.org/drawingml/2006/table">
            <a:tbl>
              <a:tblPr>
                <a:noFill/>
                <a:tableStyleId>{39D5F5C9-0A43-4444-AEC0-862D44B145DF}</a:tableStyleId>
              </a:tblPr>
              <a:tblGrid>
                <a:gridCol w="1915300">
                  <a:extLst>
                    <a:ext uri="{9D8B030D-6E8A-4147-A177-3AD203B41FA5}">
                      <a16:colId xmlns:a16="http://schemas.microsoft.com/office/drawing/2014/main" val="20000"/>
                    </a:ext>
                  </a:extLst>
                </a:gridCol>
                <a:gridCol w="1721200">
                  <a:extLst>
                    <a:ext uri="{9D8B030D-6E8A-4147-A177-3AD203B41FA5}">
                      <a16:colId xmlns:a16="http://schemas.microsoft.com/office/drawing/2014/main" val="20001"/>
                    </a:ext>
                  </a:extLst>
                </a:gridCol>
              </a:tblGrid>
              <a:tr h="293175">
                <a:tc>
                  <a:txBody>
                    <a:bodyPr/>
                    <a:lstStyle/>
                    <a:p>
                      <a:pPr marL="0" lvl="0" indent="0" algn="l" rtl="0">
                        <a:spcBef>
                          <a:spcPts val="0"/>
                        </a:spcBef>
                        <a:spcAft>
                          <a:spcPts val="0"/>
                        </a:spcAft>
                        <a:buNone/>
                      </a:pPr>
                      <a:r>
                        <a:rPr lang="en" b="1">
                          <a:latin typeface="Lato"/>
                          <a:ea typeface="Lato"/>
                          <a:cs typeface="Lato"/>
                          <a:sym typeface="Lato"/>
                        </a:rPr>
                        <a:t>Demand Estimates:</a:t>
                      </a:r>
                      <a:endParaRPr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a:latin typeface="Lato"/>
                          <a:ea typeface="Lato"/>
                          <a:cs typeface="Lato"/>
                          <a:sym typeface="Lato"/>
                        </a:rPr>
                        <a:t>10, 500k (Round 4) </a:t>
                      </a:r>
                      <a:endParaRPr>
                        <a:latin typeface="Lato"/>
                        <a:ea typeface="Lato"/>
                        <a:cs typeface="Lato"/>
                        <a:sym typeface="Lato"/>
                      </a:endParaRPr>
                    </a:p>
                  </a:txBody>
                  <a:tcPr marL="91425" marR="91425" marT="91425" marB="91425"/>
                </a:tc>
                <a:extLst>
                  <a:ext uri="{0D108BD9-81ED-4DB2-BD59-A6C34878D82A}">
                    <a16:rowId xmlns:a16="http://schemas.microsoft.com/office/drawing/2014/main" val="10000"/>
                  </a:ext>
                </a:extLst>
              </a:tr>
              <a:tr h="293175">
                <a:tc>
                  <a:txBody>
                    <a:bodyPr/>
                    <a:lstStyle/>
                    <a:p>
                      <a:pPr marL="0" lvl="0" indent="0" algn="l" rtl="0">
                        <a:spcBef>
                          <a:spcPts val="0"/>
                        </a:spcBef>
                        <a:spcAft>
                          <a:spcPts val="0"/>
                        </a:spcAft>
                        <a:buNone/>
                      </a:pPr>
                      <a:r>
                        <a:rPr lang="en" b="1">
                          <a:latin typeface="Lato"/>
                          <a:ea typeface="Lato"/>
                          <a:cs typeface="Lato"/>
                          <a:sym typeface="Lato"/>
                        </a:rPr>
                        <a:t>Capacity Utilization </a:t>
                      </a:r>
                      <a:endParaRPr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a:latin typeface="Lato"/>
                          <a:ea typeface="Lato"/>
                          <a:cs typeface="Lato"/>
                          <a:sym typeface="Lato"/>
                        </a:rPr>
                        <a:t>30% USA</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70% Asia</a:t>
                      </a:r>
                      <a:endParaRPr>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r h="293175">
                <a:tc>
                  <a:txBody>
                    <a:bodyPr/>
                    <a:lstStyle/>
                    <a:p>
                      <a:pPr marL="0" lvl="0" indent="0" algn="l" rtl="0">
                        <a:spcBef>
                          <a:spcPts val="0"/>
                        </a:spcBef>
                        <a:spcAft>
                          <a:spcPts val="0"/>
                        </a:spcAft>
                        <a:buNone/>
                      </a:pPr>
                      <a:r>
                        <a:rPr lang="en" b="1">
                          <a:latin typeface="Lato"/>
                          <a:ea typeface="Lato"/>
                          <a:cs typeface="Lato"/>
                          <a:sym typeface="Lato"/>
                        </a:rPr>
                        <a:t>Production Plants:</a:t>
                      </a:r>
                      <a:endParaRPr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a:latin typeface="Lato"/>
                          <a:ea typeface="Lato"/>
                          <a:cs typeface="Lato"/>
                          <a:sym typeface="Lato"/>
                        </a:rPr>
                        <a:t>16 US Plants </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 6 Asia Plants</a:t>
                      </a:r>
                      <a:endParaRPr>
                        <a:latin typeface="Lato"/>
                        <a:ea typeface="Lato"/>
                        <a:cs typeface="Lato"/>
                        <a:sym typeface="Lato"/>
                      </a:endParaRPr>
                    </a:p>
                  </a:txBody>
                  <a:tcPr marL="91425" marR="91425" marT="91425" marB="91425"/>
                </a:tc>
                <a:extLst>
                  <a:ext uri="{0D108BD9-81ED-4DB2-BD59-A6C34878D82A}">
                    <a16:rowId xmlns:a16="http://schemas.microsoft.com/office/drawing/2014/main" val="10002"/>
                  </a:ext>
                </a:extLst>
              </a:tr>
            </a:tbl>
          </a:graphicData>
        </a:graphic>
      </p:graphicFrame>
      <p:sp>
        <p:nvSpPr>
          <p:cNvPr id="98" name="Google Shape;98;p18"/>
          <p:cNvSpPr txBox="1">
            <a:spLocks noGrp="1"/>
          </p:cNvSpPr>
          <p:nvPr>
            <p:ph type="title"/>
          </p:nvPr>
        </p:nvSpPr>
        <p:spPr>
          <a:xfrm>
            <a:off x="4572000" y="445025"/>
            <a:ext cx="4260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Forecast Demand Report</a:t>
            </a:r>
            <a:endParaRPr/>
          </a:p>
        </p:txBody>
      </p:sp>
      <p:sp>
        <p:nvSpPr>
          <p:cNvPr id="99" name="Google Shape;99;p18"/>
          <p:cNvSpPr txBox="1"/>
          <p:nvPr/>
        </p:nvSpPr>
        <p:spPr>
          <a:xfrm>
            <a:off x="853650" y="4382875"/>
            <a:ext cx="7517400" cy="48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Produced 10.3 K units ---&gt; Lost Revenue due to Production Surplus 1.013 K units</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Cost Reports</a:t>
            </a:r>
            <a:endParaRPr/>
          </a:p>
        </p:txBody>
      </p:sp>
      <p:sp>
        <p:nvSpPr>
          <p:cNvPr id="105" name="Google Shape;105;p19"/>
          <p:cNvSpPr txBox="1">
            <a:spLocks noGrp="1"/>
          </p:cNvSpPr>
          <p:nvPr>
            <p:ph type="body" idx="1"/>
          </p:nvPr>
        </p:nvSpPr>
        <p:spPr>
          <a:xfrm>
            <a:off x="311700" y="1152475"/>
            <a:ext cx="4652700" cy="37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Average Logistics Cost per unit sold (usd)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Production Cost per unit (usd): </a:t>
            </a:r>
            <a:endParaRPr/>
          </a:p>
          <a:p>
            <a:pPr marL="0" lvl="0" indent="0" algn="l" rtl="0">
              <a:spcBef>
                <a:spcPts val="1600"/>
              </a:spcBef>
              <a:spcAft>
                <a:spcPts val="0"/>
              </a:spcAft>
              <a:buNone/>
            </a:pPr>
            <a:endParaRPr/>
          </a:p>
          <a:p>
            <a:pPr marL="0" lvl="0" indent="0" algn="l" rtl="0">
              <a:spcBef>
                <a:spcPts val="1600"/>
              </a:spcBef>
              <a:spcAft>
                <a:spcPts val="0"/>
              </a:spcAft>
              <a:buNone/>
            </a:pPr>
            <a:r>
              <a:rPr lang="en"/>
              <a:t>Contractor Manufacturing Cost Tech 2 		per unit (usd)  </a:t>
            </a:r>
            <a:endParaRPr/>
          </a:p>
          <a:p>
            <a:pPr marL="0" lvl="0" indent="0" algn="l" rtl="0">
              <a:spcBef>
                <a:spcPts val="1600"/>
              </a:spcBef>
              <a:spcAft>
                <a:spcPts val="1600"/>
              </a:spcAft>
              <a:buNone/>
            </a:pPr>
            <a:endParaRPr/>
          </a:p>
        </p:txBody>
      </p:sp>
      <p:graphicFrame>
        <p:nvGraphicFramePr>
          <p:cNvPr id="106" name="Google Shape;106;p19"/>
          <p:cNvGraphicFramePr/>
          <p:nvPr/>
        </p:nvGraphicFramePr>
        <p:xfrm>
          <a:off x="4964400" y="1471375"/>
          <a:ext cx="3000000" cy="3000000"/>
        </p:xfrm>
        <a:graphic>
          <a:graphicData uri="http://schemas.openxmlformats.org/drawingml/2006/table">
            <a:tbl>
              <a:tblPr>
                <a:noFill/>
                <a:tableStyleId>{39D5F5C9-0A43-4444-AEC0-862D44B145DF}</a:tableStyleId>
              </a:tblPr>
              <a:tblGrid>
                <a:gridCol w="893800">
                  <a:extLst>
                    <a:ext uri="{9D8B030D-6E8A-4147-A177-3AD203B41FA5}">
                      <a16:colId xmlns:a16="http://schemas.microsoft.com/office/drawing/2014/main" val="20000"/>
                    </a:ext>
                  </a:extLst>
                </a:gridCol>
                <a:gridCol w="893800">
                  <a:extLst>
                    <a:ext uri="{9D8B030D-6E8A-4147-A177-3AD203B41FA5}">
                      <a16:colId xmlns:a16="http://schemas.microsoft.com/office/drawing/2014/main" val="20001"/>
                    </a:ext>
                  </a:extLst>
                </a:gridCol>
                <a:gridCol w="8938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latin typeface="Lato"/>
                          <a:ea typeface="Lato"/>
                          <a:cs typeface="Lato"/>
                          <a:sym typeface="Lato"/>
                        </a:rPr>
                        <a:t>USA</a:t>
                      </a:r>
                      <a:endParaRPr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b="1">
                          <a:latin typeface="Lato"/>
                          <a:ea typeface="Lato"/>
                          <a:cs typeface="Lato"/>
                          <a:sym typeface="Lato"/>
                        </a:rPr>
                        <a:t>Asia</a:t>
                      </a:r>
                      <a:endParaRPr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b="1">
                          <a:latin typeface="Lato"/>
                          <a:ea typeface="Lato"/>
                          <a:cs typeface="Lato"/>
                          <a:sym typeface="Lato"/>
                        </a:rPr>
                        <a:t>Europe</a:t>
                      </a:r>
                      <a:endParaRPr b="1">
                        <a:latin typeface="Lato"/>
                        <a:ea typeface="Lato"/>
                        <a:cs typeface="Lato"/>
                        <a:sym typeface="Lato"/>
                      </a:endParaRPr>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latin typeface="Lato"/>
                          <a:ea typeface="Lato"/>
                          <a:cs typeface="Lato"/>
                          <a:sym typeface="Lato"/>
                        </a:rPr>
                        <a:t>$0</a:t>
                      </a:r>
                      <a:endParaRPr>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latin typeface="Lato"/>
                          <a:ea typeface="Lato"/>
                          <a:cs typeface="Lato"/>
                          <a:sym typeface="Lato"/>
                        </a:rPr>
                        <a:t>$2.9</a:t>
                      </a:r>
                      <a:endParaRPr>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latin typeface="Lato"/>
                          <a:ea typeface="Lato"/>
                          <a:cs typeface="Lato"/>
                          <a:sym typeface="Lato"/>
                        </a:rPr>
                        <a:t>$11.7</a:t>
                      </a:r>
                      <a:endParaRPr>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107" name="Google Shape;107;p19"/>
          <p:cNvGraphicFramePr/>
          <p:nvPr/>
        </p:nvGraphicFramePr>
        <p:xfrm>
          <a:off x="5356375" y="3816275"/>
          <a:ext cx="3000000" cy="3000000"/>
        </p:xfrm>
        <a:graphic>
          <a:graphicData uri="http://schemas.openxmlformats.org/drawingml/2006/table">
            <a:tbl>
              <a:tblPr>
                <a:noFill/>
                <a:tableStyleId>{39D5F5C9-0A43-4444-AEC0-862D44B145DF}</a:tableStyleId>
              </a:tblPr>
              <a:tblGrid>
                <a:gridCol w="1178575">
                  <a:extLst>
                    <a:ext uri="{9D8B030D-6E8A-4147-A177-3AD203B41FA5}">
                      <a16:colId xmlns:a16="http://schemas.microsoft.com/office/drawing/2014/main" val="20000"/>
                    </a:ext>
                  </a:extLst>
                </a:gridCol>
                <a:gridCol w="1178575">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 b="1">
                          <a:latin typeface="Lato"/>
                          <a:ea typeface="Lato"/>
                          <a:cs typeface="Lato"/>
                          <a:sym typeface="Lato"/>
                        </a:rPr>
                        <a:t>USA</a:t>
                      </a:r>
                      <a:endParaRPr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b="1">
                          <a:latin typeface="Lato"/>
                          <a:ea typeface="Lato"/>
                          <a:cs typeface="Lato"/>
                          <a:sym typeface="Lato"/>
                        </a:rPr>
                        <a:t>Asia</a:t>
                      </a:r>
                      <a:endParaRPr b="1">
                        <a:latin typeface="Lato"/>
                        <a:ea typeface="Lato"/>
                        <a:cs typeface="Lato"/>
                        <a:sym typeface="Lato"/>
                      </a:endParaRPr>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latin typeface="Lato"/>
                          <a:ea typeface="Lato"/>
                          <a:cs typeface="Lato"/>
                          <a:sym typeface="Lato"/>
                        </a:rPr>
                        <a:t>$99.00</a:t>
                      </a:r>
                      <a:endParaRPr>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latin typeface="Lato"/>
                          <a:ea typeface="Lato"/>
                          <a:cs typeface="Lato"/>
                          <a:sym typeface="Lato"/>
                        </a:rPr>
                        <a:t>$145.8</a:t>
                      </a:r>
                      <a:endParaRPr>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108" name="Google Shape;108;p19"/>
          <p:cNvGraphicFramePr/>
          <p:nvPr/>
        </p:nvGraphicFramePr>
        <p:xfrm>
          <a:off x="5356375" y="2709825"/>
          <a:ext cx="3000000" cy="3000000"/>
        </p:xfrm>
        <a:graphic>
          <a:graphicData uri="http://schemas.openxmlformats.org/drawingml/2006/table">
            <a:tbl>
              <a:tblPr>
                <a:noFill/>
                <a:tableStyleId>{39D5F5C9-0A43-4444-AEC0-862D44B145DF}</a:tableStyleId>
              </a:tblPr>
              <a:tblGrid>
                <a:gridCol w="1178575">
                  <a:extLst>
                    <a:ext uri="{9D8B030D-6E8A-4147-A177-3AD203B41FA5}">
                      <a16:colId xmlns:a16="http://schemas.microsoft.com/office/drawing/2014/main" val="20000"/>
                    </a:ext>
                  </a:extLst>
                </a:gridCol>
                <a:gridCol w="1178575">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 b="1">
                          <a:latin typeface="Lato"/>
                          <a:ea typeface="Lato"/>
                          <a:cs typeface="Lato"/>
                          <a:sym typeface="Lato"/>
                        </a:rPr>
                        <a:t>USA</a:t>
                      </a:r>
                      <a:endParaRPr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b="1">
                          <a:latin typeface="Lato"/>
                          <a:ea typeface="Lato"/>
                          <a:cs typeface="Lato"/>
                          <a:sym typeface="Lato"/>
                        </a:rPr>
                        <a:t>Asia</a:t>
                      </a:r>
                      <a:endParaRPr b="1">
                        <a:latin typeface="Lato"/>
                        <a:ea typeface="Lato"/>
                        <a:cs typeface="Lato"/>
                        <a:sym typeface="Lato"/>
                      </a:endParaRPr>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latin typeface="Lato"/>
                          <a:ea typeface="Lato"/>
                          <a:cs typeface="Lato"/>
                          <a:sym typeface="Lato"/>
                        </a:rPr>
                        <a:t>$70.10</a:t>
                      </a:r>
                      <a:endParaRPr>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latin typeface="Lato"/>
                          <a:ea typeface="Lato"/>
                          <a:cs typeface="Lato"/>
                          <a:sym typeface="Lato"/>
                        </a:rPr>
                        <a:t>$52.5</a:t>
                      </a:r>
                      <a:endParaRPr>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311700" y="172950"/>
            <a:ext cx="4326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1"/>
              <a:t>Conclusion and Recommendations</a:t>
            </a:r>
            <a:endParaRPr sz="1800" b="1"/>
          </a:p>
        </p:txBody>
      </p:sp>
      <p:sp>
        <p:nvSpPr>
          <p:cNvPr id="114" name="Google Shape;114;p20"/>
          <p:cNvSpPr txBox="1">
            <a:spLocks noGrp="1"/>
          </p:cNvSpPr>
          <p:nvPr>
            <p:ph type="body" idx="1"/>
          </p:nvPr>
        </p:nvSpPr>
        <p:spPr>
          <a:xfrm>
            <a:off x="311700" y="634250"/>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We currently have a high % market share in Asia. Next, we will focus on lowering cost and implementing new features to maintain demand.</a:t>
            </a:r>
            <a:endParaRPr/>
          </a:p>
          <a:p>
            <a:pPr marL="457200" lvl="0" indent="-317500" algn="l" rtl="0">
              <a:spcBef>
                <a:spcPts val="0"/>
              </a:spcBef>
              <a:spcAft>
                <a:spcPts val="0"/>
              </a:spcAft>
              <a:buSzPts val="1400"/>
              <a:buChar char="●"/>
            </a:pPr>
            <a:r>
              <a:rPr lang="en"/>
              <a:t>We also have the highest revenue out of all of our competitors so we will continue to keep the decision we made to keep this up when making decisions in future rounds. </a:t>
            </a:r>
            <a:endParaRPr/>
          </a:p>
          <a:p>
            <a:pPr marL="457200" lvl="0" indent="-317500" algn="l" rtl="0">
              <a:spcBef>
                <a:spcPts val="0"/>
              </a:spcBef>
              <a:spcAft>
                <a:spcPts val="0"/>
              </a:spcAft>
              <a:buSzPts val="1400"/>
              <a:buChar char="●"/>
            </a:pPr>
            <a:r>
              <a:rPr lang="en"/>
              <a:t>Finally, our biggest challenge right now is production cost. As sales cost is intentionally low to drive demand, we need to find alternative ways to reduce spending. Re-evaluating our suppliers and factories will be two options to explore.</a:t>
            </a:r>
            <a:endParaRPr/>
          </a:p>
        </p:txBody>
      </p:sp>
      <p:sp>
        <p:nvSpPr>
          <p:cNvPr id="115" name="Google Shape;115;p20"/>
          <p:cNvSpPr txBox="1">
            <a:spLocks noGrp="1"/>
          </p:cNvSpPr>
          <p:nvPr>
            <p:ph type="body" idx="2"/>
          </p:nvPr>
        </p:nvSpPr>
        <p:spPr>
          <a:xfrm>
            <a:off x="4832400" y="634250"/>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We have decided to continue with our strategy of each team member owning a decision. Team members are starting to develop expertise in the area, allowing us to further refine our decision making strategy. </a:t>
            </a:r>
            <a:endParaRPr/>
          </a:p>
          <a:p>
            <a:pPr marL="914400" lvl="1" indent="-304800" algn="l" rtl="0">
              <a:spcBef>
                <a:spcPts val="0"/>
              </a:spcBef>
              <a:spcAft>
                <a:spcPts val="0"/>
              </a:spcAft>
              <a:buSzPts val="1200"/>
              <a:buChar char="○"/>
            </a:pPr>
            <a:r>
              <a:rPr lang="en"/>
              <a:t>While each member owns a decision, we still go through each decision as a team. This has allowed us to think outside the box and provide input where the owner might have not thought of something. </a:t>
            </a:r>
            <a:endParaRPr/>
          </a:p>
          <a:p>
            <a:pPr marL="457200" lvl="0" indent="-317500" algn="l" rtl="0">
              <a:spcBef>
                <a:spcPts val="0"/>
              </a:spcBef>
              <a:spcAft>
                <a:spcPts val="0"/>
              </a:spcAft>
              <a:buSzPts val="1400"/>
              <a:buChar char="●"/>
            </a:pPr>
            <a:r>
              <a:rPr lang="en"/>
              <a:t>Everyone is now dispersed so we are meeting virtually instead of in person. While this is new to us, it has been going well so far and we have been able to continue with our normal meetings.  </a:t>
            </a:r>
            <a:endParaRPr/>
          </a:p>
        </p:txBody>
      </p:sp>
      <p:sp>
        <p:nvSpPr>
          <p:cNvPr id="116" name="Google Shape;116;p20"/>
          <p:cNvSpPr txBox="1">
            <a:spLocks noGrp="1"/>
          </p:cNvSpPr>
          <p:nvPr>
            <p:ph type="title"/>
          </p:nvPr>
        </p:nvSpPr>
        <p:spPr>
          <a:xfrm>
            <a:off x="4832400" y="172950"/>
            <a:ext cx="426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1"/>
              <a:t>Team Dynamics</a:t>
            </a:r>
            <a:endParaRPr sz="18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 you for your time!</a:t>
            </a:r>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1338</Words>
  <Application>Microsoft Macintosh PowerPoint</Application>
  <PresentationFormat>On-screen Show (16:9)</PresentationFormat>
  <Paragraphs>169</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Roboto</vt:lpstr>
      <vt:lpstr>Proxima Nova</vt:lpstr>
      <vt:lpstr>Lato</vt:lpstr>
      <vt:lpstr>Spearmint</vt:lpstr>
      <vt:lpstr>CESIM Round 3</vt:lpstr>
      <vt:lpstr>Financial Statements  in k USD</vt:lpstr>
      <vt:lpstr>Ratios</vt:lpstr>
      <vt:lpstr>Market Share Report</vt:lpstr>
      <vt:lpstr>HR Report</vt:lpstr>
      <vt:lpstr>Production Report</vt:lpstr>
      <vt:lpstr>Cost Reports</vt:lpstr>
      <vt:lpstr>Conclusion and Recommendations</vt:lpstr>
      <vt:lpstr>Thank you for your time!</vt:lpstr>
      <vt:lpstr>Appendix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CESIM Round 3</dc:title>
  <cp:lastModifiedBy>Anand, Vandana</cp:lastModifiedBy>
  <cp:revision>1</cp:revision>
  <dcterms:modified xsi:type="dcterms:W3CDTF">2020-05-29T15:51:40Z</dcterms:modified>
</cp:coreProperties>
</file>