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77"/>
      <p:regular r:id="rId14"/>
      <p:bold r:id="rId15"/>
      <p:italic r:id="rId16"/>
      <p:boldItalic r:id="rId17"/>
    </p:embeddedFont>
    <p:embeddedFont>
      <p:font typeface="Proxima Nova" panose="02000506030000020004"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7F5A9D-A291-484A-BBDE-F0D145BB2909}">
  <a:tblStyle styleId="{027F5A9D-A291-484A-BBDE-F0D145BB29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summary:</a:t>
            </a:r>
            <a:endParaRPr/>
          </a:p>
          <a:p>
            <a:pPr marL="0" lvl="0" indent="0" algn="l" rtl="0">
              <a:spcBef>
                <a:spcPts val="0"/>
              </a:spcBef>
              <a:spcAft>
                <a:spcPts val="0"/>
              </a:spcAft>
              <a:buNone/>
            </a:pPr>
            <a:r>
              <a:rPr lang="en"/>
              <a:t>Our strategy for this round was to build more factories in each in the US and Asia. Assuming these two areas are the strongest in potential revenue, the intention of building more factories is to avoid tariffs to increase our profit. We then decided to profit on tech 2 and start developing tech 3.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d4b5f760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d4b5f760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d4b5f760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d4b5f760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d4b5f760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d4b5f76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see all of our financial statements in the appendix below   </a:t>
            </a:r>
            <a:endParaRPr/>
          </a:p>
          <a:p>
            <a:pPr marL="0" lvl="0" indent="0" algn="l" rtl="0">
              <a:spcBef>
                <a:spcPts val="0"/>
              </a:spcBef>
              <a:spcAft>
                <a:spcPts val="0"/>
              </a:spcAft>
              <a:buNone/>
            </a:pPr>
            <a:r>
              <a:rPr lang="en"/>
              <a:t>We had the third to highest revenue, we lost revenue from last round, we knew this was going to happen mainly because we cut production of Tech 2. Hence, we lost revenue in Asia and market share. We continued to lower our prices for tech 1 while pricing competitively.  We introduced tech 4 to the market, thinking other teams were going to the same, so we tried to price it reasonable. Our profit was the second highest because of a new price cutting strategy, laying off people and selling plants.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d4b5f760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d4b5f760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shareholder returns, we are lowering the costs to shareholders which shows improvement. Looking at EBITDA, it’s clear the company is starting to improve. We just cut factories this past round. We should expect significant improvement in all ratios starting next round. Our strategy has been growth over the long term investments. With the current trend, we begin to see that strategy work, but have yet to see the preformance stage of the company development.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d4b5f760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d4b5f760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saw a pretty drastic change in market share percentages in this round as they shifted between different techs. We made different marketing and strategic decisions this round with the introduction of Tech 4 and continuation of Tech 1. We had a slight decrease in market share of Tech 1 across the board, but claimed the market with Tech 4 in the USA and Europe. We do not have market share for Tech 4 in Asia because it was not produced and sold there. Our total global market share decreased by a about 10% this round, probably due to having a general shift in strategy, especially with the introduction of Tech 4 in only the US and Europe. We changed some marketing strategies for Tech 1 to brand because we felt that we could rely on our brand image as well-established and trustworthy this late into the simulation and focused on balanced marketing for Tech 4, with a lot of funds resourced to getting it marketed in the US and Asia, which seemed to work out as we have the majority of the market share for this tech. Overall, in the market with other teams we are holding our own and keeping an established customer base with our products.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d4b5f760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d4b5f760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4: Our time to pivot in R&amp;D and HR. As we planned we no longer have need for further development of technology. Therefore we started laying off workers in this round and will be doing a total layoff in the next round. Hopefully this will help us execute our strategy in the closing rounds by eliminating overhead and capturing more profit.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d4b5f7600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d4b5f76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4: In this round, we wanted to reduce both US and Asian manufacturing quite a bit because it was a lot less expensive to manufacture it from an outside source. Therefore, this decreased out capacity utilization on production. We also shut down 2 plants in the US in the next round to improve utilization and save money.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d4b5f7600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d4b5f760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RR: Production scrap 1.3% Tech 1 USA, Asia 2 % Tech. We stuck with our logistics strategy from the last round as it was working. Because of our production plan we were able to reduce logistics cost for USA and Asia and Europe only.. Europe is the highest because we are not producing there. Our production cost per unit went down in both USA and Asia. Our contract manufacturing cost went down in the US, and in Asia it went up slightly.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ee5a08d5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ee5a08d5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d4b5f7600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d4b5f760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CESIM Round 4 </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1: Andrew </a:t>
            </a:r>
            <a:r>
              <a:rPr lang="en" dirty="0" err="1"/>
              <a:t>Aberdale</a:t>
            </a:r>
            <a:r>
              <a:rPr lang="en"/>
              <a:t>, Vandana Anand, 			Katharine Conroy, Meredith Forcier, Diego Paredes, 	Christopher Tillotson, and Emily Wilson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181850" y="311225"/>
            <a:ext cx="8520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Appendix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4192184" y="152400"/>
            <a:ext cx="4193068" cy="4838701"/>
          </a:xfrm>
          <a:prstGeom prst="rect">
            <a:avLst/>
          </a:prstGeom>
          <a:noFill/>
          <a:ln>
            <a:noFill/>
          </a:ln>
        </p:spPr>
      </p:pic>
      <p:pic>
        <p:nvPicPr>
          <p:cNvPr id="133" name="Google Shape;133;p23"/>
          <p:cNvPicPr preferRelativeResize="0"/>
          <p:nvPr/>
        </p:nvPicPr>
        <p:blipFill>
          <a:blip r:embed="rId4">
            <a:alphaModFix/>
          </a:blip>
          <a:stretch>
            <a:fillRect/>
          </a:stretch>
        </p:blipFill>
        <p:spPr>
          <a:xfrm>
            <a:off x="152400" y="152400"/>
            <a:ext cx="3858880"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3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Statements  </a:t>
            </a:r>
            <a:r>
              <a:rPr lang="en" sz="1200"/>
              <a:t>in k USD</a:t>
            </a:r>
            <a:endParaRPr sz="1200"/>
          </a:p>
        </p:txBody>
      </p:sp>
      <p:pic>
        <p:nvPicPr>
          <p:cNvPr id="66" name="Google Shape;66;p14"/>
          <p:cNvPicPr preferRelativeResize="0"/>
          <p:nvPr/>
        </p:nvPicPr>
        <p:blipFill rotWithShape="1">
          <a:blip r:embed="rId3">
            <a:alphaModFix/>
          </a:blip>
          <a:srcRect l="-70313" t="-6549" r="131738" b="6550"/>
          <a:stretch/>
        </p:blipFill>
        <p:spPr>
          <a:xfrm>
            <a:off x="-3273950" y="2310700"/>
            <a:ext cx="3527249" cy="2343750"/>
          </a:xfrm>
          <a:prstGeom prst="rect">
            <a:avLst/>
          </a:prstGeom>
          <a:noFill/>
          <a:ln>
            <a:noFill/>
          </a:ln>
        </p:spPr>
      </p:pic>
      <p:pic>
        <p:nvPicPr>
          <p:cNvPr id="67" name="Google Shape;67;p14" title="Points scored"/>
          <p:cNvPicPr preferRelativeResize="0"/>
          <p:nvPr/>
        </p:nvPicPr>
        <p:blipFill>
          <a:blip r:embed="rId4">
            <a:alphaModFix/>
          </a:blip>
          <a:stretch>
            <a:fillRect/>
          </a:stretch>
        </p:blipFill>
        <p:spPr>
          <a:xfrm>
            <a:off x="4678950" y="2500675"/>
            <a:ext cx="4214349" cy="2522151"/>
          </a:xfrm>
          <a:prstGeom prst="rect">
            <a:avLst/>
          </a:prstGeom>
          <a:noFill/>
          <a:ln>
            <a:noFill/>
          </a:ln>
        </p:spPr>
      </p:pic>
      <p:pic>
        <p:nvPicPr>
          <p:cNvPr id="68" name="Google Shape;68;p14" title="Chart"/>
          <p:cNvPicPr preferRelativeResize="0"/>
          <p:nvPr/>
        </p:nvPicPr>
        <p:blipFill>
          <a:blip r:embed="rId5">
            <a:alphaModFix/>
          </a:blip>
          <a:stretch>
            <a:fillRect/>
          </a:stretch>
        </p:blipFill>
        <p:spPr>
          <a:xfrm>
            <a:off x="0" y="2500663"/>
            <a:ext cx="4678950" cy="2522175"/>
          </a:xfrm>
          <a:prstGeom prst="rect">
            <a:avLst/>
          </a:prstGeom>
          <a:noFill/>
          <a:ln>
            <a:noFill/>
          </a:ln>
        </p:spPr>
      </p:pic>
      <p:graphicFrame>
        <p:nvGraphicFramePr>
          <p:cNvPr id="69" name="Google Shape;69;p14"/>
          <p:cNvGraphicFramePr/>
          <p:nvPr/>
        </p:nvGraphicFramePr>
        <p:xfrm>
          <a:off x="311700" y="670900"/>
          <a:ext cx="3000000" cy="3000000"/>
        </p:xfrm>
        <a:graphic>
          <a:graphicData uri="http://schemas.openxmlformats.org/drawingml/2006/table">
            <a:tbl>
              <a:tblPr>
                <a:noFill/>
                <a:tableStyleId>{027F5A9D-A291-484A-BBDE-F0D145BB2909}</a:tableStyleId>
              </a:tblPr>
              <a:tblGrid>
                <a:gridCol w="909075">
                  <a:extLst>
                    <a:ext uri="{9D8B030D-6E8A-4147-A177-3AD203B41FA5}">
                      <a16:colId xmlns:a16="http://schemas.microsoft.com/office/drawing/2014/main" val="20000"/>
                    </a:ext>
                  </a:extLst>
                </a:gridCol>
                <a:gridCol w="909075">
                  <a:extLst>
                    <a:ext uri="{9D8B030D-6E8A-4147-A177-3AD203B41FA5}">
                      <a16:colId xmlns:a16="http://schemas.microsoft.com/office/drawing/2014/main" val="20001"/>
                    </a:ext>
                  </a:extLst>
                </a:gridCol>
                <a:gridCol w="909075">
                  <a:extLst>
                    <a:ext uri="{9D8B030D-6E8A-4147-A177-3AD203B41FA5}">
                      <a16:colId xmlns:a16="http://schemas.microsoft.com/office/drawing/2014/main" val="20002"/>
                    </a:ext>
                  </a:extLst>
                </a:gridCol>
                <a:gridCol w="909075">
                  <a:extLst>
                    <a:ext uri="{9D8B030D-6E8A-4147-A177-3AD203B41FA5}">
                      <a16:colId xmlns:a16="http://schemas.microsoft.com/office/drawing/2014/main" val="20003"/>
                    </a:ext>
                  </a:extLst>
                </a:gridCol>
                <a:gridCol w="909075">
                  <a:extLst>
                    <a:ext uri="{9D8B030D-6E8A-4147-A177-3AD203B41FA5}">
                      <a16:colId xmlns:a16="http://schemas.microsoft.com/office/drawing/2014/main" val="20004"/>
                    </a:ext>
                  </a:extLst>
                </a:gridCol>
                <a:gridCol w="909075">
                  <a:extLst>
                    <a:ext uri="{9D8B030D-6E8A-4147-A177-3AD203B41FA5}">
                      <a16:colId xmlns:a16="http://schemas.microsoft.com/office/drawing/2014/main" val="20005"/>
                    </a:ext>
                  </a:extLst>
                </a:gridCol>
                <a:gridCol w="805425">
                  <a:extLst>
                    <a:ext uri="{9D8B030D-6E8A-4147-A177-3AD203B41FA5}">
                      <a16:colId xmlns:a16="http://schemas.microsoft.com/office/drawing/2014/main" val="20006"/>
                    </a:ext>
                  </a:extLst>
                </a:gridCol>
                <a:gridCol w="1129550">
                  <a:extLst>
                    <a:ext uri="{9D8B030D-6E8A-4147-A177-3AD203B41FA5}">
                      <a16:colId xmlns:a16="http://schemas.microsoft.com/office/drawing/2014/main" val="20007"/>
                    </a:ext>
                  </a:extLst>
                </a:gridCol>
                <a:gridCol w="934500">
                  <a:extLst>
                    <a:ext uri="{9D8B030D-6E8A-4147-A177-3AD203B41FA5}">
                      <a16:colId xmlns:a16="http://schemas.microsoft.com/office/drawing/2014/main" val="20008"/>
                    </a:ext>
                  </a:extLst>
                </a:gridCol>
              </a:tblGrid>
              <a:tr h="546800">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Round</a:t>
                      </a:r>
                      <a:endParaRPr sz="1200" b="1">
                        <a:solidFill>
                          <a:srgbClr val="2D3B45"/>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Revenue</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Profit</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Assets</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Liabilities</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Equity</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Cash</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Investment</a:t>
                      </a:r>
                      <a:endParaRPr sz="1200" b="1">
                        <a:solidFill>
                          <a:srgbClr val="2D3B45"/>
                        </a:solidFill>
                        <a:latin typeface="Lato"/>
                        <a:ea typeface="Lato"/>
                        <a:cs typeface="Lato"/>
                        <a:sym typeface="Lato"/>
                      </a:endParaRPr>
                    </a:p>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(plants+R&amp;D)</a:t>
                      </a:r>
                      <a:endParaRPr sz="1200" b="1">
                        <a:solidFill>
                          <a:srgbClr val="2D3B45"/>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Financing Activities</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28550">
                <a:tc>
                  <a:txBody>
                    <a:bodyPr/>
                    <a:lstStyle/>
                    <a:p>
                      <a:pPr marL="0" lvl="0" indent="0" algn="r" rtl="0">
                        <a:lnSpc>
                          <a:spcPct val="115000"/>
                        </a:lnSpc>
                        <a:spcBef>
                          <a:spcPts val="0"/>
                        </a:spcBef>
                        <a:spcAft>
                          <a:spcPts val="0"/>
                        </a:spcAft>
                        <a:buNone/>
                      </a:pPr>
                      <a:r>
                        <a:rPr lang="en" sz="1000">
                          <a:solidFill>
                            <a:srgbClr val="333333"/>
                          </a:solidFill>
                          <a:latin typeface="Roboto"/>
                          <a:ea typeface="Roboto"/>
                          <a:cs typeface="Roboto"/>
                          <a:sym typeface="Roboto"/>
                        </a:rPr>
                        <a:t>3</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$1,875,047</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-$367,626</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$2,750,198</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$2,747,164</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$3,034</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$9,022</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$178,421</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$36,291</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77575">
                <a:tc>
                  <a:txBody>
                    <a:bodyPr/>
                    <a:lstStyle/>
                    <a:p>
                      <a:pPr marL="0" lvl="0" indent="0" algn="r" rtl="0">
                        <a:lnSpc>
                          <a:spcPct val="115000"/>
                        </a:lnSpc>
                        <a:spcBef>
                          <a:spcPts val="0"/>
                        </a:spcBef>
                        <a:spcAft>
                          <a:spcPts val="0"/>
                        </a:spcAft>
                        <a:buNone/>
                      </a:pPr>
                      <a:r>
                        <a:rPr lang="en" sz="1000">
                          <a:solidFill>
                            <a:srgbClr val="333333"/>
                          </a:solidFill>
                          <a:latin typeface="Roboto"/>
                          <a:ea typeface="Roboto"/>
                          <a:cs typeface="Roboto"/>
                          <a:sym typeface="Roboto"/>
                        </a:rPr>
                        <a:t>4</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$1,446,935</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-$524,462</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$2,330,345</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$2,411,915</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-$81,570</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$6,000</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$159,555</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$348,058</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27800">
                <a:tc>
                  <a:txBody>
                    <a:bodyPr/>
                    <a:lstStyle/>
                    <a:p>
                      <a:pPr marL="0" lvl="0" indent="0" algn="l" rtl="0">
                        <a:lnSpc>
                          <a:spcPct val="115000"/>
                        </a:lnSpc>
                        <a:spcBef>
                          <a:spcPts val="0"/>
                        </a:spcBef>
                        <a:spcAft>
                          <a:spcPts val="0"/>
                        </a:spcAft>
                        <a:buNone/>
                      </a:pPr>
                      <a:r>
                        <a:rPr lang="en" sz="1000">
                          <a:solidFill>
                            <a:srgbClr val="333333"/>
                          </a:solidFill>
                          <a:latin typeface="Roboto"/>
                          <a:ea typeface="Roboto"/>
                          <a:cs typeface="Roboto"/>
                          <a:sym typeface="Roboto"/>
                        </a:rPr>
                        <a:t>% Change</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-23%</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43%</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-15%</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-12%</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-2789%</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-33%</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-11%</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859%</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Ratios</a:t>
            </a:r>
            <a:endParaRPr/>
          </a:p>
        </p:txBody>
      </p:sp>
      <p:graphicFrame>
        <p:nvGraphicFramePr>
          <p:cNvPr id="75" name="Google Shape;75;p15"/>
          <p:cNvGraphicFramePr/>
          <p:nvPr/>
        </p:nvGraphicFramePr>
        <p:xfrm>
          <a:off x="1106450" y="1319613"/>
          <a:ext cx="3000000" cy="3000000"/>
        </p:xfrm>
        <a:graphic>
          <a:graphicData uri="http://schemas.openxmlformats.org/drawingml/2006/table">
            <a:tbl>
              <a:tblPr>
                <a:noFill/>
                <a:tableStyleId>{027F5A9D-A291-484A-BBDE-F0D145BB2909}</a:tableStyleId>
              </a:tblPr>
              <a:tblGrid>
                <a:gridCol w="3513750">
                  <a:extLst>
                    <a:ext uri="{9D8B030D-6E8A-4147-A177-3AD203B41FA5}">
                      <a16:colId xmlns:a16="http://schemas.microsoft.com/office/drawing/2014/main" val="20000"/>
                    </a:ext>
                  </a:extLst>
                </a:gridCol>
                <a:gridCol w="1656350">
                  <a:extLst>
                    <a:ext uri="{9D8B030D-6E8A-4147-A177-3AD203B41FA5}">
                      <a16:colId xmlns:a16="http://schemas.microsoft.com/office/drawing/2014/main" val="20001"/>
                    </a:ext>
                  </a:extLst>
                </a:gridCol>
                <a:gridCol w="1761000">
                  <a:extLst>
                    <a:ext uri="{9D8B030D-6E8A-4147-A177-3AD203B41FA5}">
                      <a16:colId xmlns:a16="http://schemas.microsoft.com/office/drawing/2014/main" val="20002"/>
                    </a:ext>
                  </a:extLst>
                </a:gridCol>
              </a:tblGrid>
              <a:tr h="3544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Last Round</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Current</a:t>
                      </a:r>
                      <a:endParaRPr/>
                    </a:p>
                  </a:txBody>
                  <a:tcPr marL="91425" marR="91425" marT="91425" marB="91425"/>
                </a:tc>
                <a:extLst>
                  <a:ext uri="{0D108BD9-81ED-4DB2-BD59-A6C34878D82A}">
                    <a16:rowId xmlns:a16="http://schemas.microsoft.com/office/drawing/2014/main" val="10000"/>
                  </a:ext>
                </a:extLst>
              </a:tr>
              <a:tr h="538475">
                <a:tc>
                  <a:txBody>
                    <a:bodyPr/>
                    <a:lstStyle/>
                    <a:p>
                      <a:pPr marL="0" lvl="0" indent="0" algn="l" rtl="0">
                        <a:spcBef>
                          <a:spcPts val="0"/>
                        </a:spcBef>
                        <a:spcAft>
                          <a:spcPts val="0"/>
                        </a:spcAft>
                        <a:buNone/>
                      </a:pPr>
                      <a:r>
                        <a:rPr lang="en"/>
                        <a:t>Cumulative Total Shareholder Return</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-31.82%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-18.83$</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51025">
                <a:tc>
                  <a:txBody>
                    <a:bodyPr/>
                    <a:lstStyle/>
                    <a:p>
                      <a:pPr marL="0" lvl="0" indent="0" algn="l" rtl="0">
                        <a:spcBef>
                          <a:spcPts val="0"/>
                        </a:spcBef>
                        <a:spcAft>
                          <a:spcPts val="0"/>
                        </a:spcAft>
                        <a:buNone/>
                      </a:pPr>
                      <a:r>
                        <a:rPr lang="en"/>
                        <a:t>Equity Ratio</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0.11%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N/A</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51025">
                <a:tc>
                  <a:txBody>
                    <a:bodyPr/>
                    <a:lstStyle/>
                    <a:p>
                      <a:pPr marL="0" lvl="0" indent="0" algn="l" rtl="0">
                        <a:spcBef>
                          <a:spcPts val="0"/>
                        </a:spcBef>
                        <a:spcAft>
                          <a:spcPts val="0"/>
                        </a:spcAft>
                        <a:buNone/>
                      </a:pPr>
                      <a:r>
                        <a:rPr lang="en"/>
                        <a:t>Net Debt to Equity</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89054.7%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N/A</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51025">
                <a:tc>
                  <a:txBody>
                    <a:bodyPr/>
                    <a:lstStyle/>
                    <a:p>
                      <a:pPr marL="0" lvl="0" indent="0" algn="l" rtl="0">
                        <a:spcBef>
                          <a:spcPts val="0"/>
                        </a:spcBef>
                        <a:spcAft>
                          <a:spcPts val="0"/>
                        </a:spcAft>
                        <a:buNone/>
                      </a:pPr>
                      <a:r>
                        <a:rPr lang="en"/>
                        <a:t>EBITDA</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24.08%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24.26$</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51025">
                <a:tc>
                  <a:txBody>
                    <a:bodyPr/>
                    <a:lstStyle/>
                    <a:p>
                      <a:pPr marL="0" lvl="0" indent="0" algn="l" rtl="0">
                        <a:spcBef>
                          <a:spcPts val="0"/>
                        </a:spcBef>
                        <a:spcAft>
                          <a:spcPts val="0"/>
                        </a:spcAft>
                        <a:buNone/>
                      </a:pPr>
                      <a:r>
                        <a:rPr lang="en"/>
                        <a:t>Average Trading Price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$61.48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$41.96</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Share Report</a:t>
            </a:r>
            <a:endParaRPr/>
          </a:p>
        </p:txBody>
      </p:sp>
      <p:graphicFrame>
        <p:nvGraphicFramePr>
          <p:cNvPr id="81" name="Google Shape;81;p16"/>
          <p:cNvGraphicFramePr/>
          <p:nvPr/>
        </p:nvGraphicFramePr>
        <p:xfrm>
          <a:off x="233950" y="1484350"/>
          <a:ext cx="3000000" cy="3000000"/>
        </p:xfrm>
        <a:graphic>
          <a:graphicData uri="http://schemas.openxmlformats.org/drawingml/2006/table">
            <a:tbl>
              <a:tblPr>
                <a:noFill/>
                <a:tableStyleId>{027F5A9D-A291-484A-BBDE-F0D145BB2909}</a:tableStyleId>
              </a:tblPr>
              <a:tblGrid>
                <a:gridCol w="906025">
                  <a:extLst>
                    <a:ext uri="{9D8B030D-6E8A-4147-A177-3AD203B41FA5}">
                      <a16:colId xmlns:a16="http://schemas.microsoft.com/office/drawing/2014/main" val="20000"/>
                    </a:ext>
                  </a:extLst>
                </a:gridCol>
                <a:gridCol w="1315725">
                  <a:extLst>
                    <a:ext uri="{9D8B030D-6E8A-4147-A177-3AD203B41FA5}">
                      <a16:colId xmlns:a16="http://schemas.microsoft.com/office/drawing/2014/main" val="20001"/>
                    </a:ext>
                  </a:extLst>
                </a:gridCol>
                <a:gridCol w="1338825">
                  <a:extLst>
                    <a:ext uri="{9D8B030D-6E8A-4147-A177-3AD203B41FA5}">
                      <a16:colId xmlns:a16="http://schemas.microsoft.com/office/drawing/2014/main" val="20002"/>
                    </a:ext>
                  </a:extLst>
                </a:gridCol>
                <a:gridCol w="1253975">
                  <a:extLst>
                    <a:ext uri="{9D8B030D-6E8A-4147-A177-3AD203B41FA5}">
                      <a16:colId xmlns:a16="http://schemas.microsoft.com/office/drawing/2014/main" val="20003"/>
                    </a:ext>
                  </a:extLst>
                </a:gridCol>
              </a:tblGrid>
              <a:tr h="641075">
                <a:tc>
                  <a:txBody>
                    <a:bodyPr/>
                    <a:lstStyle/>
                    <a:p>
                      <a:pPr marL="0" lvl="0" indent="0" algn="l" rtl="0">
                        <a:spcBef>
                          <a:spcPts val="0"/>
                        </a:spcBef>
                        <a:spcAft>
                          <a:spcPts val="0"/>
                        </a:spcAft>
                        <a:buNone/>
                      </a:pPr>
                      <a:r>
                        <a:rPr lang="en" b="1">
                          <a:latin typeface="Lato"/>
                          <a:ea typeface="Lato"/>
                          <a:cs typeface="Lato"/>
                          <a:sym typeface="Lato"/>
                        </a:rPr>
                        <a:t>Region</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1</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4</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Total Market Share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450350">
                <a:tc>
                  <a:txBody>
                    <a:bodyPr/>
                    <a:lstStyle/>
                    <a:p>
                      <a:pPr marL="0" lvl="0" indent="0" algn="l" rtl="0">
                        <a:spcBef>
                          <a:spcPts val="0"/>
                        </a:spcBef>
                        <a:spcAft>
                          <a:spcPts val="0"/>
                        </a:spcAft>
                        <a:buNone/>
                      </a:pPr>
                      <a:r>
                        <a:rPr lang="en">
                          <a:latin typeface="Lato"/>
                          <a:ea typeface="Lato"/>
                          <a:cs typeface="Lato"/>
                          <a:sym typeface="Lato"/>
                        </a:rPr>
                        <a:t>USA</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38.07</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64.49</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24.14</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50350">
                <a:tc>
                  <a:txBody>
                    <a:bodyPr/>
                    <a:lstStyle/>
                    <a:p>
                      <a:pPr marL="0" lvl="0" indent="0" algn="l" rtl="0">
                        <a:spcBef>
                          <a:spcPts val="0"/>
                        </a:spcBef>
                        <a:spcAft>
                          <a:spcPts val="0"/>
                        </a:spcAft>
                        <a:buNone/>
                      </a:pPr>
                      <a:r>
                        <a:rPr lang="en">
                          <a:latin typeface="Lato"/>
                          <a:ea typeface="Lato"/>
                          <a:cs typeface="Lato"/>
                          <a:sym typeface="Lato"/>
                        </a:rPr>
                        <a:t>Asia</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38.45</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0</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30.45</a:t>
                      </a:r>
                      <a:endParaRPr>
                        <a:latin typeface="Lato"/>
                        <a:ea typeface="Lato"/>
                        <a:cs typeface="Lato"/>
                        <a:sym typeface="Lato"/>
                      </a:endParaRPr>
                    </a:p>
                  </a:txBody>
                  <a:tcPr marL="91425" marR="91425" marT="91425" marB="91425">
                    <a:solidFill>
                      <a:srgbClr val="D9D9D9"/>
                    </a:solidFill>
                  </a:tcPr>
                </a:tc>
                <a:extLst>
                  <a:ext uri="{0D108BD9-81ED-4DB2-BD59-A6C34878D82A}">
                    <a16:rowId xmlns:a16="http://schemas.microsoft.com/office/drawing/2014/main" val="10002"/>
                  </a:ext>
                </a:extLst>
              </a:tr>
              <a:tr h="450350">
                <a:tc>
                  <a:txBody>
                    <a:bodyPr/>
                    <a:lstStyle/>
                    <a:p>
                      <a:pPr marL="0" lvl="0" indent="0" algn="l" rtl="0">
                        <a:spcBef>
                          <a:spcPts val="0"/>
                        </a:spcBef>
                        <a:spcAft>
                          <a:spcPts val="0"/>
                        </a:spcAft>
                        <a:buNone/>
                      </a:pPr>
                      <a:r>
                        <a:rPr lang="en">
                          <a:latin typeface="Lato"/>
                          <a:ea typeface="Lato"/>
                          <a:cs typeface="Lato"/>
                          <a:sym typeface="Lato"/>
                        </a:rPr>
                        <a:t>Europe</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49.35</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61.47</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24.28</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450350">
                <a:tc>
                  <a:txBody>
                    <a:bodyPr/>
                    <a:lstStyle/>
                    <a:p>
                      <a:pPr marL="0" lvl="0" indent="0" algn="l" rtl="0">
                        <a:spcBef>
                          <a:spcPts val="0"/>
                        </a:spcBef>
                        <a:spcAft>
                          <a:spcPts val="0"/>
                        </a:spcAft>
                        <a:buNone/>
                      </a:pPr>
                      <a:r>
                        <a:rPr lang="en">
                          <a:latin typeface="Lato"/>
                          <a:ea typeface="Lato"/>
                          <a:cs typeface="Lato"/>
                          <a:sym typeface="Lato"/>
                        </a:rPr>
                        <a:t>Global</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39.41</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62.59</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27.37</a:t>
                      </a:r>
                      <a:endParaRPr>
                        <a:latin typeface="Lato"/>
                        <a:ea typeface="Lato"/>
                        <a:cs typeface="Lato"/>
                        <a:sym typeface="Lato"/>
                      </a:endParaRPr>
                    </a:p>
                  </a:txBody>
                  <a:tcPr marL="91425" marR="91425" marT="91425" marB="91425">
                    <a:solidFill>
                      <a:srgbClr val="D9D9D9"/>
                    </a:solidFill>
                  </a:tcPr>
                </a:tc>
                <a:extLst>
                  <a:ext uri="{0D108BD9-81ED-4DB2-BD59-A6C34878D82A}">
                    <a16:rowId xmlns:a16="http://schemas.microsoft.com/office/drawing/2014/main" val="10004"/>
                  </a:ext>
                </a:extLst>
              </a:tr>
            </a:tbl>
          </a:graphicData>
        </a:graphic>
      </p:graphicFrame>
      <p:sp>
        <p:nvSpPr>
          <p:cNvPr id="82" name="Google Shape;82;p16"/>
          <p:cNvSpPr txBox="1"/>
          <p:nvPr/>
        </p:nvSpPr>
        <p:spPr>
          <a:xfrm>
            <a:off x="5273900" y="1171750"/>
            <a:ext cx="3644700" cy="31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Global Market Shares by Team</a:t>
            </a:r>
            <a:endParaRPr b="1">
              <a:latin typeface="Proxima Nova"/>
              <a:ea typeface="Proxima Nova"/>
              <a:cs typeface="Proxima Nova"/>
              <a:sym typeface="Proxima Nova"/>
            </a:endParaRPr>
          </a:p>
        </p:txBody>
      </p:sp>
      <p:pic>
        <p:nvPicPr>
          <p:cNvPr id="83" name="Google Shape;83;p16"/>
          <p:cNvPicPr preferRelativeResize="0"/>
          <p:nvPr/>
        </p:nvPicPr>
        <p:blipFill>
          <a:blip r:embed="rId3">
            <a:alphaModFix/>
          </a:blip>
          <a:stretch>
            <a:fillRect/>
          </a:stretch>
        </p:blipFill>
        <p:spPr>
          <a:xfrm>
            <a:off x="5200900" y="1636750"/>
            <a:ext cx="3790700" cy="2401349"/>
          </a:xfrm>
          <a:prstGeom prst="rect">
            <a:avLst/>
          </a:prstGeom>
          <a:noFill/>
          <a:ln>
            <a:noFill/>
          </a:ln>
        </p:spPr>
      </p:pic>
      <p:sp>
        <p:nvSpPr>
          <p:cNvPr id="84" name="Google Shape;84;p16"/>
          <p:cNvSpPr txBox="1"/>
          <p:nvPr/>
        </p:nvSpPr>
        <p:spPr>
          <a:xfrm>
            <a:off x="233950" y="4271950"/>
            <a:ext cx="5526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Introduced Tech 4 and continued to produce Tech 1</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113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HR Report</a:t>
            </a:r>
            <a:endParaRPr/>
          </a:p>
        </p:txBody>
      </p:sp>
      <p:sp>
        <p:nvSpPr>
          <p:cNvPr id="90" name="Google Shape;90;p17"/>
          <p:cNvSpPr txBox="1">
            <a:spLocks noGrp="1"/>
          </p:cNvSpPr>
          <p:nvPr>
            <p:ph type="body" idx="1"/>
          </p:nvPr>
        </p:nvSpPr>
        <p:spPr>
          <a:xfrm>
            <a:off x="140650" y="863550"/>
            <a:ext cx="55854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Goal: Decrease personnel to accomplish R&amp;D goals in house (more cost effective). Position to eliminate workforce.</a:t>
            </a:r>
            <a:endParaRPr b="1"/>
          </a:p>
          <a:p>
            <a:pPr marL="0" lvl="0" indent="0" algn="l" rtl="0">
              <a:lnSpc>
                <a:spcPct val="100000"/>
              </a:lnSpc>
              <a:spcBef>
                <a:spcPts val="1600"/>
              </a:spcBef>
              <a:spcAft>
                <a:spcPts val="0"/>
              </a:spcAft>
              <a:buNone/>
            </a:pPr>
            <a:r>
              <a:rPr lang="en">
                <a:solidFill>
                  <a:srgbClr val="000000"/>
                </a:solidFill>
              </a:rPr>
              <a:t>1517 workers last round =&gt; 1408 workers</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Same Wage </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No training cost</a:t>
            </a:r>
            <a:endParaRPr sz="1400">
              <a:solidFill>
                <a:srgbClr val="000000"/>
              </a:solidFill>
            </a:endParaRPr>
          </a:p>
          <a:p>
            <a:pPr marL="457200" lvl="0" indent="-317500" algn="l" rtl="0">
              <a:lnSpc>
                <a:spcPct val="100000"/>
              </a:lnSpc>
              <a:spcBef>
                <a:spcPts val="0"/>
              </a:spcBef>
              <a:spcAft>
                <a:spcPts val="0"/>
              </a:spcAft>
              <a:buClr>
                <a:srgbClr val="000000"/>
              </a:buClr>
              <a:buSzPts val="1400"/>
              <a:buChar char="●"/>
            </a:pPr>
            <a:r>
              <a:rPr lang="en" sz="1400">
                <a:solidFill>
                  <a:srgbClr val="000000"/>
                </a:solidFill>
              </a:rPr>
              <a:t>Low turnover: 0.8% last round to 1.1% this round </a:t>
            </a:r>
            <a:endParaRPr sz="1400">
              <a:solidFill>
                <a:srgbClr val="000000"/>
              </a:solidFill>
            </a:endParaRPr>
          </a:p>
          <a:p>
            <a:pPr marL="91440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Development of 1 Tech 1 feature and 2 features for Tech 4:</a:t>
            </a:r>
            <a:endParaRPr>
              <a:solidFill>
                <a:srgbClr val="000000"/>
              </a:solidFill>
            </a:endParaRPr>
          </a:p>
          <a:p>
            <a:pPr marL="457200" lvl="0" indent="0" algn="l" rtl="0">
              <a:lnSpc>
                <a:spcPct val="100000"/>
              </a:lnSpc>
              <a:spcBef>
                <a:spcPts val="0"/>
              </a:spcBef>
              <a:spcAft>
                <a:spcPts val="0"/>
              </a:spcAft>
              <a:buNone/>
            </a:pPr>
            <a:r>
              <a:rPr lang="en" sz="1400">
                <a:solidFill>
                  <a:srgbClr val="000000"/>
                </a:solidFill>
              </a:rPr>
              <a:t>Still cheaper to produce in house! These were the last features that we intend to develop for the rest of the simulation.</a:t>
            </a:r>
            <a:br>
              <a:rPr lang="en" sz="1400">
                <a:solidFill>
                  <a:srgbClr val="000000"/>
                </a:solidFill>
              </a:rPr>
            </a:br>
            <a:endParaRPr sz="1400">
              <a:solidFill>
                <a:srgbClr val="000000"/>
              </a:solidFill>
            </a:endParaRPr>
          </a:p>
        </p:txBody>
      </p:sp>
      <p:sp>
        <p:nvSpPr>
          <p:cNvPr id="91" name="Google Shape;91;p17"/>
          <p:cNvSpPr/>
          <p:nvPr/>
        </p:nvSpPr>
        <p:spPr>
          <a:xfrm>
            <a:off x="6105050" y="933025"/>
            <a:ext cx="2909100" cy="330030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txBox="1"/>
          <p:nvPr/>
        </p:nvSpPr>
        <p:spPr>
          <a:xfrm>
            <a:off x="6107900" y="933025"/>
            <a:ext cx="2903400" cy="37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Year in Advance Lay Off Warning:</a:t>
            </a:r>
            <a:br>
              <a:rPr lang="en">
                <a:latin typeface="Proxima Nova"/>
                <a:ea typeface="Proxima Nova"/>
                <a:cs typeface="Proxima Nova"/>
                <a:sym typeface="Proxima Nova"/>
              </a:rPr>
            </a:br>
            <a:br>
              <a:rPr lang="en">
                <a:latin typeface="Proxima Nova"/>
                <a:ea typeface="Proxima Nova"/>
                <a:cs typeface="Proxima Nova"/>
                <a:sym typeface="Proxima Nova"/>
              </a:rPr>
            </a:br>
            <a:r>
              <a:rPr lang="en">
                <a:latin typeface="Proxima Nova"/>
                <a:ea typeface="Proxima Nova"/>
                <a:cs typeface="Proxima Nova"/>
                <a:sym typeface="Proxima Nova"/>
              </a:rPr>
              <a:t>We believe that our employees matter and we wish to tell them that we will be doing layoffs next year. This will give our employees ample time to search for a job and put them in the best position possible for them and their families. Therefore in an act of good faith and transparency we have informed our workers that we will be laying off all R&amp;D workers.</a:t>
            </a:r>
            <a:br>
              <a:rPr lang="en">
                <a:latin typeface="Proxima Nova"/>
                <a:ea typeface="Proxima Nova"/>
                <a:cs typeface="Proxima Nova"/>
                <a:sym typeface="Proxima Nova"/>
              </a:rPr>
            </a:br>
            <a:br>
              <a:rPr lang="en">
                <a:latin typeface="Proxima Nova"/>
                <a:ea typeface="Proxima Nova"/>
                <a:cs typeface="Proxima Nova"/>
                <a:sym typeface="Proxima Nova"/>
              </a:rPr>
            </a:br>
            <a:r>
              <a:rPr lang="en">
                <a:latin typeface="Proxima Nova"/>
                <a:ea typeface="Proxima Nova"/>
                <a:cs typeface="Proxima Nova"/>
                <a:sym typeface="Proxima Nova"/>
              </a:rPr>
              <a:t>Thanks for the memories...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Production Report</a:t>
            </a:r>
            <a:endParaRPr/>
          </a:p>
        </p:txBody>
      </p:sp>
      <p:graphicFrame>
        <p:nvGraphicFramePr>
          <p:cNvPr id="98" name="Google Shape;98;p18"/>
          <p:cNvGraphicFramePr/>
          <p:nvPr/>
        </p:nvGraphicFramePr>
        <p:xfrm>
          <a:off x="194800" y="1427838"/>
          <a:ext cx="3000000" cy="3000000"/>
        </p:xfrm>
        <a:graphic>
          <a:graphicData uri="http://schemas.openxmlformats.org/drawingml/2006/table">
            <a:tbl>
              <a:tblPr>
                <a:noFill/>
                <a:tableStyleId>{027F5A9D-A291-484A-BBDE-F0D145BB2909}</a:tableStyleId>
              </a:tblPr>
              <a:tblGrid>
                <a:gridCol w="1406600">
                  <a:extLst>
                    <a:ext uri="{9D8B030D-6E8A-4147-A177-3AD203B41FA5}">
                      <a16:colId xmlns:a16="http://schemas.microsoft.com/office/drawing/2014/main" val="20000"/>
                    </a:ext>
                  </a:extLst>
                </a:gridCol>
                <a:gridCol w="943325">
                  <a:extLst>
                    <a:ext uri="{9D8B030D-6E8A-4147-A177-3AD203B41FA5}">
                      <a16:colId xmlns:a16="http://schemas.microsoft.com/office/drawing/2014/main" val="20001"/>
                    </a:ext>
                  </a:extLst>
                </a:gridCol>
                <a:gridCol w="908125">
                  <a:extLst>
                    <a:ext uri="{9D8B030D-6E8A-4147-A177-3AD203B41FA5}">
                      <a16:colId xmlns:a16="http://schemas.microsoft.com/office/drawing/2014/main" val="20002"/>
                    </a:ext>
                  </a:extLst>
                </a:gridCol>
                <a:gridCol w="1012325">
                  <a:extLst>
                    <a:ext uri="{9D8B030D-6E8A-4147-A177-3AD203B41FA5}">
                      <a16:colId xmlns:a16="http://schemas.microsoft.com/office/drawing/2014/main" val="20003"/>
                    </a:ext>
                  </a:extLst>
                </a:gridCol>
              </a:tblGrid>
              <a:tr h="421050">
                <a:tc>
                  <a:txBody>
                    <a:bodyPr/>
                    <a:lstStyle/>
                    <a:p>
                      <a:pPr marL="0" lvl="0" indent="0" algn="l" rtl="0">
                        <a:spcBef>
                          <a:spcPts val="0"/>
                        </a:spcBef>
                        <a:spcAft>
                          <a:spcPts val="0"/>
                        </a:spcAft>
                        <a:buNone/>
                      </a:pPr>
                      <a:endParaRPr sz="1200"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Round 3</a:t>
                      </a:r>
                      <a:endParaRPr sz="1200">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Lato"/>
                          <a:ea typeface="Lato"/>
                          <a:cs typeface="Lato"/>
                          <a:sym typeface="Lato"/>
                        </a:rPr>
                        <a:t>Round 4</a:t>
                      </a:r>
                      <a:endParaRPr sz="12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200" b="1">
                          <a:latin typeface="Lato"/>
                          <a:ea typeface="Lato"/>
                          <a:cs typeface="Lato"/>
                          <a:sym typeface="Lato"/>
                        </a:rPr>
                        <a:t>% Change</a:t>
                      </a:r>
                      <a:endParaRPr sz="1200" b="1">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418875">
                <a:tc>
                  <a:txBody>
                    <a:bodyPr/>
                    <a:lstStyle/>
                    <a:p>
                      <a:pPr marL="0" lvl="0" indent="0" algn="l" rtl="0">
                        <a:spcBef>
                          <a:spcPts val="0"/>
                        </a:spcBef>
                        <a:spcAft>
                          <a:spcPts val="0"/>
                        </a:spcAft>
                        <a:buNone/>
                      </a:pPr>
                      <a:r>
                        <a:rPr lang="en" sz="1200" b="1">
                          <a:latin typeface="Lato"/>
                          <a:ea typeface="Lato"/>
                          <a:cs typeface="Lato"/>
                          <a:sym typeface="Lato"/>
                        </a:rPr>
                        <a:t>US Manufacturing:</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4.27K</a:t>
                      </a:r>
                      <a:endParaRPr sz="12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2.57k</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b="1">
                          <a:latin typeface="Lato"/>
                          <a:ea typeface="Lato"/>
                          <a:cs typeface="Lato"/>
                          <a:sym typeface="Lato"/>
                        </a:rPr>
                        <a:t>-40%</a:t>
                      </a:r>
                      <a:endParaRPr sz="1200" b="1">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18875">
                <a:tc>
                  <a:txBody>
                    <a:bodyPr/>
                    <a:lstStyle/>
                    <a:p>
                      <a:pPr marL="0" lvl="0" indent="0" algn="l" rtl="0">
                        <a:spcBef>
                          <a:spcPts val="0"/>
                        </a:spcBef>
                        <a:spcAft>
                          <a:spcPts val="0"/>
                        </a:spcAft>
                        <a:buNone/>
                      </a:pPr>
                      <a:r>
                        <a:rPr lang="en" sz="1200" b="1">
                          <a:latin typeface="Lato"/>
                          <a:ea typeface="Lato"/>
                          <a:cs typeface="Lato"/>
                          <a:sym typeface="Lato"/>
                        </a:rPr>
                        <a:t>Asia Manufacturing:</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5.86K</a:t>
                      </a:r>
                      <a:endParaRPr sz="12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Lato"/>
                          <a:ea typeface="Lato"/>
                          <a:cs typeface="Lato"/>
                          <a:sym typeface="Lato"/>
                        </a:rPr>
                        <a:t>4.49K</a:t>
                      </a:r>
                      <a:endParaRPr sz="12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b="1">
                          <a:latin typeface="Lato"/>
                          <a:ea typeface="Lato"/>
                          <a:cs typeface="Lato"/>
                          <a:sym typeface="Lato"/>
                        </a:rPr>
                        <a:t>-23%</a:t>
                      </a:r>
                      <a:endParaRPr sz="1200" b="1">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627225">
                <a:tc>
                  <a:txBody>
                    <a:bodyPr/>
                    <a:lstStyle/>
                    <a:p>
                      <a:pPr marL="0" lvl="0" indent="0" algn="l" rtl="0">
                        <a:spcBef>
                          <a:spcPts val="0"/>
                        </a:spcBef>
                        <a:spcAft>
                          <a:spcPts val="0"/>
                        </a:spcAft>
                        <a:buNone/>
                      </a:pPr>
                      <a:r>
                        <a:rPr lang="en" sz="1200" b="1">
                          <a:latin typeface="Lato"/>
                          <a:ea typeface="Lato"/>
                          <a:cs typeface="Lato"/>
                          <a:sym typeface="Lato"/>
                        </a:rPr>
                        <a:t>Capacity Utilization: </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30% 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70% ASIA</a:t>
                      </a:r>
                      <a:endParaRPr sz="12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Lato"/>
                          <a:ea typeface="Lato"/>
                          <a:cs typeface="Lato"/>
                          <a:sym typeface="Lato"/>
                        </a:rPr>
                        <a:t>18% 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56% ASIA</a:t>
                      </a:r>
                      <a:endParaRPr sz="12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b="1">
                          <a:latin typeface="Lato"/>
                          <a:ea typeface="Lato"/>
                          <a:cs typeface="Lato"/>
                          <a:sym typeface="Lato"/>
                        </a:rPr>
                        <a:t>-40%US</a:t>
                      </a:r>
                      <a:endParaRPr sz="1200" b="1">
                        <a:latin typeface="Lato"/>
                        <a:ea typeface="Lato"/>
                        <a:cs typeface="Lato"/>
                        <a:sym typeface="Lato"/>
                      </a:endParaRPr>
                    </a:p>
                    <a:p>
                      <a:pPr marL="0" lvl="0" indent="0" algn="l" rtl="0">
                        <a:spcBef>
                          <a:spcPts val="0"/>
                        </a:spcBef>
                        <a:spcAft>
                          <a:spcPts val="0"/>
                        </a:spcAft>
                        <a:buNone/>
                      </a:pPr>
                      <a:r>
                        <a:rPr lang="en" sz="1200" b="1">
                          <a:latin typeface="Lato"/>
                          <a:ea typeface="Lato"/>
                          <a:cs typeface="Lato"/>
                          <a:sym typeface="Lato"/>
                        </a:rPr>
                        <a:t>-20%ASIA</a:t>
                      </a:r>
                      <a:endParaRPr sz="1200" b="1">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627225">
                <a:tc>
                  <a:txBody>
                    <a:bodyPr/>
                    <a:lstStyle/>
                    <a:p>
                      <a:pPr marL="0" lvl="0" indent="0" algn="l" rtl="0">
                        <a:spcBef>
                          <a:spcPts val="0"/>
                        </a:spcBef>
                        <a:spcAft>
                          <a:spcPts val="0"/>
                        </a:spcAft>
                        <a:buNone/>
                      </a:pPr>
                      <a:r>
                        <a:rPr lang="en" sz="1200" b="1">
                          <a:latin typeface="Lato"/>
                          <a:ea typeface="Lato"/>
                          <a:cs typeface="Lato"/>
                          <a:sym typeface="Lato"/>
                        </a:rPr>
                        <a:t>Production Plants:</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1200">
                          <a:latin typeface="Lato"/>
                          <a:ea typeface="Lato"/>
                          <a:cs typeface="Lato"/>
                          <a:sym typeface="Lato"/>
                        </a:rPr>
                        <a:t>18 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12 ASIA</a:t>
                      </a:r>
                      <a:endParaRPr sz="12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Lato"/>
                          <a:ea typeface="Lato"/>
                          <a:cs typeface="Lato"/>
                          <a:sym typeface="Lato"/>
                        </a:rPr>
                        <a:t>18 USA</a:t>
                      </a:r>
                      <a:endParaRPr sz="1200">
                        <a:latin typeface="Lato"/>
                        <a:ea typeface="Lato"/>
                        <a:cs typeface="Lato"/>
                        <a:sym typeface="Lato"/>
                      </a:endParaRPr>
                    </a:p>
                    <a:p>
                      <a:pPr marL="0" lvl="0" indent="0" algn="l" rtl="0">
                        <a:spcBef>
                          <a:spcPts val="0"/>
                        </a:spcBef>
                        <a:spcAft>
                          <a:spcPts val="0"/>
                        </a:spcAft>
                        <a:buNone/>
                      </a:pPr>
                      <a:r>
                        <a:rPr lang="en" sz="1200">
                          <a:latin typeface="Lato"/>
                          <a:ea typeface="Lato"/>
                          <a:cs typeface="Lato"/>
                          <a:sym typeface="Lato"/>
                        </a:rPr>
                        <a:t>12 ASIA</a:t>
                      </a:r>
                      <a:endParaRPr sz="12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b="1">
                          <a:latin typeface="Lato"/>
                          <a:ea typeface="Lato"/>
                          <a:cs typeface="Lato"/>
                          <a:sym typeface="Lato"/>
                        </a:rPr>
                        <a:t>0%USA</a:t>
                      </a:r>
                      <a:endParaRPr sz="1200" b="1">
                        <a:latin typeface="Lato"/>
                        <a:ea typeface="Lato"/>
                        <a:cs typeface="Lato"/>
                        <a:sym typeface="Lato"/>
                      </a:endParaRPr>
                    </a:p>
                    <a:p>
                      <a:pPr marL="0" lvl="0" indent="0" algn="l" rtl="0">
                        <a:spcBef>
                          <a:spcPts val="0"/>
                        </a:spcBef>
                        <a:spcAft>
                          <a:spcPts val="0"/>
                        </a:spcAft>
                        <a:buNone/>
                      </a:pPr>
                      <a:r>
                        <a:rPr lang="en" sz="1200" b="1">
                          <a:latin typeface="Lato"/>
                          <a:ea typeface="Lato"/>
                          <a:cs typeface="Lato"/>
                          <a:sym typeface="Lato"/>
                        </a:rPr>
                        <a:t>0%ASIA</a:t>
                      </a:r>
                      <a:endParaRPr sz="1200" b="1">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99" name="Google Shape;99;p18"/>
          <p:cNvGraphicFramePr/>
          <p:nvPr/>
        </p:nvGraphicFramePr>
        <p:xfrm>
          <a:off x="5195800" y="1427850"/>
          <a:ext cx="3000000" cy="3000000"/>
        </p:xfrm>
        <a:graphic>
          <a:graphicData uri="http://schemas.openxmlformats.org/drawingml/2006/table">
            <a:tbl>
              <a:tblPr>
                <a:noFill/>
                <a:tableStyleId>{027F5A9D-A291-484A-BBDE-F0D145BB2909}</a:tableStyleId>
              </a:tblPr>
              <a:tblGrid>
                <a:gridCol w="1915300">
                  <a:extLst>
                    <a:ext uri="{9D8B030D-6E8A-4147-A177-3AD203B41FA5}">
                      <a16:colId xmlns:a16="http://schemas.microsoft.com/office/drawing/2014/main" val="20000"/>
                    </a:ext>
                  </a:extLst>
                </a:gridCol>
                <a:gridCol w="1721200">
                  <a:extLst>
                    <a:ext uri="{9D8B030D-6E8A-4147-A177-3AD203B41FA5}">
                      <a16:colId xmlns:a16="http://schemas.microsoft.com/office/drawing/2014/main" val="20001"/>
                    </a:ext>
                  </a:extLst>
                </a:gridCol>
              </a:tblGrid>
              <a:tr h="293175">
                <a:tc>
                  <a:txBody>
                    <a:bodyPr/>
                    <a:lstStyle/>
                    <a:p>
                      <a:pPr marL="0" lvl="0" indent="0" algn="l" rtl="0">
                        <a:spcBef>
                          <a:spcPts val="0"/>
                        </a:spcBef>
                        <a:spcAft>
                          <a:spcPts val="0"/>
                        </a:spcAft>
                        <a:buNone/>
                      </a:pPr>
                      <a:r>
                        <a:rPr lang="en" b="1">
                          <a:latin typeface="Lato"/>
                          <a:ea typeface="Lato"/>
                          <a:cs typeface="Lato"/>
                          <a:sym typeface="Lato"/>
                        </a:rPr>
                        <a:t>Demand Estimates:</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10, 000k (Round 5) </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93175">
                <a:tc>
                  <a:txBody>
                    <a:bodyPr/>
                    <a:lstStyle/>
                    <a:p>
                      <a:pPr marL="0" lvl="0" indent="0" algn="l" rtl="0">
                        <a:spcBef>
                          <a:spcPts val="0"/>
                        </a:spcBef>
                        <a:spcAft>
                          <a:spcPts val="0"/>
                        </a:spcAft>
                        <a:buNone/>
                      </a:pPr>
                      <a:r>
                        <a:rPr lang="en" b="1">
                          <a:latin typeface="Lato"/>
                          <a:ea typeface="Lato"/>
                          <a:cs typeface="Lato"/>
                          <a:sym typeface="Lato"/>
                        </a:rPr>
                        <a:t>Capacity Utilization </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30% USA</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70% Asia</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293175">
                <a:tc>
                  <a:txBody>
                    <a:bodyPr/>
                    <a:lstStyle/>
                    <a:p>
                      <a:pPr marL="0" lvl="0" indent="0" algn="l" rtl="0">
                        <a:spcBef>
                          <a:spcPts val="0"/>
                        </a:spcBef>
                        <a:spcAft>
                          <a:spcPts val="0"/>
                        </a:spcAft>
                        <a:buNone/>
                      </a:pPr>
                      <a:r>
                        <a:rPr lang="en" b="1">
                          <a:latin typeface="Lato"/>
                          <a:ea typeface="Lato"/>
                          <a:cs typeface="Lato"/>
                          <a:sym typeface="Lato"/>
                        </a:rPr>
                        <a:t>Production Plants:</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Lato"/>
                          <a:ea typeface="Lato"/>
                          <a:cs typeface="Lato"/>
                          <a:sym typeface="Lato"/>
                        </a:rPr>
                        <a:t>16 US Plants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12 Asia Plants</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
        <p:nvSpPr>
          <p:cNvPr id="100" name="Google Shape;100;p18"/>
          <p:cNvSpPr txBox="1">
            <a:spLocks noGrp="1"/>
          </p:cNvSpPr>
          <p:nvPr>
            <p:ph type="title"/>
          </p:nvPr>
        </p:nvSpPr>
        <p:spPr>
          <a:xfrm>
            <a:off x="45720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Forecast Demand Report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Reports</a:t>
            </a:r>
            <a:endParaRPr/>
          </a:p>
        </p:txBody>
      </p:sp>
      <p:sp>
        <p:nvSpPr>
          <p:cNvPr id="106" name="Google Shape;106;p19"/>
          <p:cNvSpPr txBox="1">
            <a:spLocks noGrp="1"/>
          </p:cNvSpPr>
          <p:nvPr>
            <p:ph type="body" idx="1"/>
          </p:nvPr>
        </p:nvSpPr>
        <p:spPr>
          <a:xfrm>
            <a:off x="311700" y="1152475"/>
            <a:ext cx="4652700" cy="37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Logistics Cost per unit sold (usd)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Production Cost per unit (usd): </a:t>
            </a:r>
            <a:endParaRPr/>
          </a:p>
          <a:p>
            <a:pPr marL="0" lvl="0" indent="0" algn="l" rtl="0">
              <a:spcBef>
                <a:spcPts val="1600"/>
              </a:spcBef>
              <a:spcAft>
                <a:spcPts val="0"/>
              </a:spcAft>
              <a:buNone/>
            </a:pPr>
            <a:endParaRPr/>
          </a:p>
          <a:p>
            <a:pPr marL="0" lvl="0" indent="0" algn="l" rtl="0">
              <a:spcBef>
                <a:spcPts val="1600"/>
              </a:spcBef>
              <a:spcAft>
                <a:spcPts val="0"/>
              </a:spcAft>
              <a:buNone/>
            </a:pPr>
            <a:r>
              <a:rPr lang="en"/>
              <a:t>Contractor Manufacturing Cost Tech 4 		per unit (usd)  </a:t>
            </a:r>
            <a:endParaRPr/>
          </a:p>
          <a:p>
            <a:pPr marL="0" lvl="0" indent="0" algn="l" rtl="0">
              <a:spcBef>
                <a:spcPts val="1600"/>
              </a:spcBef>
              <a:spcAft>
                <a:spcPts val="1600"/>
              </a:spcAft>
              <a:buNone/>
            </a:pPr>
            <a:endParaRPr/>
          </a:p>
        </p:txBody>
      </p:sp>
      <p:graphicFrame>
        <p:nvGraphicFramePr>
          <p:cNvPr id="107" name="Google Shape;107;p19"/>
          <p:cNvGraphicFramePr/>
          <p:nvPr/>
        </p:nvGraphicFramePr>
        <p:xfrm>
          <a:off x="4964400" y="1471375"/>
          <a:ext cx="3000000" cy="3000000"/>
        </p:xfrm>
        <a:graphic>
          <a:graphicData uri="http://schemas.openxmlformats.org/drawingml/2006/table">
            <a:tbl>
              <a:tblPr>
                <a:noFill/>
                <a:tableStyleId>{027F5A9D-A291-484A-BBDE-F0D145BB2909}</a:tableStyleId>
              </a:tblPr>
              <a:tblGrid>
                <a:gridCol w="893800">
                  <a:extLst>
                    <a:ext uri="{9D8B030D-6E8A-4147-A177-3AD203B41FA5}">
                      <a16:colId xmlns:a16="http://schemas.microsoft.com/office/drawing/2014/main" val="20000"/>
                    </a:ext>
                  </a:extLst>
                </a:gridCol>
                <a:gridCol w="893800">
                  <a:extLst>
                    <a:ext uri="{9D8B030D-6E8A-4147-A177-3AD203B41FA5}">
                      <a16:colId xmlns:a16="http://schemas.microsoft.com/office/drawing/2014/main" val="20001"/>
                    </a:ext>
                  </a:extLst>
                </a:gridCol>
                <a:gridCol w="8938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Europe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$1.7</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$10.4</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08" name="Google Shape;108;p19"/>
          <p:cNvGraphicFramePr/>
          <p:nvPr/>
        </p:nvGraphicFramePr>
        <p:xfrm>
          <a:off x="5356375" y="3816275"/>
          <a:ext cx="3000000" cy="3000000"/>
        </p:xfrm>
        <a:graphic>
          <a:graphicData uri="http://schemas.openxmlformats.org/drawingml/2006/table">
            <a:tbl>
              <a:tblPr>
                <a:noFill/>
                <a:tableStyleId>{027F5A9D-A291-484A-BBDE-F0D145BB2909}</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$141.09</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$147.02</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09" name="Google Shape;109;p19"/>
          <p:cNvGraphicFramePr/>
          <p:nvPr/>
        </p:nvGraphicFramePr>
        <p:xfrm>
          <a:off x="5356375" y="2709825"/>
          <a:ext cx="3000000" cy="3000000"/>
        </p:xfrm>
        <a:graphic>
          <a:graphicData uri="http://schemas.openxmlformats.org/drawingml/2006/table">
            <a:tbl>
              <a:tblPr>
                <a:noFill/>
                <a:tableStyleId>{027F5A9D-A291-484A-BBDE-F0D145BB2909}</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$66.00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$49.06</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61550"/>
            <a:ext cx="432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Conclusion and Recommendations</a:t>
            </a:r>
            <a:endParaRPr sz="1800" b="1"/>
          </a:p>
        </p:txBody>
      </p:sp>
      <p:sp>
        <p:nvSpPr>
          <p:cNvPr id="115" name="Google Shape;115;p20"/>
          <p:cNvSpPr txBox="1">
            <a:spLocks noGrp="1"/>
          </p:cNvSpPr>
          <p:nvPr>
            <p:ph type="body" idx="1"/>
          </p:nvPr>
        </p:nvSpPr>
        <p:spPr>
          <a:xfrm>
            <a:off x="311700" y="634250"/>
            <a:ext cx="3999900" cy="4127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Overall we have established a strong customer base and have been able to retain a strong standing in the market. While this round we did see a decrease in revenue, we secured a majority of the market share for Tech 4. Our goal was to break into that market early in order to be well positioned for the end of the rounds. We also were able to lower our overall liabilities, and bring up our credit ratings. In the last round we were able to produce enough features to get us through the rest of the game, so now we will be able to start reducing our costs. We believe that we have positioned ourselves well for the final stages of the simulation. </a:t>
            </a:r>
            <a:endParaRPr/>
          </a:p>
        </p:txBody>
      </p:sp>
      <p:sp>
        <p:nvSpPr>
          <p:cNvPr id="116" name="Google Shape;116;p20"/>
          <p:cNvSpPr txBox="1">
            <a:spLocks noGrp="1"/>
          </p:cNvSpPr>
          <p:nvPr>
            <p:ph type="body" idx="2"/>
          </p:nvPr>
        </p:nvSpPr>
        <p:spPr>
          <a:xfrm>
            <a:off x="4832400" y="435750"/>
            <a:ext cx="3999900" cy="49098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
              <a:t>Team Ownership </a:t>
            </a:r>
            <a:endParaRPr/>
          </a:p>
          <a:p>
            <a:pPr marL="914400" marR="0" lvl="1" indent="-317500" algn="l" rtl="0">
              <a:lnSpc>
                <a:spcPct val="115000"/>
              </a:lnSpc>
              <a:spcBef>
                <a:spcPts val="0"/>
              </a:spcBef>
              <a:spcAft>
                <a:spcPts val="0"/>
              </a:spcAft>
              <a:buSzPts val="1400"/>
              <a:buChar char="○"/>
            </a:pPr>
            <a:r>
              <a:rPr lang="en"/>
              <a:t>Demand  </a:t>
            </a:r>
            <a:endParaRPr/>
          </a:p>
          <a:p>
            <a:pPr marL="1371600" marR="0" lvl="2" indent="-317500" algn="l" rtl="0">
              <a:lnSpc>
                <a:spcPct val="115000"/>
              </a:lnSpc>
              <a:spcBef>
                <a:spcPts val="0"/>
              </a:spcBef>
              <a:spcAft>
                <a:spcPts val="0"/>
              </a:spcAft>
              <a:buSzPts val="1400"/>
              <a:buChar char="■"/>
            </a:pPr>
            <a:r>
              <a:rPr lang="en"/>
              <a:t>Andrew</a:t>
            </a:r>
            <a:endParaRPr/>
          </a:p>
          <a:p>
            <a:pPr marL="914400" marR="0" lvl="1" indent="-317500" algn="l" rtl="0">
              <a:lnSpc>
                <a:spcPct val="115000"/>
              </a:lnSpc>
              <a:spcBef>
                <a:spcPts val="0"/>
              </a:spcBef>
              <a:spcAft>
                <a:spcPts val="0"/>
              </a:spcAft>
              <a:buSzPts val="1400"/>
              <a:buChar char="○"/>
            </a:pPr>
            <a:r>
              <a:rPr lang="en"/>
              <a:t>Production  </a:t>
            </a:r>
            <a:endParaRPr/>
          </a:p>
          <a:p>
            <a:pPr marL="1371600" marR="0" lvl="2" indent="-317500" algn="l" rtl="0">
              <a:lnSpc>
                <a:spcPct val="115000"/>
              </a:lnSpc>
              <a:spcBef>
                <a:spcPts val="0"/>
              </a:spcBef>
              <a:spcAft>
                <a:spcPts val="0"/>
              </a:spcAft>
              <a:buSzPts val="1400"/>
              <a:buChar char="■"/>
            </a:pPr>
            <a:r>
              <a:rPr lang="en"/>
              <a:t>Diego</a:t>
            </a:r>
            <a:endParaRPr/>
          </a:p>
          <a:p>
            <a:pPr marL="914400" marR="0" lvl="1" indent="-317500" algn="l" rtl="0">
              <a:lnSpc>
                <a:spcPct val="115000"/>
              </a:lnSpc>
              <a:spcBef>
                <a:spcPts val="0"/>
              </a:spcBef>
              <a:spcAft>
                <a:spcPts val="0"/>
              </a:spcAft>
              <a:buSzPts val="1400"/>
              <a:buChar char="○"/>
            </a:pPr>
            <a:r>
              <a:rPr lang="en"/>
              <a:t>HR/R&amp;D </a:t>
            </a:r>
            <a:endParaRPr/>
          </a:p>
          <a:p>
            <a:pPr marL="1371600" marR="0" lvl="2" indent="-317500" algn="l" rtl="0">
              <a:lnSpc>
                <a:spcPct val="115000"/>
              </a:lnSpc>
              <a:spcBef>
                <a:spcPts val="0"/>
              </a:spcBef>
              <a:spcAft>
                <a:spcPts val="0"/>
              </a:spcAft>
              <a:buSzPts val="1400"/>
              <a:buChar char="■"/>
            </a:pPr>
            <a:r>
              <a:rPr lang="en"/>
              <a:t>Chris</a:t>
            </a:r>
            <a:endParaRPr/>
          </a:p>
          <a:p>
            <a:pPr marL="914400" marR="0" lvl="1" indent="-317500" algn="l" rtl="0">
              <a:lnSpc>
                <a:spcPct val="115000"/>
              </a:lnSpc>
              <a:spcBef>
                <a:spcPts val="0"/>
              </a:spcBef>
              <a:spcAft>
                <a:spcPts val="0"/>
              </a:spcAft>
              <a:buSzPts val="1400"/>
              <a:buChar char="○"/>
            </a:pPr>
            <a:r>
              <a:rPr lang="en"/>
              <a:t>Marketing   </a:t>
            </a:r>
            <a:endParaRPr/>
          </a:p>
          <a:p>
            <a:pPr marL="1371600" marR="0" lvl="2" indent="-317500" algn="l" rtl="0">
              <a:lnSpc>
                <a:spcPct val="115000"/>
              </a:lnSpc>
              <a:spcBef>
                <a:spcPts val="0"/>
              </a:spcBef>
              <a:spcAft>
                <a:spcPts val="0"/>
              </a:spcAft>
              <a:buSzPts val="1400"/>
              <a:buChar char="■"/>
            </a:pPr>
            <a:r>
              <a:rPr lang="en"/>
              <a:t>Meredith</a:t>
            </a:r>
            <a:endParaRPr/>
          </a:p>
          <a:p>
            <a:pPr marL="914400" marR="0" lvl="1" indent="-317500" algn="l" rtl="0">
              <a:lnSpc>
                <a:spcPct val="115000"/>
              </a:lnSpc>
              <a:spcBef>
                <a:spcPts val="0"/>
              </a:spcBef>
              <a:spcAft>
                <a:spcPts val="0"/>
              </a:spcAft>
              <a:buSzPts val="1400"/>
              <a:buChar char="○"/>
            </a:pPr>
            <a:r>
              <a:rPr lang="en"/>
              <a:t>Logistics  </a:t>
            </a:r>
            <a:endParaRPr/>
          </a:p>
          <a:p>
            <a:pPr marL="1371600" marR="0" lvl="2" indent="-317500" algn="l" rtl="0">
              <a:lnSpc>
                <a:spcPct val="115000"/>
              </a:lnSpc>
              <a:spcBef>
                <a:spcPts val="0"/>
              </a:spcBef>
              <a:spcAft>
                <a:spcPts val="0"/>
              </a:spcAft>
              <a:buSzPts val="1400"/>
              <a:buChar char="■"/>
            </a:pPr>
            <a:r>
              <a:rPr lang="en"/>
              <a:t>Emily</a:t>
            </a:r>
            <a:endParaRPr/>
          </a:p>
          <a:p>
            <a:pPr marL="914400" marR="0" lvl="1" indent="-317500" algn="l" rtl="0">
              <a:lnSpc>
                <a:spcPct val="115000"/>
              </a:lnSpc>
              <a:spcBef>
                <a:spcPts val="0"/>
              </a:spcBef>
              <a:spcAft>
                <a:spcPts val="0"/>
              </a:spcAft>
              <a:buSzPts val="1400"/>
              <a:buChar char="○"/>
            </a:pPr>
            <a:r>
              <a:rPr lang="en"/>
              <a:t>Finance  </a:t>
            </a:r>
            <a:endParaRPr/>
          </a:p>
          <a:p>
            <a:pPr marL="1371600" marR="0" lvl="2" indent="-317500" algn="l" rtl="0">
              <a:lnSpc>
                <a:spcPct val="115000"/>
              </a:lnSpc>
              <a:spcBef>
                <a:spcPts val="0"/>
              </a:spcBef>
              <a:spcAft>
                <a:spcPts val="0"/>
              </a:spcAft>
              <a:buSzPts val="1400"/>
              <a:buChar char="■"/>
            </a:pPr>
            <a:r>
              <a:rPr lang="en"/>
              <a:t>Katharine  </a:t>
            </a:r>
            <a:endParaRPr/>
          </a:p>
          <a:p>
            <a:pPr marL="914400" marR="0" lvl="1" indent="-317500" algn="l" rtl="0">
              <a:lnSpc>
                <a:spcPct val="115000"/>
              </a:lnSpc>
              <a:spcBef>
                <a:spcPts val="0"/>
              </a:spcBef>
              <a:spcAft>
                <a:spcPts val="0"/>
              </a:spcAft>
              <a:buSzPts val="1400"/>
              <a:buChar char="○"/>
            </a:pPr>
            <a:r>
              <a:rPr lang="en"/>
              <a:t>Review overall decisions</a:t>
            </a:r>
            <a:endParaRPr/>
          </a:p>
          <a:p>
            <a:pPr marL="1371600" marR="0" lvl="2" indent="-317500" algn="l" rtl="0">
              <a:lnSpc>
                <a:spcPct val="115000"/>
              </a:lnSpc>
              <a:spcBef>
                <a:spcPts val="0"/>
              </a:spcBef>
              <a:spcAft>
                <a:spcPts val="0"/>
              </a:spcAft>
              <a:buSzPts val="1400"/>
              <a:buChar char="■"/>
            </a:pPr>
            <a:r>
              <a:rPr lang="en"/>
              <a:t>Vandana</a:t>
            </a:r>
            <a:endParaRPr/>
          </a:p>
          <a:p>
            <a:pPr marL="457200" marR="0" lvl="0" indent="-304800" algn="l" rtl="0">
              <a:lnSpc>
                <a:spcPct val="115000"/>
              </a:lnSpc>
              <a:spcBef>
                <a:spcPts val="0"/>
              </a:spcBef>
              <a:spcAft>
                <a:spcPts val="0"/>
              </a:spcAft>
              <a:buSzPts val="1200"/>
              <a:buChar char="●"/>
            </a:pPr>
            <a:r>
              <a:rPr lang="en" sz="1200"/>
              <a:t>While these are our leaders for each time, we all go through every section to make sure we are all on the same page, especially since the decisions made before you affect your decision. </a:t>
            </a:r>
            <a:endParaRPr sz="1200"/>
          </a:p>
          <a:p>
            <a:pPr marL="0" marR="0" lvl="0" indent="0" algn="l" rtl="0">
              <a:lnSpc>
                <a:spcPct val="115000"/>
              </a:lnSpc>
              <a:spcBef>
                <a:spcPts val="1600"/>
              </a:spcBef>
              <a:spcAft>
                <a:spcPts val="0"/>
              </a:spcAft>
              <a:buNone/>
            </a:pPr>
            <a:endParaRPr/>
          </a:p>
          <a:p>
            <a:pPr marL="914400" marR="0" lvl="0" indent="0" algn="l" rtl="0">
              <a:lnSpc>
                <a:spcPct val="115000"/>
              </a:lnSpc>
              <a:spcBef>
                <a:spcPts val="1600"/>
              </a:spcBef>
              <a:spcAft>
                <a:spcPts val="1600"/>
              </a:spcAft>
              <a:buNone/>
            </a:pPr>
            <a:endParaRPr/>
          </a:p>
        </p:txBody>
      </p:sp>
      <p:sp>
        <p:nvSpPr>
          <p:cNvPr id="117" name="Google Shape;117;p20"/>
          <p:cNvSpPr txBox="1">
            <a:spLocks noGrp="1"/>
          </p:cNvSpPr>
          <p:nvPr>
            <p:ph type="title"/>
          </p:nvPr>
        </p:nvSpPr>
        <p:spPr>
          <a:xfrm>
            <a:off x="4832400" y="61550"/>
            <a:ext cx="426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Team Dynamics</a:t>
            </a:r>
            <a:endParaRPr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for your time!</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1433</Words>
  <Application>Microsoft Macintosh PowerPoint</Application>
  <PresentationFormat>On-screen Show (16:9)</PresentationFormat>
  <Paragraphs>177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Proxima Nova</vt:lpstr>
      <vt:lpstr>Lato</vt:lpstr>
      <vt:lpstr>Spearmint</vt:lpstr>
      <vt:lpstr>CESIM Round 4 </vt:lpstr>
      <vt:lpstr>Financial Statements  in k USD</vt:lpstr>
      <vt:lpstr>Ratios</vt:lpstr>
      <vt:lpstr>Market Share Report</vt:lpstr>
      <vt:lpstr>HR Report</vt:lpstr>
      <vt:lpstr>Production Report</vt:lpstr>
      <vt:lpstr>Cost Reports</vt:lpstr>
      <vt:lpstr>Conclusion and Recommendations</vt:lpstr>
      <vt:lpstr>Thank you for your time!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CESIM Round 4 </dc:title>
  <cp:lastModifiedBy>Anand, Vandana</cp:lastModifiedBy>
  <cp:revision>1</cp:revision>
  <dcterms:modified xsi:type="dcterms:W3CDTF">2020-05-29T15:51:46Z</dcterms:modified>
</cp:coreProperties>
</file>