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Lato" panose="020F0502020204030203" pitchFamily="34" charset="77"/>
      <p:regular r:id="rId16"/>
      <p:bold r:id="rId17"/>
      <p:italic r:id="rId18"/>
      <p:boldItalic r:id="rId19"/>
    </p:embeddedFont>
    <p:embeddedFont>
      <p:font typeface="Proxima Nova" panose="02000506030000020004" pitchFamily="2"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66B3B-B417-4C04-904D-E41FA7305779}">
  <a:tblStyle styleId="{69C66B3B-B417-4C04-904D-E41FA730577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447217D-028D-4622-964A-E8D5505D9E1D}"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42" d="100"/>
          <a:sy n="142" d="100"/>
        </p:scale>
        <p:origin x="76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Goal summary:</a:t>
            </a:r>
            <a:endParaRPr/>
          </a:p>
          <a:p>
            <a:pPr marL="0" lvl="0" indent="0" algn="l" rtl="0">
              <a:spcBef>
                <a:spcPts val="0"/>
              </a:spcBef>
              <a:spcAft>
                <a:spcPts val="0"/>
              </a:spcAft>
              <a:buNone/>
            </a:pPr>
            <a:r>
              <a:rPr lang="en"/>
              <a:t>As our last round, we wanted to leave the competition with the highest credit rating as possible, making sure the value of our stock increased since the round 0. Tried to be the most profitable and have highest sales revenue. To do this we tried to reduce costs and increase our Tech 4 sales.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74628c8ab_3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74628c8ab_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endParaRPr sz="1200">
              <a:solidFill>
                <a:srgbClr val="2D3B45"/>
              </a:solidFill>
              <a:highlight>
                <a:srgbClr val="FFFFFF"/>
              </a:highlight>
              <a:latin typeface="Lato"/>
              <a:ea typeface="Lato"/>
              <a:cs typeface="Lato"/>
              <a:sym typeface="Lato"/>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d4b5f7600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d4b5f7600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d4b5f7600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d4b5f7600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7d4b5f7600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7d4b5f760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d4b5f7600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d4b5f760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see all of our financial statements in the appendix below.</a:t>
            </a:r>
            <a:endParaRPr/>
          </a:p>
          <a:p>
            <a:pPr marL="0" lvl="0" indent="0" algn="l" rtl="0">
              <a:spcBef>
                <a:spcPts val="0"/>
              </a:spcBef>
              <a:spcAft>
                <a:spcPts val="0"/>
              </a:spcAft>
              <a:buNone/>
            </a:pPr>
            <a:endParaRPr/>
          </a:p>
          <a:p>
            <a:pPr marL="0" lvl="0" indent="0" algn="l" rtl="0">
              <a:spcBef>
                <a:spcPts val="0"/>
              </a:spcBef>
              <a:spcAft>
                <a:spcPts val="0"/>
              </a:spcAft>
              <a:buNone/>
            </a:pPr>
            <a:r>
              <a:rPr lang="en"/>
              <a:t>Last round we focused to increase our sales revenue by focusing only in Tech 1 and 4. This round was no different, we thought that producing two products was most cost-efficient and nice differentiator between our tech value. Our biggest competitors Team 3 (PineApple) and Team 2 had the higher sales revenue last round, we managed to surpass them in this final round, achieving our goal of highest sales revenue title. </a:t>
            </a:r>
            <a:endParaRPr/>
          </a:p>
          <a:p>
            <a:pPr marL="0" lvl="0" indent="0" algn="l" rtl="0">
              <a:spcBef>
                <a:spcPts val="0"/>
              </a:spcBef>
              <a:spcAft>
                <a:spcPts val="0"/>
              </a:spcAft>
              <a:buNone/>
            </a:pPr>
            <a:endParaRPr/>
          </a:p>
          <a:p>
            <a:pPr marL="0" lvl="0" indent="0" algn="l" rtl="0">
              <a:spcBef>
                <a:spcPts val="0"/>
              </a:spcBef>
              <a:spcAft>
                <a:spcPts val="0"/>
              </a:spcAft>
              <a:buNone/>
            </a:pPr>
            <a:r>
              <a:rPr lang="en"/>
              <a:t>Given our cost-cutting strategy we can see how our Assets went down by 26% and our Investment generated 228% cash back by selling plants. This allowed us to fix our debt problems. We can appreciate this by looking an 89% increase in equity and 5149% in retained cash. </a:t>
            </a:r>
            <a:endParaRPr/>
          </a:p>
          <a:p>
            <a:pPr marL="0" lvl="0" indent="0" algn="l" rtl="0">
              <a:spcBef>
                <a:spcPts val="0"/>
              </a:spcBef>
              <a:spcAft>
                <a:spcPts val="0"/>
              </a:spcAft>
              <a:buNone/>
            </a:pPr>
            <a:endParaRPr/>
          </a:p>
          <a:p>
            <a:pPr marL="0" lvl="0" indent="0" algn="l" rtl="0">
              <a:spcBef>
                <a:spcPts val="0"/>
              </a:spcBef>
              <a:spcAft>
                <a:spcPts val="0"/>
              </a:spcAft>
              <a:buNone/>
            </a:pPr>
            <a:r>
              <a:rPr lang="en"/>
              <a:t>Our profits last round were disappointing as we missed our projections by almost $600M. This round we increased our profits by 324%, while we still missed our projection, we were very close. This can be attributed to correctly estimating our demand and overall good synergy of the company.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d4b5f7600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d4b5f7600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Across the board we can see our company has completely turned around. With the amount of growth seen, we are now a profitable company and will be for the foreseeable future. Our long term strategy was successful. However, it could have been rushed a bit more to see larger gains by the end of the simulation. At this rate, we would overtake the leading competitor’s profitability in a matter of rounds.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d4b5f7600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d4b5f7600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saw an </a:t>
            </a:r>
            <a:r>
              <a:rPr lang="en" b="1"/>
              <a:t>overall drop in market share</a:t>
            </a:r>
            <a:r>
              <a:rPr lang="en"/>
              <a:t> however this is bound to happen as the market expands to multiple technologies and our competitors, like us, make their image known in the market. The most notable change in this round is our </a:t>
            </a:r>
            <a:r>
              <a:rPr lang="en" b="1"/>
              <a:t>Tech 4 market share, which increased across the globe</a:t>
            </a:r>
            <a:r>
              <a:rPr lang="en"/>
              <a:t>. In this round, we changed our price to be more competitive in the market and increased marketing, which paid off as our </a:t>
            </a:r>
            <a:r>
              <a:rPr lang="en" b="1"/>
              <a:t>market share varies from about 40-65%</a:t>
            </a:r>
            <a:r>
              <a:rPr lang="en"/>
              <a:t>. For Tech 1, since we have been producing this product from round 1 to the end, we knew that </a:t>
            </a:r>
            <a:r>
              <a:rPr lang="en" b="1"/>
              <a:t>our brand was well known so relied on brand marketing and dropped the price of marketing</a:t>
            </a:r>
            <a:r>
              <a:rPr lang="en"/>
              <a:t>, which still proved to be successful as we had a significant portion of the market share. The global market share is a bit lower because the </a:t>
            </a:r>
            <a:r>
              <a:rPr lang="en" b="1"/>
              <a:t>market is more spread and diverse in products offered</a:t>
            </a:r>
            <a:r>
              <a:rPr lang="en"/>
              <a:t>, but we continue to have a significant portion that allows us to operate with our overall business strategy.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d4b5f7600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d4b5f7600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Round 6: The team is pleased how we ended this simulation. Now looking at R&amp;D and HR in hindsight I think there was little room for improvement. We knew our strategy and executed well. Pineapple was our only close comeditor in terms of profits and they did not appear to have gained competitive advantage over upgrades. The whole simulation came down to price war.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d4b5f7600_2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7d4b5f7600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we concluded the final round, we can see how we were able to accomplish our goals by keeping our production costs low and keep close attention to demand.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d4b5f7600_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7d4b5f7600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Overall while our costs fluctuate throughout the rounds we were able to keep them low and minimize where possible.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fd48a5faa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fd48a5fa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round we had the highest markup for tech one, however this can be associated with the amount of features that we had for it, and the strong position in the market that we were able to hold. For tech 4 we also had the highest mark-up. Again this had to do with our strong market share, we decided to market on brand. Because we had put more money into marketing, and had decreased our product form the previous round we were able to sell at the higher markup and still hold market share.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6ee5a08d5a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6ee5a08d5a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youtube.com/watch?v=xGytDsqkQY8"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CESIM Round 6 </a:t>
            </a:r>
            <a:endParaRPr/>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Team 1: Andrew </a:t>
            </a:r>
            <a:r>
              <a:rPr lang="en" dirty="0" err="1"/>
              <a:t>Aberdale</a:t>
            </a:r>
            <a:r>
              <a:rPr lang="en"/>
              <a:t>, Vandana Anand, 			Katharine Conroy, Meredith Forcier, Diego Paredes, 	Christopher Tillotson, and Emily Wilson  </a:t>
            </a:r>
            <a:endParaRPr dirty="0"/>
          </a:p>
        </p:txBody>
      </p:sp>
      <p:pic>
        <p:nvPicPr>
          <p:cNvPr id="61" name="Google Shape;61;p13" descr="Music video by Semisonic performing Closing Time. (C) 1999 Geffen Records&#10;&#10;#Semisonic #ClosingTime #Vevo" title="Semisonic - Closing Time (Official Video)">
            <a:hlinkClick r:id="rId3"/>
          </p:cNvPr>
          <p:cNvPicPr preferRelativeResize="0"/>
          <p:nvPr/>
        </p:nvPicPr>
        <p:blipFill>
          <a:blip r:embed="rId4">
            <a:alphaModFix/>
          </a:blip>
          <a:stretch>
            <a:fillRect/>
          </a:stretch>
        </p:blipFill>
        <p:spPr>
          <a:xfrm>
            <a:off x="5655775" y="338425"/>
            <a:ext cx="2977775" cy="2233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title"/>
          </p:nvPr>
        </p:nvSpPr>
        <p:spPr>
          <a:xfrm>
            <a:off x="311700" y="216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Learnings from the Simulation</a:t>
            </a:r>
            <a:endParaRPr/>
          </a:p>
        </p:txBody>
      </p:sp>
      <p:sp>
        <p:nvSpPr>
          <p:cNvPr id="132" name="Google Shape;132;p22"/>
          <p:cNvSpPr txBox="1">
            <a:spLocks noGrp="1"/>
          </p:cNvSpPr>
          <p:nvPr>
            <p:ph type="body" idx="1"/>
          </p:nvPr>
        </p:nvSpPr>
        <p:spPr>
          <a:xfrm>
            <a:off x="311700" y="1000075"/>
            <a:ext cx="8520600" cy="37884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a:t>Something we could have done differently is manage our debt a bit better as it was something that we consistently encountered throughout each round, although we were able to pay it all off in the end</a:t>
            </a:r>
            <a:endParaRPr sz="1300"/>
          </a:p>
          <a:p>
            <a:pPr marL="457200" lvl="0" indent="-311150" algn="l" rtl="0">
              <a:spcBef>
                <a:spcPts val="0"/>
              </a:spcBef>
              <a:spcAft>
                <a:spcPts val="0"/>
              </a:spcAft>
              <a:buSzPts val="1300"/>
              <a:buChar char="●"/>
            </a:pPr>
            <a:r>
              <a:rPr lang="en" sz="1300"/>
              <a:t>Additionally, we also should not have </a:t>
            </a:r>
            <a:r>
              <a:rPr lang="en" sz="1400"/>
              <a:t>researched, developed, and produced tech 2&amp;3 because ended up not utilizing it. We lost more than $50M per plant for the products.</a:t>
            </a:r>
            <a:endParaRPr sz="1300"/>
          </a:p>
          <a:p>
            <a:pPr marL="457200" lvl="0" indent="-311150" algn="l" rtl="0">
              <a:spcBef>
                <a:spcPts val="0"/>
              </a:spcBef>
              <a:spcAft>
                <a:spcPts val="0"/>
              </a:spcAft>
              <a:buSzPts val="1300"/>
              <a:buChar char="●"/>
            </a:pPr>
            <a:r>
              <a:rPr lang="en" sz="1300"/>
              <a:t>We thought we were going to keep our initial market share of 49% but our demand was much lower in the consequent rounds. We lost almost $56M or more per plant we were underusing</a:t>
            </a:r>
            <a:r>
              <a:rPr lang="en" sz="1400"/>
              <a:t>. </a:t>
            </a:r>
            <a:endParaRPr sz="1300"/>
          </a:p>
          <a:p>
            <a:pPr marL="457200" lvl="0" indent="-311150" algn="l" rtl="0">
              <a:spcBef>
                <a:spcPts val="0"/>
              </a:spcBef>
              <a:spcAft>
                <a:spcPts val="0"/>
              </a:spcAft>
              <a:buSzPts val="1300"/>
              <a:buChar char="●"/>
            </a:pPr>
            <a:r>
              <a:rPr lang="en" sz="1300"/>
              <a:t>Throughout the simulation, each team member was delegated a role and stuck to it in each round so we were able to really focus on this area of the company and provide knowledge based on learnings in this role. We were able to evolve throughout the simulation to become more familiar with our roles and more valuable to decision making as we continued learning.</a:t>
            </a:r>
            <a:endParaRPr sz="1300"/>
          </a:p>
          <a:p>
            <a:pPr marL="457200" lvl="0" indent="-311150" algn="l" rtl="0">
              <a:spcBef>
                <a:spcPts val="0"/>
              </a:spcBef>
              <a:spcAft>
                <a:spcPts val="0"/>
              </a:spcAft>
              <a:buSzPts val="1300"/>
              <a:buChar char="●"/>
            </a:pPr>
            <a:r>
              <a:rPr lang="en" sz="1300"/>
              <a:t>Because we all took different roles, we were able to connect business decisions in different functional areas to make decisions for the overall company and its financials</a:t>
            </a:r>
            <a:endParaRPr sz="1300"/>
          </a:p>
          <a:p>
            <a:pPr marL="457200" lvl="0" indent="-311150" algn="l" rtl="0">
              <a:spcBef>
                <a:spcPts val="0"/>
              </a:spcBef>
              <a:spcAft>
                <a:spcPts val="0"/>
              </a:spcAft>
              <a:buSzPts val="1300"/>
              <a:buChar char="●"/>
            </a:pPr>
            <a:r>
              <a:rPr lang="en" sz="1300"/>
              <a:t>As a team we now have a better understanding of how senior management works together to make decisions and problem solve. We also learned the importance of maintaining healthy financials and looking ahead when making decisions.</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 you for your time!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181850" y="311225"/>
            <a:ext cx="8520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Appendix</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5"/>
          <p:cNvPicPr preferRelativeResize="0"/>
          <p:nvPr/>
        </p:nvPicPr>
        <p:blipFill>
          <a:blip r:embed="rId3">
            <a:alphaModFix/>
          </a:blip>
          <a:stretch>
            <a:fillRect/>
          </a:stretch>
        </p:blipFill>
        <p:spPr>
          <a:xfrm>
            <a:off x="152400" y="152400"/>
            <a:ext cx="4013741" cy="4838700"/>
          </a:xfrm>
          <a:prstGeom prst="rect">
            <a:avLst/>
          </a:prstGeom>
          <a:noFill/>
          <a:ln>
            <a:noFill/>
          </a:ln>
        </p:spPr>
      </p:pic>
      <p:pic>
        <p:nvPicPr>
          <p:cNvPr id="148" name="Google Shape;148;p25"/>
          <p:cNvPicPr preferRelativeResize="0"/>
          <p:nvPr/>
        </p:nvPicPr>
        <p:blipFill>
          <a:blip r:embed="rId4">
            <a:alphaModFix/>
          </a:blip>
          <a:stretch>
            <a:fillRect/>
          </a:stretch>
        </p:blipFill>
        <p:spPr>
          <a:xfrm>
            <a:off x="4664416" y="152400"/>
            <a:ext cx="4091548"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135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Financial Statements  </a:t>
            </a:r>
            <a:r>
              <a:rPr lang="en" sz="1200"/>
              <a:t>in k USD</a:t>
            </a:r>
            <a:endParaRPr sz="1200"/>
          </a:p>
        </p:txBody>
      </p:sp>
      <p:pic>
        <p:nvPicPr>
          <p:cNvPr id="67" name="Google Shape;67;p14"/>
          <p:cNvPicPr preferRelativeResize="0"/>
          <p:nvPr/>
        </p:nvPicPr>
        <p:blipFill rotWithShape="1">
          <a:blip r:embed="rId3">
            <a:alphaModFix/>
          </a:blip>
          <a:srcRect l="-70313" t="-6549" r="131738" b="6550"/>
          <a:stretch/>
        </p:blipFill>
        <p:spPr>
          <a:xfrm>
            <a:off x="-3273950" y="2310700"/>
            <a:ext cx="3527249" cy="2343750"/>
          </a:xfrm>
          <a:prstGeom prst="rect">
            <a:avLst/>
          </a:prstGeom>
          <a:noFill/>
          <a:ln>
            <a:noFill/>
          </a:ln>
        </p:spPr>
      </p:pic>
      <p:pic>
        <p:nvPicPr>
          <p:cNvPr id="68" name="Google Shape;68;p14" title="Points scored"/>
          <p:cNvPicPr preferRelativeResize="0"/>
          <p:nvPr/>
        </p:nvPicPr>
        <p:blipFill>
          <a:blip r:embed="rId4">
            <a:alphaModFix/>
          </a:blip>
          <a:stretch>
            <a:fillRect/>
          </a:stretch>
        </p:blipFill>
        <p:spPr>
          <a:xfrm>
            <a:off x="4678950" y="2500675"/>
            <a:ext cx="4214349" cy="2522151"/>
          </a:xfrm>
          <a:prstGeom prst="rect">
            <a:avLst/>
          </a:prstGeom>
          <a:noFill/>
          <a:ln>
            <a:noFill/>
          </a:ln>
        </p:spPr>
      </p:pic>
      <p:pic>
        <p:nvPicPr>
          <p:cNvPr id="69" name="Google Shape;69;p14" title="Chart"/>
          <p:cNvPicPr preferRelativeResize="0"/>
          <p:nvPr/>
        </p:nvPicPr>
        <p:blipFill>
          <a:blip r:embed="rId5">
            <a:alphaModFix/>
          </a:blip>
          <a:stretch>
            <a:fillRect/>
          </a:stretch>
        </p:blipFill>
        <p:spPr>
          <a:xfrm>
            <a:off x="0" y="2500663"/>
            <a:ext cx="4678950" cy="2522175"/>
          </a:xfrm>
          <a:prstGeom prst="rect">
            <a:avLst/>
          </a:prstGeom>
          <a:noFill/>
          <a:ln>
            <a:noFill/>
          </a:ln>
        </p:spPr>
      </p:pic>
      <p:graphicFrame>
        <p:nvGraphicFramePr>
          <p:cNvPr id="70" name="Google Shape;70;p14"/>
          <p:cNvGraphicFramePr/>
          <p:nvPr/>
        </p:nvGraphicFramePr>
        <p:xfrm>
          <a:off x="311700" y="670900"/>
          <a:ext cx="3000000" cy="3000000"/>
        </p:xfrm>
        <a:graphic>
          <a:graphicData uri="http://schemas.openxmlformats.org/drawingml/2006/table">
            <a:tbl>
              <a:tblPr>
                <a:noFill/>
                <a:tableStyleId>{69C66B3B-B417-4C04-904D-E41FA7305779}</a:tableStyleId>
              </a:tblPr>
              <a:tblGrid>
                <a:gridCol w="909075">
                  <a:extLst>
                    <a:ext uri="{9D8B030D-6E8A-4147-A177-3AD203B41FA5}">
                      <a16:colId xmlns:a16="http://schemas.microsoft.com/office/drawing/2014/main" val="20000"/>
                    </a:ext>
                  </a:extLst>
                </a:gridCol>
                <a:gridCol w="909075">
                  <a:extLst>
                    <a:ext uri="{9D8B030D-6E8A-4147-A177-3AD203B41FA5}">
                      <a16:colId xmlns:a16="http://schemas.microsoft.com/office/drawing/2014/main" val="20001"/>
                    </a:ext>
                  </a:extLst>
                </a:gridCol>
                <a:gridCol w="909075">
                  <a:extLst>
                    <a:ext uri="{9D8B030D-6E8A-4147-A177-3AD203B41FA5}">
                      <a16:colId xmlns:a16="http://schemas.microsoft.com/office/drawing/2014/main" val="20002"/>
                    </a:ext>
                  </a:extLst>
                </a:gridCol>
                <a:gridCol w="909075">
                  <a:extLst>
                    <a:ext uri="{9D8B030D-6E8A-4147-A177-3AD203B41FA5}">
                      <a16:colId xmlns:a16="http://schemas.microsoft.com/office/drawing/2014/main" val="20003"/>
                    </a:ext>
                  </a:extLst>
                </a:gridCol>
                <a:gridCol w="909075">
                  <a:extLst>
                    <a:ext uri="{9D8B030D-6E8A-4147-A177-3AD203B41FA5}">
                      <a16:colId xmlns:a16="http://schemas.microsoft.com/office/drawing/2014/main" val="20004"/>
                    </a:ext>
                  </a:extLst>
                </a:gridCol>
                <a:gridCol w="909075">
                  <a:extLst>
                    <a:ext uri="{9D8B030D-6E8A-4147-A177-3AD203B41FA5}">
                      <a16:colId xmlns:a16="http://schemas.microsoft.com/office/drawing/2014/main" val="20005"/>
                    </a:ext>
                  </a:extLst>
                </a:gridCol>
                <a:gridCol w="805425">
                  <a:extLst>
                    <a:ext uri="{9D8B030D-6E8A-4147-A177-3AD203B41FA5}">
                      <a16:colId xmlns:a16="http://schemas.microsoft.com/office/drawing/2014/main" val="20006"/>
                    </a:ext>
                  </a:extLst>
                </a:gridCol>
                <a:gridCol w="1129550">
                  <a:extLst>
                    <a:ext uri="{9D8B030D-6E8A-4147-A177-3AD203B41FA5}">
                      <a16:colId xmlns:a16="http://schemas.microsoft.com/office/drawing/2014/main" val="20007"/>
                    </a:ext>
                  </a:extLst>
                </a:gridCol>
                <a:gridCol w="934500">
                  <a:extLst>
                    <a:ext uri="{9D8B030D-6E8A-4147-A177-3AD203B41FA5}">
                      <a16:colId xmlns:a16="http://schemas.microsoft.com/office/drawing/2014/main" val="20008"/>
                    </a:ext>
                  </a:extLst>
                </a:gridCol>
              </a:tblGrid>
              <a:tr h="546800">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Round</a:t>
                      </a:r>
                      <a:endParaRPr sz="1200" b="1">
                        <a:solidFill>
                          <a:srgbClr val="2D3B45"/>
                        </a:solidFill>
                        <a:latin typeface="Lato"/>
                        <a:ea typeface="Lato"/>
                        <a:cs typeface="Lato"/>
                        <a:sym typeface="Lato"/>
                      </a:endParaRPr>
                    </a:p>
                  </a:txBody>
                  <a:tcPr marL="91425" marR="91425" marT="91425" marB="91425">
                    <a:lnB w="9525" cap="flat" cmpd="sng">
                      <a:solidFill>
                        <a:srgbClr val="9E9E9E"/>
                      </a:solidFill>
                      <a:prstDash val="solid"/>
                      <a:round/>
                      <a:headEnd type="none" w="sm" len="sm"/>
                      <a:tailEnd type="none" w="sm" len="sm"/>
                    </a:lnB>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Revenue</a:t>
                      </a:r>
                      <a:endParaRPr b="1"/>
                    </a:p>
                  </a:txBody>
                  <a:tcPr marL="91425" marR="91425" marT="91425" marB="91425">
                    <a:lnB w="9525" cap="flat" cmpd="sng">
                      <a:solidFill>
                        <a:srgbClr val="9E9E9E"/>
                      </a:solidFill>
                      <a:prstDash val="solid"/>
                      <a:round/>
                      <a:headEnd type="none" w="sm" len="sm"/>
                      <a:tailEnd type="none" w="sm" len="sm"/>
                    </a:lnB>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 Profit</a:t>
                      </a:r>
                      <a:endParaRPr b="1"/>
                    </a:p>
                  </a:txBody>
                  <a:tcPr marL="91425" marR="91425" marT="91425" marB="91425">
                    <a:lnB w="9525" cap="flat" cmpd="sng">
                      <a:solidFill>
                        <a:srgbClr val="9E9E9E"/>
                      </a:solidFill>
                      <a:prstDash val="solid"/>
                      <a:round/>
                      <a:headEnd type="none" w="sm" len="sm"/>
                      <a:tailEnd type="none" w="sm" len="sm"/>
                    </a:lnB>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Assets</a:t>
                      </a:r>
                      <a:endParaRPr b="1"/>
                    </a:p>
                  </a:txBody>
                  <a:tcPr marL="91425" marR="91425" marT="91425" marB="91425">
                    <a:lnB w="9525" cap="flat" cmpd="sng">
                      <a:solidFill>
                        <a:srgbClr val="000000"/>
                      </a:solidFill>
                      <a:prstDash val="solid"/>
                      <a:round/>
                      <a:headEnd type="none" w="sm" len="sm"/>
                      <a:tailEnd type="none" w="sm" len="sm"/>
                    </a:lnB>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Liabilities</a:t>
                      </a:r>
                      <a:endParaRPr b="1"/>
                    </a:p>
                  </a:txBody>
                  <a:tcPr marL="91425" marR="91425" marT="91425" marB="91425">
                    <a:lnB w="9525" cap="flat" cmpd="sng">
                      <a:solidFill>
                        <a:srgbClr val="000000"/>
                      </a:solidFill>
                      <a:prstDash val="solid"/>
                      <a:round/>
                      <a:headEnd type="none" w="sm" len="sm"/>
                      <a:tailEnd type="none" w="sm" len="sm"/>
                    </a:lnB>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 Equity</a:t>
                      </a:r>
                      <a:endParaRPr b="1"/>
                    </a:p>
                  </a:txBody>
                  <a:tcPr marL="91425" marR="91425" marT="91425" marB="91425">
                    <a:lnB w="9525" cap="flat" cmpd="sng">
                      <a:solidFill>
                        <a:srgbClr val="000000"/>
                      </a:solidFill>
                      <a:prstDash val="solid"/>
                      <a:round/>
                      <a:headEnd type="none" w="sm" len="sm"/>
                      <a:tailEnd type="none" w="sm" len="sm"/>
                    </a:lnB>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Cash</a:t>
                      </a:r>
                      <a:endParaRPr b="1"/>
                    </a:p>
                  </a:txBody>
                  <a:tcPr marL="91425" marR="91425" marT="91425" marB="91425">
                    <a:lnB w="9525" cap="flat" cmpd="sng">
                      <a:solidFill>
                        <a:srgbClr val="9E9E9E"/>
                      </a:solidFill>
                      <a:prstDash val="solid"/>
                      <a:round/>
                      <a:headEnd type="none" w="sm" len="sm"/>
                      <a:tailEnd type="none" w="sm" len="sm"/>
                    </a:lnB>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Investment</a:t>
                      </a:r>
                      <a:endParaRPr sz="1200" b="1">
                        <a:solidFill>
                          <a:srgbClr val="2D3B45"/>
                        </a:solidFill>
                        <a:latin typeface="Lato"/>
                        <a:ea typeface="Lato"/>
                        <a:cs typeface="Lato"/>
                        <a:sym typeface="Lato"/>
                      </a:endParaRPr>
                    </a:p>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(plants+R&amp;D)</a:t>
                      </a:r>
                      <a:endParaRPr sz="1200" b="1">
                        <a:solidFill>
                          <a:srgbClr val="2D3B45"/>
                        </a:solidFill>
                        <a:latin typeface="Lato"/>
                        <a:ea typeface="Lato"/>
                        <a:cs typeface="Lato"/>
                        <a:sym typeface="Lato"/>
                      </a:endParaRPr>
                    </a:p>
                  </a:txBody>
                  <a:tcPr marL="91425" marR="91425" marT="91425" marB="91425">
                    <a:lnB w="9525" cap="flat" cmpd="sng">
                      <a:solidFill>
                        <a:srgbClr val="9E9E9E"/>
                      </a:solidFill>
                      <a:prstDash val="solid"/>
                      <a:round/>
                      <a:headEnd type="none" w="sm" len="sm"/>
                      <a:tailEnd type="none" w="sm" len="sm"/>
                    </a:lnB>
                    <a:solidFill>
                      <a:schemeClr val="lt2"/>
                    </a:solidFill>
                  </a:tcPr>
                </a:tc>
                <a:tc>
                  <a:txBody>
                    <a:bodyPr/>
                    <a:lstStyle/>
                    <a:p>
                      <a:pPr marL="0" lvl="0" indent="0" algn="l" rtl="0">
                        <a:lnSpc>
                          <a:spcPct val="115000"/>
                        </a:lnSpc>
                        <a:spcBef>
                          <a:spcPts val="0"/>
                        </a:spcBef>
                        <a:spcAft>
                          <a:spcPts val="0"/>
                        </a:spcAft>
                        <a:buNone/>
                      </a:pPr>
                      <a:r>
                        <a:rPr lang="en" sz="1200" b="1">
                          <a:solidFill>
                            <a:srgbClr val="2D3B45"/>
                          </a:solidFill>
                          <a:latin typeface="Lato"/>
                          <a:ea typeface="Lato"/>
                          <a:cs typeface="Lato"/>
                          <a:sym typeface="Lato"/>
                        </a:rPr>
                        <a:t>Financing Activities</a:t>
                      </a:r>
                      <a:endParaRPr b="1"/>
                    </a:p>
                  </a:txBody>
                  <a:tcPr marL="91425" marR="91425" marT="91425" marB="91425">
                    <a:lnB w="9525"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28550">
                <a:tc>
                  <a:txBody>
                    <a:bodyPr/>
                    <a:lstStyle/>
                    <a:p>
                      <a:pPr marL="0" lvl="0" indent="0" algn="r" rtl="0">
                        <a:lnSpc>
                          <a:spcPct val="115000"/>
                        </a:lnSpc>
                        <a:spcBef>
                          <a:spcPts val="0"/>
                        </a:spcBef>
                        <a:spcAft>
                          <a:spcPts val="0"/>
                        </a:spcAft>
                        <a:buNone/>
                      </a:pPr>
                      <a:r>
                        <a:rPr lang="en" sz="1000">
                          <a:solidFill>
                            <a:srgbClr val="333333"/>
                          </a:solidFill>
                          <a:latin typeface="Roboto"/>
                          <a:ea typeface="Roboto"/>
                          <a:cs typeface="Roboto"/>
                          <a:sym typeface="Roboto"/>
                        </a:rPr>
                        <a:t>5</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$1,966,381</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$177,083</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$1,819,648</a:t>
                      </a:r>
                      <a:endParaRPr sz="1000">
                        <a:solidFill>
                          <a:srgbClr val="33333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$1,102,968</a:t>
                      </a:r>
                      <a:endParaRPr sz="1000">
                        <a:solidFill>
                          <a:srgbClr val="33333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$716,680</a:t>
                      </a:r>
                      <a:endParaRPr sz="1000">
                        <a:solidFill>
                          <a:srgbClr val="33333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$6,000</a:t>
                      </a:r>
                      <a:endParaRPr sz="1000">
                        <a:solidFill>
                          <a:srgbClr val="33333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-$197,280</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$114,361</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77575">
                <a:tc>
                  <a:txBody>
                    <a:bodyPr/>
                    <a:lstStyle/>
                    <a:p>
                      <a:pPr marL="0" lvl="0" indent="0" algn="r" rtl="0">
                        <a:lnSpc>
                          <a:spcPct val="115000"/>
                        </a:lnSpc>
                        <a:spcBef>
                          <a:spcPts val="0"/>
                        </a:spcBef>
                        <a:spcAft>
                          <a:spcPts val="0"/>
                        </a:spcAft>
                        <a:buNone/>
                      </a:pPr>
                      <a:r>
                        <a:rPr lang="en" sz="1000">
                          <a:solidFill>
                            <a:srgbClr val="333333"/>
                          </a:solidFill>
                          <a:latin typeface="Roboto"/>
                          <a:ea typeface="Roboto"/>
                          <a:cs typeface="Roboto"/>
                          <a:sym typeface="Roboto"/>
                        </a:rPr>
                        <a:t>6</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$2,898,100</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$750,325</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$1,353,619</a:t>
                      </a:r>
                      <a:endParaRPr sz="1000">
                        <a:solidFill>
                          <a:srgbClr val="33333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$1,295,418</a:t>
                      </a:r>
                      <a:endParaRPr sz="1000">
                        <a:solidFill>
                          <a:srgbClr val="33333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$1,353,619</a:t>
                      </a:r>
                      <a:endParaRPr sz="1000">
                        <a:solidFill>
                          <a:srgbClr val="33333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$314,959</a:t>
                      </a:r>
                      <a:endParaRPr sz="1000">
                        <a:solidFill>
                          <a:srgbClr val="333333"/>
                        </a:solidFill>
                        <a:latin typeface="Roboto"/>
                        <a:ea typeface="Roboto"/>
                        <a:cs typeface="Roboto"/>
                        <a:sym typeface="Roboto"/>
                      </a:endParaRPr>
                    </a:p>
                  </a:txBody>
                  <a:tcPr marL="28575" marR="28575" marT="19050" marB="19050" anchor="b">
                    <a:lnL w="9525" cap="flat" cmpd="sng">
                      <a:solidFill>
                        <a:srgbClr val="000000"/>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-$647,257</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$24,393</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27800">
                <a:tc>
                  <a:txBody>
                    <a:bodyPr/>
                    <a:lstStyle/>
                    <a:p>
                      <a:pPr marL="0" lvl="0" indent="0" algn="l" rtl="0">
                        <a:lnSpc>
                          <a:spcPct val="115000"/>
                        </a:lnSpc>
                        <a:spcBef>
                          <a:spcPts val="0"/>
                        </a:spcBef>
                        <a:spcAft>
                          <a:spcPts val="0"/>
                        </a:spcAft>
                        <a:buNone/>
                      </a:pPr>
                      <a:r>
                        <a:rPr lang="en" sz="1000">
                          <a:solidFill>
                            <a:srgbClr val="333333"/>
                          </a:solidFill>
                          <a:latin typeface="Roboto"/>
                          <a:ea typeface="Roboto"/>
                          <a:cs typeface="Roboto"/>
                          <a:sym typeface="Roboto"/>
                        </a:rPr>
                        <a:t>% Change</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47%</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324%</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-26%</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17%</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89%</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5149%</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228%</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000">
                          <a:solidFill>
                            <a:srgbClr val="333333"/>
                          </a:solidFill>
                          <a:latin typeface="Roboto"/>
                          <a:ea typeface="Roboto"/>
                          <a:cs typeface="Roboto"/>
                          <a:sym typeface="Roboto"/>
                        </a:rPr>
                        <a:t>-79%</a:t>
                      </a:r>
                      <a:endParaRPr sz="1000">
                        <a:solidFill>
                          <a:srgbClr val="333333"/>
                        </a:solidFill>
                        <a:latin typeface="Roboto"/>
                        <a:ea typeface="Roboto"/>
                        <a:cs typeface="Roboto"/>
                        <a:sym typeface="Roboto"/>
                      </a:endParaRPr>
                    </a:p>
                  </a:txBody>
                  <a:tcPr marL="28575" marR="28575" marT="19050" marB="19050" anchor="b">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Ratios</a:t>
            </a:r>
            <a:endParaRPr/>
          </a:p>
        </p:txBody>
      </p:sp>
      <p:graphicFrame>
        <p:nvGraphicFramePr>
          <p:cNvPr id="76" name="Google Shape;76;p15"/>
          <p:cNvGraphicFramePr/>
          <p:nvPr/>
        </p:nvGraphicFramePr>
        <p:xfrm>
          <a:off x="1091750" y="1378388"/>
          <a:ext cx="3000000" cy="3000000"/>
        </p:xfrm>
        <a:graphic>
          <a:graphicData uri="http://schemas.openxmlformats.org/drawingml/2006/table">
            <a:tbl>
              <a:tblPr>
                <a:noFill/>
                <a:tableStyleId>{69C66B3B-B417-4C04-904D-E41FA7305779}</a:tableStyleId>
              </a:tblPr>
              <a:tblGrid>
                <a:gridCol w="2937000">
                  <a:extLst>
                    <a:ext uri="{9D8B030D-6E8A-4147-A177-3AD203B41FA5}">
                      <a16:colId xmlns:a16="http://schemas.microsoft.com/office/drawing/2014/main" val="20000"/>
                    </a:ext>
                  </a:extLst>
                </a:gridCol>
                <a:gridCol w="1384500">
                  <a:extLst>
                    <a:ext uri="{9D8B030D-6E8A-4147-A177-3AD203B41FA5}">
                      <a16:colId xmlns:a16="http://schemas.microsoft.com/office/drawing/2014/main" val="20001"/>
                    </a:ext>
                  </a:extLst>
                </a:gridCol>
                <a:gridCol w="1471975">
                  <a:extLst>
                    <a:ext uri="{9D8B030D-6E8A-4147-A177-3AD203B41FA5}">
                      <a16:colId xmlns:a16="http://schemas.microsoft.com/office/drawing/2014/main" val="20002"/>
                    </a:ext>
                  </a:extLst>
                </a:gridCol>
                <a:gridCol w="1471975">
                  <a:extLst>
                    <a:ext uri="{9D8B030D-6E8A-4147-A177-3AD203B41FA5}">
                      <a16:colId xmlns:a16="http://schemas.microsoft.com/office/drawing/2014/main" val="20003"/>
                    </a:ext>
                  </a:extLst>
                </a:gridCol>
              </a:tblGrid>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Last Round</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Current</a:t>
                      </a:r>
                      <a:endParaRPr/>
                    </a:p>
                  </a:txBody>
                  <a:tcPr marL="91425" marR="91425" marT="91425" marB="91425"/>
                </a:tc>
                <a:tc>
                  <a:txBody>
                    <a:bodyPr/>
                    <a:lstStyle/>
                    <a:p>
                      <a:pPr marL="0" lvl="0" indent="0" algn="l" rtl="0">
                        <a:spcBef>
                          <a:spcPts val="0"/>
                        </a:spcBef>
                        <a:spcAft>
                          <a:spcPts val="0"/>
                        </a:spcAft>
                        <a:buNone/>
                      </a:pPr>
                      <a:r>
                        <a:rPr lang="en"/>
                        <a:t>Leading Comp.</a:t>
                      </a:r>
                      <a:endParaRPr/>
                    </a:p>
                  </a:txBody>
                  <a:tcPr marL="91425" marR="91425" marT="91425" marB="91425"/>
                </a:tc>
                <a:extLst>
                  <a:ext uri="{0D108BD9-81ED-4DB2-BD59-A6C34878D82A}">
                    <a16:rowId xmlns:a16="http://schemas.microsoft.com/office/drawing/2014/main" val="10000"/>
                  </a:ext>
                </a:extLst>
              </a:tr>
              <a:tr h="538475">
                <a:tc>
                  <a:txBody>
                    <a:bodyPr/>
                    <a:lstStyle/>
                    <a:p>
                      <a:pPr marL="0" lvl="0" indent="0" algn="l" rtl="0">
                        <a:spcBef>
                          <a:spcPts val="0"/>
                        </a:spcBef>
                        <a:spcAft>
                          <a:spcPts val="0"/>
                        </a:spcAft>
                        <a:buNone/>
                      </a:pPr>
                      <a:r>
                        <a:rPr lang="en"/>
                        <a:t>Cumulative Total Shareholder Return</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-8.2%</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3.62%</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11.93%</a:t>
                      </a:r>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1"/>
                  </a:ext>
                </a:extLst>
              </a:tr>
              <a:tr h="351025">
                <a:tc>
                  <a:txBody>
                    <a:bodyPr/>
                    <a:lstStyle/>
                    <a:p>
                      <a:pPr marL="0" lvl="0" indent="0" algn="l" rtl="0">
                        <a:spcBef>
                          <a:spcPts val="0"/>
                        </a:spcBef>
                        <a:spcAft>
                          <a:spcPts val="0"/>
                        </a:spcAft>
                        <a:buNone/>
                      </a:pPr>
                      <a:r>
                        <a:rPr lang="en"/>
                        <a:t>Equity Ratio</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39.39%</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95.7%</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98.36%</a:t>
                      </a:r>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351025">
                <a:tc>
                  <a:txBody>
                    <a:bodyPr/>
                    <a:lstStyle/>
                    <a:p>
                      <a:pPr marL="0" lvl="0" indent="0" algn="l" rtl="0">
                        <a:spcBef>
                          <a:spcPts val="0"/>
                        </a:spcBef>
                        <a:spcAft>
                          <a:spcPts val="0"/>
                        </a:spcAft>
                        <a:buNone/>
                      </a:pPr>
                      <a:r>
                        <a:rPr lang="en"/>
                        <a:t>Net Debt to Equity</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148.38%</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-24.31%</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-87.46%</a:t>
                      </a:r>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r h="351025">
                <a:tc>
                  <a:txBody>
                    <a:bodyPr/>
                    <a:lstStyle/>
                    <a:p>
                      <a:pPr marL="0" lvl="0" indent="0" algn="l" rtl="0">
                        <a:spcBef>
                          <a:spcPts val="0"/>
                        </a:spcBef>
                        <a:spcAft>
                          <a:spcPts val="0"/>
                        </a:spcAft>
                        <a:buNone/>
                      </a:pPr>
                      <a:r>
                        <a:rPr lang="en"/>
                        <a:t>EBITDA</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37.83%</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37.68%</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50.34%</a:t>
                      </a:r>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4"/>
                  </a:ext>
                </a:extLst>
              </a:tr>
              <a:tr h="351025">
                <a:tc>
                  <a:txBody>
                    <a:bodyPr/>
                    <a:lstStyle/>
                    <a:p>
                      <a:pPr marL="0" lvl="0" indent="0" algn="l" rtl="0">
                        <a:spcBef>
                          <a:spcPts val="0"/>
                        </a:spcBef>
                        <a:spcAft>
                          <a:spcPts val="0"/>
                        </a:spcAft>
                        <a:buNone/>
                      </a:pPr>
                      <a:r>
                        <a:rPr lang="en"/>
                        <a:t>Average Trading Price</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$62.12</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$119.41</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$238.02</a:t>
                      </a:r>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Market Share Report</a:t>
            </a:r>
            <a:endParaRPr/>
          </a:p>
        </p:txBody>
      </p:sp>
      <p:graphicFrame>
        <p:nvGraphicFramePr>
          <p:cNvPr id="82" name="Google Shape;82;p16"/>
          <p:cNvGraphicFramePr/>
          <p:nvPr/>
        </p:nvGraphicFramePr>
        <p:xfrm>
          <a:off x="233950" y="1484350"/>
          <a:ext cx="3000000" cy="3000000"/>
        </p:xfrm>
        <a:graphic>
          <a:graphicData uri="http://schemas.openxmlformats.org/drawingml/2006/table">
            <a:tbl>
              <a:tblPr>
                <a:noFill/>
                <a:tableStyleId>{69C66B3B-B417-4C04-904D-E41FA7305779}</a:tableStyleId>
              </a:tblPr>
              <a:tblGrid>
                <a:gridCol w="906025">
                  <a:extLst>
                    <a:ext uri="{9D8B030D-6E8A-4147-A177-3AD203B41FA5}">
                      <a16:colId xmlns:a16="http://schemas.microsoft.com/office/drawing/2014/main" val="20000"/>
                    </a:ext>
                  </a:extLst>
                </a:gridCol>
                <a:gridCol w="1315725">
                  <a:extLst>
                    <a:ext uri="{9D8B030D-6E8A-4147-A177-3AD203B41FA5}">
                      <a16:colId xmlns:a16="http://schemas.microsoft.com/office/drawing/2014/main" val="20001"/>
                    </a:ext>
                  </a:extLst>
                </a:gridCol>
                <a:gridCol w="1338825">
                  <a:extLst>
                    <a:ext uri="{9D8B030D-6E8A-4147-A177-3AD203B41FA5}">
                      <a16:colId xmlns:a16="http://schemas.microsoft.com/office/drawing/2014/main" val="20002"/>
                    </a:ext>
                  </a:extLst>
                </a:gridCol>
                <a:gridCol w="1253975">
                  <a:extLst>
                    <a:ext uri="{9D8B030D-6E8A-4147-A177-3AD203B41FA5}">
                      <a16:colId xmlns:a16="http://schemas.microsoft.com/office/drawing/2014/main" val="20003"/>
                    </a:ext>
                  </a:extLst>
                </a:gridCol>
              </a:tblGrid>
              <a:tr h="641075">
                <a:tc>
                  <a:txBody>
                    <a:bodyPr/>
                    <a:lstStyle/>
                    <a:p>
                      <a:pPr marL="0" lvl="0" indent="0" algn="l" rtl="0">
                        <a:spcBef>
                          <a:spcPts val="0"/>
                        </a:spcBef>
                        <a:spcAft>
                          <a:spcPts val="0"/>
                        </a:spcAft>
                        <a:buNone/>
                      </a:pPr>
                      <a:r>
                        <a:rPr lang="en" b="1">
                          <a:latin typeface="Lato"/>
                          <a:ea typeface="Lato"/>
                          <a:cs typeface="Lato"/>
                          <a:sym typeface="Lato"/>
                        </a:rPr>
                        <a:t>Region</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b="1">
                          <a:latin typeface="Lato"/>
                          <a:ea typeface="Lato"/>
                          <a:cs typeface="Lato"/>
                          <a:sym typeface="Lato"/>
                        </a:rPr>
                        <a:t>Market Share Tech 1</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b="1">
                          <a:latin typeface="Lato"/>
                          <a:ea typeface="Lato"/>
                          <a:cs typeface="Lato"/>
                          <a:sym typeface="Lato"/>
                        </a:rPr>
                        <a:t>Market Share Tech 4</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b="1">
                          <a:latin typeface="Lato"/>
                          <a:ea typeface="Lato"/>
                          <a:cs typeface="Lato"/>
                          <a:sym typeface="Lato"/>
                        </a:rPr>
                        <a:t>Total Market Share</a:t>
                      </a:r>
                      <a:endParaRPr b="1">
                        <a:latin typeface="Lato"/>
                        <a:ea typeface="Lato"/>
                        <a:cs typeface="Lato"/>
                        <a:sym typeface="Lato"/>
                      </a:endParaRPr>
                    </a:p>
                  </a:txBody>
                  <a:tcPr marL="91425" marR="91425" marT="91425" marB="91425">
                    <a:solidFill>
                      <a:schemeClr val="lt2"/>
                    </a:solidFill>
                  </a:tcPr>
                </a:tc>
                <a:extLst>
                  <a:ext uri="{0D108BD9-81ED-4DB2-BD59-A6C34878D82A}">
                    <a16:rowId xmlns:a16="http://schemas.microsoft.com/office/drawing/2014/main" val="10000"/>
                  </a:ext>
                </a:extLst>
              </a:tr>
              <a:tr h="450350">
                <a:tc>
                  <a:txBody>
                    <a:bodyPr/>
                    <a:lstStyle/>
                    <a:p>
                      <a:pPr marL="0" lvl="0" indent="0" algn="l" rtl="0">
                        <a:spcBef>
                          <a:spcPts val="0"/>
                        </a:spcBef>
                        <a:spcAft>
                          <a:spcPts val="0"/>
                        </a:spcAft>
                        <a:buNone/>
                      </a:pPr>
                      <a:r>
                        <a:rPr lang="en">
                          <a:latin typeface="Lato"/>
                          <a:ea typeface="Lato"/>
                          <a:cs typeface="Lato"/>
                          <a:sym typeface="Lato"/>
                        </a:rPr>
                        <a:t>USA</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39.75</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54.21</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32.96</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450350">
                <a:tc>
                  <a:txBody>
                    <a:bodyPr/>
                    <a:lstStyle/>
                    <a:p>
                      <a:pPr marL="0" lvl="0" indent="0" algn="l" rtl="0">
                        <a:spcBef>
                          <a:spcPts val="0"/>
                        </a:spcBef>
                        <a:spcAft>
                          <a:spcPts val="0"/>
                        </a:spcAft>
                        <a:buNone/>
                      </a:pPr>
                      <a:r>
                        <a:rPr lang="en">
                          <a:latin typeface="Lato"/>
                          <a:ea typeface="Lato"/>
                          <a:cs typeface="Lato"/>
                          <a:sym typeface="Lato"/>
                        </a:rPr>
                        <a:t>Asia</a:t>
                      </a:r>
                      <a:endParaRPr>
                        <a:latin typeface="Lato"/>
                        <a:ea typeface="Lato"/>
                        <a:cs typeface="Lato"/>
                        <a:sym typeface="Lato"/>
                      </a:endParaRPr>
                    </a:p>
                  </a:txBody>
                  <a:tcPr marL="91425" marR="91425" marT="91425" marB="91425">
                    <a:solidFill>
                      <a:srgbClr val="D9D9D9"/>
                    </a:solidFill>
                  </a:tcPr>
                </a:tc>
                <a:tc>
                  <a:txBody>
                    <a:bodyPr/>
                    <a:lstStyle/>
                    <a:p>
                      <a:pPr marL="0" lvl="0" indent="0" algn="l" rtl="0">
                        <a:spcBef>
                          <a:spcPts val="0"/>
                        </a:spcBef>
                        <a:spcAft>
                          <a:spcPts val="0"/>
                        </a:spcAft>
                        <a:buNone/>
                      </a:pPr>
                      <a:r>
                        <a:rPr lang="en">
                          <a:latin typeface="Lato"/>
                          <a:ea typeface="Lato"/>
                          <a:cs typeface="Lato"/>
                          <a:sym typeface="Lato"/>
                        </a:rPr>
                        <a:t>33.35</a:t>
                      </a:r>
                      <a:endParaRPr>
                        <a:latin typeface="Lato"/>
                        <a:ea typeface="Lato"/>
                        <a:cs typeface="Lato"/>
                        <a:sym typeface="Lato"/>
                      </a:endParaRPr>
                    </a:p>
                  </a:txBody>
                  <a:tcPr marL="91425" marR="91425" marT="91425" marB="91425">
                    <a:solidFill>
                      <a:srgbClr val="D9D9D9"/>
                    </a:solidFill>
                  </a:tcPr>
                </a:tc>
                <a:tc>
                  <a:txBody>
                    <a:bodyPr/>
                    <a:lstStyle/>
                    <a:p>
                      <a:pPr marL="0" lvl="0" indent="0" algn="l" rtl="0">
                        <a:spcBef>
                          <a:spcPts val="0"/>
                        </a:spcBef>
                        <a:spcAft>
                          <a:spcPts val="0"/>
                        </a:spcAft>
                        <a:buNone/>
                      </a:pPr>
                      <a:r>
                        <a:rPr lang="en">
                          <a:latin typeface="Lato"/>
                          <a:ea typeface="Lato"/>
                          <a:cs typeface="Lato"/>
                          <a:sym typeface="Lato"/>
                        </a:rPr>
                        <a:t>65.40</a:t>
                      </a:r>
                      <a:endParaRPr>
                        <a:latin typeface="Lato"/>
                        <a:ea typeface="Lato"/>
                        <a:cs typeface="Lato"/>
                        <a:sym typeface="Lato"/>
                      </a:endParaRPr>
                    </a:p>
                  </a:txBody>
                  <a:tcPr marL="91425" marR="91425" marT="91425" marB="91425">
                    <a:solidFill>
                      <a:srgbClr val="D9D9D9"/>
                    </a:solidFill>
                  </a:tcPr>
                </a:tc>
                <a:tc>
                  <a:txBody>
                    <a:bodyPr/>
                    <a:lstStyle/>
                    <a:p>
                      <a:pPr marL="0" lvl="0" indent="0" algn="l" rtl="0">
                        <a:spcBef>
                          <a:spcPts val="0"/>
                        </a:spcBef>
                        <a:spcAft>
                          <a:spcPts val="0"/>
                        </a:spcAft>
                        <a:buNone/>
                      </a:pPr>
                      <a:r>
                        <a:rPr lang="en">
                          <a:latin typeface="Lato"/>
                          <a:ea typeface="Lato"/>
                          <a:cs typeface="Lato"/>
                          <a:sym typeface="Lato"/>
                        </a:rPr>
                        <a:t>29.02</a:t>
                      </a:r>
                      <a:endParaRPr>
                        <a:latin typeface="Lato"/>
                        <a:ea typeface="Lato"/>
                        <a:cs typeface="Lato"/>
                        <a:sym typeface="Lato"/>
                      </a:endParaRPr>
                    </a:p>
                  </a:txBody>
                  <a:tcPr marL="91425" marR="91425" marT="91425" marB="91425">
                    <a:solidFill>
                      <a:srgbClr val="D9D9D9"/>
                    </a:solidFill>
                  </a:tcPr>
                </a:tc>
                <a:extLst>
                  <a:ext uri="{0D108BD9-81ED-4DB2-BD59-A6C34878D82A}">
                    <a16:rowId xmlns:a16="http://schemas.microsoft.com/office/drawing/2014/main" val="10002"/>
                  </a:ext>
                </a:extLst>
              </a:tr>
              <a:tr h="450350">
                <a:tc>
                  <a:txBody>
                    <a:bodyPr/>
                    <a:lstStyle/>
                    <a:p>
                      <a:pPr marL="0" lvl="0" indent="0" algn="l" rtl="0">
                        <a:spcBef>
                          <a:spcPts val="0"/>
                        </a:spcBef>
                        <a:spcAft>
                          <a:spcPts val="0"/>
                        </a:spcAft>
                        <a:buNone/>
                      </a:pPr>
                      <a:r>
                        <a:rPr lang="en">
                          <a:latin typeface="Lato"/>
                          <a:ea typeface="Lato"/>
                          <a:cs typeface="Lato"/>
                          <a:sym typeface="Lato"/>
                        </a:rPr>
                        <a:t>Europe</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40.31</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41.82</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25.60</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3"/>
                  </a:ext>
                </a:extLst>
              </a:tr>
              <a:tr h="450350">
                <a:tc>
                  <a:txBody>
                    <a:bodyPr/>
                    <a:lstStyle/>
                    <a:p>
                      <a:pPr marL="0" lvl="0" indent="0" algn="l" rtl="0">
                        <a:spcBef>
                          <a:spcPts val="0"/>
                        </a:spcBef>
                        <a:spcAft>
                          <a:spcPts val="0"/>
                        </a:spcAft>
                        <a:buNone/>
                      </a:pPr>
                      <a:r>
                        <a:rPr lang="en">
                          <a:latin typeface="Lato"/>
                          <a:ea typeface="Lato"/>
                          <a:cs typeface="Lato"/>
                          <a:sym typeface="Lato"/>
                        </a:rPr>
                        <a:t>Global</a:t>
                      </a:r>
                      <a:endParaRPr>
                        <a:latin typeface="Lato"/>
                        <a:ea typeface="Lato"/>
                        <a:cs typeface="Lato"/>
                        <a:sym typeface="Lato"/>
                      </a:endParaRPr>
                    </a:p>
                  </a:txBody>
                  <a:tcPr marL="91425" marR="91425" marT="91425" marB="91425">
                    <a:solidFill>
                      <a:srgbClr val="D9D9D9"/>
                    </a:solidFill>
                  </a:tcPr>
                </a:tc>
                <a:tc>
                  <a:txBody>
                    <a:bodyPr/>
                    <a:lstStyle/>
                    <a:p>
                      <a:pPr marL="0" lvl="0" indent="0" algn="l" rtl="0">
                        <a:spcBef>
                          <a:spcPts val="0"/>
                        </a:spcBef>
                        <a:spcAft>
                          <a:spcPts val="0"/>
                        </a:spcAft>
                        <a:buNone/>
                      </a:pPr>
                      <a:r>
                        <a:rPr lang="en">
                          <a:latin typeface="Lato"/>
                          <a:ea typeface="Lato"/>
                          <a:cs typeface="Lato"/>
                          <a:sym typeface="Lato"/>
                        </a:rPr>
                        <a:t>34.45</a:t>
                      </a:r>
                      <a:endParaRPr>
                        <a:latin typeface="Lato"/>
                        <a:ea typeface="Lato"/>
                        <a:cs typeface="Lato"/>
                        <a:sym typeface="Lato"/>
                      </a:endParaRPr>
                    </a:p>
                  </a:txBody>
                  <a:tcPr marL="91425" marR="91425" marT="91425" marB="91425">
                    <a:solidFill>
                      <a:srgbClr val="D9D9D9"/>
                    </a:solidFill>
                  </a:tcPr>
                </a:tc>
                <a:tc>
                  <a:txBody>
                    <a:bodyPr/>
                    <a:lstStyle/>
                    <a:p>
                      <a:pPr marL="0" lvl="0" indent="0" algn="l" rtl="0">
                        <a:spcBef>
                          <a:spcPts val="0"/>
                        </a:spcBef>
                        <a:spcAft>
                          <a:spcPts val="0"/>
                        </a:spcAft>
                        <a:buNone/>
                      </a:pPr>
                      <a:r>
                        <a:rPr lang="en">
                          <a:latin typeface="Lato"/>
                          <a:ea typeface="Lato"/>
                          <a:cs typeface="Lato"/>
                          <a:sym typeface="Lato"/>
                        </a:rPr>
                        <a:t>50.95</a:t>
                      </a:r>
                      <a:endParaRPr>
                        <a:latin typeface="Lato"/>
                        <a:ea typeface="Lato"/>
                        <a:cs typeface="Lato"/>
                        <a:sym typeface="Lato"/>
                      </a:endParaRPr>
                    </a:p>
                  </a:txBody>
                  <a:tcPr marL="91425" marR="91425" marT="91425" marB="91425">
                    <a:solidFill>
                      <a:srgbClr val="D9D9D9"/>
                    </a:solidFill>
                  </a:tcPr>
                </a:tc>
                <a:tc>
                  <a:txBody>
                    <a:bodyPr/>
                    <a:lstStyle/>
                    <a:p>
                      <a:pPr marL="0" lvl="0" indent="0" algn="l" rtl="0">
                        <a:spcBef>
                          <a:spcPts val="0"/>
                        </a:spcBef>
                        <a:spcAft>
                          <a:spcPts val="0"/>
                        </a:spcAft>
                        <a:buNone/>
                      </a:pPr>
                      <a:r>
                        <a:rPr lang="en">
                          <a:latin typeface="Lato"/>
                          <a:ea typeface="Lato"/>
                          <a:cs typeface="Lato"/>
                          <a:sym typeface="Lato"/>
                        </a:rPr>
                        <a:t>29.12</a:t>
                      </a:r>
                      <a:endParaRPr>
                        <a:latin typeface="Lato"/>
                        <a:ea typeface="Lato"/>
                        <a:cs typeface="Lato"/>
                        <a:sym typeface="Lato"/>
                      </a:endParaRPr>
                    </a:p>
                  </a:txBody>
                  <a:tcPr marL="91425" marR="91425" marT="91425" marB="91425">
                    <a:solidFill>
                      <a:srgbClr val="D9D9D9"/>
                    </a:solidFill>
                  </a:tcPr>
                </a:tc>
                <a:extLst>
                  <a:ext uri="{0D108BD9-81ED-4DB2-BD59-A6C34878D82A}">
                    <a16:rowId xmlns:a16="http://schemas.microsoft.com/office/drawing/2014/main" val="10004"/>
                  </a:ext>
                </a:extLst>
              </a:tr>
            </a:tbl>
          </a:graphicData>
        </a:graphic>
      </p:graphicFrame>
      <p:sp>
        <p:nvSpPr>
          <p:cNvPr id="83" name="Google Shape;83;p16"/>
          <p:cNvSpPr txBox="1"/>
          <p:nvPr/>
        </p:nvSpPr>
        <p:spPr>
          <a:xfrm>
            <a:off x="5273900" y="1171750"/>
            <a:ext cx="3644700" cy="31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Proxima Nova"/>
                <a:ea typeface="Proxima Nova"/>
                <a:cs typeface="Proxima Nova"/>
                <a:sym typeface="Proxima Nova"/>
              </a:rPr>
              <a:t>Global Market Shares by Team</a:t>
            </a:r>
            <a:endParaRPr b="1">
              <a:latin typeface="Proxima Nova"/>
              <a:ea typeface="Proxima Nova"/>
              <a:cs typeface="Proxima Nova"/>
              <a:sym typeface="Proxima Nova"/>
            </a:endParaRPr>
          </a:p>
        </p:txBody>
      </p:sp>
      <p:sp>
        <p:nvSpPr>
          <p:cNvPr id="84" name="Google Shape;84;p16"/>
          <p:cNvSpPr txBox="1"/>
          <p:nvPr/>
        </p:nvSpPr>
        <p:spPr>
          <a:xfrm>
            <a:off x="233950" y="4085600"/>
            <a:ext cx="6945600" cy="77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Lato"/>
                <a:ea typeface="Lato"/>
                <a:cs typeface="Lato"/>
                <a:sym typeface="Lato"/>
              </a:rPr>
              <a:t>Continued with Tech 4 and Tech 1, increased marketing for Tech 4</a:t>
            </a:r>
            <a:endParaRPr sz="1800">
              <a:latin typeface="Lato"/>
              <a:ea typeface="Lato"/>
              <a:cs typeface="Lato"/>
              <a:sym typeface="Lato"/>
            </a:endParaRPr>
          </a:p>
          <a:p>
            <a:pPr marL="0" lvl="0" indent="0" algn="l" rtl="0">
              <a:spcBef>
                <a:spcPts val="0"/>
              </a:spcBef>
              <a:spcAft>
                <a:spcPts val="0"/>
              </a:spcAft>
              <a:buNone/>
            </a:pPr>
            <a:r>
              <a:rPr lang="en" sz="1800">
                <a:latin typeface="Lato"/>
                <a:ea typeface="Lato"/>
                <a:cs typeface="Lato"/>
                <a:sym typeface="Lato"/>
              </a:rPr>
              <a:t>Tried to continue </a:t>
            </a:r>
            <a:r>
              <a:rPr lang="en" sz="1800" b="1">
                <a:latin typeface="Lato"/>
                <a:ea typeface="Lato"/>
                <a:cs typeface="Lato"/>
                <a:sym typeface="Lato"/>
              </a:rPr>
              <a:t>low price, high marketing</a:t>
            </a:r>
            <a:r>
              <a:rPr lang="en" sz="1800">
                <a:latin typeface="Lato"/>
                <a:ea typeface="Lato"/>
                <a:cs typeface="Lato"/>
                <a:sym typeface="Lato"/>
              </a:rPr>
              <a:t> (brand)</a:t>
            </a:r>
            <a:endParaRPr sz="1800">
              <a:latin typeface="Lato"/>
              <a:ea typeface="Lato"/>
              <a:cs typeface="Lato"/>
              <a:sym typeface="Lato"/>
            </a:endParaRPr>
          </a:p>
        </p:txBody>
      </p:sp>
      <p:pic>
        <p:nvPicPr>
          <p:cNvPr id="85" name="Google Shape;85;p16"/>
          <p:cNvPicPr preferRelativeResize="0"/>
          <p:nvPr/>
        </p:nvPicPr>
        <p:blipFill>
          <a:blip r:embed="rId3">
            <a:alphaModFix/>
          </a:blip>
          <a:stretch>
            <a:fillRect/>
          </a:stretch>
        </p:blipFill>
        <p:spPr>
          <a:xfrm>
            <a:off x="5380575" y="1774212"/>
            <a:ext cx="3431349" cy="2021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762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HR Report:</a:t>
            </a:r>
            <a:endParaRPr>
              <a:solidFill>
                <a:srgbClr val="000000"/>
              </a:solidFill>
            </a:endParaRPr>
          </a:p>
        </p:txBody>
      </p:sp>
      <p:sp>
        <p:nvSpPr>
          <p:cNvPr id="91" name="Google Shape;91;p17"/>
          <p:cNvSpPr txBox="1">
            <a:spLocks noGrp="1"/>
          </p:cNvSpPr>
          <p:nvPr>
            <p:ph type="body" idx="1"/>
          </p:nvPr>
        </p:nvSpPr>
        <p:spPr>
          <a:xfrm>
            <a:off x="410675" y="671950"/>
            <a:ext cx="4219800" cy="3914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b="1">
                <a:solidFill>
                  <a:srgbClr val="000000"/>
                </a:solidFill>
              </a:rPr>
              <a:t>Goal: Minimize Costs in Order to Maximize Profits.</a:t>
            </a:r>
            <a:endParaRPr b="1">
              <a:solidFill>
                <a:srgbClr val="000000"/>
              </a:solidFill>
            </a:endParaRPr>
          </a:p>
          <a:p>
            <a:pPr marL="0" lvl="0" indent="0" algn="l" rtl="0">
              <a:lnSpc>
                <a:spcPct val="100000"/>
              </a:lnSpc>
              <a:spcBef>
                <a:spcPts val="1600"/>
              </a:spcBef>
              <a:spcAft>
                <a:spcPts val="0"/>
              </a:spcAft>
              <a:buNone/>
            </a:pPr>
            <a:r>
              <a:rPr lang="en" sz="1400" b="1">
                <a:solidFill>
                  <a:srgbClr val="000000"/>
                </a:solidFill>
              </a:rPr>
              <a:t>There is no longer a substantial benefit to retaining R&amp;D workers. Our team compared our level of feature development with other teams and we feel comfortable that we can end the simulation with the amount of features that we have. </a:t>
            </a:r>
            <a:endParaRPr sz="1400" b="1">
              <a:solidFill>
                <a:srgbClr val="000000"/>
              </a:solidFill>
            </a:endParaRPr>
          </a:p>
          <a:p>
            <a:pPr marL="0" lvl="0" indent="0" algn="l" rtl="0">
              <a:lnSpc>
                <a:spcPct val="100000"/>
              </a:lnSpc>
              <a:spcBef>
                <a:spcPts val="1600"/>
              </a:spcBef>
              <a:spcAft>
                <a:spcPts val="1600"/>
              </a:spcAft>
              <a:buNone/>
            </a:pPr>
            <a:r>
              <a:rPr lang="en" sz="1400" b="1">
                <a:solidFill>
                  <a:srgbClr val="000000"/>
                </a:solidFill>
              </a:rPr>
              <a:t>We saved $159,555,000 this round by laying off all workers. This put us in a very healthy financial position. It is questionable if we would have seen any improvements due to upgrades. </a:t>
            </a:r>
            <a:br>
              <a:rPr lang="en" sz="1400">
                <a:solidFill>
                  <a:srgbClr val="000000"/>
                </a:solidFill>
              </a:rPr>
            </a:br>
            <a:endParaRPr sz="1400">
              <a:solidFill>
                <a:srgbClr val="000000"/>
              </a:solidFill>
            </a:endParaRPr>
          </a:p>
        </p:txBody>
      </p:sp>
      <p:pic>
        <p:nvPicPr>
          <p:cNvPr id="92" name="Google Shape;92;p17"/>
          <p:cNvPicPr preferRelativeResize="0"/>
          <p:nvPr/>
        </p:nvPicPr>
        <p:blipFill>
          <a:blip r:embed="rId3">
            <a:alphaModFix/>
          </a:blip>
          <a:stretch>
            <a:fillRect/>
          </a:stretch>
        </p:blipFill>
        <p:spPr>
          <a:xfrm>
            <a:off x="3726749" y="3881746"/>
            <a:ext cx="5105548" cy="1018900"/>
          </a:xfrm>
          <a:prstGeom prst="rect">
            <a:avLst/>
          </a:prstGeom>
          <a:noFill/>
          <a:ln>
            <a:noFill/>
          </a:ln>
        </p:spPr>
      </p:pic>
      <p:cxnSp>
        <p:nvCxnSpPr>
          <p:cNvPr id="93" name="Google Shape;93;p17"/>
          <p:cNvCxnSpPr>
            <a:endCxn id="92" idx="0"/>
          </p:cNvCxnSpPr>
          <p:nvPr/>
        </p:nvCxnSpPr>
        <p:spPr>
          <a:xfrm>
            <a:off x="6137924" y="3506146"/>
            <a:ext cx="141600" cy="375600"/>
          </a:xfrm>
          <a:prstGeom prst="straightConnector1">
            <a:avLst/>
          </a:prstGeom>
          <a:noFill/>
          <a:ln w="9525" cap="flat" cmpd="sng">
            <a:solidFill>
              <a:schemeClr val="dk2"/>
            </a:solidFill>
            <a:prstDash val="solid"/>
            <a:round/>
            <a:headEnd type="none" w="med" len="med"/>
            <a:tailEnd type="triangle" w="med" len="med"/>
          </a:ln>
        </p:spPr>
      </p:cxnSp>
      <p:sp>
        <p:nvSpPr>
          <p:cNvPr id="94" name="Google Shape;94;p17"/>
          <p:cNvSpPr txBox="1"/>
          <p:nvPr/>
        </p:nvSpPr>
        <p:spPr>
          <a:xfrm>
            <a:off x="5485050" y="3104175"/>
            <a:ext cx="723300" cy="28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Team 1 (us)</a:t>
            </a:r>
            <a:endParaRPr>
              <a:latin typeface="Proxima Nova"/>
              <a:ea typeface="Proxima Nova"/>
              <a:cs typeface="Proxima Nova"/>
              <a:sym typeface="Proxima Nova"/>
            </a:endParaRPr>
          </a:p>
        </p:txBody>
      </p:sp>
      <p:pic>
        <p:nvPicPr>
          <p:cNvPr id="95" name="Google Shape;95;p17"/>
          <p:cNvPicPr preferRelativeResize="0"/>
          <p:nvPr/>
        </p:nvPicPr>
        <p:blipFill>
          <a:blip r:embed="rId4">
            <a:alphaModFix/>
          </a:blip>
          <a:stretch>
            <a:fillRect/>
          </a:stretch>
        </p:blipFill>
        <p:spPr>
          <a:xfrm>
            <a:off x="4784175" y="538375"/>
            <a:ext cx="4048125" cy="2286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249975" y="552525"/>
            <a:ext cx="5379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Final Production Report</a:t>
            </a:r>
            <a:endParaRPr/>
          </a:p>
        </p:txBody>
      </p:sp>
      <p:graphicFrame>
        <p:nvGraphicFramePr>
          <p:cNvPr id="101" name="Google Shape;101;p18"/>
          <p:cNvGraphicFramePr/>
          <p:nvPr/>
        </p:nvGraphicFramePr>
        <p:xfrm>
          <a:off x="496100" y="1338688"/>
          <a:ext cx="3000000" cy="3000000"/>
        </p:xfrm>
        <a:graphic>
          <a:graphicData uri="http://schemas.openxmlformats.org/drawingml/2006/table">
            <a:tbl>
              <a:tblPr>
                <a:noFill/>
                <a:tableStyleId>{69C66B3B-B417-4C04-904D-E41FA7305779}</a:tableStyleId>
              </a:tblPr>
              <a:tblGrid>
                <a:gridCol w="1569150">
                  <a:extLst>
                    <a:ext uri="{9D8B030D-6E8A-4147-A177-3AD203B41FA5}">
                      <a16:colId xmlns:a16="http://schemas.microsoft.com/office/drawing/2014/main" val="20000"/>
                    </a:ext>
                  </a:extLst>
                </a:gridCol>
                <a:gridCol w="1021325">
                  <a:extLst>
                    <a:ext uri="{9D8B030D-6E8A-4147-A177-3AD203B41FA5}">
                      <a16:colId xmlns:a16="http://schemas.microsoft.com/office/drawing/2014/main" val="20001"/>
                    </a:ext>
                  </a:extLst>
                </a:gridCol>
                <a:gridCol w="1021325">
                  <a:extLst>
                    <a:ext uri="{9D8B030D-6E8A-4147-A177-3AD203B41FA5}">
                      <a16:colId xmlns:a16="http://schemas.microsoft.com/office/drawing/2014/main" val="20002"/>
                    </a:ext>
                  </a:extLst>
                </a:gridCol>
                <a:gridCol w="1021325">
                  <a:extLst>
                    <a:ext uri="{9D8B030D-6E8A-4147-A177-3AD203B41FA5}">
                      <a16:colId xmlns:a16="http://schemas.microsoft.com/office/drawing/2014/main" val="20003"/>
                    </a:ext>
                  </a:extLst>
                </a:gridCol>
              </a:tblGrid>
              <a:tr h="365725">
                <a:tc>
                  <a:txBody>
                    <a:bodyPr/>
                    <a:lstStyle/>
                    <a:p>
                      <a:pPr marL="0" lvl="0" indent="0" algn="l" rtl="0">
                        <a:spcBef>
                          <a:spcPts val="0"/>
                        </a:spcBef>
                        <a:spcAft>
                          <a:spcPts val="0"/>
                        </a:spcAft>
                        <a:buNone/>
                      </a:pPr>
                      <a:endParaRPr sz="1200" b="1">
                        <a:latin typeface="Lato"/>
                        <a:ea typeface="Lato"/>
                        <a:cs typeface="Lato"/>
                        <a:sym typeface="Lato"/>
                      </a:endParaRPr>
                    </a:p>
                  </a:txBody>
                  <a:tcPr marL="91425" marR="91425" marT="91425" marB="91425">
                    <a:solidFill>
                      <a:schemeClr val="lt2"/>
                    </a:solidFill>
                  </a:tcPr>
                </a:tc>
                <a:tc>
                  <a:txBody>
                    <a:bodyPr/>
                    <a:lstStyle/>
                    <a:p>
                      <a:pPr marL="0" lvl="0" indent="0" algn="ctr" rtl="0">
                        <a:spcBef>
                          <a:spcPts val="0"/>
                        </a:spcBef>
                        <a:spcAft>
                          <a:spcPts val="0"/>
                        </a:spcAft>
                        <a:buNone/>
                      </a:pPr>
                      <a:r>
                        <a:rPr lang="en" sz="1200">
                          <a:latin typeface="Lato"/>
                          <a:ea typeface="Lato"/>
                          <a:cs typeface="Lato"/>
                          <a:sym typeface="Lato"/>
                        </a:rPr>
                        <a:t>Round 5</a:t>
                      </a:r>
                      <a:endParaRPr sz="1200">
                        <a:latin typeface="Lato"/>
                        <a:ea typeface="Lato"/>
                        <a:cs typeface="Lato"/>
                        <a:sym typeface="Lato"/>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Lato"/>
                          <a:ea typeface="Lato"/>
                          <a:cs typeface="Lato"/>
                          <a:sym typeface="Lato"/>
                        </a:rPr>
                        <a:t>Round 6</a:t>
                      </a:r>
                      <a:endParaRPr sz="1200">
                        <a:latin typeface="Lato"/>
                        <a:ea typeface="Lato"/>
                        <a:cs typeface="Lato"/>
                        <a:sym typeface="Lato"/>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Lato"/>
                          <a:ea typeface="Lato"/>
                          <a:cs typeface="Lato"/>
                          <a:sym typeface="Lato"/>
                        </a:rPr>
                        <a:t>% Change</a:t>
                      </a:r>
                      <a:endParaRPr sz="1200" b="1">
                        <a:latin typeface="Lato"/>
                        <a:ea typeface="Lato"/>
                        <a:cs typeface="Lato"/>
                        <a:sym typeface="Lato"/>
                      </a:endParaRPr>
                    </a:p>
                  </a:txBody>
                  <a:tcPr marL="91425" marR="91425" marT="91425" marB="91425" anchor="ct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54875">
                <a:tc>
                  <a:txBody>
                    <a:bodyPr/>
                    <a:lstStyle/>
                    <a:p>
                      <a:pPr marL="0" lvl="0" indent="0" algn="l" rtl="0">
                        <a:spcBef>
                          <a:spcPts val="0"/>
                        </a:spcBef>
                        <a:spcAft>
                          <a:spcPts val="0"/>
                        </a:spcAft>
                        <a:buNone/>
                      </a:pPr>
                      <a:r>
                        <a:rPr lang="en" sz="1200" b="1">
                          <a:latin typeface="Lato"/>
                          <a:ea typeface="Lato"/>
                          <a:cs typeface="Lato"/>
                          <a:sym typeface="Lato"/>
                        </a:rPr>
                        <a:t>US Manufacturing:</a:t>
                      </a:r>
                      <a:endParaRPr sz="1200" b="1">
                        <a:latin typeface="Lato"/>
                        <a:ea typeface="Lato"/>
                        <a:cs typeface="Lato"/>
                        <a:sym typeface="Lato"/>
                      </a:endParaRPr>
                    </a:p>
                  </a:txBody>
                  <a:tcPr marL="91425" marR="91425" marT="91425" marB="91425">
                    <a:lnR w="9525" cap="flat" cmpd="sng">
                      <a:solidFill>
                        <a:srgbClr val="9E9E9E"/>
                      </a:solidFill>
                      <a:prstDash val="solid"/>
                      <a:round/>
                      <a:headEnd type="none" w="sm" len="sm"/>
                      <a:tailEnd type="none" w="sm" len="sm"/>
                    </a:lnR>
                    <a:solidFill>
                      <a:schemeClr val="lt2"/>
                    </a:solidFill>
                  </a:tcPr>
                </a:tc>
                <a:tc>
                  <a:txBody>
                    <a:bodyPr/>
                    <a:lstStyle/>
                    <a:p>
                      <a:pPr marL="0" lvl="0" indent="0" algn="ctr" rtl="0">
                        <a:lnSpc>
                          <a:spcPct val="115000"/>
                        </a:lnSpc>
                        <a:spcBef>
                          <a:spcPts val="0"/>
                        </a:spcBef>
                        <a:spcAft>
                          <a:spcPts val="0"/>
                        </a:spcAft>
                        <a:buNone/>
                      </a:pPr>
                      <a:r>
                        <a:rPr lang="en"/>
                        <a:t>2.53k</a:t>
                      </a:r>
                      <a:endParaRPr/>
                    </a:p>
                  </a:txBody>
                  <a:tcPr marL="28575" marR="28575" marT="19050" marB="1905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4.87k</a:t>
                      </a:r>
                      <a:endParaRPr/>
                    </a:p>
                  </a:txBody>
                  <a:tcPr marL="28575" marR="28575" marT="19050" marB="1905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200" b="1">
                          <a:latin typeface="Lato"/>
                          <a:ea typeface="Lato"/>
                          <a:cs typeface="Lato"/>
                          <a:sym typeface="Lato"/>
                        </a:rPr>
                        <a:t>92.5%</a:t>
                      </a:r>
                      <a:endParaRPr sz="1200" b="1">
                        <a:latin typeface="Lato"/>
                        <a:ea typeface="Lato"/>
                        <a:cs typeface="Lato"/>
                        <a:sym typeface="Lato"/>
                      </a:endParaRPr>
                    </a:p>
                  </a:txBody>
                  <a:tcPr marL="28575" marR="28575" marT="19050" marB="1905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45750">
                <a:tc>
                  <a:txBody>
                    <a:bodyPr/>
                    <a:lstStyle/>
                    <a:p>
                      <a:pPr marL="0" lvl="0" indent="0" algn="l" rtl="0">
                        <a:spcBef>
                          <a:spcPts val="0"/>
                        </a:spcBef>
                        <a:spcAft>
                          <a:spcPts val="0"/>
                        </a:spcAft>
                        <a:buNone/>
                      </a:pPr>
                      <a:r>
                        <a:rPr lang="en" sz="1200" b="1">
                          <a:latin typeface="Lato"/>
                          <a:ea typeface="Lato"/>
                          <a:cs typeface="Lato"/>
                          <a:sym typeface="Lato"/>
                        </a:rPr>
                        <a:t>Asia Manufacturing:</a:t>
                      </a:r>
                      <a:endParaRPr sz="1200" b="1">
                        <a:latin typeface="Lato"/>
                        <a:ea typeface="Lato"/>
                        <a:cs typeface="Lato"/>
                        <a:sym typeface="Lato"/>
                      </a:endParaRPr>
                    </a:p>
                  </a:txBody>
                  <a:tcPr marL="91425" marR="91425" marT="91425" marB="91425">
                    <a:lnR w="9525" cap="flat" cmpd="sng">
                      <a:solidFill>
                        <a:srgbClr val="9E9E9E"/>
                      </a:solidFill>
                      <a:prstDash val="solid"/>
                      <a:round/>
                      <a:headEnd type="none" w="sm" len="sm"/>
                      <a:tailEnd type="none" w="sm" len="sm"/>
                    </a:lnR>
                    <a:solidFill>
                      <a:schemeClr val="lt2"/>
                    </a:solidFill>
                  </a:tcPr>
                </a:tc>
                <a:tc>
                  <a:txBody>
                    <a:bodyPr/>
                    <a:lstStyle/>
                    <a:p>
                      <a:pPr marL="0" lvl="0" indent="0" algn="ctr" rtl="0">
                        <a:lnSpc>
                          <a:spcPct val="115000"/>
                        </a:lnSpc>
                        <a:spcBef>
                          <a:spcPts val="0"/>
                        </a:spcBef>
                        <a:spcAft>
                          <a:spcPts val="0"/>
                        </a:spcAft>
                        <a:buNone/>
                      </a:pPr>
                      <a:r>
                        <a:rPr lang="en"/>
                        <a:t>6.38k</a:t>
                      </a:r>
                      <a:endParaRPr/>
                    </a:p>
                  </a:txBody>
                  <a:tcPr marL="28575" marR="28575" marT="19050" marB="1905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a:t>7.42k</a:t>
                      </a:r>
                      <a:endParaRPr/>
                    </a:p>
                  </a:txBody>
                  <a:tcPr marL="28575" marR="28575" marT="19050" marB="1905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200" b="1">
                          <a:latin typeface="Lato"/>
                          <a:ea typeface="Lato"/>
                          <a:cs typeface="Lato"/>
                          <a:sym typeface="Lato"/>
                        </a:rPr>
                        <a:t>16.3%</a:t>
                      </a:r>
                      <a:endParaRPr sz="1200" b="1">
                        <a:latin typeface="Lato"/>
                        <a:ea typeface="Lato"/>
                        <a:cs typeface="Lato"/>
                        <a:sym typeface="Lato"/>
                      </a:endParaRPr>
                    </a:p>
                  </a:txBody>
                  <a:tcPr marL="28575" marR="28575" marT="19050" marB="1905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517475">
                <a:tc>
                  <a:txBody>
                    <a:bodyPr/>
                    <a:lstStyle/>
                    <a:p>
                      <a:pPr marL="0" lvl="0" indent="0" algn="l" rtl="0">
                        <a:spcBef>
                          <a:spcPts val="0"/>
                        </a:spcBef>
                        <a:spcAft>
                          <a:spcPts val="0"/>
                        </a:spcAft>
                        <a:buNone/>
                      </a:pPr>
                      <a:r>
                        <a:rPr lang="en" sz="1200" b="1">
                          <a:latin typeface="Lato"/>
                          <a:ea typeface="Lato"/>
                          <a:cs typeface="Lato"/>
                          <a:sym typeface="Lato"/>
                        </a:rPr>
                        <a:t>Capacity Utilization: </a:t>
                      </a:r>
                      <a:endParaRPr sz="1200" b="1">
                        <a:latin typeface="Lato"/>
                        <a:ea typeface="Lato"/>
                        <a:cs typeface="Lato"/>
                        <a:sym typeface="Lato"/>
                      </a:endParaRPr>
                    </a:p>
                  </a:txBody>
                  <a:tcPr marL="91425" marR="91425" marT="91425" marB="91425">
                    <a:lnR w="9525" cap="flat" cmpd="sng">
                      <a:solidFill>
                        <a:srgbClr val="9E9E9E"/>
                      </a:solidFill>
                      <a:prstDash val="solid"/>
                      <a:round/>
                      <a:headEnd type="none" w="sm" len="sm"/>
                      <a:tailEnd type="none" w="sm" len="sm"/>
                    </a:lnR>
                    <a:solidFill>
                      <a:schemeClr val="lt2"/>
                    </a:solidFill>
                  </a:tcPr>
                </a:tc>
                <a:tc>
                  <a:txBody>
                    <a:bodyPr/>
                    <a:lstStyle/>
                    <a:p>
                      <a:pPr marL="0" lvl="0" indent="0" algn="ctr" rtl="0">
                        <a:spcBef>
                          <a:spcPts val="0"/>
                        </a:spcBef>
                        <a:spcAft>
                          <a:spcPts val="0"/>
                        </a:spcAft>
                        <a:buNone/>
                      </a:pPr>
                      <a:r>
                        <a:rPr lang="en" sz="1200">
                          <a:latin typeface="Lato"/>
                          <a:ea typeface="Lato"/>
                          <a:cs typeface="Lato"/>
                          <a:sym typeface="Lato"/>
                        </a:rPr>
                        <a:t>12% USA</a:t>
                      </a:r>
                      <a:endParaRPr sz="1200">
                        <a:latin typeface="Lato"/>
                        <a:ea typeface="Lato"/>
                        <a:cs typeface="Lato"/>
                        <a:sym typeface="Lato"/>
                      </a:endParaRPr>
                    </a:p>
                    <a:p>
                      <a:pPr marL="0" lvl="0" indent="0" algn="ctr" rtl="0">
                        <a:spcBef>
                          <a:spcPts val="0"/>
                        </a:spcBef>
                        <a:spcAft>
                          <a:spcPts val="0"/>
                        </a:spcAft>
                        <a:buNone/>
                      </a:pPr>
                      <a:r>
                        <a:rPr lang="en" sz="1200">
                          <a:latin typeface="Lato"/>
                          <a:ea typeface="Lato"/>
                          <a:cs typeface="Lato"/>
                          <a:sym typeface="Lato"/>
                        </a:rPr>
                        <a:t>75% ASIA</a:t>
                      </a:r>
                      <a:endParaRPr sz="1200">
                        <a:latin typeface="Lato"/>
                        <a:ea typeface="Lato"/>
                        <a:cs typeface="Lato"/>
                        <a:sym typeface="La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Lato"/>
                          <a:ea typeface="Lato"/>
                          <a:cs typeface="Lato"/>
                          <a:sym typeface="Lato"/>
                        </a:rPr>
                        <a:t>54% USA</a:t>
                      </a:r>
                      <a:endParaRPr sz="1200">
                        <a:latin typeface="Lato"/>
                        <a:ea typeface="Lato"/>
                        <a:cs typeface="Lato"/>
                        <a:sym typeface="Lato"/>
                      </a:endParaRPr>
                    </a:p>
                    <a:p>
                      <a:pPr marL="0" lvl="0" indent="0" algn="ctr" rtl="0">
                        <a:spcBef>
                          <a:spcPts val="0"/>
                        </a:spcBef>
                        <a:spcAft>
                          <a:spcPts val="0"/>
                        </a:spcAft>
                        <a:buNone/>
                      </a:pPr>
                      <a:r>
                        <a:rPr lang="en" sz="1200">
                          <a:latin typeface="Lato"/>
                          <a:ea typeface="Lato"/>
                          <a:cs typeface="Lato"/>
                          <a:sym typeface="Lato"/>
                        </a:rPr>
                        <a:t>88% ASIA</a:t>
                      </a:r>
                      <a:endParaRPr sz="1200">
                        <a:latin typeface="Lato"/>
                        <a:ea typeface="Lato"/>
                        <a:cs typeface="Lato"/>
                        <a:sym typeface="Lato"/>
                      </a:endParaRPr>
                    </a:p>
                  </a:txBody>
                  <a:tcPr marL="91425" marR="91425" marT="91425" marB="91425" anchor="ctr">
                    <a:lnL w="9525" cap="flat" cmpd="sng">
                      <a:solidFill>
                        <a:srgbClr val="9E9E9E"/>
                      </a:solidFill>
                      <a:prstDash val="solid"/>
                      <a:round/>
                      <a:headEnd type="none" w="sm" len="sm"/>
                      <a:tailEnd type="none" w="sm" len="sm"/>
                    </a:lnL>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sz="1200" b="1">
                          <a:latin typeface="Lato"/>
                          <a:ea typeface="Lato"/>
                          <a:cs typeface="Lato"/>
                          <a:sym typeface="Lato"/>
                        </a:rPr>
                        <a:t>350%US</a:t>
                      </a:r>
                      <a:endParaRPr sz="1200" b="1">
                        <a:latin typeface="Lato"/>
                        <a:ea typeface="Lato"/>
                        <a:cs typeface="Lato"/>
                        <a:sym typeface="Lato"/>
                      </a:endParaRPr>
                    </a:p>
                    <a:p>
                      <a:pPr marL="0" lvl="0" indent="0" algn="ctr" rtl="0">
                        <a:spcBef>
                          <a:spcPts val="0"/>
                        </a:spcBef>
                        <a:spcAft>
                          <a:spcPts val="0"/>
                        </a:spcAft>
                        <a:buNone/>
                      </a:pPr>
                      <a:r>
                        <a:rPr lang="en" sz="1200" b="1">
                          <a:latin typeface="Lato"/>
                          <a:ea typeface="Lato"/>
                          <a:cs typeface="Lato"/>
                          <a:sym typeface="Lato"/>
                        </a:rPr>
                        <a:t> 17%ASIA</a:t>
                      </a:r>
                      <a:endParaRPr sz="1200" b="1">
                        <a:latin typeface="Lato"/>
                        <a:ea typeface="Lato"/>
                        <a:cs typeface="Lato"/>
                        <a:sym typeface="Lato"/>
                      </a:endParaRPr>
                    </a:p>
                  </a:txBody>
                  <a:tcPr marL="91425" marR="91425" marT="91425" marB="91425" anchor="ctr">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3"/>
                  </a:ext>
                </a:extLst>
              </a:tr>
              <a:tr h="390675">
                <a:tc>
                  <a:txBody>
                    <a:bodyPr/>
                    <a:lstStyle/>
                    <a:p>
                      <a:pPr marL="0" lvl="0" indent="0" algn="l" rtl="0">
                        <a:spcBef>
                          <a:spcPts val="0"/>
                        </a:spcBef>
                        <a:spcAft>
                          <a:spcPts val="0"/>
                        </a:spcAft>
                        <a:buNone/>
                      </a:pPr>
                      <a:r>
                        <a:rPr lang="en" sz="1200" b="1">
                          <a:latin typeface="Lato"/>
                          <a:ea typeface="Lato"/>
                          <a:cs typeface="Lato"/>
                          <a:sym typeface="Lato"/>
                        </a:rPr>
                        <a:t>Production Plants:</a:t>
                      </a:r>
                      <a:endParaRPr sz="1200" b="1">
                        <a:latin typeface="Lato"/>
                        <a:ea typeface="Lato"/>
                        <a:cs typeface="Lato"/>
                        <a:sym typeface="Lato"/>
                      </a:endParaRPr>
                    </a:p>
                  </a:txBody>
                  <a:tcPr marL="91425" marR="91425" marT="91425" marB="91425">
                    <a:lnR w="9525" cap="flat" cmpd="sng">
                      <a:solidFill>
                        <a:srgbClr val="9E9E9E"/>
                      </a:solidFill>
                      <a:prstDash val="solid"/>
                      <a:round/>
                      <a:headEnd type="none" w="sm" len="sm"/>
                      <a:tailEnd type="none" w="sm" len="sm"/>
                    </a:lnR>
                    <a:solidFill>
                      <a:schemeClr val="lt2"/>
                    </a:solidFill>
                  </a:tcPr>
                </a:tc>
                <a:tc>
                  <a:txBody>
                    <a:bodyPr/>
                    <a:lstStyle/>
                    <a:p>
                      <a:pPr marL="0" lvl="0" indent="0" algn="ctr" rtl="0">
                        <a:spcBef>
                          <a:spcPts val="0"/>
                        </a:spcBef>
                        <a:spcAft>
                          <a:spcPts val="0"/>
                        </a:spcAft>
                        <a:buNone/>
                      </a:pPr>
                      <a:r>
                        <a:rPr lang="en" sz="1200">
                          <a:latin typeface="Lato"/>
                          <a:ea typeface="Lato"/>
                          <a:cs typeface="Lato"/>
                          <a:sym typeface="Lato"/>
                        </a:rPr>
                        <a:t>16 USA</a:t>
                      </a:r>
                      <a:endParaRPr sz="1200">
                        <a:latin typeface="Lato"/>
                        <a:ea typeface="Lato"/>
                        <a:cs typeface="Lato"/>
                        <a:sym typeface="Lato"/>
                      </a:endParaRPr>
                    </a:p>
                    <a:p>
                      <a:pPr marL="0" lvl="0" indent="0" algn="ctr" rtl="0">
                        <a:spcBef>
                          <a:spcPts val="0"/>
                        </a:spcBef>
                        <a:spcAft>
                          <a:spcPts val="0"/>
                        </a:spcAft>
                        <a:buNone/>
                      </a:pPr>
                      <a:r>
                        <a:rPr lang="en" sz="1200">
                          <a:latin typeface="Lato"/>
                          <a:ea typeface="Lato"/>
                          <a:cs typeface="Lato"/>
                          <a:sym typeface="Lato"/>
                        </a:rPr>
                        <a:t>12 ASIA</a:t>
                      </a:r>
                      <a:endParaRPr sz="1200">
                        <a:latin typeface="Lato"/>
                        <a:ea typeface="Lato"/>
                        <a:cs typeface="Lato"/>
                        <a:sym typeface="Lato"/>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Lato"/>
                          <a:ea typeface="Lato"/>
                          <a:cs typeface="Lato"/>
                          <a:sym typeface="Lato"/>
                        </a:rPr>
                        <a:t>11 USA</a:t>
                      </a:r>
                      <a:endParaRPr sz="1200">
                        <a:latin typeface="Lato"/>
                        <a:ea typeface="Lato"/>
                        <a:cs typeface="Lato"/>
                        <a:sym typeface="Lato"/>
                      </a:endParaRPr>
                    </a:p>
                    <a:p>
                      <a:pPr marL="0" lvl="0" indent="0" algn="ctr" rtl="0">
                        <a:spcBef>
                          <a:spcPts val="0"/>
                        </a:spcBef>
                        <a:spcAft>
                          <a:spcPts val="0"/>
                        </a:spcAft>
                        <a:buNone/>
                      </a:pPr>
                      <a:r>
                        <a:rPr lang="en" sz="1200">
                          <a:latin typeface="Lato"/>
                          <a:ea typeface="Lato"/>
                          <a:cs typeface="Lato"/>
                          <a:sym typeface="Lato"/>
                        </a:rPr>
                        <a:t>12 ASIA</a:t>
                      </a:r>
                      <a:endParaRPr sz="1200">
                        <a:latin typeface="Lato"/>
                        <a:ea typeface="Lato"/>
                        <a:cs typeface="Lato"/>
                        <a:sym typeface="Lato"/>
                      </a:endParaRPr>
                    </a:p>
                  </a:txBody>
                  <a:tcPr marL="91425" marR="91425" marT="91425" marB="91425" anchor="ctr">
                    <a:lnL w="9525" cap="flat" cmpd="sng">
                      <a:solidFill>
                        <a:srgbClr val="9E9E9E"/>
                      </a:solidFill>
                      <a:prstDash val="solid"/>
                      <a:round/>
                      <a:headEnd type="none" w="sm" len="sm"/>
                      <a:tailEnd type="none" w="sm" len="sm"/>
                    </a:lnL>
                  </a:tcPr>
                </a:tc>
                <a:tc>
                  <a:txBody>
                    <a:bodyPr/>
                    <a:lstStyle/>
                    <a:p>
                      <a:pPr marL="0" lvl="0" indent="0" algn="ctr" rtl="0">
                        <a:spcBef>
                          <a:spcPts val="0"/>
                        </a:spcBef>
                        <a:spcAft>
                          <a:spcPts val="0"/>
                        </a:spcAft>
                        <a:buNone/>
                      </a:pPr>
                      <a:r>
                        <a:rPr lang="en" sz="1200" b="1">
                          <a:latin typeface="Lato"/>
                          <a:ea typeface="Lato"/>
                          <a:cs typeface="Lato"/>
                          <a:sym typeface="Lato"/>
                        </a:rPr>
                        <a:t>-31%USA</a:t>
                      </a:r>
                      <a:endParaRPr sz="1200" b="1">
                        <a:latin typeface="Lato"/>
                        <a:ea typeface="Lato"/>
                        <a:cs typeface="Lato"/>
                        <a:sym typeface="Lato"/>
                      </a:endParaRPr>
                    </a:p>
                    <a:p>
                      <a:pPr marL="0" lvl="0" indent="0" algn="ctr" rtl="0">
                        <a:spcBef>
                          <a:spcPts val="0"/>
                        </a:spcBef>
                        <a:spcAft>
                          <a:spcPts val="0"/>
                        </a:spcAft>
                        <a:buNone/>
                      </a:pPr>
                      <a:r>
                        <a:rPr lang="en" sz="1200" b="1">
                          <a:latin typeface="Lato"/>
                          <a:ea typeface="Lato"/>
                          <a:cs typeface="Lato"/>
                          <a:sym typeface="Lato"/>
                        </a:rPr>
                        <a:t>     0%ASIA</a:t>
                      </a:r>
                      <a:endParaRPr sz="1200" b="1">
                        <a:latin typeface="Lato"/>
                        <a:ea typeface="Lato"/>
                        <a:cs typeface="Lato"/>
                        <a:sym typeface="Lato"/>
                      </a:endParaRPr>
                    </a:p>
                  </a:txBody>
                  <a:tcPr marL="91425" marR="91425" marT="91425" marB="91425" anchor="ctr"/>
                </a:tc>
                <a:extLst>
                  <a:ext uri="{0D108BD9-81ED-4DB2-BD59-A6C34878D82A}">
                    <a16:rowId xmlns:a16="http://schemas.microsoft.com/office/drawing/2014/main" val="10004"/>
                  </a:ext>
                </a:extLst>
              </a:tr>
            </a:tbl>
          </a:graphicData>
        </a:graphic>
      </p:graphicFrame>
      <p:sp>
        <p:nvSpPr>
          <p:cNvPr id="102" name="Google Shape;102;p18"/>
          <p:cNvSpPr txBox="1"/>
          <p:nvPr/>
        </p:nvSpPr>
        <p:spPr>
          <a:xfrm>
            <a:off x="5629875" y="1554788"/>
            <a:ext cx="3066300" cy="175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Overall Goals: </a:t>
            </a:r>
            <a:endParaRPr>
              <a:latin typeface="Proxima Nova"/>
              <a:ea typeface="Proxima Nova"/>
              <a:cs typeface="Proxima Nova"/>
              <a:sym typeface="Proxima Nova"/>
            </a:endParaRPr>
          </a:p>
          <a:p>
            <a:pPr marL="457200" lvl="0" indent="-317500" algn="l" rtl="0">
              <a:spcBef>
                <a:spcPts val="0"/>
              </a:spcBef>
              <a:spcAft>
                <a:spcPts val="0"/>
              </a:spcAft>
              <a:buSzPts val="1400"/>
              <a:buFont typeface="Proxima Nova"/>
              <a:buChar char="●"/>
            </a:pPr>
            <a:r>
              <a:rPr lang="en">
                <a:latin typeface="Proxima Nova"/>
                <a:ea typeface="Proxima Nova"/>
                <a:cs typeface="Proxima Nova"/>
                <a:sym typeface="Proxima Nova"/>
              </a:rPr>
              <a:t>Increase manufacturing to keep up with demand </a:t>
            </a:r>
            <a:endParaRPr>
              <a:latin typeface="Proxima Nova"/>
              <a:ea typeface="Proxima Nova"/>
              <a:cs typeface="Proxima Nova"/>
              <a:sym typeface="Proxima Nova"/>
            </a:endParaRPr>
          </a:p>
          <a:p>
            <a:pPr marL="457200" lvl="0" indent="-317500" algn="l" rtl="0">
              <a:spcBef>
                <a:spcPts val="0"/>
              </a:spcBef>
              <a:spcAft>
                <a:spcPts val="0"/>
              </a:spcAft>
              <a:buSzPts val="1400"/>
              <a:buFont typeface="Proxima Nova"/>
              <a:buChar char="●"/>
            </a:pPr>
            <a:r>
              <a:rPr lang="en">
                <a:latin typeface="Proxima Nova"/>
                <a:ea typeface="Proxima Nova"/>
                <a:cs typeface="Proxima Nova"/>
                <a:sym typeface="Proxima Nova"/>
              </a:rPr>
              <a:t>Keep our capacity utilization high </a:t>
            </a:r>
            <a:endParaRPr>
              <a:latin typeface="Proxima Nova"/>
              <a:ea typeface="Proxima Nova"/>
              <a:cs typeface="Proxima Nova"/>
              <a:sym typeface="Proxima Nova"/>
            </a:endParaRPr>
          </a:p>
          <a:p>
            <a:pPr marL="457200" lvl="0" indent="-317500" algn="l" rtl="0">
              <a:spcBef>
                <a:spcPts val="0"/>
              </a:spcBef>
              <a:spcAft>
                <a:spcPts val="0"/>
              </a:spcAft>
              <a:buSzPts val="1400"/>
              <a:buFont typeface="Proxima Nova"/>
              <a:buChar char="●"/>
            </a:pPr>
            <a:r>
              <a:rPr lang="en">
                <a:latin typeface="Proxima Nova"/>
                <a:ea typeface="Proxima Nova"/>
                <a:cs typeface="Proxima Nova"/>
                <a:sym typeface="Proxima Nova"/>
              </a:rPr>
              <a:t>Make sure we are using the most cost effective strategy in terms of production plants </a:t>
            </a: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Cost Reports</a:t>
            </a:r>
            <a:endParaRPr/>
          </a:p>
        </p:txBody>
      </p:sp>
      <p:sp>
        <p:nvSpPr>
          <p:cNvPr id="108" name="Google Shape;108;p19"/>
          <p:cNvSpPr txBox="1">
            <a:spLocks noGrp="1"/>
          </p:cNvSpPr>
          <p:nvPr>
            <p:ph type="body" idx="1"/>
          </p:nvPr>
        </p:nvSpPr>
        <p:spPr>
          <a:xfrm>
            <a:off x="311700" y="1152475"/>
            <a:ext cx="4652700" cy="37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Average Logistics Cost per unit sold (usd) </a:t>
            </a:r>
            <a:endParaRPr/>
          </a:p>
          <a:p>
            <a:pPr marL="0" lvl="0" indent="0" algn="l" rtl="0">
              <a:spcBef>
                <a:spcPts val="160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0"/>
              </a:spcAft>
              <a:buNone/>
            </a:pPr>
            <a:r>
              <a:rPr lang="en"/>
              <a:t>Production Cost per unit (usd): </a:t>
            </a:r>
            <a:endParaRPr/>
          </a:p>
          <a:p>
            <a:pPr marL="0" lvl="0" indent="0" algn="l" rtl="0">
              <a:spcBef>
                <a:spcPts val="1600"/>
              </a:spcBef>
              <a:spcAft>
                <a:spcPts val="0"/>
              </a:spcAft>
              <a:buNone/>
            </a:pPr>
            <a:endParaRPr/>
          </a:p>
          <a:p>
            <a:pPr marL="0" lvl="0" indent="0" algn="l" rtl="0">
              <a:spcBef>
                <a:spcPts val="1600"/>
              </a:spcBef>
              <a:spcAft>
                <a:spcPts val="0"/>
              </a:spcAft>
              <a:buNone/>
            </a:pPr>
            <a:r>
              <a:rPr lang="en"/>
              <a:t>Contractor Manufacturing Cost Tech 4 		per unit (usd)  </a:t>
            </a:r>
            <a:endParaRPr/>
          </a:p>
          <a:p>
            <a:pPr marL="0" lvl="0" indent="0" algn="l" rtl="0">
              <a:spcBef>
                <a:spcPts val="1600"/>
              </a:spcBef>
              <a:spcAft>
                <a:spcPts val="1600"/>
              </a:spcAft>
              <a:buNone/>
            </a:pPr>
            <a:endParaRPr/>
          </a:p>
        </p:txBody>
      </p:sp>
      <p:graphicFrame>
        <p:nvGraphicFramePr>
          <p:cNvPr id="109" name="Google Shape;109;p19"/>
          <p:cNvGraphicFramePr/>
          <p:nvPr/>
        </p:nvGraphicFramePr>
        <p:xfrm>
          <a:off x="4935175" y="1152475"/>
          <a:ext cx="3000000" cy="3000000"/>
        </p:xfrm>
        <a:graphic>
          <a:graphicData uri="http://schemas.openxmlformats.org/drawingml/2006/table">
            <a:tbl>
              <a:tblPr>
                <a:noFill/>
                <a:tableStyleId>{69C66B3B-B417-4C04-904D-E41FA7305779}</a:tableStyleId>
              </a:tblPr>
              <a:tblGrid>
                <a:gridCol w="893800">
                  <a:extLst>
                    <a:ext uri="{9D8B030D-6E8A-4147-A177-3AD203B41FA5}">
                      <a16:colId xmlns:a16="http://schemas.microsoft.com/office/drawing/2014/main" val="20000"/>
                    </a:ext>
                  </a:extLst>
                </a:gridCol>
                <a:gridCol w="893800">
                  <a:extLst>
                    <a:ext uri="{9D8B030D-6E8A-4147-A177-3AD203B41FA5}">
                      <a16:colId xmlns:a16="http://schemas.microsoft.com/office/drawing/2014/main" val="20001"/>
                    </a:ext>
                  </a:extLst>
                </a:gridCol>
                <a:gridCol w="8938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latin typeface="Lato"/>
                          <a:ea typeface="Lato"/>
                          <a:cs typeface="Lato"/>
                          <a:sym typeface="Lato"/>
                        </a:rPr>
                        <a:t>USA</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b="1">
                          <a:latin typeface="Lato"/>
                          <a:ea typeface="Lato"/>
                          <a:cs typeface="Lato"/>
                          <a:sym typeface="Lato"/>
                        </a:rPr>
                        <a:t>Asia</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b="1">
                          <a:latin typeface="Lato"/>
                          <a:ea typeface="Lato"/>
                          <a:cs typeface="Lato"/>
                          <a:sym typeface="Lato"/>
                        </a:rPr>
                        <a:t>Europe</a:t>
                      </a:r>
                      <a:endParaRPr b="1">
                        <a:latin typeface="Lato"/>
                        <a:ea typeface="Lato"/>
                        <a:cs typeface="Lato"/>
                        <a:sym typeface="Lato"/>
                      </a:endParaRPr>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latin typeface="Lato"/>
                          <a:ea typeface="Lato"/>
                          <a:cs typeface="Lato"/>
                          <a:sym typeface="Lato"/>
                        </a:rPr>
                        <a:t>$0</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$1.6</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$11.6</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110" name="Google Shape;110;p19"/>
          <p:cNvGraphicFramePr/>
          <p:nvPr/>
        </p:nvGraphicFramePr>
        <p:xfrm>
          <a:off x="4935175" y="3706675"/>
          <a:ext cx="3000000" cy="3000000"/>
        </p:xfrm>
        <a:graphic>
          <a:graphicData uri="http://schemas.openxmlformats.org/drawingml/2006/table">
            <a:tbl>
              <a:tblPr>
                <a:noFill/>
                <a:tableStyleId>{69C66B3B-B417-4C04-904D-E41FA7305779}</a:tableStyleId>
              </a:tblPr>
              <a:tblGrid>
                <a:gridCol w="1178575">
                  <a:extLst>
                    <a:ext uri="{9D8B030D-6E8A-4147-A177-3AD203B41FA5}">
                      <a16:colId xmlns:a16="http://schemas.microsoft.com/office/drawing/2014/main" val="20000"/>
                    </a:ext>
                  </a:extLst>
                </a:gridCol>
                <a:gridCol w="1178575">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b="1">
                          <a:latin typeface="Lato"/>
                          <a:ea typeface="Lato"/>
                          <a:cs typeface="Lato"/>
                          <a:sym typeface="Lato"/>
                        </a:rPr>
                        <a:t>USA</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b="1">
                          <a:latin typeface="Lato"/>
                          <a:ea typeface="Lato"/>
                          <a:cs typeface="Lato"/>
                          <a:sym typeface="Lato"/>
                        </a:rPr>
                        <a:t>Asia</a:t>
                      </a:r>
                      <a:endParaRPr b="1">
                        <a:latin typeface="Lato"/>
                        <a:ea typeface="Lato"/>
                        <a:cs typeface="Lato"/>
                        <a:sym typeface="Lato"/>
                      </a:endParaRPr>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latin typeface="Lato"/>
                          <a:ea typeface="Lato"/>
                          <a:cs typeface="Lato"/>
                          <a:sym typeface="Lato"/>
                        </a:rPr>
                        <a:t>$152.4</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$142.6</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111" name="Google Shape;111;p19"/>
          <p:cNvGraphicFramePr/>
          <p:nvPr/>
        </p:nvGraphicFramePr>
        <p:xfrm>
          <a:off x="4935175" y="2454100"/>
          <a:ext cx="3000000" cy="3000000"/>
        </p:xfrm>
        <a:graphic>
          <a:graphicData uri="http://schemas.openxmlformats.org/drawingml/2006/table">
            <a:tbl>
              <a:tblPr>
                <a:noFill/>
                <a:tableStyleId>{69C66B3B-B417-4C04-904D-E41FA7305779}</a:tableStyleId>
              </a:tblPr>
              <a:tblGrid>
                <a:gridCol w="1178575">
                  <a:extLst>
                    <a:ext uri="{9D8B030D-6E8A-4147-A177-3AD203B41FA5}">
                      <a16:colId xmlns:a16="http://schemas.microsoft.com/office/drawing/2014/main" val="20000"/>
                    </a:ext>
                  </a:extLst>
                </a:gridCol>
                <a:gridCol w="1178575">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b="1">
                          <a:latin typeface="Lato"/>
                          <a:ea typeface="Lato"/>
                          <a:cs typeface="Lato"/>
                          <a:sym typeface="Lato"/>
                        </a:rPr>
                        <a:t>USA</a:t>
                      </a:r>
                      <a:endParaRPr b="1">
                        <a:latin typeface="Lato"/>
                        <a:ea typeface="Lato"/>
                        <a:cs typeface="Lato"/>
                        <a:sym typeface="Lato"/>
                      </a:endParaRPr>
                    </a:p>
                  </a:txBody>
                  <a:tcPr marL="91425" marR="91425" marT="91425" marB="91425">
                    <a:solidFill>
                      <a:schemeClr val="lt2"/>
                    </a:solidFill>
                  </a:tcPr>
                </a:tc>
                <a:tc>
                  <a:txBody>
                    <a:bodyPr/>
                    <a:lstStyle/>
                    <a:p>
                      <a:pPr marL="0" lvl="0" indent="0" algn="l" rtl="0">
                        <a:spcBef>
                          <a:spcPts val="0"/>
                        </a:spcBef>
                        <a:spcAft>
                          <a:spcPts val="0"/>
                        </a:spcAft>
                        <a:buNone/>
                      </a:pPr>
                      <a:r>
                        <a:rPr lang="en" b="1">
                          <a:latin typeface="Lato"/>
                          <a:ea typeface="Lato"/>
                          <a:cs typeface="Lato"/>
                          <a:sym typeface="Lato"/>
                        </a:rPr>
                        <a:t>Asia</a:t>
                      </a:r>
                      <a:endParaRPr b="1">
                        <a:latin typeface="Lato"/>
                        <a:ea typeface="Lato"/>
                        <a:cs typeface="Lato"/>
                        <a:sym typeface="Lato"/>
                      </a:endParaRPr>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latin typeface="Lato"/>
                          <a:ea typeface="Lato"/>
                          <a:cs typeface="Lato"/>
                          <a:sym typeface="Lato"/>
                        </a:rPr>
                        <a:t>$51.30</a:t>
                      </a:r>
                      <a:endParaRPr>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a:latin typeface="Lato"/>
                          <a:ea typeface="Lato"/>
                          <a:cs typeface="Lato"/>
                          <a:sym typeface="Lato"/>
                        </a:rPr>
                        <a:t>$325.0</a:t>
                      </a:r>
                      <a:endParaRPr>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700" y="130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Profit Reports</a:t>
            </a:r>
            <a:endParaRPr/>
          </a:p>
        </p:txBody>
      </p:sp>
      <p:pic>
        <p:nvPicPr>
          <p:cNvPr id="117" name="Google Shape;117;p20" title="Chart"/>
          <p:cNvPicPr preferRelativeResize="0"/>
          <p:nvPr/>
        </p:nvPicPr>
        <p:blipFill>
          <a:blip r:embed="rId3">
            <a:alphaModFix/>
          </a:blip>
          <a:stretch>
            <a:fillRect/>
          </a:stretch>
        </p:blipFill>
        <p:spPr>
          <a:xfrm>
            <a:off x="2190750" y="653125"/>
            <a:ext cx="5490249" cy="3140751"/>
          </a:xfrm>
          <a:prstGeom prst="rect">
            <a:avLst/>
          </a:prstGeom>
          <a:noFill/>
          <a:ln>
            <a:noFill/>
          </a:ln>
        </p:spPr>
      </p:pic>
      <p:graphicFrame>
        <p:nvGraphicFramePr>
          <p:cNvPr id="118" name="Google Shape;118;p20"/>
          <p:cNvGraphicFramePr/>
          <p:nvPr/>
        </p:nvGraphicFramePr>
        <p:xfrm>
          <a:off x="2190750" y="3793885"/>
          <a:ext cx="3000000" cy="3000000"/>
        </p:xfrm>
        <a:graphic>
          <a:graphicData uri="http://schemas.openxmlformats.org/drawingml/2006/table">
            <a:tbl>
              <a:tblPr>
                <a:noFill/>
                <a:tableStyleId>{5447217D-028D-4622-964A-E8D5505D9E1D}</a:tableStyleId>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gridCol w="952500">
                  <a:extLst>
                    <a:ext uri="{9D8B030D-6E8A-4147-A177-3AD203B41FA5}">
                      <a16:colId xmlns:a16="http://schemas.microsoft.com/office/drawing/2014/main" val="20004"/>
                    </a:ext>
                  </a:extLst>
                </a:gridCol>
              </a:tblGrid>
              <a:tr h="247650">
                <a:tc>
                  <a:txBody>
                    <a:bodyPr/>
                    <a:lstStyle/>
                    <a:p>
                      <a:pPr marL="0" lvl="0" indent="0" algn="l" rtl="0">
                        <a:spcBef>
                          <a:spcPts val="0"/>
                        </a:spcBef>
                        <a:spcAft>
                          <a:spcPts val="0"/>
                        </a:spcAft>
                        <a:buNone/>
                      </a:pPr>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000"/>
                        <a:t>Team 1</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000"/>
                        <a:t>Team 2</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000"/>
                        <a:t>Team 3</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2"/>
                    </a:solidFill>
                  </a:tcPr>
                </a:tc>
                <a:tc>
                  <a:txBody>
                    <a:bodyPr/>
                    <a:lstStyle/>
                    <a:p>
                      <a:pPr marL="0" lvl="0" indent="0" algn="ctr" rtl="0">
                        <a:lnSpc>
                          <a:spcPct val="115000"/>
                        </a:lnSpc>
                        <a:spcBef>
                          <a:spcPts val="0"/>
                        </a:spcBef>
                        <a:spcAft>
                          <a:spcPts val="0"/>
                        </a:spcAft>
                        <a:buNone/>
                      </a:pPr>
                      <a:r>
                        <a:rPr lang="en" sz="1000"/>
                        <a:t>Team 4</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220025">
                <a:tc>
                  <a:txBody>
                    <a:bodyPr/>
                    <a:lstStyle/>
                    <a:p>
                      <a:pPr marL="0" lvl="0" indent="0" algn="l" rtl="0">
                        <a:lnSpc>
                          <a:spcPct val="115000"/>
                        </a:lnSpc>
                        <a:spcBef>
                          <a:spcPts val="0"/>
                        </a:spcBef>
                        <a:spcAft>
                          <a:spcPts val="0"/>
                        </a:spcAft>
                        <a:buNone/>
                      </a:pPr>
                      <a:r>
                        <a:rPr lang="en" sz="1000"/>
                        <a:t>Tech 1</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000"/>
                        <a:t>186%</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000"/>
                        <a:t>162%</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000"/>
                        <a:t>150%</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 sz="1000"/>
                        <a:t>35%</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220025">
                <a:tc>
                  <a:txBody>
                    <a:bodyPr/>
                    <a:lstStyle/>
                    <a:p>
                      <a:pPr marL="0" lvl="0" indent="0" algn="l" rtl="0">
                        <a:lnSpc>
                          <a:spcPct val="115000"/>
                        </a:lnSpc>
                        <a:spcBef>
                          <a:spcPts val="0"/>
                        </a:spcBef>
                        <a:spcAft>
                          <a:spcPts val="0"/>
                        </a:spcAft>
                        <a:buNone/>
                      </a:pPr>
                      <a:r>
                        <a:rPr lang="en" sz="1000"/>
                        <a:t>Tech 2</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ctr" rtl="0">
                        <a:lnSpc>
                          <a:spcPct val="115000"/>
                        </a:lnSpc>
                        <a:spcBef>
                          <a:spcPts val="0"/>
                        </a:spcBef>
                        <a:spcAft>
                          <a:spcPts val="0"/>
                        </a:spcAft>
                        <a:buNone/>
                      </a:pPr>
                      <a:r>
                        <a:rPr lang="en" sz="1000"/>
                        <a:t>N/A</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ctr" rtl="0">
                        <a:lnSpc>
                          <a:spcPct val="115000"/>
                        </a:lnSpc>
                        <a:spcBef>
                          <a:spcPts val="0"/>
                        </a:spcBef>
                        <a:spcAft>
                          <a:spcPts val="0"/>
                        </a:spcAft>
                        <a:buNone/>
                      </a:pPr>
                      <a:r>
                        <a:rPr lang="en" sz="1000"/>
                        <a:t>61%</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ctr" rtl="0">
                        <a:lnSpc>
                          <a:spcPct val="115000"/>
                        </a:lnSpc>
                        <a:spcBef>
                          <a:spcPts val="0"/>
                        </a:spcBef>
                        <a:spcAft>
                          <a:spcPts val="0"/>
                        </a:spcAft>
                        <a:buNone/>
                      </a:pPr>
                      <a:r>
                        <a:rPr lang="en" sz="1000"/>
                        <a:t>526%</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ctr" rtl="0">
                        <a:lnSpc>
                          <a:spcPct val="115000"/>
                        </a:lnSpc>
                        <a:spcBef>
                          <a:spcPts val="0"/>
                        </a:spcBef>
                        <a:spcAft>
                          <a:spcPts val="0"/>
                        </a:spcAft>
                        <a:buNone/>
                      </a:pPr>
                      <a:r>
                        <a:rPr lang="en" sz="1000"/>
                        <a:t>149%</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extLst>
                  <a:ext uri="{0D108BD9-81ED-4DB2-BD59-A6C34878D82A}">
                    <a16:rowId xmlns:a16="http://schemas.microsoft.com/office/drawing/2014/main" val="10002"/>
                  </a:ext>
                </a:extLst>
              </a:tr>
              <a:tr h="220025">
                <a:tc>
                  <a:txBody>
                    <a:bodyPr/>
                    <a:lstStyle/>
                    <a:p>
                      <a:pPr marL="0" lvl="0" indent="0" algn="l" rtl="0">
                        <a:lnSpc>
                          <a:spcPct val="115000"/>
                        </a:lnSpc>
                        <a:spcBef>
                          <a:spcPts val="0"/>
                        </a:spcBef>
                        <a:spcAft>
                          <a:spcPts val="0"/>
                        </a:spcAft>
                        <a:buNone/>
                      </a:pPr>
                      <a:r>
                        <a:rPr lang="en" sz="1000"/>
                        <a:t>Tech 3</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N/A</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N/A</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N/A</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000"/>
                        <a:t>N/A</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220025">
                <a:tc>
                  <a:txBody>
                    <a:bodyPr/>
                    <a:lstStyle/>
                    <a:p>
                      <a:pPr marL="0" lvl="0" indent="0" algn="l" rtl="0">
                        <a:lnSpc>
                          <a:spcPct val="115000"/>
                        </a:lnSpc>
                        <a:spcBef>
                          <a:spcPts val="0"/>
                        </a:spcBef>
                        <a:spcAft>
                          <a:spcPts val="0"/>
                        </a:spcAft>
                        <a:buNone/>
                      </a:pPr>
                      <a:r>
                        <a:rPr lang="en" sz="1000"/>
                        <a:t>Tech 4</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ctr" rtl="0">
                        <a:lnSpc>
                          <a:spcPct val="115000"/>
                        </a:lnSpc>
                        <a:spcBef>
                          <a:spcPts val="0"/>
                        </a:spcBef>
                        <a:spcAft>
                          <a:spcPts val="0"/>
                        </a:spcAft>
                        <a:buNone/>
                      </a:pPr>
                      <a:r>
                        <a:rPr lang="en" sz="1000"/>
                        <a:t>157%</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ctr" rtl="0">
                        <a:lnSpc>
                          <a:spcPct val="115000"/>
                        </a:lnSpc>
                        <a:spcBef>
                          <a:spcPts val="0"/>
                        </a:spcBef>
                        <a:spcAft>
                          <a:spcPts val="0"/>
                        </a:spcAft>
                        <a:buNone/>
                      </a:pPr>
                      <a:r>
                        <a:rPr lang="en" sz="1000"/>
                        <a:t>N/A</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ctr" rtl="0">
                        <a:lnSpc>
                          <a:spcPct val="115000"/>
                        </a:lnSpc>
                        <a:spcBef>
                          <a:spcPts val="0"/>
                        </a:spcBef>
                        <a:spcAft>
                          <a:spcPts val="0"/>
                        </a:spcAft>
                        <a:buNone/>
                      </a:pPr>
                      <a:r>
                        <a:rPr lang="en" sz="1000"/>
                        <a:t>96%</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ctr" rtl="0">
                        <a:lnSpc>
                          <a:spcPct val="115000"/>
                        </a:lnSpc>
                        <a:spcBef>
                          <a:spcPts val="0"/>
                        </a:spcBef>
                        <a:spcAft>
                          <a:spcPts val="0"/>
                        </a:spcAft>
                        <a:buNone/>
                      </a:pPr>
                      <a:r>
                        <a:rPr lang="en" sz="1000"/>
                        <a:t>46%</a:t>
                      </a:r>
                      <a:endParaRPr sz="1000"/>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311700" y="61550"/>
            <a:ext cx="4326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a:t>Conclusion and Recommendations</a:t>
            </a:r>
            <a:endParaRPr sz="1800" b="1"/>
          </a:p>
        </p:txBody>
      </p:sp>
      <p:sp>
        <p:nvSpPr>
          <p:cNvPr id="124" name="Google Shape;124;p21"/>
          <p:cNvSpPr txBox="1">
            <a:spLocks noGrp="1"/>
          </p:cNvSpPr>
          <p:nvPr>
            <p:ph type="body" idx="1"/>
          </p:nvPr>
        </p:nvSpPr>
        <p:spPr>
          <a:xfrm>
            <a:off x="311700" y="435750"/>
            <a:ext cx="3999900" cy="4707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While doing analysis for this round we noticed that while we did lose market share, we still performed well with the increase in competition. </a:t>
            </a:r>
            <a:endParaRPr/>
          </a:p>
          <a:p>
            <a:pPr marL="457200" lvl="0" indent="-317500" algn="l" rtl="0">
              <a:spcBef>
                <a:spcPts val="0"/>
              </a:spcBef>
              <a:spcAft>
                <a:spcPts val="0"/>
              </a:spcAft>
              <a:buSzPts val="1400"/>
              <a:buChar char="●"/>
            </a:pPr>
            <a:r>
              <a:rPr lang="en"/>
              <a:t>Looking back at our actions throughout the simulation, not only did we perform well but we also treated our people well which we believe adds value to our firm. </a:t>
            </a:r>
            <a:endParaRPr/>
          </a:p>
          <a:p>
            <a:pPr marL="457200" lvl="0" indent="-317500" algn="l" rtl="0">
              <a:spcBef>
                <a:spcPts val="0"/>
              </a:spcBef>
              <a:spcAft>
                <a:spcPts val="0"/>
              </a:spcAft>
              <a:buSzPts val="1400"/>
              <a:buChar char="●"/>
            </a:pPr>
            <a:r>
              <a:rPr lang="en"/>
              <a:t>Overall we had a solid long-term strategy, and while we could have tweaked it to perform slightly better, in the end we came out profitabile with the highest rate of growth.</a:t>
            </a:r>
            <a:endParaRPr/>
          </a:p>
          <a:p>
            <a:pPr marL="457200" lvl="0" indent="-317500" algn="l" rtl="0">
              <a:spcBef>
                <a:spcPts val="0"/>
              </a:spcBef>
              <a:spcAft>
                <a:spcPts val="0"/>
              </a:spcAft>
              <a:buSzPts val="1400"/>
              <a:buChar char="●"/>
            </a:pPr>
            <a:r>
              <a:rPr lang="en"/>
              <a:t>While we were not always the top performing team, we were always able to adapt to the changes in the market and adjust to improve in future rounds</a:t>
            </a:r>
            <a:endParaRPr/>
          </a:p>
        </p:txBody>
      </p:sp>
      <p:sp>
        <p:nvSpPr>
          <p:cNvPr id="125" name="Google Shape;125;p21"/>
          <p:cNvSpPr txBox="1">
            <a:spLocks noGrp="1"/>
          </p:cNvSpPr>
          <p:nvPr>
            <p:ph type="body" idx="2"/>
          </p:nvPr>
        </p:nvSpPr>
        <p:spPr>
          <a:xfrm>
            <a:off x="4832400" y="435750"/>
            <a:ext cx="3999900" cy="4909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With this being our last round we reflected on our progress form the beginning. We believe that we did a good job communicating and developing a strategy for the simulation. This final round we had the highest profit,  which for us was a testament to our teamwork. We had some up and downs throughout the simulation, including getting into a large amount of debt. However we were able to get out of the debt in the end and bring our credit rating up to a AAA. We did well adapting to changes in the market, which came from great communication between team members. </a:t>
            </a:r>
            <a:endParaRPr sz="1200"/>
          </a:p>
          <a:p>
            <a:pPr marL="0" marR="0" lvl="0" indent="0" algn="l" rtl="0">
              <a:lnSpc>
                <a:spcPct val="115000"/>
              </a:lnSpc>
              <a:spcBef>
                <a:spcPts val="1600"/>
              </a:spcBef>
              <a:spcAft>
                <a:spcPts val="0"/>
              </a:spcAft>
              <a:buNone/>
            </a:pPr>
            <a:endParaRPr/>
          </a:p>
          <a:p>
            <a:pPr marL="914400" marR="0" lvl="0" indent="0" algn="l" rtl="0">
              <a:lnSpc>
                <a:spcPct val="115000"/>
              </a:lnSpc>
              <a:spcBef>
                <a:spcPts val="1600"/>
              </a:spcBef>
              <a:spcAft>
                <a:spcPts val="1600"/>
              </a:spcAft>
              <a:buNone/>
            </a:pPr>
            <a:endParaRPr/>
          </a:p>
        </p:txBody>
      </p:sp>
      <p:sp>
        <p:nvSpPr>
          <p:cNvPr id="126" name="Google Shape;126;p21"/>
          <p:cNvSpPr txBox="1">
            <a:spLocks noGrp="1"/>
          </p:cNvSpPr>
          <p:nvPr>
            <p:ph type="title"/>
          </p:nvPr>
        </p:nvSpPr>
        <p:spPr>
          <a:xfrm>
            <a:off x="4832400" y="61550"/>
            <a:ext cx="4260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a:t>Team Dynamics</a:t>
            </a:r>
            <a:endParaRPr sz="1800" b="1"/>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1762</Words>
  <Application>Microsoft Macintosh PowerPoint</Application>
  <PresentationFormat>On-screen Show (16:9)</PresentationFormat>
  <Paragraphs>201</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Roboto</vt:lpstr>
      <vt:lpstr>Proxima Nova</vt:lpstr>
      <vt:lpstr>Lato</vt:lpstr>
      <vt:lpstr>Spearmint</vt:lpstr>
      <vt:lpstr>CESIM Round 6 </vt:lpstr>
      <vt:lpstr>Financial Statements  in k USD</vt:lpstr>
      <vt:lpstr>Ratios</vt:lpstr>
      <vt:lpstr>Market Share Report</vt:lpstr>
      <vt:lpstr>HR Report:</vt:lpstr>
      <vt:lpstr>Final Production Report</vt:lpstr>
      <vt:lpstr>Cost Reports</vt:lpstr>
      <vt:lpstr>Profit Reports</vt:lpstr>
      <vt:lpstr>Conclusion and Recommendations</vt:lpstr>
      <vt:lpstr>Learnings from the Simulation</vt:lpstr>
      <vt:lpstr>Thank you for your time!</vt:lpstr>
      <vt:lpstr>Appendix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CESIM Round 6 </dc:title>
  <cp:lastModifiedBy>Anand, Vandana</cp:lastModifiedBy>
  <cp:revision>1</cp:revision>
  <dcterms:modified xsi:type="dcterms:W3CDTF">2020-05-29T15:52:00Z</dcterms:modified>
</cp:coreProperties>
</file>