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1EE98E-5607-4239-9020-FB6735D92296}">
  <a:tblStyle styleId="{AA1EE98E-5607-4239-9020-FB6735D922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451f7d1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451f7d1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451f7d1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451f7d1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451f7d13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451f7d13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51f7d13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51f7d13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 I improved this round compared to the in class simulation, however was on the lower end for class earnings. I think I could have sold higher than I did, if I was not so risk adverse.</a:t>
            </a:r>
            <a:endParaRPr/>
          </a:p>
          <a:p>
            <a:pPr indent="0" lvl="0" marL="0" rtl="0" algn="l">
              <a:spcBef>
                <a:spcPts val="0"/>
              </a:spcBef>
              <a:spcAft>
                <a:spcPts val="0"/>
              </a:spcAft>
              <a:buNone/>
            </a:pPr>
            <a:r>
              <a:rPr lang="en"/>
              <a:t>Meredith: I improved in this round compared to the in class simulation however I had the lowest level of performance in reference to the rest of my team. I think one factor that was a challenge and resulted in a poor performance was that I had five shares remaining and did not get to sell them off. I stuck to a higher selling price which did not pay off and I should have started to drop my prices soon so I could make more money and sell off all of my shares.</a:t>
            </a:r>
            <a:endParaRPr/>
          </a:p>
          <a:p>
            <a:pPr indent="0" lvl="0" marL="0" rtl="0" algn="l">
              <a:spcBef>
                <a:spcPts val="0"/>
              </a:spcBef>
              <a:spcAft>
                <a:spcPts val="0"/>
              </a:spcAft>
              <a:buNone/>
            </a:pPr>
            <a:r>
              <a:rPr lang="en"/>
              <a:t>Chris: I improved mostly based off my improved knowledge of how the interface works.</a:t>
            </a:r>
            <a:endParaRPr/>
          </a:p>
          <a:p>
            <a:pPr indent="0" lvl="0" marL="0" rtl="0" algn="l">
              <a:spcBef>
                <a:spcPts val="0"/>
              </a:spcBef>
              <a:spcAft>
                <a:spcPts val="0"/>
              </a:spcAft>
              <a:buNone/>
            </a:pPr>
            <a:r>
              <a:rPr lang="en"/>
              <a:t>Katharine: I improved greatly during the new simulation due to the fact that I actually understood what I was doing better so I had a </a:t>
            </a:r>
            <a:r>
              <a:rPr lang="en"/>
              <a:t>strategy this time around</a:t>
            </a:r>
            <a:r>
              <a:rPr lang="en"/>
              <a:t> </a:t>
            </a:r>
            <a:endParaRPr/>
          </a:p>
          <a:p>
            <a:pPr indent="0" lvl="0" marL="0" rtl="0" algn="l">
              <a:spcBef>
                <a:spcPts val="0"/>
              </a:spcBef>
              <a:spcAft>
                <a:spcPts val="0"/>
              </a:spcAft>
              <a:buNone/>
            </a:pPr>
            <a:r>
              <a:rPr lang="en"/>
              <a:t>Vandana: I improved a lot in this simulation compared to the in class one because I understood the game and the market. I could develop and apply a strategy in every round. </a:t>
            </a:r>
            <a:endParaRPr/>
          </a:p>
          <a:p>
            <a:pPr indent="0" lvl="0" marL="0" rtl="0" algn="l">
              <a:spcBef>
                <a:spcPts val="0"/>
              </a:spcBef>
              <a:spcAft>
                <a:spcPts val="0"/>
              </a:spcAft>
              <a:buNone/>
            </a:pPr>
            <a:r>
              <a:rPr lang="en"/>
              <a:t>Diego: I improved in this simulation compared to the class mostly because I had a better understanding of what I was doing and we were earning interest on our earnings.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51f7d1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51f7d1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51f7d1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51f7d1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51f7d13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51f7d13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Bubbles and Crashes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Andrew Aberdale, Vandana Anand, Katharine Conroy, Meredith Forcier, Diego Paredes, Christopher Tillotson, and Emily Wilson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endParaRPr/>
          </a:p>
        </p:txBody>
      </p:sp>
      <p:pic>
        <p:nvPicPr>
          <p:cNvPr id="69" name="Google Shape;69;p13"/>
          <p:cNvPicPr preferRelativeResize="0"/>
          <p:nvPr/>
        </p:nvPicPr>
        <p:blipFill>
          <a:blip r:embed="rId3">
            <a:alphaModFix/>
          </a:blip>
          <a:stretch>
            <a:fillRect/>
          </a:stretch>
        </p:blipFill>
        <p:spPr>
          <a:xfrm>
            <a:off x="6010350" y="542480"/>
            <a:ext cx="2269725" cy="102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Person’s Rational </a:t>
            </a:r>
            <a:endParaRPr/>
          </a:p>
        </p:txBody>
      </p:sp>
      <p:sp>
        <p:nvSpPr>
          <p:cNvPr id="75" name="Google Shape;75;p14"/>
          <p:cNvSpPr txBox="1"/>
          <p:nvPr>
            <p:ph idx="1" type="body"/>
          </p:nvPr>
        </p:nvSpPr>
        <p:spPr>
          <a:xfrm>
            <a:off x="471900" y="1794825"/>
            <a:ext cx="8672100" cy="31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Andr</a:t>
            </a:r>
            <a:r>
              <a:rPr b="1" lang="en" sz="1400"/>
              <a:t>ew: </a:t>
            </a:r>
            <a:r>
              <a:rPr lang="en" sz="1400"/>
              <a:t>Minimum sell should be 2x your buy value. By round ten I was shooting for 4x.</a:t>
            </a:r>
            <a:br>
              <a:rPr lang="en" sz="1400"/>
            </a:br>
            <a:r>
              <a:rPr b="1" lang="en" sz="1400"/>
              <a:t>Vandana:</a:t>
            </a:r>
            <a:r>
              <a:rPr lang="en" sz="1400"/>
              <a:t> At the beginning, I tried to buy more stocks for a lower price for around $1-$4 and then started selling them towards the end of all the rounds for about $30-$40. </a:t>
            </a:r>
            <a:br>
              <a:rPr lang="en" sz="1400"/>
            </a:br>
            <a:r>
              <a:rPr b="1" lang="en" sz="1400"/>
              <a:t>Katharine: </a:t>
            </a:r>
            <a:r>
              <a:rPr lang="en" sz="1400"/>
              <a:t>I looked to buy low the first few rounds $11 and stock up and then sell for around $16 till I was out of stock</a:t>
            </a:r>
            <a:br>
              <a:rPr lang="en" sz="1400"/>
            </a:br>
            <a:r>
              <a:rPr b="1" lang="en" sz="1400"/>
              <a:t>Meredith: </a:t>
            </a:r>
            <a:r>
              <a:rPr lang="en" sz="1400"/>
              <a:t>I looked at what the market was buying at and tried to stay on the low end and at the high end of selling throughout the 10 rounds. I bought most of my shares in the beginning and sold at the end.</a:t>
            </a:r>
            <a:br>
              <a:rPr lang="en" sz="1400"/>
            </a:br>
            <a:r>
              <a:rPr b="1" lang="en" sz="1400"/>
              <a:t>Diego: </a:t>
            </a:r>
            <a:r>
              <a:rPr lang="en" sz="1400"/>
              <a:t>Tried to sell as high as I could first rounds then buy super cheap and keep trying to sell high. Tried to influence a high price by being the first to set a price. </a:t>
            </a:r>
            <a:br>
              <a:rPr lang="en" sz="1400"/>
            </a:br>
            <a:r>
              <a:rPr b="1" lang="en" sz="1400"/>
              <a:t>Chris: </a:t>
            </a:r>
            <a:r>
              <a:rPr lang="en" sz="1400"/>
              <a:t>Set buying price to low end of what I see is asking set selling price to high end of what I see being sold. </a:t>
            </a:r>
            <a:br>
              <a:rPr lang="en" sz="1400"/>
            </a:br>
            <a:r>
              <a:rPr b="1" lang="en" sz="1400"/>
              <a:t>Emily:</a:t>
            </a:r>
            <a:r>
              <a:rPr lang="en" sz="1400"/>
              <a:t> Buy for $2.50 or less, and try to sell for an average of $5, with a lowest selling price of $3. I bought in rounds 1-4 and started selling in round 5. I did not want to be left with any stock at the end.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What type of trader behavior did each team member encounter?</a:t>
            </a:r>
            <a:endParaRPr/>
          </a:p>
        </p:txBody>
      </p:sp>
      <p:sp>
        <p:nvSpPr>
          <p:cNvPr id="81" name="Google Shape;81;p15"/>
          <p:cNvSpPr txBox="1"/>
          <p:nvPr>
            <p:ph idx="1" type="body"/>
          </p:nvPr>
        </p:nvSpPr>
        <p:spPr>
          <a:xfrm>
            <a:off x="471900" y="1690475"/>
            <a:ext cx="8222100" cy="325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Andrew:</a:t>
            </a:r>
            <a:r>
              <a:rPr lang="en" sz="1400"/>
              <a:t> Bots were very </a:t>
            </a:r>
            <a:r>
              <a:rPr lang="en" sz="1400"/>
              <a:t>susceptible</a:t>
            </a:r>
            <a:r>
              <a:rPr lang="en" sz="1400"/>
              <a:t> to value change. If no trades were open, they would eventually take whatever I offered. </a:t>
            </a:r>
            <a:endParaRPr sz="1400"/>
          </a:p>
          <a:p>
            <a:pPr indent="0" lvl="0" marL="0" rtl="0" algn="l">
              <a:lnSpc>
                <a:spcPct val="100000"/>
              </a:lnSpc>
              <a:spcBef>
                <a:spcPts val="0"/>
              </a:spcBef>
              <a:spcAft>
                <a:spcPts val="0"/>
              </a:spcAft>
              <a:buNone/>
            </a:pPr>
            <a:r>
              <a:rPr b="1" lang="en" sz="1400"/>
              <a:t>Meredith: </a:t>
            </a:r>
            <a:r>
              <a:rPr lang="en" sz="1400"/>
              <a:t>Bots would sometimes duplicate my price and I would not be able to stick to it, forced to be driven to a higher or lower value depending on the situation. They had a good control of the market.</a:t>
            </a:r>
            <a:endParaRPr sz="1400"/>
          </a:p>
          <a:p>
            <a:pPr indent="0" lvl="0" marL="0" rtl="0" algn="l">
              <a:lnSpc>
                <a:spcPct val="100000"/>
              </a:lnSpc>
              <a:spcBef>
                <a:spcPts val="0"/>
              </a:spcBef>
              <a:spcAft>
                <a:spcPts val="0"/>
              </a:spcAft>
              <a:buNone/>
            </a:pPr>
            <a:r>
              <a:rPr b="1" lang="en" sz="1400"/>
              <a:t>Vandana: </a:t>
            </a:r>
            <a:r>
              <a:rPr lang="en" sz="1400"/>
              <a:t>I also saw that when I wanted to buy a share for a low price and no other offers were there, my price would be taken. I used this strategy in all the rounds.</a:t>
            </a:r>
            <a:endParaRPr sz="1400"/>
          </a:p>
          <a:p>
            <a:pPr indent="0" lvl="0" marL="0" rtl="0" algn="l">
              <a:lnSpc>
                <a:spcPct val="100000"/>
              </a:lnSpc>
              <a:spcBef>
                <a:spcPts val="0"/>
              </a:spcBef>
              <a:spcAft>
                <a:spcPts val="0"/>
              </a:spcAft>
              <a:buNone/>
            </a:pPr>
            <a:r>
              <a:rPr b="1" lang="en" sz="1400"/>
              <a:t>Chris: </a:t>
            </a:r>
            <a:r>
              <a:rPr lang="en" sz="1400"/>
              <a:t>I did not have a sense that I was manipulating the price. I thought the price of the stock was declining round by round.</a:t>
            </a:r>
            <a:endParaRPr sz="1400"/>
          </a:p>
          <a:p>
            <a:pPr indent="0" lvl="0" marL="0" rtl="0" algn="l">
              <a:lnSpc>
                <a:spcPct val="100000"/>
              </a:lnSpc>
              <a:spcBef>
                <a:spcPts val="0"/>
              </a:spcBef>
              <a:spcAft>
                <a:spcPts val="0"/>
              </a:spcAft>
              <a:buNone/>
            </a:pPr>
            <a:r>
              <a:rPr b="1" lang="en" sz="1400"/>
              <a:t>Katharine:</a:t>
            </a:r>
            <a:r>
              <a:rPr lang="en" sz="1400"/>
              <a:t> I kind of </a:t>
            </a:r>
            <a:r>
              <a:rPr lang="en" sz="1400"/>
              <a:t>manipulated</a:t>
            </a:r>
            <a:r>
              <a:rPr lang="en" sz="1400"/>
              <a:t> the bots into following my lower offers and eventually they took them. I was then able sell them higher in Round 5 and watched the stocks all tank</a:t>
            </a:r>
            <a:endParaRPr sz="1400">
              <a:solidFill>
                <a:schemeClr val="lt1"/>
              </a:solidFill>
            </a:endParaRPr>
          </a:p>
          <a:p>
            <a:pPr indent="0" lvl="0" marL="0" rtl="0" algn="l">
              <a:lnSpc>
                <a:spcPct val="100000"/>
              </a:lnSpc>
              <a:spcBef>
                <a:spcPts val="0"/>
              </a:spcBef>
              <a:spcAft>
                <a:spcPts val="0"/>
              </a:spcAft>
              <a:buNone/>
            </a:pPr>
            <a:r>
              <a:rPr b="1" lang="en" sz="1400"/>
              <a:t>Emily:</a:t>
            </a:r>
            <a:r>
              <a:rPr lang="en" sz="1400"/>
              <a:t> Bots were aggressive, buying higher than my asking price and selling lower than my price. Drove the market down. </a:t>
            </a:r>
            <a:br>
              <a:rPr lang="en" sz="1300"/>
            </a:br>
            <a:r>
              <a:rPr b="1" lang="en" sz="1300"/>
              <a:t>Diego: </a:t>
            </a:r>
            <a:r>
              <a:rPr lang="en" sz="1400"/>
              <a:t>I saw the same behaviour as Andrew with bots, but I tried to buy more stocks when the market was low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Did your team members react or not react to the market pricing happening?</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Andrew: </a:t>
            </a:r>
            <a:r>
              <a:rPr lang="en" sz="1400"/>
              <a:t>I chose not to react to the bots. Even when I felt pressured.</a:t>
            </a:r>
            <a:endParaRPr/>
          </a:p>
          <a:p>
            <a:pPr indent="0" lvl="0" marL="0" rtl="0" algn="l">
              <a:lnSpc>
                <a:spcPct val="100000"/>
              </a:lnSpc>
              <a:spcBef>
                <a:spcPts val="0"/>
              </a:spcBef>
              <a:spcAft>
                <a:spcPts val="0"/>
              </a:spcAft>
              <a:buNone/>
            </a:pPr>
            <a:r>
              <a:rPr b="1" lang="en" sz="1400"/>
              <a:t>Vandana:</a:t>
            </a:r>
            <a:r>
              <a:rPr lang="en" sz="1400"/>
              <a:t> I did not really react to the bots. I just tried to make them buy the highest share I was selling and sell me shares for the lowest price. </a:t>
            </a:r>
            <a:br>
              <a:rPr lang="en" sz="1400"/>
            </a:br>
            <a:r>
              <a:rPr b="1" lang="en" sz="1400"/>
              <a:t>Katharine: </a:t>
            </a:r>
            <a:r>
              <a:rPr lang="en" sz="1400"/>
              <a:t>I did react the market pricing going on because it allowed me to set the trends of lows. </a:t>
            </a:r>
            <a:br>
              <a:rPr lang="en" sz="1400"/>
            </a:br>
            <a:r>
              <a:rPr b="1" lang="en" sz="1400"/>
              <a:t>Meredith: </a:t>
            </a:r>
            <a:r>
              <a:rPr lang="en" sz="1400"/>
              <a:t>I reacted to the market price however I tried to stay on the low end of buying and high end of selling throughout the rounds and hoping at the very end of the round one of the bots in the simulation would give in to the price I was sticking to. </a:t>
            </a:r>
            <a:br>
              <a:rPr lang="en" sz="1400"/>
            </a:br>
            <a:r>
              <a:rPr b="1" lang="en" sz="1400"/>
              <a:t>Diego: </a:t>
            </a:r>
            <a:r>
              <a:rPr lang="en" sz="1400"/>
              <a:t>I think I was influencing the bots at the end since I tried to buy very cheap and sell super high. The average price per share ended around $12-$8. Tried to get as much money as I could last 3 round</a:t>
            </a:r>
            <a:br>
              <a:rPr lang="en" sz="1400"/>
            </a:br>
            <a:r>
              <a:rPr b="1" lang="en" sz="1400"/>
              <a:t>Chris: </a:t>
            </a:r>
            <a:r>
              <a:rPr lang="en" sz="1400"/>
              <a:t>Yes I did react. I did not realize I was influencing pricing. </a:t>
            </a:r>
            <a:br>
              <a:rPr lang="en" sz="1400"/>
            </a:br>
            <a:r>
              <a:rPr b="1" lang="en" sz="1400"/>
              <a:t>Emily:</a:t>
            </a:r>
            <a:r>
              <a:rPr lang="en" sz="1400"/>
              <a:t> I was trying to stay with the average that others were buying and selling for. I did not want to be left with any stock in the end, so I dropped my prices lower, which caused the bots too as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6095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Individual Earnings</a:t>
            </a:r>
            <a:endParaRPr/>
          </a:p>
        </p:txBody>
      </p:sp>
      <p:graphicFrame>
        <p:nvGraphicFramePr>
          <p:cNvPr id="93" name="Google Shape;93;p17"/>
          <p:cNvGraphicFramePr/>
          <p:nvPr/>
        </p:nvGraphicFramePr>
        <p:xfrm>
          <a:off x="956400" y="1673650"/>
          <a:ext cx="3000000" cy="3000000"/>
        </p:xfrm>
        <a:graphic>
          <a:graphicData uri="http://schemas.openxmlformats.org/drawingml/2006/table">
            <a:tbl>
              <a:tblPr>
                <a:noFill/>
                <a:tableStyleId>{AA1EE98E-5607-4239-9020-FB6735D92296}</a:tableStyleId>
              </a:tblPr>
              <a:tblGrid>
                <a:gridCol w="2410400"/>
                <a:gridCol w="2410400"/>
                <a:gridCol w="2410400"/>
              </a:tblGrid>
              <a:tr h="381500">
                <a:tc>
                  <a:txBody>
                    <a:bodyPr/>
                    <a:lstStyle/>
                    <a:p>
                      <a:pPr indent="0" lvl="0" marL="0" rtl="0" algn="l">
                        <a:spcBef>
                          <a:spcPts val="0"/>
                        </a:spcBef>
                        <a:spcAft>
                          <a:spcPts val="0"/>
                        </a:spcAft>
                        <a:buNone/>
                      </a:pPr>
                      <a:r>
                        <a:rPr b="1" lang="en" sz="1300">
                          <a:solidFill>
                            <a:schemeClr val="lt2"/>
                          </a:solidFill>
                          <a:latin typeface="Roboto"/>
                          <a:ea typeface="Roboto"/>
                          <a:cs typeface="Roboto"/>
                          <a:sym typeface="Roboto"/>
                        </a:rPr>
                        <a:t>Person</a:t>
                      </a:r>
                      <a:endParaRPr b="1"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300">
                          <a:solidFill>
                            <a:schemeClr val="lt2"/>
                          </a:solidFill>
                          <a:latin typeface="Roboto"/>
                          <a:ea typeface="Roboto"/>
                          <a:cs typeface="Roboto"/>
                          <a:sym typeface="Roboto"/>
                        </a:rPr>
                        <a:t>Money Earned</a:t>
                      </a:r>
                      <a:endParaRPr b="1"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300">
                          <a:solidFill>
                            <a:schemeClr val="lt2"/>
                          </a:solidFill>
                          <a:latin typeface="Roboto"/>
                          <a:ea typeface="Roboto"/>
                          <a:cs typeface="Roboto"/>
                          <a:sym typeface="Roboto"/>
                        </a:rPr>
                        <a:t>Shares Remaining</a:t>
                      </a:r>
                      <a:endParaRPr b="1"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Emily</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$350.26</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0</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Meredith</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$241.23</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5</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Chris</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$307.55</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2</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Katharine </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$280.26</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0</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Vandana</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$528.69</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1</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Diego</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$453.53</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0</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Andrew </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$760.50</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0</a:t>
                      </a:r>
                      <a:endParaRPr sz="1300">
                        <a:solidFill>
                          <a:schemeClr val="lt2"/>
                        </a:solidFill>
                        <a:latin typeface="Roboto"/>
                        <a:ea typeface="Roboto"/>
                        <a:cs typeface="Roboto"/>
                        <a:sym typeface="Roboto"/>
                      </a:endParaRPr>
                    </a:p>
                  </a:txBody>
                  <a:tcPr marT="91425" marB="91425" marR="91425" marL="91425"/>
                </a:tc>
              </a:tr>
              <a:tr h="381500">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Average</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$417.43</a:t>
                      </a:r>
                      <a:endParaRPr sz="1300">
                        <a:solidFill>
                          <a:schemeClr val="lt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300">
                          <a:solidFill>
                            <a:schemeClr val="lt2"/>
                          </a:solidFill>
                          <a:latin typeface="Roboto"/>
                          <a:ea typeface="Roboto"/>
                          <a:cs typeface="Roboto"/>
                          <a:sym typeface="Roboto"/>
                        </a:rPr>
                        <a:t>1</a:t>
                      </a:r>
                      <a:endParaRPr sz="1300">
                        <a:solidFill>
                          <a:schemeClr val="lt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Compare and contrast your experiences to the in-class market simulation.</a:t>
            </a:r>
            <a:endParaRPr/>
          </a:p>
        </p:txBody>
      </p:sp>
      <p:sp>
        <p:nvSpPr>
          <p:cNvPr id="99" name="Google Shape;99;p18"/>
          <p:cNvSpPr txBox="1"/>
          <p:nvPr>
            <p:ph idx="1" type="body"/>
          </p:nvPr>
        </p:nvSpPr>
        <p:spPr>
          <a:xfrm>
            <a:off x="138450" y="1715100"/>
            <a:ext cx="88704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Andrew:</a:t>
            </a:r>
            <a:r>
              <a:rPr lang="en" sz="1200"/>
              <a:t> No panic trades. Bubbles and crashes were shorter in duration.</a:t>
            </a:r>
            <a:br>
              <a:rPr lang="en" sz="1200"/>
            </a:br>
            <a:r>
              <a:rPr b="1" lang="en" sz="1200"/>
              <a:t>Vandana:</a:t>
            </a:r>
            <a:r>
              <a:rPr lang="en" sz="1200"/>
              <a:t> I did a lot better in the bot simulation than the in class simulation mainly because I wasn’t familiar with the functionalities and how it worked.. It helped to have the in class practice session to learn about the game so that I could apply my strategy in the bot simulation. </a:t>
            </a:r>
            <a:br>
              <a:rPr lang="en" sz="1200"/>
            </a:br>
            <a:r>
              <a:rPr b="1" lang="en" sz="1200"/>
              <a:t>Katharine: </a:t>
            </a:r>
            <a:r>
              <a:rPr lang="en" sz="1200"/>
              <a:t>The first time, I had no clue on what I was doing of how the simulation and it was really confusing. However, the second time around I understand the way we can manipulate the value of the market stocks, which allowed me to do better.</a:t>
            </a:r>
            <a:endParaRPr sz="1200"/>
          </a:p>
          <a:p>
            <a:pPr indent="0" lvl="0" marL="0" rtl="0" algn="l">
              <a:lnSpc>
                <a:spcPct val="100000"/>
              </a:lnSpc>
              <a:spcBef>
                <a:spcPts val="0"/>
              </a:spcBef>
              <a:spcAft>
                <a:spcPts val="0"/>
              </a:spcAft>
              <a:buNone/>
            </a:pPr>
            <a:r>
              <a:rPr b="1" lang="en" sz="1200"/>
              <a:t>Meredith: </a:t>
            </a:r>
            <a:r>
              <a:rPr lang="en" sz="1200"/>
              <a:t>The second time around I was more comfortable with the simulation and the way it worked. This was my first time using a simulation like this so the class practice allowed me to get used to how this functioned and operated. I was also working with Emily in the in-class simulation so while this round was something I was more comfortable with, I did have to adjust to working independently and not having someone else to bounce ideas off of during the rounds.</a:t>
            </a:r>
            <a:br>
              <a:rPr lang="en" sz="1200"/>
            </a:br>
            <a:r>
              <a:rPr b="1" lang="en" sz="1200"/>
              <a:t>Diego: </a:t>
            </a:r>
            <a:r>
              <a:rPr lang="en" sz="1200"/>
              <a:t>I noticed that in-class simulation was harder since everyone had a similar strategy so the market went down real fast since we drove the price of the share real low. Bots didn’t know what I was trying to do and there was a small bubble created at the beginning as I was trading at higher value.</a:t>
            </a:r>
            <a:br>
              <a:rPr lang="en" sz="1200"/>
            </a:br>
            <a:r>
              <a:rPr b="1" lang="en" sz="1200"/>
              <a:t>Chris: </a:t>
            </a:r>
            <a:r>
              <a:rPr lang="en" sz="1200"/>
              <a:t>I did not notice much of a difference every round the price decreased. However after talking with my groupmates I realize I was driving the prices down in the individual simulation.</a:t>
            </a:r>
            <a:br>
              <a:rPr lang="en" sz="1200"/>
            </a:br>
            <a:r>
              <a:rPr b="1" lang="en" sz="1200"/>
              <a:t>Emily:</a:t>
            </a:r>
            <a:r>
              <a:rPr lang="en" sz="1200"/>
              <a:t> Since in class was the first time I had done the simulation, it took the first few rounds to figure out what was going on. After that we took a pretty aggressive strategy of trying to buy low and sell high. I followed a similar method with the bots, and it drove the prices lower even faster.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1013150"/>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300"/>
              <a:t>Did you learn anything about yourself and your risk levels on buying and selling stocks? Tie back your learnings, findings, and conclusions to the Financial Management text book as much as possible.</a:t>
            </a:r>
            <a:endParaRPr sz="2300"/>
          </a:p>
        </p:txBody>
      </p:sp>
      <p:sp>
        <p:nvSpPr>
          <p:cNvPr id="105" name="Google Shape;105;p19"/>
          <p:cNvSpPr txBox="1"/>
          <p:nvPr>
            <p:ph idx="1" type="body"/>
          </p:nvPr>
        </p:nvSpPr>
        <p:spPr>
          <a:xfrm>
            <a:off x="471900" y="181260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Andrew:</a:t>
            </a:r>
            <a:r>
              <a:rPr lang="en" sz="1400"/>
              <a:t> I learned I prefer higher risk trading at a lower volume.</a:t>
            </a:r>
            <a:br>
              <a:rPr lang="en" sz="1400"/>
            </a:br>
            <a:r>
              <a:rPr b="1" lang="en" sz="1400"/>
              <a:t>Vandana: </a:t>
            </a:r>
            <a:r>
              <a:rPr lang="en" sz="1400"/>
              <a:t>I learned that I took a higher risk strategy in the simulation because it wouldn’t really affect me in real time. In reality, I would take a much lower risk approach. </a:t>
            </a:r>
            <a:br>
              <a:rPr lang="en" sz="1400"/>
            </a:br>
            <a:r>
              <a:rPr b="1" lang="en" sz="1400"/>
              <a:t>Katharine: </a:t>
            </a:r>
            <a:r>
              <a:rPr lang="en" sz="1400"/>
              <a:t>I learned how important knowing when to take a risk when approaching new situations.</a:t>
            </a:r>
            <a:br>
              <a:rPr lang="en" sz="1400"/>
            </a:br>
            <a:r>
              <a:rPr b="1" lang="en" sz="1400"/>
              <a:t>Meredith: </a:t>
            </a:r>
            <a:r>
              <a:rPr lang="en" sz="1400"/>
              <a:t>I thought I was taking a more low risk approach but now that I look back at the simulation, I think I waited too long to sell the stocks and tried to stick to a higher selling price, which resulted in having a lower earnings and shares remaining. I tried to take the approach of buying stocks at the lowest price and selling them at a high rate, however this did not pay off in the end.</a:t>
            </a:r>
            <a:br>
              <a:rPr lang="en" sz="1400"/>
            </a:br>
            <a:r>
              <a:rPr b="1" lang="en" sz="1400"/>
              <a:t>Diego: </a:t>
            </a:r>
            <a:r>
              <a:rPr lang="en" sz="1400"/>
              <a:t>Overall I tried to buy low sell high approach, which was a very risky. I also tried using the NPV approach from the beginning to have lots of money to earn compound interest over the rounds. </a:t>
            </a:r>
            <a:br>
              <a:rPr lang="en" sz="1400"/>
            </a:br>
            <a:r>
              <a:rPr b="1" lang="en" sz="1400"/>
              <a:t>Chris: </a:t>
            </a:r>
            <a:r>
              <a:rPr lang="en" sz="1400"/>
              <a:t>Yes I learned that I have low risk tolerance and that I was just trying to exist with the market.</a:t>
            </a:r>
            <a:br>
              <a:rPr lang="en" sz="1400"/>
            </a:br>
            <a:r>
              <a:rPr b="1" lang="en" sz="1400"/>
              <a:t>Emily:</a:t>
            </a:r>
            <a:r>
              <a:rPr lang="en" sz="1400"/>
              <a:t> I think I took a low risk strategy. I started selling off my stock in round 5, when I could have waited longer. I also was determined to not leave any money in the stock, so I sold low, when I probably could have influenced the bots by selling higher.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we were all playing the same game we all had different results. This is </a:t>
            </a:r>
            <a:r>
              <a:rPr lang="en"/>
              <a:t>because</a:t>
            </a:r>
            <a:r>
              <a:rPr lang="en"/>
              <a:t> we each took a different strategy. </a:t>
            </a:r>
            <a:r>
              <a:rPr b="1" lang="en"/>
              <a:t>The strategies that we chose affected the bots decisions.</a:t>
            </a:r>
            <a:r>
              <a:rPr lang="en"/>
              <a:t> Those of us who made the most money started off by setting the tone of the market higher. This shows they had more confidence in the market, and therefore the value of the market was greater. The mentality of how we played the game and approached it with our individual strategies influenced the market and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