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
      <p:font typeface="Proxima Nova"/>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629CD9-CA2A-4046-868F-19472FE72FDE}">
  <a:tblStyle styleId="{A0629CD9-CA2A-4046-868F-19472FE72F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roximaNova-regular.fntdata"/><Relationship Id="rId21" Type="http://schemas.openxmlformats.org/officeDocument/2006/relationships/font" Target="fonts/Roboto-boldItalic.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roximaNova-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16e09ad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6e09ad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rgbClr val="2D3B45"/>
                </a:solidFill>
                <a:highlight>
                  <a:srgbClr val="FFFFFF"/>
                </a:highlight>
                <a:latin typeface="Lato"/>
                <a:ea typeface="Lato"/>
                <a:cs typeface="Lato"/>
                <a:sym typeface="Lato"/>
              </a:rPr>
              <a:t>What were your approaches and process for each individual to figure this out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1a64304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1a64304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16e09ad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16e09ad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For each company you matched as an individual, what where the key parts of the financials that made you say "This must be company X" ?   Explain your confidence level of your choice.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16e09ad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16e09ad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How did you research these industry/company financial characteristics?  And/Or was it just your gut feeling from you knowing that industry as a customer or working in that industry or something else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16e09adb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16e09ad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What data did you use in the financials ? What was your reasoning on each key data part of the financials you leveraged for each company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16e09adb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16e09ad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How did you work as a team to make your final selections ?  What was your analysis, voting, and collaboration process ?  Was this process hard or very easy for the team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6e09ad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6e09ad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16e09ad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16e09ad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acrotrends.net/stocks/charts/XOM/"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97700" y="1199375"/>
            <a:ext cx="57486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Financial Analysis Simulation: Data Detective</a:t>
            </a:r>
            <a:endParaRPr/>
          </a:p>
        </p:txBody>
      </p:sp>
      <p:sp>
        <p:nvSpPr>
          <p:cNvPr id="64" name="Google Shape;64;p13"/>
          <p:cNvSpPr txBox="1"/>
          <p:nvPr>
            <p:ph idx="1" type="subTitle"/>
          </p:nvPr>
        </p:nvSpPr>
        <p:spPr>
          <a:xfrm>
            <a:off x="930700" y="3119800"/>
            <a:ext cx="67602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rgbClr val="FFFFFF"/>
                </a:solidFill>
                <a:latin typeface="Proxima Nova"/>
                <a:ea typeface="Proxima Nova"/>
                <a:cs typeface="Proxima Nova"/>
                <a:sym typeface="Proxima Nova"/>
              </a:rPr>
              <a:t>Team 1: Andrew Aberdale, Vandana Anand, Katharine Conroy, Meredith Forcier, Diego Paredes, Christopher Tillotson, and Emily Wilson  </a:t>
            </a:r>
            <a:endParaRPr sz="24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and Process</a:t>
            </a:r>
            <a:endParaRPr/>
          </a:p>
        </p:txBody>
      </p:sp>
      <p:sp>
        <p:nvSpPr>
          <p:cNvPr id="70" name="Google Shape;70;p14"/>
          <p:cNvSpPr txBox="1"/>
          <p:nvPr>
            <p:ph idx="1" type="body"/>
          </p:nvPr>
        </p:nvSpPr>
        <p:spPr>
          <a:xfrm>
            <a:off x="387900" y="1388775"/>
            <a:ext cx="8368200" cy="3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Andrew - Inventory and ratios is where I focused most. </a:t>
            </a:r>
            <a:endParaRPr sz="1400"/>
          </a:p>
          <a:p>
            <a:pPr indent="0" lvl="0" marL="0" rtl="0" algn="l">
              <a:spcBef>
                <a:spcPts val="1600"/>
              </a:spcBef>
              <a:spcAft>
                <a:spcPts val="0"/>
              </a:spcAft>
              <a:buClr>
                <a:schemeClr val="dk1"/>
              </a:buClr>
              <a:buSzPts val="1100"/>
              <a:buFont typeface="Arial"/>
              <a:buNone/>
            </a:pPr>
            <a:r>
              <a:rPr lang="en" sz="1400"/>
              <a:t>Chris - Mainly analyzed R&amp;D costs, inventory, plant cost, equipment, and unearned inventory</a:t>
            </a:r>
            <a:endParaRPr sz="1400"/>
          </a:p>
          <a:p>
            <a:pPr indent="0" lvl="0" marL="0" rtl="0" algn="l">
              <a:spcBef>
                <a:spcPts val="1600"/>
              </a:spcBef>
              <a:spcAft>
                <a:spcPts val="0"/>
              </a:spcAft>
              <a:buClr>
                <a:schemeClr val="dk1"/>
              </a:buClr>
              <a:buSzPts val="1100"/>
              <a:buFont typeface="Arial"/>
              <a:buNone/>
            </a:pPr>
            <a:r>
              <a:rPr lang="en" sz="1400"/>
              <a:t>Diego - Based of </a:t>
            </a:r>
            <a:r>
              <a:rPr lang="en" sz="1400" u="sng">
                <a:solidFill>
                  <a:schemeClr val="hlink"/>
                </a:solidFill>
                <a:latin typeface="Arial"/>
                <a:ea typeface="Arial"/>
                <a:cs typeface="Arial"/>
                <a:sym typeface="Arial"/>
                <a:hlinkClick r:id="rId3"/>
              </a:rPr>
              <a:t>https://www.macrotrends.net/stocks/charts/XOM/</a:t>
            </a:r>
            <a:r>
              <a:rPr lang="en" sz="1400"/>
              <a:t> per company, tried searching for indicators that were similar to these numbers.</a:t>
            </a:r>
            <a:endParaRPr sz="1400"/>
          </a:p>
          <a:p>
            <a:pPr indent="0" lvl="0" marL="0" rtl="0" algn="l">
              <a:spcBef>
                <a:spcPts val="1600"/>
              </a:spcBef>
              <a:spcAft>
                <a:spcPts val="0"/>
              </a:spcAft>
              <a:buClr>
                <a:schemeClr val="dk1"/>
              </a:buClr>
              <a:buSzPts val="1100"/>
              <a:buFont typeface="Arial"/>
              <a:buNone/>
            </a:pPr>
            <a:r>
              <a:rPr lang="en" sz="1400"/>
              <a:t>Emily - Looked mainly at inventory and property plant and equipment </a:t>
            </a:r>
            <a:endParaRPr sz="1400"/>
          </a:p>
          <a:p>
            <a:pPr indent="0" lvl="0" marL="0" rtl="0" algn="l">
              <a:spcBef>
                <a:spcPts val="1600"/>
              </a:spcBef>
              <a:spcAft>
                <a:spcPts val="0"/>
              </a:spcAft>
              <a:buClr>
                <a:schemeClr val="dk1"/>
              </a:buClr>
              <a:buSzPts val="1100"/>
              <a:buFont typeface="Arial"/>
              <a:buNone/>
            </a:pPr>
            <a:r>
              <a:rPr lang="en" sz="1400"/>
              <a:t>Katharine - Looked at key indicators such as PPE, COG, Inventory, and R&amp;D </a:t>
            </a:r>
            <a:endParaRPr sz="1400"/>
          </a:p>
          <a:p>
            <a:pPr indent="0" lvl="0" marL="0" rtl="0" algn="l">
              <a:spcBef>
                <a:spcPts val="1600"/>
              </a:spcBef>
              <a:spcAft>
                <a:spcPts val="0"/>
              </a:spcAft>
              <a:buClr>
                <a:schemeClr val="dk1"/>
              </a:buClr>
              <a:buSzPts val="1100"/>
              <a:buFont typeface="Arial"/>
              <a:buNone/>
            </a:pPr>
            <a:r>
              <a:rPr lang="en" sz="1400"/>
              <a:t>Meredith - Looked mainly at R&amp;D, total equity, and COG </a:t>
            </a:r>
            <a:endParaRPr sz="1400"/>
          </a:p>
          <a:p>
            <a:pPr indent="0" lvl="0" marL="0" rtl="0" algn="l">
              <a:spcBef>
                <a:spcPts val="1600"/>
              </a:spcBef>
              <a:spcAft>
                <a:spcPts val="0"/>
              </a:spcAft>
              <a:buClr>
                <a:schemeClr val="dk1"/>
              </a:buClr>
              <a:buSzPts val="1100"/>
              <a:buFont typeface="Arial"/>
              <a:buNone/>
            </a:pPr>
            <a:r>
              <a:rPr lang="en" sz="1400"/>
              <a:t>Vandana - Looked mainly at inventory, cost, and properties/plants </a:t>
            </a:r>
            <a:endParaRPr sz="1400"/>
          </a:p>
          <a:p>
            <a:pPr indent="0" lvl="0" marL="0" rtl="0" algn="l">
              <a:spcBef>
                <a:spcPts val="1600"/>
              </a:spcBef>
              <a:spcAft>
                <a:spcPts val="1600"/>
              </a:spcAft>
              <a:buClr>
                <a:schemeClr val="dk1"/>
              </a:buClr>
              <a:buSzPts val="1100"/>
              <a:buFont typeface="Arial"/>
              <a:buNone/>
            </a:pPr>
            <a:r>
              <a:t/>
            </a:r>
            <a:endParaRPr sz="1400"/>
          </a:p>
        </p:txBody>
      </p:sp>
      <p:pic>
        <p:nvPicPr>
          <p:cNvPr id="71" name="Google Shape;71;p14"/>
          <p:cNvPicPr preferRelativeResize="0"/>
          <p:nvPr/>
        </p:nvPicPr>
        <p:blipFill>
          <a:blip r:embed="rId4">
            <a:alphaModFix/>
          </a:blip>
          <a:stretch>
            <a:fillRect/>
          </a:stretch>
        </p:blipFill>
        <p:spPr>
          <a:xfrm>
            <a:off x="6851925" y="2935025"/>
            <a:ext cx="1904175" cy="190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61088" y="4303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Decisions </a:t>
            </a:r>
            <a:endParaRPr/>
          </a:p>
        </p:txBody>
      </p:sp>
      <p:graphicFrame>
        <p:nvGraphicFramePr>
          <p:cNvPr id="77" name="Google Shape;77;p15"/>
          <p:cNvGraphicFramePr/>
          <p:nvPr/>
        </p:nvGraphicFramePr>
        <p:xfrm>
          <a:off x="88950" y="1364675"/>
          <a:ext cx="3000000" cy="3000000"/>
        </p:xfrm>
        <a:graphic>
          <a:graphicData uri="http://schemas.openxmlformats.org/drawingml/2006/table">
            <a:tbl>
              <a:tblPr>
                <a:noFill/>
                <a:tableStyleId>{A0629CD9-CA2A-4046-868F-19472FE72FDE}</a:tableStyleId>
              </a:tblPr>
              <a:tblGrid>
                <a:gridCol w="958475"/>
                <a:gridCol w="795400"/>
                <a:gridCol w="795400"/>
                <a:gridCol w="795400"/>
                <a:gridCol w="795400"/>
                <a:gridCol w="795400"/>
                <a:gridCol w="795400"/>
                <a:gridCol w="795400"/>
                <a:gridCol w="795400"/>
                <a:gridCol w="795400"/>
                <a:gridCol w="795400"/>
              </a:tblGrid>
              <a:tr h="392400">
                <a:tc>
                  <a:txBody>
                    <a:bodyPr/>
                    <a:lstStyle/>
                    <a:p>
                      <a:pPr indent="0" lvl="0" marL="0" rtl="0" algn="l">
                        <a:spcBef>
                          <a:spcPts val="0"/>
                        </a:spcBef>
                        <a:spcAft>
                          <a:spcPts val="0"/>
                        </a:spcAft>
                        <a:buNone/>
                      </a:pPr>
                      <a:r>
                        <a:rPr lang="en">
                          <a:solidFill>
                            <a:srgbClr val="FFFFFF"/>
                          </a:solidFill>
                        </a:rPr>
                        <a:t>Company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A</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B</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C</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D</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E</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F</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G</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H</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I</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J</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92400">
                <a:tc>
                  <a:txBody>
                    <a:bodyPr/>
                    <a:lstStyle/>
                    <a:p>
                      <a:pPr indent="0" lvl="0" marL="0" rtl="0" algn="l">
                        <a:spcBef>
                          <a:spcPts val="0"/>
                        </a:spcBef>
                        <a:spcAft>
                          <a:spcPts val="0"/>
                        </a:spcAft>
                        <a:buNone/>
                      </a:pPr>
                      <a:r>
                        <a:rPr lang="en">
                          <a:solidFill>
                            <a:srgbClr val="FFFFFF"/>
                          </a:solidFill>
                        </a:rPr>
                        <a:t>Andrew</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2400">
                <a:tc>
                  <a:txBody>
                    <a:bodyPr/>
                    <a:lstStyle/>
                    <a:p>
                      <a:pPr indent="0" lvl="0" marL="0" rtl="0" algn="l">
                        <a:spcBef>
                          <a:spcPts val="0"/>
                        </a:spcBef>
                        <a:spcAft>
                          <a:spcPts val="0"/>
                        </a:spcAft>
                        <a:buNone/>
                      </a:pPr>
                      <a:r>
                        <a:rPr lang="en">
                          <a:solidFill>
                            <a:srgbClr val="FFFFFF"/>
                          </a:solidFill>
                        </a:rPr>
                        <a:t>Chris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392400">
                <a:tc>
                  <a:txBody>
                    <a:bodyPr/>
                    <a:lstStyle/>
                    <a:p>
                      <a:pPr indent="0" lvl="0" marL="0" rtl="0" algn="l">
                        <a:spcBef>
                          <a:spcPts val="0"/>
                        </a:spcBef>
                        <a:spcAft>
                          <a:spcPts val="0"/>
                        </a:spcAft>
                        <a:buNone/>
                      </a:pPr>
                      <a:r>
                        <a:rPr lang="en">
                          <a:solidFill>
                            <a:srgbClr val="FFFFFF"/>
                          </a:solidFill>
                        </a:rPr>
                        <a:t>Diego</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tc>
              </a:tr>
              <a:tr h="392400">
                <a:tc>
                  <a:txBody>
                    <a:bodyPr/>
                    <a:lstStyle/>
                    <a:p>
                      <a:pPr indent="0" lvl="0" marL="0" rtl="0" algn="l">
                        <a:spcBef>
                          <a:spcPts val="0"/>
                        </a:spcBef>
                        <a:spcAft>
                          <a:spcPts val="0"/>
                        </a:spcAft>
                        <a:buNone/>
                      </a:pPr>
                      <a:r>
                        <a:rPr lang="en">
                          <a:solidFill>
                            <a:srgbClr val="FFFFFF"/>
                          </a:solidFill>
                        </a:rPr>
                        <a:t>Emily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tc>
              </a:tr>
              <a:tr h="392400">
                <a:tc>
                  <a:txBody>
                    <a:bodyPr/>
                    <a:lstStyle/>
                    <a:p>
                      <a:pPr indent="0" lvl="0" marL="0" rtl="0" algn="l">
                        <a:spcBef>
                          <a:spcPts val="0"/>
                        </a:spcBef>
                        <a:spcAft>
                          <a:spcPts val="0"/>
                        </a:spcAft>
                        <a:buNone/>
                      </a:pPr>
                      <a:r>
                        <a:rPr lang="en">
                          <a:solidFill>
                            <a:srgbClr val="FFFFFF"/>
                          </a:solidFill>
                        </a:rPr>
                        <a:t>Katharine</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Exxon </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tc>
              </a:tr>
              <a:tr h="392400">
                <a:tc>
                  <a:txBody>
                    <a:bodyPr/>
                    <a:lstStyle/>
                    <a:p>
                      <a:pPr indent="0" lvl="0" marL="0" rtl="0" algn="l">
                        <a:spcBef>
                          <a:spcPts val="0"/>
                        </a:spcBef>
                        <a:spcAft>
                          <a:spcPts val="0"/>
                        </a:spcAft>
                        <a:buNone/>
                      </a:pPr>
                      <a:r>
                        <a:rPr lang="en">
                          <a:solidFill>
                            <a:srgbClr val="FFFFFF"/>
                          </a:solidFill>
                        </a:rPr>
                        <a:t>Meredith</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tc>
              </a:tr>
              <a:tr h="392400">
                <a:tc>
                  <a:txBody>
                    <a:bodyPr/>
                    <a:lstStyle/>
                    <a:p>
                      <a:pPr indent="0" lvl="0" marL="0" rtl="0" algn="l">
                        <a:spcBef>
                          <a:spcPts val="0"/>
                        </a:spcBef>
                        <a:spcAft>
                          <a:spcPts val="0"/>
                        </a:spcAft>
                        <a:buNone/>
                      </a:pPr>
                      <a:r>
                        <a:rPr lang="en">
                          <a:solidFill>
                            <a:srgbClr val="FFFFFF"/>
                          </a:solidFill>
                        </a:rPr>
                        <a:t>Vandana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 </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tc>
              </a:tr>
              <a:tr h="392400">
                <a:tc>
                  <a:txBody>
                    <a:bodyPr/>
                    <a:lstStyle/>
                    <a:p>
                      <a:pPr indent="0" lvl="0" marL="0" rtl="0" algn="l">
                        <a:spcBef>
                          <a:spcPts val="0"/>
                        </a:spcBef>
                        <a:spcAft>
                          <a:spcPts val="0"/>
                        </a:spcAft>
                        <a:buNone/>
                      </a:pPr>
                      <a:r>
                        <a:rPr lang="en">
                          <a:solidFill>
                            <a:srgbClr val="FFFFFF"/>
                          </a:solidFill>
                        </a:rPr>
                        <a:t>Team</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Spotify</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Amazon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HD</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TR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BBC</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Exxon</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SW</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GM</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GE</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100">
                          <a:solidFill>
                            <a:srgbClr val="FFFFFF"/>
                          </a:solidFill>
                        </a:rPr>
                        <a:t>Oracle</a:t>
                      </a:r>
                      <a:endParaRPr sz="1100">
                        <a:solidFill>
                          <a:srgbClr val="FFFFFF"/>
                        </a:solidFill>
                      </a:endParaRPr>
                    </a:p>
                  </a:txBody>
                  <a:tcPr marT="91425" marB="91425" marR="91425" marL="91425"/>
                </a:tc>
              </a:tr>
            </a:tbl>
          </a:graphicData>
        </a:graphic>
      </p:graphicFrame>
      <p:pic>
        <p:nvPicPr>
          <p:cNvPr id="78" name="Google Shape;78;p15"/>
          <p:cNvPicPr preferRelativeResize="0"/>
          <p:nvPr/>
        </p:nvPicPr>
        <p:blipFill rotWithShape="1">
          <a:blip r:embed="rId3">
            <a:alphaModFix amt="79000"/>
          </a:blip>
          <a:srcRect b="30133" l="0" r="0" t="0"/>
          <a:stretch/>
        </p:blipFill>
        <p:spPr>
          <a:xfrm>
            <a:off x="0" y="-3"/>
            <a:ext cx="9144002" cy="54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Matching Confidence </a:t>
            </a:r>
            <a:endParaRPr/>
          </a:p>
        </p:txBody>
      </p:sp>
      <p:sp>
        <p:nvSpPr>
          <p:cNvPr id="84" name="Google Shape;84;p16"/>
          <p:cNvSpPr txBox="1"/>
          <p:nvPr>
            <p:ph idx="1" type="body"/>
          </p:nvPr>
        </p:nvSpPr>
        <p:spPr>
          <a:xfrm>
            <a:off x="309400" y="1212075"/>
            <a:ext cx="8368200" cy="37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Andrew - ROA, ROE, and Asset Turnover helped me make my decisions. I never felt certain, but there was enough information to make an educated guess.</a:t>
            </a:r>
            <a:endParaRPr sz="1400"/>
          </a:p>
          <a:p>
            <a:pPr indent="0" lvl="0" marL="0" rtl="0" algn="l">
              <a:lnSpc>
                <a:spcPct val="100000"/>
              </a:lnSpc>
              <a:spcBef>
                <a:spcPts val="1600"/>
              </a:spcBef>
              <a:spcAft>
                <a:spcPts val="0"/>
              </a:spcAft>
              <a:buClr>
                <a:schemeClr val="dk1"/>
              </a:buClr>
              <a:buSzPts val="1100"/>
              <a:buFont typeface="Arial"/>
              <a:buNone/>
            </a:pPr>
            <a:r>
              <a:rPr lang="en" sz="1400"/>
              <a:t>Chris - While I know that some answers are incorrect I had at least one metric that I could use to justify.</a:t>
            </a:r>
            <a:endParaRPr sz="1400"/>
          </a:p>
          <a:p>
            <a:pPr indent="0" lvl="0" marL="0" rtl="0" algn="l">
              <a:lnSpc>
                <a:spcPct val="100000"/>
              </a:lnSpc>
              <a:spcBef>
                <a:spcPts val="1600"/>
              </a:spcBef>
              <a:spcAft>
                <a:spcPts val="0"/>
              </a:spcAft>
              <a:buClr>
                <a:schemeClr val="dk1"/>
              </a:buClr>
              <a:buSzPts val="1100"/>
              <a:buFont typeface="Arial"/>
              <a:buNone/>
            </a:pPr>
            <a:r>
              <a:rPr lang="en" sz="1400"/>
              <a:t>Diego - I was not very certain about my choices mainly because we were not told how the economy was doing, some percentages were based of annual changes, like cash/inventory..etc.</a:t>
            </a:r>
            <a:endParaRPr sz="1400"/>
          </a:p>
          <a:p>
            <a:pPr indent="0" lvl="0" marL="0" rtl="0" algn="l">
              <a:lnSpc>
                <a:spcPct val="100000"/>
              </a:lnSpc>
              <a:spcBef>
                <a:spcPts val="1600"/>
              </a:spcBef>
              <a:spcAft>
                <a:spcPts val="0"/>
              </a:spcAft>
              <a:buClr>
                <a:schemeClr val="dk1"/>
              </a:buClr>
              <a:buSzPts val="1100"/>
              <a:buFont typeface="Arial"/>
              <a:buNone/>
            </a:pPr>
            <a:r>
              <a:rPr lang="en" sz="1400"/>
              <a:t>Emily- Looked mainly at inventory and property plant and equipment </a:t>
            </a:r>
            <a:endParaRPr sz="1400"/>
          </a:p>
          <a:p>
            <a:pPr indent="0" lvl="0" marL="0" rtl="0" algn="l">
              <a:lnSpc>
                <a:spcPct val="100000"/>
              </a:lnSpc>
              <a:spcBef>
                <a:spcPts val="1600"/>
              </a:spcBef>
              <a:spcAft>
                <a:spcPts val="0"/>
              </a:spcAft>
              <a:buClr>
                <a:schemeClr val="dk1"/>
              </a:buClr>
              <a:buSzPts val="1100"/>
              <a:buFont typeface="Arial"/>
              <a:buNone/>
            </a:pPr>
            <a:r>
              <a:rPr lang="en" sz="1400"/>
              <a:t>Katharine - Honestly, I was not very certain about my choices. It was all estimates based on certain financial indicators</a:t>
            </a:r>
            <a:endParaRPr sz="1400"/>
          </a:p>
          <a:p>
            <a:pPr indent="0" lvl="0" marL="0" rtl="0" algn="l">
              <a:lnSpc>
                <a:spcPct val="100000"/>
              </a:lnSpc>
              <a:spcBef>
                <a:spcPts val="1600"/>
              </a:spcBef>
              <a:spcAft>
                <a:spcPts val="0"/>
              </a:spcAft>
              <a:buClr>
                <a:schemeClr val="dk1"/>
              </a:buClr>
              <a:buSzPts val="1100"/>
              <a:buFont typeface="Arial"/>
              <a:buNone/>
            </a:pPr>
            <a:r>
              <a:rPr lang="en" sz="1400"/>
              <a:t>Meredith - I wasn’t 100% certain on any of my choices but mainly I looked at what companies would invest and spend in certain things (like R&amp;D)</a:t>
            </a:r>
            <a:endParaRPr sz="1400"/>
          </a:p>
          <a:p>
            <a:pPr indent="0" lvl="0" marL="0" rtl="0" algn="l">
              <a:lnSpc>
                <a:spcPct val="100000"/>
              </a:lnSpc>
              <a:spcBef>
                <a:spcPts val="1600"/>
              </a:spcBef>
              <a:spcAft>
                <a:spcPts val="0"/>
              </a:spcAft>
              <a:buClr>
                <a:schemeClr val="dk1"/>
              </a:buClr>
              <a:buSzPts val="1100"/>
              <a:buFont typeface="Arial"/>
              <a:buNone/>
            </a:pPr>
            <a:r>
              <a:rPr lang="en" sz="1400"/>
              <a:t>Vandana - I am not very sure about the accuracy of my choices since I based it on some prior knowledge about the company and their products, and related it to the numbers I saw </a:t>
            </a:r>
            <a:endParaRPr sz="1400"/>
          </a:p>
          <a:p>
            <a:pPr indent="0" lvl="0" marL="0" rtl="0" algn="l">
              <a:lnSpc>
                <a:spcPct val="100000"/>
              </a:lnSpc>
              <a:spcBef>
                <a:spcPts val="1600"/>
              </a:spcBef>
              <a:spcAft>
                <a:spcPts val="0"/>
              </a:spcAft>
              <a:buClr>
                <a:schemeClr val="dk1"/>
              </a:buClr>
              <a:buSzPts val="1100"/>
              <a:buFont typeface="Arial"/>
              <a:buNone/>
            </a:pPr>
            <a:r>
              <a:t/>
            </a:r>
            <a:endParaRPr sz="1400"/>
          </a:p>
          <a:p>
            <a:pPr indent="0" lvl="0" marL="0" rtl="0" algn="l">
              <a:lnSpc>
                <a:spcPct val="100000"/>
              </a:lnSpc>
              <a:spcBef>
                <a:spcPts val="160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8025175" y="157625"/>
            <a:ext cx="986500" cy="98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Factors</a:t>
            </a:r>
            <a:endParaRPr/>
          </a:p>
        </p:txBody>
      </p:sp>
      <p:sp>
        <p:nvSpPr>
          <p:cNvPr id="91" name="Google Shape;91;p17"/>
          <p:cNvSpPr txBox="1"/>
          <p:nvPr>
            <p:ph idx="1" type="body"/>
          </p:nvPr>
        </p:nvSpPr>
        <p:spPr>
          <a:xfrm>
            <a:off x="332050" y="1314575"/>
            <a:ext cx="8368200" cy="3504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Highlighted certain financial factors which clued us into a </a:t>
            </a:r>
            <a:r>
              <a:rPr lang="en"/>
              <a:t>certain</a:t>
            </a:r>
            <a:r>
              <a:rPr lang="en"/>
              <a:t> group of companies</a:t>
            </a:r>
            <a:endParaRPr/>
          </a:p>
          <a:p>
            <a:pPr indent="-342900" lvl="1" marL="914400" rtl="0" algn="l">
              <a:lnSpc>
                <a:spcPct val="100000"/>
              </a:lnSpc>
              <a:spcBef>
                <a:spcPts val="0"/>
              </a:spcBef>
              <a:spcAft>
                <a:spcPts val="0"/>
              </a:spcAft>
              <a:buSzPts val="1800"/>
              <a:buChar char="○"/>
            </a:pPr>
            <a:r>
              <a:rPr lang="en" sz="1800"/>
              <a:t>For example, we looked at Property, Plant, &amp; Equipment percentages and knew that some companies would have a higher percentage compared to others (GE, Exxon, and Home Depot would have a much greater PPE compared to Spotify and Thomson Reuters) </a:t>
            </a:r>
            <a:endParaRPr sz="1800"/>
          </a:p>
          <a:p>
            <a:pPr indent="-342900" lvl="0" marL="457200" rtl="0" algn="l">
              <a:lnSpc>
                <a:spcPct val="100000"/>
              </a:lnSpc>
              <a:spcBef>
                <a:spcPts val="0"/>
              </a:spcBef>
              <a:spcAft>
                <a:spcPts val="0"/>
              </a:spcAft>
              <a:buSzPts val="1800"/>
              <a:buChar char="●"/>
            </a:pPr>
            <a:r>
              <a:rPr lang="en"/>
              <a:t>Some gut feeling from looking at the industry and the </a:t>
            </a:r>
            <a:r>
              <a:rPr lang="en"/>
              <a:t>financials</a:t>
            </a:r>
            <a:r>
              <a:rPr lang="en"/>
              <a:t> </a:t>
            </a:r>
            <a:endParaRPr/>
          </a:p>
          <a:p>
            <a:pPr indent="-342900" lvl="1" marL="914400" rtl="0" algn="l">
              <a:lnSpc>
                <a:spcPct val="100000"/>
              </a:lnSpc>
              <a:spcBef>
                <a:spcPts val="0"/>
              </a:spcBef>
              <a:spcAft>
                <a:spcPts val="0"/>
              </a:spcAft>
              <a:buSzPts val="1800"/>
              <a:buChar char="○"/>
            </a:pPr>
            <a:r>
              <a:rPr lang="en" sz="1800"/>
              <a:t>GM should have a high R&amp;D</a:t>
            </a:r>
            <a:endParaRPr sz="1800"/>
          </a:p>
          <a:p>
            <a:pPr indent="-342900" lvl="1" marL="914400" rtl="0" algn="l">
              <a:lnSpc>
                <a:spcPct val="100000"/>
              </a:lnSpc>
              <a:spcBef>
                <a:spcPts val="0"/>
              </a:spcBef>
              <a:spcAft>
                <a:spcPts val="0"/>
              </a:spcAft>
              <a:buSzPts val="1800"/>
              <a:buChar char="○"/>
            </a:pPr>
            <a:r>
              <a:rPr lang="en" sz="1800"/>
              <a:t>Identified many numbers that were not expected for such companies </a:t>
            </a:r>
            <a:endParaRPr sz="1800"/>
          </a:p>
          <a:p>
            <a:pPr indent="-342900" lvl="0" marL="457200" rtl="0" algn="l">
              <a:lnSpc>
                <a:spcPct val="100000"/>
              </a:lnSpc>
              <a:spcBef>
                <a:spcPts val="0"/>
              </a:spcBef>
              <a:spcAft>
                <a:spcPts val="0"/>
              </a:spcAft>
              <a:buSzPts val="1800"/>
              <a:buChar char="●"/>
            </a:pPr>
            <a:r>
              <a:rPr lang="en"/>
              <a:t>Process of elimination </a:t>
            </a:r>
            <a:endParaRPr/>
          </a:p>
        </p:txBody>
      </p:sp>
      <p:pic>
        <p:nvPicPr>
          <p:cNvPr id="92" name="Google Shape;92;p17"/>
          <p:cNvPicPr preferRelativeResize="0"/>
          <p:nvPr/>
        </p:nvPicPr>
        <p:blipFill>
          <a:blip r:embed="rId3">
            <a:alphaModFix/>
          </a:blip>
          <a:stretch>
            <a:fillRect/>
          </a:stretch>
        </p:blipFill>
        <p:spPr>
          <a:xfrm>
            <a:off x="0" y="4441411"/>
            <a:ext cx="9144001" cy="7020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Reasoning</a:t>
            </a:r>
            <a:endParaRPr/>
          </a:p>
        </p:txBody>
      </p:sp>
      <p:sp>
        <p:nvSpPr>
          <p:cNvPr id="98" name="Google Shape;98;p18"/>
          <p:cNvSpPr txBox="1"/>
          <p:nvPr>
            <p:ph idx="1" type="body"/>
          </p:nvPr>
        </p:nvSpPr>
        <p:spPr>
          <a:xfrm>
            <a:off x="321675" y="1144125"/>
            <a:ext cx="8368200" cy="3794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FFFFFF"/>
              </a:solidFill>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Spotify as company A </a:t>
            </a:r>
            <a:r>
              <a:rPr lang="en" sz="1200">
                <a:latin typeface="Lato"/>
                <a:ea typeface="Lato"/>
                <a:cs typeface="Lato"/>
                <a:sym typeface="Lato"/>
              </a:rPr>
              <a:t>because</a:t>
            </a:r>
            <a:r>
              <a:rPr lang="en" sz="1200">
                <a:latin typeface="Lato"/>
                <a:ea typeface="Lato"/>
                <a:cs typeface="Lato"/>
                <a:sym typeface="Lato"/>
              </a:rPr>
              <a:t> it was the only company with no inventory and as a cloud based company they would not be carrying any inventory.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Amazon as company B </a:t>
            </a:r>
            <a:r>
              <a:rPr lang="en" sz="1200">
                <a:latin typeface="Lato"/>
                <a:ea typeface="Lato"/>
                <a:cs typeface="Lato"/>
                <a:sym typeface="Lato"/>
              </a:rPr>
              <a:t>because</a:t>
            </a:r>
            <a:r>
              <a:rPr lang="en" sz="1200">
                <a:latin typeface="Lato"/>
                <a:ea typeface="Lato"/>
                <a:cs typeface="Lato"/>
                <a:sym typeface="Lato"/>
              </a:rPr>
              <a:t> while it has a high cost of goods sold, it has a very low selling and admin costs. They also have a high goodwill which makes sense knowing the value of their brand.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Home Depot as company C </a:t>
            </a:r>
            <a:r>
              <a:rPr lang="en" sz="1200">
                <a:latin typeface="Lato"/>
                <a:ea typeface="Lato"/>
                <a:cs typeface="Lato"/>
                <a:sym typeface="Lato"/>
              </a:rPr>
              <a:t>because</a:t>
            </a:r>
            <a:r>
              <a:rPr lang="en" sz="1200">
                <a:latin typeface="Lato"/>
                <a:ea typeface="Lato"/>
                <a:cs typeface="Lato"/>
                <a:sym typeface="Lato"/>
              </a:rPr>
              <a:t> it has a high Property, Plant, and Equipment and low R&amp;D.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Thomson Reuters  as company D </a:t>
            </a:r>
            <a:r>
              <a:rPr lang="en" sz="1200">
                <a:latin typeface="Lato"/>
                <a:ea typeface="Lato"/>
                <a:cs typeface="Lato"/>
                <a:sym typeface="Lato"/>
              </a:rPr>
              <a:t>because</a:t>
            </a:r>
            <a:r>
              <a:rPr lang="en" sz="1200">
                <a:latin typeface="Lato"/>
                <a:ea typeface="Lato"/>
                <a:cs typeface="Lato"/>
                <a:sym typeface="Lato"/>
              </a:rPr>
              <a:t> of its low depreciation.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Boston Beer Company as company E </a:t>
            </a:r>
            <a:r>
              <a:rPr lang="en" sz="1200">
                <a:latin typeface="Lato"/>
                <a:ea typeface="Lato"/>
                <a:cs typeface="Lato"/>
                <a:sym typeface="Lato"/>
              </a:rPr>
              <a:t>because</a:t>
            </a:r>
            <a:r>
              <a:rPr lang="en" sz="1200">
                <a:latin typeface="Lato"/>
                <a:ea typeface="Lato"/>
                <a:cs typeface="Lato"/>
                <a:sym typeface="Lato"/>
              </a:rPr>
              <a:t> it had no unearned revenue, and of the companies remaining with no unearned revenue  it had the highest inventory turnover.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Exxon as company F </a:t>
            </a:r>
            <a:r>
              <a:rPr lang="en" sz="1200">
                <a:latin typeface="Lato"/>
                <a:ea typeface="Lato"/>
                <a:cs typeface="Lato"/>
                <a:sym typeface="Lato"/>
              </a:rPr>
              <a:t>because</a:t>
            </a:r>
            <a:r>
              <a:rPr lang="en" sz="1200">
                <a:latin typeface="Lato"/>
                <a:ea typeface="Lato"/>
                <a:cs typeface="Lato"/>
                <a:sym typeface="Lato"/>
              </a:rPr>
              <a:t> of its high property plant and equipment as well as a high equity.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South West as company G </a:t>
            </a:r>
            <a:r>
              <a:rPr lang="en" sz="1200">
                <a:latin typeface="Lato"/>
                <a:ea typeface="Lato"/>
                <a:cs typeface="Lato"/>
                <a:sym typeface="Lato"/>
              </a:rPr>
              <a:t>because</a:t>
            </a:r>
            <a:r>
              <a:rPr lang="en" sz="1200">
                <a:latin typeface="Lato"/>
                <a:ea typeface="Lato"/>
                <a:cs typeface="Lato"/>
                <a:sym typeface="Lato"/>
              </a:rPr>
              <a:t> they had high property plant and equipment, high unearned inventory, and high cost of goods sold.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General Motors as company H </a:t>
            </a:r>
            <a:r>
              <a:rPr lang="en" sz="1200">
                <a:latin typeface="Lato"/>
                <a:ea typeface="Lato"/>
                <a:cs typeface="Lato"/>
                <a:sym typeface="Lato"/>
              </a:rPr>
              <a:t>because</a:t>
            </a:r>
            <a:r>
              <a:rPr lang="en" sz="1200">
                <a:latin typeface="Lato"/>
                <a:ea typeface="Lato"/>
                <a:cs typeface="Lato"/>
                <a:sym typeface="Lato"/>
              </a:rPr>
              <a:t> of their high R&amp;D, they had a mid range property plant and equipment, the highest asset turnover, and a low profit margin.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General Electric as company I because </a:t>
            </a:r>
            <a:r>
              <a:rPr lang="en" sz="1200">
                <a:latin typeface="Lato"/>
                <a:ea typeface="Lato"/>
                <a:cs typeface="Lato"/>
                <a:sym typeface="Lato"/>
              </a:rPr>
              <a:t>higher</a:t>
            </a:r>
            <a:r>
              <a:rPr lang="en" sz="1200">
                <a:latin typeface="Lato"/>
                <a:ea typeface="Lato"/>
                <a:cs typeface="Lato"/>
                <a:sym typeface="Lato"/>
              </a:rPr>
              <a:t> COG, higger R&amp;D, mid range property plant </a:t>
            </a:r>
            <a:r>
              <a:rPr lang="en" sz="1200">
                <a:latin typeface="Lato"/>
                <a:ea typeface="Lato"/>
                <a:cs typeface="Lato"/>
                <a:sym typeface="Lato"/>
              </a:rPr>
              <a:t>equipment</a:t>
            </a:r>
            <a:r>
              <a:rPr lang="en" sz="1200">
                <a:latin typeface="Lato"/>
                <a:ea typeface="Lato"/>
                <a:cs typeface="Lato"/>
                <a:sym typeface="Lato"/>
              </a:rPr>
              <a:t> </a:t>
            </a:r>
            <a:endParaRPr sz="1200">
              <a:latin typeface="Lato"/>
              <a:ea typeface="Lato"/>
              <a:cs typeface="Lato"/>
              <a:sym typeface="Lato"/>
            </a:endParaRPr>
          </a:p>
          <a:p>
            <a:pPr indent="-304800" lvl="0" marL="457200" rtl="0" algn="l">
              <a:spcBef>
                <a:spcPts val="0"/>
              </a:spcBef>
              <a:spcAft>
                <a:spcPts val="0"/>
              </a:spcAft>
              <a:buSzPts val="1200"/>
              <a:buFont typeface="Lato"/>
              <a:buAutoNum type="alphaUcPeriod"/>
            </a:pPr>
            <a:r>
              <a:rPr lang="en" sz="1200">
                <a:latin typeface="Lato"/>
                <a:ea typeface="Lato"/>
                <a:cs typeface="Lato"/>
                <a:sym typeface="Lato"/>
              </a:rPr>
              <a:t>We chose Oracle as company J because they have low inventory, low accounts </a:t>
            </a:r>
            <a:r>
              <a:rPr lang="en" sz="1200">
                <a:latin typeface="Lato"/>
                <a:ea typeface="Lato"/>
                <a:cs typeface="Lato"/>
                <a:sym typeface="Lato"/>
              </a:rPr>
              <a:t>receivable</a:t>
            </a:r>
            <a:r>
              <a:rPr lang="en" sz="1200">
                <a:latin typeface="Lato"/>
                <a:ea typeface="Lato"/>
                <a:cs typeface="Lato"/>
                <a:sym typeface="Lato"/>
              </a:rPr>
              <a:t> and high goodwill. </a:t>
            </a:r>
            <a:endParaRPr sz="1200">
              <a:latin typeface="Lato"/>
              <a:ea typeface="Lato"/>
              <a:cs typeface="Lato"/>
              <a:sym typeface="Lato"/>
            </a:endParaRPr>
          </a:p>
          <a:p>
            <a:pPr indent="0" lvl="0" marL="0" rtl="0" algn="l">
              <a:spcBef>
                <a:spcPts val="0"/>
              </a:spcBef>
              <a:spcAft>
                <a:spcPts val="0"/>
              </a:spcAft>
              <a:buNone/>
            </a:pPr>
            <a:r>
              <a:t/>
            </a:r>
            <a:endParaRPr sz="900">
              <a:latin typeface="Lato"/>
              <a:ea typeface="Lato"/>
              <a:cs typeface="Lato"/>
              <a:sym typeface="Lato"/>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100000"/>
              </a:lnSpc>
              <a:spcBef>
                <a:spcPts val="0"/>
              </a:spcBef>
              <a:spcAft>
                <a:spcPts val="1600"/>
              </a:spcAft>
              <a:buClr>
                <a:schemeClr val="dk1"/>
              </a:buClr>
              <a:buSzPts val="1100"/>
              <a:buFont typeface="Arial"/>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Teamwork Analysis </a:t>
            </a:r>
            <a:endParaRPr/>
          </a:p>
        </p:txBody>
      </p:sp>
      <p:sp>
        <p:nvSpPr>
          <p:cNvPr id="104" name="Google Shape;104;p19"/>
          <p:cNvSpPr txBox="1"/>
          <p:nvPr>
            <p:ph idx="1" type="body"/>
          </p:nvPr>
        </p:nvSpPr>
        <p:spPr>
          <a:xfrm>
            <a:off x="387900" y="15932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Initially, we looked at what each team member had picked as their choice and then wrote down the company with the most votes.</a:t>
            </a:r>
            <a:endParaRPr/>
          </a:p>
          <a:p>
            <a:pPr indent="-342900" lvl="0" marL="457200" rtl="0" algn="l">
              <a:spcBef>
                <a:spcPts val="0"/>
              </a:spcBef>
              <a:spcAft>
                <a:spcPts val="0"/>
              </a:spcAft>
              <a:buSzPts val="1800"/>
              <a:buChar char="●"/>
            </a:pPr>
            <a:r>
              <a:rPr lang="en"/>
              <a:t>We then went back to the simulation and discussed our decisions for each option as a team. We looked at the financials that each member had previously looked at and tried to justify each choice collaboratively. </a:t>
            </a:r>
            <a:endParaRPr/>
          </a:p>
          <a:p>
            <a:pPr indent="-342900" lvl="0" marL="457200" rtl="0" algn="l">
              <a:spcBef>
                <a:spcPts val="0"/>
              </a:spcBef>
              <a:spcAft>
                <a:spcPts val="0"/>
              </a:spcAft>
              <a:buSzPts val="1800"/>
              <a:buChar char="●"/>
            </a:pPr>
            <a:r>
              <a:rPr lang="en"/>
              <a:t>This helped us verify and reach a conclusion together.</a:t>
            </a:r>
            <a:endParaRPr/>
          </a:p>
          <a:p>
            <a:pPr indent="-342900" lvl="0" marL="457200" rtl="0" algn="l">
              <a:spcBef>
                <a:spcPts val="0"/>
              </a:spcBef>
              <a:spcAft>
                <a:spcPts val="0"/>
              </a:spcAft>
              <a:buSzPts val="1800"/>
              <a:buChar char="●"/>
            </a:pPr>
            <a:r>
              <a:rPr lang="en"/>
              <a:t>Overall, this simulation was difficult for us because there were a lot of terms we were not familiar with and many different numbers to compare.</a:t>
            </a:r>
            <a:endParaRPr/>
          </a:p>
        </p:txBody>
      </p:sp>
      <p:pic>
        <p:nvPicPr>
          <p:cNvPr id="105" name="Google Shape;105;p19"/>
          <p:cNvPicPr preferRelativeResize="0"/>
          <p:nvPr/>
        </p:nvPicPr>
        <p:blipFill>
          <a:blip r:embed="rId3">
            <a:alphaModFix/>
          </a:blip>
          <a:stretch>
            <a:fillRect/>
          </a:stretch>
        </p:blipFill>
        <p:spPr>
          <a:xfrm>
            <a:off x="4263150" y="250700"/>
            <a:ext cx="1541050" cy="1100750"/>
          </a:xfrm>
          <a:prstGeom prst="rect">
            <a:avLst/>
          </a:prstGeom>
          <a:noFill/>
          <a:ln>
            <a:noFill/>
          </a:ln>
        </p:spPr>
      </p:pic>
      <p:pic>
        <p:nvPicPr>
          <p:cNvPr id="106" name="Google Shape;106;p19"/>
          <p:cNvPicPr preferRelativeResize="0"/>
          <p:nvPr/>
        </p:nvPicPr>
        <p:blipFill>
          <a:blip r:embed="rId4">
            <a:alphaModFix/>
          </a:blip>
          <a:stretch>
            <a:fillRect/>
          </a:stretch>
        </p:blipFill>
        <p:spPr>
          <a:xfrm>
            <a:off x="5893613" y="135913"/>
            <a:ext cx="3133725"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Individual</a:t>
            </a:r>
            <a:endParaRPr/>
          </a:p>
        </p:txBody>
      </p:sp>
      <p:sp>
        <p:nvSpPr>
          <p:cNvPr id="112" name="Google Shape;112;p20"/>
          <p:cNvSpPr txBox="1"/>
          <p:nvPr>
            <p:ph idx="1" type="body"/>
          </p:nvPr>
        </p:nvSpPr>
        <p:spPr>
          <a:xfrm>
            <a:off x="387900" y="1268275"/>
            <a:ext cx="8368200" cy="3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Andrew - It was interesting to see the difference in decisions made by myself vs. my team. We each value different metrics.</a:t>
            </a:r>
            <a:endParaRPr sz="1200"/>
          </a:p>
          <a:p>
            <a:pPr indent="0" lvl="0" marL="0" rtl="0" algn="l">
              <a:spcBef>
                <a:spcPts val="1600"/>
              </a:spcBef>
              <a:spcAft>
                <a:spcPts val="0"/>
              </a:spcAft>
              <a:buNone/>
            </a:pPr>
            <a:r>
              <a:rPr lang="en" sz="1200"/>
              <a:t>Chris - I enjoyed hearing which lines were useful to others in order to decipher which company matched.</a:t>
            </a:r>
            <a:endParaRPr sz="1200"/>
          </a:p>
          <a:p>
            <a:pPr indent="0" lvl="0" marL="0" rtl="0" algn="l">
              <a:spcBef>
                <a:spcPts val="1600"/>
              </a:spcBef>
              <a:spcAft>
                <a:spcPts val="0"/>
              </a:spcAft>
              <a:buNone/>
            </a:pPr>
            <a:r>
              <a:rPr lang="en" sz="1200"/>
              <a:t>Diego - I think that everyone had a different approach and it was interesting to see this problem from a different angle, then try to decipher as a team what fin.state. belong to what company.</a:t>
            </a:r>
            <a:endParaRPr sz="1200"/>
          </a:p>
          <a:p>
            <a:pPr indent="0" lvl="0" marL="0" rtl="0" algn="l">
              <a:spcBef>
                <a:spcPts val="1600"/>
              </a:spcBef>
              <a:spcAft>
                <a:spcPts val="0"/>
              </a:spcAft>
              <a:buNone/>
            </a:pPr>
            <a:r>
              <a:rPr lang="en" sz="1200"/>
              <a:t>Emily - Being able to talk through the options with the team helped me gain a better understanding as points were brought up that I had not thought of myself. </a:t>
            </a:r>
            <a:endParaRPr sz="1200"/>
          </a:p>
          <a:p>
            <a:pPr indent="0" lvl="0" marL="0" rtl="0" algn="l">
              <a:spcBef>
                <a:spcPts val="1600"/>
              </a:spcBef>
              <a:spcAft>
                <a:spcPts val="0"/>
              </a:spcAft>
              <a:buNone/>
            </a:pPr>
            <a:r>
              <a:rPr lang="en" sz="1200"/>
              <a:t>Katharine - After looking at it with the team, I was able to gain a </a:t>
            </a:r>
            <a:r>
              <a:rPr lang="en" sz="1200"/>
              <a:t>higher</a:t>
            </a:r>
            <a:r>
              <a:rPr lang="en" sz="1200"/>
              <a:t> understanding of the different stocks.</a:t>
            </a:r>
            <a:endParaRPr sz="1200"/>
          </a:p>
          <a:p>
            <a:pPr indent="0" lvl="0" marL="0" rtl="0" algn="l">
              <a:spcBef>
                <a:spcPts val="1600"/>
              </a:spcBef>
              <a:spcAft>
                <a:spcPts val="0"/>
              </a:spcAft>
              <a:buNone/>
            </a:pPr>
            <a:r>
              <a:rPr lang="en" sz="1200"/>
              <a:t>Meredith  - I learned a lot more and was able to get more insight into decision making after talking it through with the team as they caught things that I missed so we were able to make more informed and thought out decisions together</a:t>
            </a:r>
            <a:endParaRPr sz="1200"/>
          </a:p>
          <a:p>
            <a:pPr indent="0" lvl="0" marL="0" rtl="0" algn="l">
              <a:spcBef>
                <a:spcPts val="1600"/>
              </a:spcBef>
              <a:spcAft>
                <a:spcPts val="0"/>
              </a:spcAft>
              <a:buNone/>
            </a:pPr>
            <a:r>
              <a:rPr lang="en" sz="1200"/>
              <a:t>Vandana - Although I am not totally sure about some of my choices that I made, discussing it with the team helped me understand the analysis a lot better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Group</a:t>
            </a:r>
            <a:endParaRPr/>
          </a:p>
        </p:txBody>
      </p:sp>
      <p:sp>
        <p:nvSpPr>
          <p:cNvPr id="118" name="Google Shape;118;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agreed that overall this was a difficult simulation because we had to decipher all the financial numbers ourselves</a:t>
            </a:r>
            <a:endParaRPr/>
          </a:p>
          <a:p>
            <a:pPr indent="-342900" lvl="0" marL="457200" rtl="0" algn="l">
              <a:spcBef>
                <a:spcPts val="0"/>
              </a:spcBef>
              <a:spcAft>
                <a:spcPts val="0"/>
              </a:spcAft>
              <a:buSzPts val="1800"/>
              <a:buChar char="●"/>
            </a:pPr>
            <a:r>
              <a:rPr lang="en"/>
              <a:t>We found it difficult at times to compare companies using percentages because they were based on each column so we had to be mindful of that when looking at the data as a whole</a:t>
            </a:r>
            <a:endParaRPr/>
          </a:p>
          <a:p>
            <a:pPr indent="-342900" lvl="0" marL="457200" rtl="0" algn="l">
              <a:spcBef>
                <a:spcPts val="0"/>
              </a:spcBef>
              <a:spcAft>
                <a:spcPts val="0"/>
              </a:spcAft>
              <a:buSzPts val="1800"/>
              <a:buChar char="●"/>
            </a:pPr>
            <a:r>
              <a:rPr lang="en"/>
              <a:t>We did use some previous </a:t>
            </a:r>
            <a:r>
              <a:rPr lang="en"/>
              <a:t>knowledge</a:t>
            </a:r>
            <a:r>
              <a:rPr lang="en"/>
              <a:t> about the company and its products when making our choices, but we also looked at company statistics online to make our final decisions</a:t>
            </a:r>
            <a:endParaRPr/>
          </a:p>
          <a:p>
            <a:pPr indent="-342900" lvl="0" marL="457200" rtl="0" algn="l">
              <a:spcBef>
                <a:spcPts val="0"/>
              </a:spcBef>
              <a:spcAft>
                <a:spcPts val="0"/>
              </a:spcAft>
              <a:buSzPts val="1800"/>
              <a:buChar char="●"/>
            </a:pPr>
            <a:r>
              <a:rPr lang="en"/>
              <a:t>As a team, we thought it was beneficial to be able to go over our decisions and verify our choices</a:t>
            </a:r>
            <a:endParaRPr/>
          </a:p>
        </p:txBody>
      </p:sp>
      <p:pic>
        <p:nvPicPr>
          <p:cNvPr id="119" name="Google Shape;119;p21"/>
          <p:cNvPicPr preferRelativeResize="0"/>
          <p:nvPr/>
        </p:nvPicPr>
        <p:blipFill>
          <a:blip r:embed="rId3">
            <a:alphaModFix/>
          </a:blip>
          <a:stretch>
            <a:fillRect/>
          </a:stretch>
        </p:blipFill>
        <p:spPr>
          <a:xfrm>
            <a:off x="6529825" y="210400"/>
            <a:ext cx="2347825" cy="118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