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Gill Sans"/>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illSans-bold.fntdata"/><Relationship Id="rId16" Type="http://schemas.openxmlformats.org/officeDocument/2006/relationships/font" Target="fonts/GillSans-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021e82b7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8021e82b7d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8021e82b7d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The whole company played hard and rolled fast, which was a culture created by the board because company culture is top down. That mentality led them to higher risks and more miscalculations on all levels leaving them with lots of debt and low payback.  </a:t>
            </a:r>
            <a:endParaRPr/>
          </a:p>
          <a:p>
            <a:pPr indent="0" lvl="0" marL="0" rtl="0" algn="l">
              <a:spcBef>
                <a:spcPts val="0"/>
              </a:spcBef>
              <a:spcAft>
                <a:spcPts val="0"/>
              </a:spcAft>
              <a:buNone/>
            </a:pPr>
            <a:r>
              <a:t/>
            </a:r>
            <a:endParaRPr/>
          </a:p>
        </p:txBody>
      </p:sp>
      <p:sp>
        <p:nvSpPr>
          <p:cNvPr id="123" name="Google Shape;12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Font typeface="Arial"/>
              <a:buNone/>
            </a:pPr>
            <a:r>
              <a:t/>
            </a:r>
            <a:endParaRPr/>
          </a:p>
          <a:p>
            <a:pPr indent="0" lvl="0" marL="0" rtl="0" algn="l">
              <a:spcBef>
                <a:spcPts val="0"/>
              </a:spcBef>
              <a:spcAft>
                <a:spcPts val="0"/>
              </a:spcAft>
              <a:buNone/>
            </a:pPr>
            <a:r>
              <a:t/>
            </a:r>
            <a:endParaRPr/>
          </a:p>
        </p:txBody>
      </p:sp>
      <p:sp>
        <p:nvSpPr>
          <p:cNvPr id="137" name="Google Shape;13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While we can see the internal stakeholders were a small group of people, such a large corporation has a huge impact. W</a:t>
            </a:r>
            <a:r>
              <a:rPr lang="en-US"/>
              <a:t>hether</a:t>
            </a:r>
            <a:r>
              <a:rPr lang="en-US"/>
              <a:t> people liked it or not, everyone was tied to lehman’s decisions.</a:t>
            </a:r>
            <a:endParaRPr/>
          </a:p>
        </p:txBody>
      </p:sp>
      <p:sp>
        <p:nvSpPr>
          <p:cNvPr id="144" name="Google Shape;14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Delaying was the best option. Staying open would have just “dug the hole deeper” and caused more damage. Bankruptcy was in no one’s best interest. Delay would allow for more opportunities to sell and work out the liquidity problem.</a:t>
            </a:r>
            <a:endParaRPr/>
          </a:p>
        </p:txBody>
      </p:sp>
      <p:sp>
        <p:nvSpPr>
          <p:cNvPr id="152" name="Google Shape;15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Overall, having Fuld as both Chairman and CEO was beneficial, but it did come with some disadvantages which impede progress or sway company direction.</a:t>
            </a:r>
            <a:endParaRPr/>
          </a:p>
        </p:txBody>
      </p:sp>
      <p:sp>
        <p:nvSpPr>
          <p:cNvPr id="160" name="Google Shape;16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021e82b7d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8021e82b7d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8021e82b7d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EFEFE"/>
              </a:buClr>
              <a:buSzPts val="3600"/>
              <a:buFont typeface="Open Sans"/>
              <a:buNone/>
              <a:defRPr sz="3600">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lvl1pPr lvl="0" algn="l">
              <a:lnSpc>
                <a:spcPct val="120000"/>
              </a:lnSpc>
              <a:spcBef>
                <a:spcPts val="320"/>
              </a:spcBef>
              <a:spcAft>
                <a:spcPts val="0"/>
              </a:spcAft>
              <a:buSzPts val="1472"/>
              <a:buNone/>
              <a:defRPr sz="1600" cap="none">
                <a:solidFill>
                  <a:schemeClr val="accent1"/>
                </a:solidFill>
              </a:defRPr>
            </a:lvl1pPr>
            <a:lvl2pPr lvl="1" algn="ctr">
              <a:spcBef>
                <a:spcPts val="600"/>
              </a:spcBef>
              <a:spcAft>
                <a:spcPts val="0"/>
              </a:spcAft>
              <a:buSzPts val="1196"/>
              <a:buNone/>
              <a:defRPr>
                <a:solidFill>
                  <a:schemeClr val="lt1"/>
                </a:solidFill>
              </a:defRPr>
            </a:lvl2pPr>
            <a:lvl3pPr lvl="2" algn="ctr">
              <a:spcBef>
                <a:spcPts val="600"/>
              </a:spcBef>
              <a:spcAft>
                <a:spcPts val="0"/>
              </a:spcAft>
              <a:buSzPts val="1104"/>
              <a:buNone/>
              <a:defRPr>
                <a:solidFill>
                  <a:schemeClr val="lt1"/>
                </a:solidFill>
              </a:defRPr>
            </a:lvl3pPr>
            <a:lvl4pPr lvl="3" algn="ctr">
              <a:spcBef>
                <a:spcPts val="600"/>
              </a:spcBef>
              <a:spcAft>
                <a:spcPts val="0"/>
              </a:spcAft>
              <a:buSzPts val="1012"/>
              <a:buNone/>
              <a:defRPr>
                <a:solidFill>
                  <a:schemeClr val="lt1"/>
                </a:solidFill>
              </a:defRPr>
            </a:lvl4pPr>
            <a:lvl5pPr lvl="4" algn="ctr">
              <a:spcBef>
                <a:spcPts val="600"/>
              </a:spcBef>
              <a:spcAft>
                <a:spcPts val="0"/>
              </a:spcAft>
              <a:buSzPts val="1012"/>
              <a:buNone/>
              <a:defRPr>
                <a:solidFill>
                  <a:schemeClr val="lt1"/>
                </a:solidFill>
              </a:defRPr>
            </a:lvl5pPr>
            <a:lvl6pPr lvl="5" algn="ctr">
              <a:spcBef>
                <a:spcPts val="600"/>
              </a:spcBef>
              <a:spcAft>
                <a:spcPts val="0"/>
              </a:spcAft>
              <a:buSzPts val="1104"/>
              <a:buNone/>
              <a:defRPr>
                <a:solidFill>
                  <a:schemeClr val="lt1"/>
                </a:solidFill>
              </a:defRPr>
            </a:lvl6pPr>
            <a:lvl7pPr lvl="6" algn="ctr">
              <a:spcBef>
                <a:spcPts val="600"/>
              </a:spcBef>
              <a:spcAft>
                <a:spcPts val="0"/>
              </a:spcAft>
              <a:buSzPts val="1104"/>
              <a:buNone/>
              <a:defRPr>
                <a:solidFill>
                  <a:schemeClr val="lt1"/>
                </a:solidFill>
              </a:defRPr>
            </a:lvl7pPr>
            <a:lvl8pPr lvl="7" algn="ctr">
              <a:spcBef>
                <a:spcPts val="600"/>
              </a:spcBef>
              <a:spcAft>
                <a:spcPts val="0"/>
              </a:spcAft>
              <a:buSzPts val="1104"/>
              <a:buNone/>
              <a:defRPr>
                <a:solidFill>
                  <a:schemeClr val="lt1"/>
                </a:solidFill>
              </a:defRPr>
            </a:lvl8pPr>
            <a:lvl9pPr lvl="8" algn="ctr">
              <a:spcBef>
                <a:spcPts val="600"/>
              </a:spcBef>
              <a:spcAft>
                <a:spcPts val="600"/>
              </a:spcAft>
              <a:buSzPts val="1104"/>
              <a:buNone/>
              <a:defRPr>
                <a:solidFill>
                  <a:schemeClr val="lt1"/>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1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2400"/>
              <a:buFont typeface="Open Sans"/>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p:nvPr>
            <p:ph idx="2" type="pic"/>
          </p:nvPr>
        </p:nvSpPr>
        <p:spPr>
          <a:xfrm>
            <a:off x="447817" y="641350"/>
            <a:ext cx="11290859" cy="3651249"/>
          </a:xfrm>
          <a:prstGeom prst="rect">
            <a:avLst/>
          </a:prstGeom>
          <a:noFill/>
          <a:ln>
            <a:noFill/>
          </a:ln>
        </p:spPr>
        <p:txBody>
          <a:bodyPr anchorCtr="0" anchor="t" bIns="45700" lIns="91425" spcFirstLastPara="1" rIns="91425" wrap="square" tIns="45700">
            <a:noAutofit/>
          </a:bodyPr>
          <a:lstStyle>
            <a:lvl1pPr lvl="0" marR="0" rtl="0" algn="ctr">
              <a:lnSpc>
                <a:spcPct val="120000"/>
              </a:lnSpc>
              <a:spcBef>
                <a:spcPts val="320"/>
              </a:spcBef>
              <a:spcAft>
                <a:spcPts val="0"/>
              </a:spcAft>
              <a:buClr>
                <a:schemeClr val="accent1"/>
              </a:buClr>
              <a:buSzPts val="1472"/>
              <a:buFont typeface="Noto Sans Symbols"/>
              <a:buNone/>
              <a:defRPr b="0" i="0" sz="1600" u="none" cap="none" strike="noStrike">
                <a:solidFill>
                  <a:srgbClr val="3F3F3F"/>
                </a:solidFill>
                <a:latin typeface="Open Sans"/>
                <a:ea typeface="Open Sans"/>
                <a:cs typeface="Open Sans"/>
                <a:sym typeface="Open Sans"/>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Open Sans"/>
                <a:ea typeface="Open Sans"/>
                <a:cs typeface="Open Sans"/>
                <a:sym typeface="Open Sans"/>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Open Sans"/>
                <a:ea typeface="Open Sans"/>
                <a:cs typeface="Open Sans"/>
                <a:sym typeface="Open Sans"/>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Open Sans"/>
                <a:ea typeface="Open Sans"/>
                <a:cs typeface="Open Sans"/>
                <a:sym typeface="Open Sans"/>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Open Sans"/>
                <a:ea typeface="Open Sans"/>
                <a:cs typeface="Open Sans"/>
                <a:sym typeface="Open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Open Sans"/>
                <a:ea typeface="Open Sans"/>
                <a:cs typeface="Open Sans"/>
                <a:sym typeface="Open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Open Sans"/>
                <a:ea typeface="Open Sans"/>
                <a:cs typeface="Open Sans"/>
                <a:sym typeface="Open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Open Sans"/>
                <a:ea typeface="Open Sans"/>
                <a:cs typeface="Open Sans"/>
                <a:sym typeface="Open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Open Sans"/>
                <a:ea typeface="Open Sans"/>
                <a:cs typeface="Open Sans"/>
                <a:sym typeface="Open Sans"/>
              </a:defRPr>
            </a:lvl9pPr>
          </a:lstStyle>
          <a:p/>
        </p:txBody>
      </p:sp>
      <p:sp>
        <p:nvSpPr>
          <p:cNvPr id="90" name="Google Shape;90;p1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1" name="Google Shape;91;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 name="Shape 94"/>
        <p:cNvGrpSpPr/>
        <p:nvPr/>
      </p:nvGrpSpPr>
      <p:grpSpPr>
        <a:xfrm>
          <a:off x="0" y="0"/>
          <a:ext cx="0" cy="0"/>
          <a:chOff x="0" y="0"/>
          <a:chExt cx="0" cy="0"/>
        </a:xfrm>
      </p:grpSpPr>
      <p:sp>
        <p:nvSpPr>
          <p:cNvPr id="95" name="Google Shape;95;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 type="body"/>
          </p:nvPr>
        </p:nvSpPr>
        <p:spPr>
          <a:xfrm rot="5400000">
            <a:off x="4269976" y="-1352783"/>
            <a:ext cx="3652047" cy="11029616"/>
          </a:xfrm>
          <a:prstGeom prst="rect">
            <a:avLst/>
          </a:prstGeom>
          <a:noFill/>
          <a:ln>
            <a:noFill/>
          </a:ln>
        </p:spPr>
        <p:txBody>
          <a:bodyPr anchorCtr="0" anchor="t" bIns="45700" lIns="91425" spcFirstLastPara="1" rIns="91425" wrap="square" tIns="45700">
            <a:noAutofit/>
          </a:bodyPr>
          <a:lstStyle>
            <a:lvl1pPr indent="-316230" lvl="0" marL="457200" algn="l">
              <a:lnSpc>
                <a:spcPct val="120000"/>
              </a:lnSpc>
              <a:spcBef>
                <a:spcPts val="300"/>
              </a:spcBef>
              <a:spcAft>
                <a:spcPts val="0"/>
              </a:spcAft>
              <a:buSzPts val="1380"/>
              <a:buChar char="◼"/>
              <a:defRPr/>
            </a:lvl1pPr>
            <a:lvl2pPr indent="-304546" lvl="1" marL="914400" algn="l">
              <a:spcBef>
                <a:spcPts val="600"/>
              </a:spcBef>
              <a:spcAft>
                <a:spcPts val="0"/>
              </a:spcAft>
              <a:buSzPts val="1196"/>
              <a:buChar char="◼"/>
              <a:defRPr/>
            </a:lvl2pPr>
            <a:lvl3pPr indent="-298703" lvl="2" marL="1371600" algn="l">
              <a:spcBef>
                <a:spcPts val="600"/>
              </a:spcBef>
              <a:spcAft>
                <a:spcPts val="0"/>
              </a:spcAft>
              <a:buSzPts val="1104"/>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7" name="Google Shape;97;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00" name="Shape 100"/>
        <p:cNvGrpSpPr/>
        <p:nvPr/>
      </p:nvGrpSpPr>
      <p:grpSpPr>
        <a:xfrm>
          <a:off x="0" y="0"/>
          <a:ext cx="0" cy="0"/>
          <a:chOff x="0" y="0"/>
          <a:chExt cx="0" cy="0"/>
        </a:xfrm>
      </p:grpSpPr>
      <p:sp>
        <p:nvSpPr>
          <p:cNvPr id="101" name="Google Shape;101;p14"/>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4400"/>
              <a:buFont typeface="Open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Autofit/>
          </a:bodyPr>
          <a:lstStyle>
            <a:lvl1pPr indent="-333756" lvl="0" marL="457200" algn="l">
              <a:lnSpc>
                <a:spcPct val="12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4" name="Google Shape;104;p14"/>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Autofit/>
          </a:bodyPr>
          <a:lstStyle>
            <a:lvl1pPr indent="-333756" lvl="0" marL="457200" algn="l">
              <a:lnSpc>
                <a:spcPct val="12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0" name="Shape 40"/>
        <p:cNvGrpSpPr/>
        <p:nvPr/>
      </p:nvGrpSpPr>
      <p:grpSpPr>
        <a:xfrm>
          <a:off x="0" y="0"/>
          <a:ext cx="0" cy="0"/>
          <a:chOff x="0" y="0"/>
          <a:chExt cx="0" cy="0"/>
        </a:xfrm>
      </p:grpSpPr>
      <p:sp>
        <p:nvSpPr>
          <p:cNvPr id="41" name="Google Shape;41;p5"/>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3600"/>
              <a:buFont typeface="Open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lvl1pPr lvl="0" algn="l">
              <a:lnSpc>
                <a:spcPct val="120000"/>
              </a:lnSpc>
              <a:spcBef>
                <a:spcPts val="320"/>
              </a:spcBef>
              <a:spcAft>
                <a:spcPts val="0"/>
              </a:spcAft>
              <a:buSzPts val="1472"/>
              <a:buNone/>
              <a:defRPr sz="1600" cap="none">
                <a:solidFill>
                  <a:schemeClr val="accent1"/>
                </a:solidFill>
              </a:defRPr>
            </a:lvl1pPr>
            <a:lvl2pPr lvl="1" algn="ctr">
              <a:spcBef>
                <a:spcPts val="600"/>
              </a:spcBef>
              <a:spcAft>
                <a:spcPts val="0"/>
              </a:spcAft>
              <a:buSzPts val="1196"/>
              <a:buNone/>
              <a:defRPr>
                <a:solidFill>
                  <a:srgbClr val="888888"/>
                </a:solidFill>
              </a:defRPr>
            </a:lvl2pPr>
            <a:lvl3pPr lvl="2" algn="ctr">
              <a:spcBef>
                <a:spcPts val="600"/>
              </a:spcBef>
              <a:spcAft>
                <a:spcPts val="0"/>
              </a:spcAft>
              <a:buSzPts val="1104"/>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44" name="Google Shape;44;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7" name="Shape 47"/>
        <p:cNvGrpSpPr/>
        <p:nvPr/>
      </p:nvGrpSpPr>
      <p:grpSpPr>
        <a:xfrm>
          <a:off x="0" y="0"/>
          <a:ext cx="0" cy="0"/>
          <a:chOff x="0" y="0"/>
          <a:chExt cx="0" cy="0"/>
        </a:xfrm>
      </p:grpSpPr>
      <p:sp>
        <p:nvSpPr>
          <p:cNvPr id="48" name="Google Shape;48;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3600"/>
              <a:buFont typeface="Open Sans"/>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51" name="Google Shape;51;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4" name="Shape 54"/>
        <p:cNvGrpSpPr/>
        <p:nvPr/>
      </p:nvGrpSpPr>
      <p:grpSpPr>
        <a:xfrm>
          <a:off x="0" y="0"/>
          <a:ext cx="0" cy="0"/>
          <a:chOff x="0" y="0"/>
          <a:chExt cx="0" cy="0"/>
        </a:xfrm>
      </p:grpSpPr>
      <p:sp>
        <p:nvSpPr>
          <p:cNvPr id="55" name="Google Shape;55;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Autofit/>
          </a:bodyPr>
          <a:lstStyle>
            <a:lvl1pPr indent="-333756" lvl="0" marL="457200" algn="l">
              <a:lnSpc>
                <a:spcPct val="12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7" name="Google Shape;57;p7"/>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Autofit/>
          </a:bodyPr>
          <a:lstStyle>
            <a:lvl1pPr indent="-333756" lvl="0" marL="457200" algn="l">
              <a:lnSpc>
                <a:spcPct val="12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61" name="Shape 61"/>
        <p:cNvGrpSpPr/>
        <p:nvPr/>
      </p:nvGrpSpPr>
      <p:grpSpPr>
        <a:xfrm>
          <a:off x="0" y="0"/>
          <a:ext cx="0" cy="0"/>
          <a:chOff x="0" y="0"/>
          <a:chExt cx="0" cy="0"/>
        </a:xfrm>
      </p:grpSpPr>
      <p:sp>
        <p:nvSpPr>
          <p:cNvPr id="62" name="Google Shape;62;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4" name="Google Shape;64;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Autofit/>
          </a:bodyPr>
          <a:lstStyle>
            <a:lvl1pPr indent="-333756" lvl="0" marL="457200" algn="l">
              <a:lnSpc>
                <a:spcPct val="12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5" name="Google Shape;65;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6" name="Google Shape;66;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Autofit/>
          </a:bodyPr>
          <a:lstStyle>
            <a:lvl1pPr indent="-333756" lvl="0" marL="457200" algn="l">
              <a:lnSpc>
                <a:spcPct val="12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7" name="Google Shape;67;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9"/>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5" name="Shape 75"/>
        <p:cNvGrpSpPr/>
        <p:nvPr/>
      </p:nvGrpSpPr>
      <p:grpSpPr>
        <a:xfrm>
          <a:off x="0" y="0"/>
          <a:ext cx="0" cy="0"/>
          <a:chOff x="0" y="0"/>
          <a:chExt cx="0" cy="0"/>
        </a:xfrm>
      </p:grpSpPr>
      <p:sp>
        <p:nvSpPr>
          <p:cNvPr id="76" name="Google Shape;76;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9" name="Shape 79"/>
        <p:cNvGrpSpPr/>
        <p:nvPr/>
      </p:nvGrpSpPr>
      <p:grpSpPr>
        <a:xfrm>
          <a:off x="0" y="0"/>
          <a:ext cx="0" cy="0"/>
          <a:chOff x="0" y="0"/>
          <a:chExt cx="0" cy="0"/>
        </a:xfrm>
      </p:grpSpPr>
      <p:sp>
        <p:nvSpPr>
          <p:cNvPr id="80" name="Google Shape;80;p11"/>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2400"/>
              <a:buFont typeface="Open Sans"/>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Autofit/>
          </a:bodyPr>
          <a:lstStyle>
            <a:lvl1pPr indent="-345440" lvl="0" marL="457200" algn="l">
              <a:lnSpc>
                <a:spcPct val="12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83" name="Google Shape;83;p11"/>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84" name="Google Shape;84;p1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FEFEFE"/>
              </a:buClr>
              <a:buSzPts val="4400"/>
              <a:buFont typeface="Open Sans"/>
              <a:buNone/>
              <a:defRPr b="0" i="0" sz="4400" u="none" cap="none" strike="noStrike">
                <a:solidFill>
                  <a:srgbClr val="FEFEFE"/>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Autofit/>
          </a:bodyPr>
          <a:lstStyle>
            <a:lvl1pPr indent="-316230" lvl="0" marL="457200" marR="0" rtl="0" algn="l">
              <a:lnSpc>
                <a:spcPct val="120000"/>
              </a:lnSpc>
              <a:spcBef>
                <a:spcPts val="300"/>
              </a:spcBef>
              <a:spcAft>
                <a:spcPts val="0"/>
              </a:spcAft>
              <a:buClr>
                <a:schemeClr val="accent1"/>
              </a:buClr>
              <a:buSzPts val="1380"/>
              <a:buFont typeface="Noto Sans Symbols"/>
              <a:buChar char="◼"/>
              <a:defRPr b="0" i="0" sz="1500" u="none" cap="none" strike="noStrike">
                <a:solidFill>
                  <a:srgbClr val="FEFEFE"/>
                </a:solidFill>
                <a:latin typeface="Open Sans"/>
                <a:ea typeface="Open Sans"/>
                <a:cs typeface="Open Sans"/>
                <a:sym typeface="Open Sans"/>
              </a:defRPr>
            </a:lvl1pPr>
            <a:lvl2pPr indent="-304546" lvl="1" marL="914400" marR="0" rtl="0" algn="l">
              <a:spcBef>
                <a:spcPts val="600"/>
              </a:spcBef>
              <a:spcAft>
                <a:spcPts val="0"/>
              </a:spcAft>
              <a:buClr>
                <a:schemeClr val="accent1"/>
              </a:buClr>
              <a:buSzPts val="1196"/>
              <a:buFont typeface="Noto Sans Symbols"/>
              <a:buChar char="◼"/>
              <a:defRPr b="0" i="0" sz="1300" u="none" cap="none" strike="noStrike">
                <a:solidFill>
                  <a:srgbClr val="FEFEFE"/>
                </a:solidFill>
                <a:latin typeface="Open Sans"/>
                <a:ea typeface="Open Sans"/>
                <a:cs typeface="Open Sans"/>
                <a:sym typeface="Open Sans"/>
              </a:defRPr>
            </a:lvl2pPr>
            <a:lvl3pPr indent="-298703" lvl="2" marL="1371600" marR="0" rtl="0" algn="l">
              <a:spcBef>
                <a:spcPts val="600"/>
              </a:spcBef>
              <a:spcAft>
                <a:spcPts val="0"/>
              </a:spcAft>
              <a:buClr>
                <a:schemeClr val="accent1"/>
              </a:buClr>
              <a:buSzPts val="1104"/>
              <a:buFont typeface="Noto Sans Symbols"/>
              <a:buChar char="◼"/>
              <a:defRPr b="0" i="0" sz="1200" u="none" cap="none" strike="noStrike">
                <a:solidFill>
                  <a:srgbClr val="FEFEFE"/>
                </a:solidFill>
                <a:latin typeface="Open Sans"/>
                <a:ea typeface="Open Sans"/>
                <a:cs typeface="Open Sans"/>
                <a:sym typeface="Open Sans"/>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FEFEFE"/>
                </a:solidFill>
                <a:latin typeface="Open Sans"/>
                <a:ea typeface="Open Sans"/>
                <a:cs typeface="Open Sans"/>
                <a:sym typeface="Open Sans"/>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FEFEFE"/>
                </a:solidFill>
                <a:latin typeface="Open Sans"/>
                <a:ea typeface="Open Sans"/>
                <a:cs typeface="Open Sans"/>
                <a:sym typeface="Open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Open Sans"/>
                <a:ea typeface="Open Sans"/>
                <a:cs typeface="Open Sans"/>
                <a:sym typeface="Open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Open Sans"/>
                <a:ea typeface="Open Sans"/>
                <a:cs typeface="Open Sans"/>
                <a:sym typeface="Open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Open Sans"/>
                <a:ea typeface="Open Sans"/>
                <a:cs typeface="Open Sans"/>
                <a:sym typeface="Open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lt2"/>
                </a:solidFill>
                <a:latin typeface="Open Sans"/>
                <a:ea typeface="Open Sans"/>
                <a:cs typeface="Open Sans"/>
                <a:sym typeface="Open Sans"/>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EFEFE"/>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9pPr>
          </a:lstStyle>
          <a:p/>
        </p:txBody>
      </p:sp>
      <p:sp>
        <p:nvSpPr>
          <p:cNvPr id="13" name="Google Shape;13;p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EFEFE"/>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9pPr>
          </a:lstStyle>
          <a:p/>
        </p:txBody>
      </p:sp>
      <p:sp>
        <p:nvSpPr>
          <p:cNvPr id="14" name="Google Shape;14;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FEFEFE"/>
                </a:solidFill>
                <a:latin typeface="Open Sans"/>
                <a:ea typeface="Open Sans"/>
                <a:cs typeface="Open Sans"/>
                <a:sym typeface="Open Sans"/>
              </a:defRPr>
            </a:lvl1pPr>
            <a:lvl2pPr indent="0" lvl="1" marL="0" marR="0" rtl="0" algn="r">
              <a:spcBef>
                <a:spcPts val="0"/>
              </a:spcBef>
              <a:buNone/>
              <a:defRPr b="0" i="0" sz="800" u="none" cap="none" strike="noStrike">
                <a:solidFill>
                  <a:srgbClr val="FEFEFE"/>
                </a:solidFill>
                <a:latin typeface="Open Sans"/>
                <a:ea typeface="Open Sans"/>
                <a:cs typeface="Open Sans"/>
                <a:sym typeface="Open Sans"/>
              </a:defRPr>
            </a:lvl2pPr>
            <a:lvl3pPr indent="0" lvl="2" marL="0" marR="0" rtl="0" algn="r">
              <a:spcBef>
                <a:spcPts val="0"/>
              </a:spcBef>
              <a:buNone/>
              <a:defRPr b="0" i="0" sz="800" u="none" cap="none" strike="noStrike">
                <a:solidFill>
                  <a:srgbClr val="FEFEFE"/>
                </a:solidFill>
                <a:latin typeface="Open Sans"/>
                <a:ea typeface="Open Sans"/>
                <a:cs typeface="Open Sans"/>
                <a:sym typeface="Open Sans"/>
              </a:defRPr>
            </a:lvl3pPr>
            <a:lvl4pPr indent="0" lvl="3" marL="0" marR="0" rtl="0" algn="r">
              <a:spcBef>
                <a:spcPts val="0"/>
              </a:spcBef>
              <a:buNone/>
              <a:defRPr b="0" i="0" sz="800" u="none" cap="none" strike="noStrike">
                <a:solidFill>
                  <a:srgbClr val="FEFEFE"/>
                </a:solidFill>
                <a:latin typeface="Open Sans"/>
                <a:ea typeface="Open Sans"/>
                <a:cs typeface="Open Sans"/>
                <a:sym typeface="Open Sans"/>
              </a:defRPr>
            </a:lvl4pPr>
            <a:lvl5pPr indent="0" lvl="4" marL="0" marR="0" rtl="0" algn="r">
              <a:spcBef>
                <a:spcPts val="0"/>
              </a:spcBef>
              <a:buNone/>
              <a:defRPr b="0" i="0" sz="800" u="none" cap="none" strike="noStrike">
                <a:solidFill>
                  <a:srgbClr val="FEFEFE"/>
                </a:solidFill>
                <a:latin typeface="Open Sans"/>
                <a:ea typeface="Open Sans"/>
                <a:cs typeface="Open Sans"/>
                <a:sym typeface="Open Sans"/>
              </a:defRPr>
            </a:lvl5pPr>
            <a:lvl6pPr indent="0" lvl="5" marL="0" marR="0" rtl="0" algn="r">
              <a:spcBef>
                <a:spcPts val="0"/>
              </a:spcBef>
              <a:buNone/>
              <a:defRPr b="0" i="0" sz="800" u="none" cap="none" strike="noStrike">
                <a:solidFill>
                  <a:srgbClr val="FEFEFE"/>
                </a:solidFill>
                <a:latin typeface="Open Sans"/>
                <a:ea typeface="Open Sans"/>
                <a:cs typeface="Open Sans"/>
                <a:sym typeface="Open Sans"/>
              </a:defRPr>
            </a:lvl6pPr>
            <a:lvl7pPr indent="0" lvl="6" marL="0" marR="0" rtl="0" algn="r">
              <a:spcBef>
                <a:spcPts val="0"/>
              </a:spcBef>
              <a:buNone/>
              <a:defRPr b="0" i="0" sz="800" u="none" cap="none" strike="noStrike">
                <a:solidFill>
                  <a:srgbClr val="FEFEFE"/>
                </a:solidFill>
                <a:latin typeface="Open Sans"/>
                <a:ea typeface="Open Sans"/>
                <a:cs typeface="Open Sans"/>
                <a:sym typeface="Open Sans"/>
              </a:defRPr>
            </a:lvl7pPr>
            <a:lvl8pPr indent="0" lvl="7" marL="0" marR="0" rtl="0" algn="r">
              <a:spcBef>
                <a:spcPts val="0"/>
              </a:spcBef>
              <a:buNone/>
              <a:defRPr b="0" i="0" sz="800" u="none" cap="none" strike="noStrike">
                <a:solidFill>
                  <a:srgbClr val="FEFEFE"/>
                </a:solidFill>
                <a:latin typeface="Open Sans"/>
                <a:ea typeface="Open Sans"/>
                <a:cs typeface="Open Sans"/>
                <a:sym typeface="Open Sans"/>
              </a:defRPr>
            </a:lvl8pPr>
            <a:lvl9pPr indent="0" lvl="8" marL="0" marR="0" rtl="0" algn="r">
              <a:spcBef>
                <a:spcPts val="0"/>
              </a:spcBef>
              <a:buNone/>
              <a:defRPr b="0" i="0" sz="800" u="none" cap="none" strike="noStrike">
                <a:solidFill>
                  <a:srgbClr val="FEFEFE"/>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 name="Shape 25"/>
        <p:cNvGrpSpPr/>
        <p:nvPr/>
      </p:nvGrpSpPr>
      <p:grpSpPr>
        <a:xfrm>
          <a:off x="0" y="0"/>
          <a:ext cx="0" cy="0"/>
          <a:chOff x="0" y="0"/>
          <a:chExt cx="0" cy="0"/>
        </a:xfrm>
      </p:grpSpPr>
      <p:sp>
        <p:nvSpPr>
          <p:cNvPr id="26" name="Google Shape;26;p3"/>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3F3F3F"/>
              </a:buClr>
              <a:buSzPts val="4400"/>
              <a:buFont typeface="Open Sans"/>
              <a:buNone/>
              <a:defRPr b="0" i="0" sz="4400" u="none" cap="none" strike="noStrike">
                <a:solidFill>
                  <a:srgbClr val="3F3F3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 name="Google Shape;27;p3"/>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Autofit/>
          </a:bodyPr>
          <a:lstStyle>
            <a:lvl1pPr indent="-316230" lvl="0" marL="457200" marR="0" rtl="0" algn="l">
              <a:lnSpc>
                <a:spcPct val="120000"/>
              </a:lnSpc>
              <a:spcBef>
                <a:spcPts val="300"/>
              </a:spcBef>
              <a:spcAft>
                <a:spcPts val="0"/>
              </a:spcAft>
              <a:buClr>
                <a:schemeClr val="accent1"/>
              </a:buClr>
              <a:buSzPts val="1380"/>
              <a:buFont typeface="Noto Sans Symbols"/>
              <a:buChar char="◼"/>
              <a:defRPr b="0" i="0" sz="1500" u="none" cap="none" strike="noStrike">
                <a:solidFill>
                  <a:srgbClr val="3F3F3F"/>
                </a:solidFill>
                <a:latin typeface="Open Sans"/>
                <a:ea typeface="Open Sans"/>
                <a:cs typeface="Open Sans"/>
                <a:sym typeface="Open Sans"/>
              </a:defRPr>
            </a:lvl1pPr>
            <a:lvl2pPr indent="-304546" lvl="1" marL="9144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Open Sans"/>
                <a:ea typeface="Open Sans"/>
                <a:cs typeface="Open Sans"/>
                <a:sym typeface="Open Sans"/>
              </a:defRPr>
            </a:lvl2pPr>
            <a:lvl3pPr indent="-298703" lvl="2" marL="1371600"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Open Sans"/>
                <a:ea typeface="Open Sans"/>
                <a:cs typeface="Open Sans"/>
                <a:sym typeface="Open Sans"/>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Open Sans"/>
                <a:ea typeface="Open Sans"/>
                <a:cs typeface="Open Sans"/>
                <a:sym typeface="Open Sans"/>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Open Sans"/>
                <a:ea typeface="Open Sans"/>
                <a:cs typeface="Open Sans"/>
                <a:sym typeface="Open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Open Sans"/>
                <a:ea typeface="Open Sans"/>
                <a:cs typeface="Open Sans"/>
                <a:sym typeface="Open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Open Sans"/>
                <a:ea typeface="Open Sans"/>
                <a:cs typeface="Open Sans"/>
                <a:sym typeface="Open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Open Sans"/>
                <a:ea typeface="Open Sans"/>
                <a:cs typeface="Open Sans"/>
                <a:sym typeface="Open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Open Sans"/>
                <a:ea typeface="Open Sans"/>
                <a:cs typeface="Open Sans"/>
                <a:sym typeface="Open Sans"/>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3F3F3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29" name="Google Shape;29;p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3F3F3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30" name="Google Shape;30;p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3F3F3F"/>
                </a:solidFill>
                <a:latin typeface="Open Sans"/>
                <a:ea typeface="Open Sans"/>
                <a:cs typeface="Open Sans"/>
                <a:sym typeface="Open Sans"/>
              </a:defRPr>
            </a:lvl1pPr>
            <a:lvl2pPr indent="0" lvl="1" marL="0" marR="0" rtl="0" algn="r">
              <a:spcBef>
                <a:spcPts val="0"/>
              </a:spcBef>
              <a:buNone/>
              <a:defRPr b="0" i="0" sz="800" u="none" cap="none" strike="noStrike">
                <a:solidFill>
                  <a:srgbClr val="3F3F3F"/>
                </a:solidFill>
                <a:latin typeface="Open Sans"/>
                <a:ea typeface="Open Sans"/>
                <a:cs typeface="Open Sans"/>
                <a:sym typeface="Open Sans"/>
              </a:defRPr>
            </a:lvl2pPr>
            <a:lvl3pPr indent="0" lvl="2" marL="0" marR="0" rtl="0" algn="r">
              <a:spcBef>
                <a:spcPts val="0"/>
              </a:spcBef>
              <a:buNone/>
              <a:defRPr b="0" i="0" sz="800" u="none" cap="none" strike="noStrike">
                <a:solidFill>
                  <a:srgbClr val="3F3F3F"/>
                </a:solidFill>
                <a:latin typeface="Open Sans"/>
                <a:ea typeface="Open Sans"/>
                <a:cs typeface="Open Sans"/>
                <a:sym typeface="Open Sans"/>
              </a:defRPr>
            </a:lvl3pPr>
            <a:lvl4pPr indent="0" lvl="3" marL="0" marR="0" rtl="0" algn="r">
              <a:spcBef>
                <a:spcPts val="0"/>
              </a:spcBef>
              <a:buNone/>
              <a:defRPr b="0" i="0" sz="800" u="none" cap="none" strike="noStrike">
                <a:solidFill>
                  <a:srgbClr val="3F3F3F"/>
                </a:solidFill>
                <a:latin typeface="Open Sans"/>
                <a:ea typeface="Open Sans"/>
                <a:cs typeface="Open Sans"/>
                <a:sym typeface="Open Sans"/>
              </a:defRPr>
            </a:lvl4pPr>
            <a:lvl5pPr indent="0" lvl="4" marL="0" marR="0" rtl="0" algn="r">
              <a:spcBef>
                <a:spcPts val="0"/>
              </a:spcBef>
              <a:buNone/>
              <a:defRPr b="0" i="0" sz="800" u="none" cap="none" strike="noStrike">
                <a:solidFill>
                  <a:srgbClr val="3F3F3F"/>
                </a:solidFill>
                <a:latin typeface="Open Sans"/>
                <a:ea typeface="Open Sans"/>
                <a:cs typeface="Open Sans"/>
                <a:sym typeface="Open Sans"/>
              </a:defRPr>
            </a:lvl5pPr>
            <a:lvl6pPr indent="0" lvl="5" marL="0" marR="0" rtl="0" algn="r">
              <a:spcBef>
                <a:spcPts val="0"/>
              </a:spcBef>
              <a:buNone/>
              <a:defRPr b="0" i="0" sz="800" u="none" cap="none" strike="noStrike">
                <a:solidFill>
                  <a:srgbClr val="3F3F3F"/>
                </a:solidFill>
                <a:latin typeface="Open Sans"/>
                <a:ea typeface="Open Sans"/>
                <a:cs typeface="Open Sans"/>
                <a:sym typeface="Open Sans"/>
              </a:defRPr>
            </a:lvl6pPr>
            <a:lvl7pPr indent="0" lvl="6" marL="0" marR="0" rtl="0" algn="r">
              <a:spcBef>
                <a:spcPts val="0"/>
              </a:spcBef>
              <a:buNone/>
              <a:defRPr b="0" i="0" sz="800" u="none" cap="none" strike="noStrike">
                <a:solidFill>
                  <a:srgbClr val="3F3F3F"/>
                </a:solidFill>
                <a:latin typeface="Open Sans"/>
                <a:ea typeface="Open Sans"/>
                <a:cs typeface="Open Sans"/>
                <a:sym typeface="Open Sans"/>
              </a:defRPr>
            </a:lvl7pPr>
            <a:lvl8pPr indent="0" lvl="7" marL="0" marR="0" rtl="0" algn="r">
              <a:spcBef>
                <a:spcPts val="0"/>
              </a:spcBef>
              <a:buNone/>
              <a:defRPr b="0" i="0" sz="800" u="none" cap="none" strike="noStrike">
                <a:solidFill>
                  <a:srgbClr val="3F3F3F"/>
                </a:solidFill>
                <a:latin typeface="Open Sans"/>
                <a:ea typeface="Open Sans"/>
                <a:cs typeface="Open Sans"/>
                <a:sym typeface="Open Sans"/>
              </a:defRPr>
            </a:lvl8pPr>
            <a:lvl9pPr indent="0" lvl="8" marL="0" marR="0" rtl="0" algn="r">
              <a:spcBef>
                <a:spcPts val="0"/>
              </a:spcBef>
              <a:buNone/>
              <a:defRPr b="0" i="0" sz="800" u="none" cap="none" strike="noStrike">
                <a:solidFill>
                  <a:srgbClr val="3F3F3F"/>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3" name="Shape 113"/>
        <p:cNvGrpSpPr/>
        <p:nvPr/>
      </p:nvGrpSpPr>
      <p:grpSpPr>
        <a:xfrm>
          <a:off x="0" y="0"/>
          <a:ext cx="0" cy="0"/>
          <a:chOff x="0" y="0"/>
          <a:chExt cx="0" cy="0"/>
        </a:xfrm>
      </p:grpSpPr>
      <p:sp>
        <p:nvSpPr>
          <p:cNvPr id="114" name="Google Shape;114;p1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Open Sans"/>
              <a:buNone/>
            </a:pPr>
            <a:r>
              <a:t/>
            </a:r>
            <a:endParaRPr b="0" i="0" sz="1800" u="none" cap="none" strike="noStrike">
              <a:solidFill>
                <a:srgbClr val="FFFFFF"/>
              </a:solidFill>
              <a:latin typeface="Gill Sans"/>
              <a:ea typeface="Gill Sans"/>
              <a:cs typeface="Gill Sans"/>
              <a:sym typeface="Gill Sans"/>
            </a:endParaRPr>
          </a:p>
        </p:txBody>
      </p:sp>
      <p:sp>
        <p:nvSpPr>
          <p:cNvPr id="115" name="Google Shape;115;p15"/>
          <p:cNvSpPr/>
          <p:nvPr/>
        </p:nvSpPr>
        <p:spPr>
          <a:xfrm>
            <a:off x="0" y="0"/>
            <a:ext cx="121920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ctrTitle"/>
          </p:nvPr>
        </p:nvSpPr>
        <p:spPr>
          <a:xfrm>
            <a:off x="8109235" y="863695"/>
            <a:ext cx="3511233" cy="377999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Open Sans"/>
              <a:buNone/>
            </a:pPr>
            <a:r>
              <a:rPr lang="en-US">
                <a:solidFill>
                  <a:schemeClr val="lt1"/>
                </a:solidFill>
              </a:rPr>
              <a:t>LEHMAN BROTHERS: CRISIS IN CORPORATE GOVERNANCE</a:t>
            </a:r>
            <a:endParaRPr/>
          </a:p>
        </p:txBody>
      </p:sp>
      <p:sp>
        <p:nvSpPr>
          <p:cNvPr id="117" name="Google Shape;117;p15"/>
          <p:cNvSpPr txBox="1"/>
          <p:nvPr>
            <p:ph idx="1" type="subTitle"/>
          </p:nvPr>
        </p:nvSpPr>
        <p:spPr>
          <a:xfrm>
            <a:off x="8109236" y="4739780"/>
            <a:ext cx="3511233" cy="114705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840"/>
              <a:buNone/>
            </a:pPr>
            <a:r>
              <a:rPr lang="en-US" sz="2000"/>
              <a:t>BY:  Andrew Aberdale, Vandana Anand, Katharine Conroy, and Diego Paredes </a:t>
            </a:r>
            <a:endParaRPr/>
          </a:p>
        </p:txBody>
      </p:sp>
      <p:pic>
        <p:nvPicPr>
          <p:cNvPr id="118" name="Google Shape;118;p15"/>
          <p:cNvPicPr preferRelativeResize="0"/>
          <p:nvPr/>
        </p:nvPicPr>
        <p:blipFill rotWithShape="1">
          <a:blip r:embed="rId3">
            <a:alphaModFix/>
          </a:blip>
          <a:srcRect b="5912" l="0" r="-1" t="3103"/>
          <a:stretch/>
        </p:blipFill>
        <p:spPr>
          <a:xfrm>
            <a:off x="20" y="10"/>
            <a:ext cx="7537685" cy="6857990"/>
          </a:xfrm>
          <a:prstGeom prst="rect">
            <a:avLst/>
          </a:prstGeom>
          <a:noFill/>
          <a:ln>
            <a:noFill/>
          </a:ln>
        </p:spPr>
      </p:pic>
      <p:sp>
        <p:nvSpPr>
          <p:cNvPr id="119" name="Google Shape;119;p15"/>
          <p:cNvSpPr/>
          <p:nvPr/>
        </p:nvSpPr>
        <p:spPr>
          <a:xfrm>
            <a:off x="8109235" y="457200"/>
            <a:ext cx="3511233" cy="9143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581192" y="702156"/>
            <a:ext cx="11029500" cy="1188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400"/>
              <a:buFont typeface="Open Sans"/>
              <a:buNone/>
            </a:pPr>
            <a:r>
              <a:rPr lang="en-US"/>
              <a:t>REFERENCES</a:t>
            </a:r>
            <a:endParaRPr/>
          </a:p>
        </p:txBody>
      </p:sp>
      <p:sp>
        <p:nvSpPr>
          <p:cNvPr id="188" name="Google Shape;188;p24"/>
          <p:cNvSpPr txBox="1"/>
          <p:nvPr>
            <p:ph idx="1" type="body"/>
          </p:nvPr>
        </p:nvSpPr>
        <p:spPr>
          <a:xfrm>
            <a:off x="581192" y="2340864"/>
            <a:ext cx="11029500" cy="3634500"/>
          </a:xfrm>
          <a:prstGeom prst="rect">
            <a:avLst/>
          </a:prstGeom>
          <a:noFill/>
          <a:ln>
            <a:noFill/>
          </a:ln>
        </p:spPr>
        <p:txBody>
          <a:bodyPr anchorCtr="0" anchor="t" bIns="45700" lIns="91425" spcFirstLastPara="1" rIns="91425" wrap="square" tIns="45700">
            <a:noAutofit/>
          </a:bodyPr>
          <a:lstStyle/>
          <a:p>
            <a:pPr indent="-365506" lvl="0" marL="457200" rtl="0" algn="l">
              <a:lnSpc>
                <a:spcPct val="120000"/>
              </a:lnSpc>
              <a:spcBef>
                <a:spcPts val="0"/>
              </a:spcBef>
              <a:spcAft>
                <a:spcPts val="0"/>
              </a:spcAft>
              <a:buSzPts val="2156"/>
              <a:buChar char="◼"/>
            </a:pPr>
            <a:r>
              <a:rPr lang="en-US" sz="2000"/>
              <a:t>Lehman Brothers: Crisis in Corporate Governance Article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400"/>
              <a:buFont typeface="Open Sans"/>
              <a:buNone/>
            </a:pPr>
            <a:r>
              <a:rPr lang="en-US"/>
              <a:t>EFFECTIVE OVERSIGHT?</a:t>
            </a:r>
            <a:endParaRPr/>
          </a:p>
        </p:txBody>
      </p:sp>
      <p:sp>
        <p:nvSpPr>
          <p:cNvPr id="126" name="Google Shape;126;p16"/>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Autofit/>
          </a:bodyPr>
          <a:lstStyle/>
          <a:p>
            <a:pPr indent="0" lvl="0" marL="0" rtl="0" algn="l">
              <a:spcBef>
                <a:spcPts val="360"/>
              </a:spcBef>
              <a:spcAft>
                <a:spcPts val="600"/>
              </a:spcAft>
              <a:buSzPts val="1380"/>
              <a:buNone/>
            </a:pPr>
            <a:r>
              <a:rPr b="1" lang="en-US" sz="2400"/>
              <a:t>No!</a:t>
            </a:r>
            <a:r>
              <a:rPr lang="en-US" sz="2400"/>
              <a:t> During the case, you can see how the effective oversight was not present with the board which caused the company to fail. Throughout the company breakdown, the board searched for any solution that would keep their business afloat with any costs. They were not looking for permanent and long term solution. Additionally they did not look to see how one decision might affect future outcomes. Lehman’s board was looking for someone to bail them out so they did not have to take responsibilities for their bad decisions and company culture they created. Once one domino fell, it was only a matter of time until the whole set fell.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400"/>
              <a:buFont typeface="Open Sans"/>
              <a:buNone/>
            </a:pPr>
            <a:r>
              <a:rPr lang="en-US"/>
              <a:t>PRECURSORS TO CRISIS </a:t>
            </a:r>
            <a:endParaRPr/>
          </a:p>
        </p:txBody>
      </p:sp>
      <p:sp>
        <p:nvSpPr>
          <p:cNvPr id="133" name="Google Shape;133;p17"/>
          <p:cNvSpPr txBox="1"/>
          <p:nvPr>
            <p:ph idx="1" type="body"/>
          </p:nvPr>
        </p:nvSpPr>
        <p:spPr>
          <a:xfrm>
            <a:off x="581242" y="2026414"/>
            <a:ext cx="11029500" cy="3634500"/>
          </a:xfrm>
          <a:prstGeom prst="rect">
            <a:avLst/>
          </a:prstGeom>
          <a:noFill/>
          <a:ln>
            <a:noFill/>
          </a:ln>
        </p:spPr>
        <p:txBody>
          <a:bodyPr anchorCtr="0" anchor="t" bIns="45700" lIns="91425" spcFirstLastPara="1" rIns="91425" wrap="square" tIns="45700">
            <a:noAutofit/>
          </a:bodyPr>
          <a:lstStyle/>
          <a:p>
            <a:pPr indent="-218370" lvl="0" marL="306000" rtl="0" algn="l">
              <a:lnSpc>
                <a:spcPct val="120000"/>
              </a:lnSpc>
              <a:spcBef>
                <a:spcPts val="0"/>
              </a:spcBef>
              <a:spcAft>
                <a:spcPts val="0"/>
              </a:spcAft>
              <a:buSzPts val="1380"/>
              <a:buNone/>
            </a:pPr>
            <a:r>
              <a:rPr lang="en-US" sz="2400"/>
              <a:t>The governance principles that guided the board during the crisis were transparency and rule of law. There was transparency because the media and public were informed and involved in the crisis. They had debates over how involved the government should be in helping Lehman because they already faced backlash for using </a:t>
            </a:r>
            <a:r>
              <a:rPr lang="en-US" sz="2400"/>
              <a:t>taxpayer</a:t>
            </a:r>
            <a:r>
              <a:rPr lang="en-US" sz="2400"/>
              <a:t> dollars to help save another banking company. Since the government were strict on what they could do, rules of law were followed and the company strived to find other legal ways to deal with the issue that </a:t>
            </a:r>
            <a:r>
              <a:rPr lang="en-US" sz="2400"/>
              <a:t>unfortunately</a:t>
            </a:r>
            <a:r>
              <a:rPr lang="en-US" sz="2400"/>
              <a:t> didn’t work out. Overall, these principles helped the company members eliminate options and ultimately arrive at the best decision, which was to close down the company.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400"/>
              <a:buFont typeface="Open Sans"/>
              <a:buNone/>
            </a:pPr>
            <a:r>
              <a:rPr lang="en-US"/>
              <a:t>WHO DID LEHMAN BROTHERS SAVE?</a:t>
            </a:r>
            <a:endParaRPr/>
          </a:p>
        </p:txBody>
      </p:sp>
      <p:sp>
        <p:nvSpPr>
          <p:cNvPr id="140" name="Google Shape;140;p18"/>
          <p:cNvSpPr txBox="1"/>
          <p:nvPr>
            <p:ph idx="1" type="body"/>
          </p:nvPr>
        </p:nvSpPr>
        <p:spPr>
          <a:xfrm>
            <a:off x="581192" y="2340864"/>
            <a:ext cx="11029615" cy="3634486"/>
          </a:xfrm>
          <a:prstGeom prst="rect">
            <a:avLst/>
          </a:prstGeom>
          <a:noFill/>
          <a:ln>
            <a:noFill/>
          </a:ln>
        </p:spPr>
        <p:txBody>
          <a:bodyPr anchorCtr="0" anchor="t" bIns="45700" lIns="91425" spcFirstLastPara="1" rIns="91425" wrap="square" tIns="45700">
            <a:noAutofit/>
          </a:bodyPr>
          <a:lstStyle/>
          <a:p>
            <a:pPr indent="-218370" lvl="0" marL="306000" rtl="0" algn="l">
              <a:lnSpc>
                <a:spcPct val="120000"/>
              </a:lnSpc>
              <a:spcBef>
                <a:spcPts val="0"/>
              </a:spcBef>
              <a:spcAft>
                <a:spcPts val="0"/>
              </a:spcAft>
              <a:buSzPts val="1380"/>
              <a:buNone/>
            </a:pPr>
            <a:r>
              <a:rPr lang="en-US" sz="2400"/>
              <a:t>The board and the senior management acted more on the behalf of the </a:t>
            </a:r>
            <a:r>
              <a:rPr lang="en-US" sz="2400"/>
              <a:t>corporation</a:t>
            </a:r>
            <a:r>
              <a:rPr lang="en-US" sz="2400"/>
              <a:t> and their own interests than the shareholders during the financial crisis in 2008. It was apparent that they really wanted to do whatever it would take to save the company. All the signs pointed to the eventual downfall of the company since they were not making any profits and had bad markets in the industry. However, board members wanted to still save the company who knew that what they would be doing would not help shareholders.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182906"/>
            <a:ext cx="11029500" cy="1188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400"/>
              <a:buFont typeface="Open Sans"/>
              <a:buNone/>
            </a:pPr>
            <a:r>
              <a:rPr lang="en-US"/>
              <a:t>STAKEHOLDERS </a:t>
            </a:r>
            <a:endParaRPr/>
          </a:p>
        </p:txBody>
      </p:sp>
      <p:sp>
        <p:nvSpPr>
          <p:cNvPr id="147" name="Google Shape;147;p19"/>
          <p:cNvSpPr txBox="1"/>
          <p:nvPr>
            <p:ph idx="1" type="body"/>
          </p:nvPr>
        </p:nvSpPr>
        <p:spPr>
          <a:xfrm>
            <a:off x="270000" y="1890875"/>
            <a:ext cx="5530800" cy="4512900"/>
          </a:xfrm>
          <a:prstGeom prst="rect">
            <a:avLst/>
          </a:prstGeom>
          <a:noFill/>
          <a:ln>
            <a:noFill/>
          </a:ln>
        </p:spPr>
        <p:txBody>
          <a:bodyPr anchorCtr="0" anchor="ctr" bIns="45700" lIns="91425" spcFirstLastPara="1" rIns="91425" wrap="square" tIns="45700">
            <a:noAutofit/>
          </a:bodyPr>
          <a:lstStyle/>
          <a:p>
            <a:pPr indent="-333756" lvl="0" marL="457200" rtl="0" algn="l">
              <a:lnSpc>
                <a:spcPct val="120000"/>
              </a:lnSpc>
              <a:spcBef>
                <a:spcPts val="0"/>
              </a:spcBef>
              <a:spcAft>
                <a:spcPts val="0"/>
              </a:spcAft>
              <a:buSzPts val="1656"/>
              <a:buChar char="◼"/>
            </a:pPr>
            <a:r>
              <a:rPr lang="en-US"/>
              <a:t>Primary Stakeholders:</a:t>
            </a:r>
            <a:endParaRPr/>
          </a:p>
          <a:p>
            <a:pPr indent="-333756" lvl="1" marL="914400" rtl="0" algn="l">
              <a:lnSpc>
                <a:spcPct val="120000"/>
              </a:lnSpc>
              <a:spcBef>
                <a:spcPts val="0"/>
              </a:spcBef>
              <a:spcAft>
                <a:spcPts val="0"/>
              </a:spcAft>
              <a:buSzPts val="1656"/>
              <a:buChar char="◼"/>
            </a:pPr>
            <a:r>
              <a:rPr lang="en-US"/>
              <a:t>Lehman Brothers and their employees</a:t>
            </a:r>
            <a:endParaRPr/>
          </a:p>
          <a:p>
            <a:pPr indent="-333756" lvl="2" marL="1371600" rtl="0" algn="l">
              <a:lnSpc>
                <a:spcPct val="120000"/>
              </a:lnSpc>
              <a:spcBef>
                <a:spcPts val="0"/>
              </a:spcBef>
              <a:spcAft>
                <a:spcPts val="0"/>
              </a:spcAft>
              <a:buSzPts val="1656"/>
              <a:buChar char="◼"/>
            </a:pPr>
            <a:r>
              <a:rPr lang="en-US"/>
              <a:t>primary decision makers that were misleading investors</a:t>
            </a:r>
            <a:endParaRPr/>
          </a:p>
          <a:p>
            <a:pPr indent="-333756" lvl="1" marL="914400" rtl="0" algn="l">
              <a:lnSpc>
                <a:spcPct val="120000"/>
              </a:lnSpc>
              <a:spcBef>
                <a:spcPts val="0"/>
              </a:spcBef>
              <a:spcAft>
                <a:spcPts val="0"/>
              </a:spcAft>
              <a:buSzPts val="1656"/>
              <a:buChar char="◼"/>
            </a:pPr>
            <a:r>
              <a:rPr lang="en-US"/>
              <a:t>Lehman Brothers’ debt and equity holders </a:t>
            </a:r>
            <a:endParaRPr/>
          </a:p>
          <a:p>
            <a:pPr indent="-333756" lvl="2" marL="1371600" rtl="0" algn="l">
              <a:lnSpc>
                <a:spcPct val="120000"/>
              </a:lnSpc>
              <a:spcBef>
                <a:spcPts val="0"/>
              </a:spcBef>
              <a:spcAft>
                <a:spcPts val="0"/>
              </a:spcAft>
              <a:buSzPts val="1656"/>
              <a:buChar char="◼"/>
            </a:pPr>
            <a:r>
              <a:rPr lang="en-US"/>
              <a:t>All holders that are directly financially tied to Lehman Brothers financial performance</a:t>
            </a:r>
            <a:endParaRPr/>
          </a:p>
          <a:p>
            <a:pPr indent="0" lvl="0" marL="1371600" rtl="0" algn="l">
              <a:lnSpc>
                <a:spcPct val="120000"/>
              </a:lnSpc>
              <a:spcBef>
                <a:spcPts val="0"/>
              </a:spcBef>
              <a:spcAft>
                <a:spcPts val="0"/>
              </a:spcAft>
              <a:buNone/>
            </a:pPr>
            <a:r>
              <a:t/>
            </a:r>
            <a:endParaRPr sz="600"/>
          </a:p>
          <a:p>
            <a:pPr indent="-333756" lvl="0" marL="457200" rtl="0" algn="l">
              <a:lnSpc>
                <a:spcPct val="120000"/>
              </a:lnSpc>
              <a:spcBef>
                <a:spcPts val="0"/>
              </a:spcBef>
              <a:spcAft>
                <a:spcPts val="0"/>
              </a:spcAft>
              <a:buSzPts val="1656"/>
              <a:buChar char="◼"/>
            </a:pPr>
            <a:r>
              <a:rPr lang="en-US"/>
              <a:t>Secondary stakeholders:</a:t>
            </a:r>
            <a:endParaRPr/>
          </a:p>
          <a:p>
            <a:pPr indent="-333756" lvl="1" marL="914400" rtl="0" algn="l">
              <a:lnSpc>
                <a:spcPct val="120000"/>
              </a:lnSpc>
              <a:spcBef>
                <a:spcPts val="0"/>
              </a:spcBef>
              <a:spcAft>
                <a:spcPts val="0"/>
              </a:spcAft>
              <a:buSzPts val="1656"/>
              <a:buChar char="◼"/>
            </a:pPr>
            <a:r>
              <a:rPr lang="en-US"/>
              <a:t>Lehman Brothers’ employees’ families </a:t>
            </a:r>
            <a:endParaRPr/>
          </a:p>
          <a:p>
            <a:pPr indent="-333756" lvl="2" marL="1371600" rtl="0" algn="l">
              <a:lnSpc>
                <a:spcPct val="120000"/>
              </a:lnSpc>
              <a:spcBef>
                <a:spcPts val="0"/>
              </a:spcBef>
              <a:spcAft>
                <a:spcPts val="0"/>
              </a:spcAft>
              <a:buSzPts val="1656"/>
              <a:buChar char="◼"/>
            </a:pPr>
            <a:r>
              <a:rPr lang="en-US"/>
              <a:t>affected if they lost their jobs and social perception for being tied to a corrupt corporation</a:t>
            </a:r>
            <a:endParaRPr/>
          </a:p>
          <a:p>
            <a:pPr indent="-333756" lvl="1" marL="914400" rtl="0" algn="l">
              <a:lnSpc>
                <a:spcPct val="120000"/>
              </a:lnSpc>
              <a:spcBef>
                <a:spcPts val="0"/>
              </a:spcBef>
              <a:spcAft>
                <a:spcPts val="0"/>
              </a:spcAft>
              <a:buSzPts val="1656"/>
              <a:buChar char="◼"/>
            </a:pPr>
            <a:r>
              <a:rPr lang="en-US"/>
              <a:t>US and UK stock market</a:t>
            </a:r>
            <a:endParaRPr/>
          </a:p>
          <a:p>
            <a:pPr indent="-333756" lvl="2" marL="1371600" rtl="0" algn="l">
              <a:lnSpc>
                <a:spcPct val="120000"/>
              </a:lnSpc>
              <a:spcBef>
                <a:spcPts val="0"/>
              </a:spcBef>
              <a:spcAft>
                <a:spcPts val="0"/>
              </a:spcAft>
              <a:buSzPts val="1656"/>
              <a:buChar char="◼"/>
            </a:pPr>
            <a:r>
              <a:rPr lang="en-US"/>
              <a:t>Repercussions of one US main banks failing could have domino effect in the market</a:t>
            </a:r>
            <a:endParaRPr/>
          </a:p>
          <a:p>
            <a:pPr indent="-333756" lvl="2" marL="1371600" rtl="0" algn="l">
              <a:lnSpc>
                <a:spcPct val="120000"/>
              </a:lnSpc>
              <a:spcBef>
                <a:spcPts val="0"/>
              </a:spcBef>
              <a:spcAft>
                <a:spcPts val="0"/>
              </a:spcAft>
              <a:buSzPts val="1656"/>
              <a:buChar char="◼"/>
            </a:pPr>
            <a:r>
              <a:rPr lang="en-US"/>
              <a:t> UK was involved as bank owned many bonds from their housing market</a:t>
            </a:r>
            <a:endParaRPr/>
          </a:p>
          <a:p>
            <a:pPr indent="-333756" lvl="1" marL="914400" rtl="0" algn="l">
              <a:lnSpc>
                <a:spcPct val="120000"/>
              </a:lnSpc>
              <a:spcBef>
                <a:spcPts val="0"/>
              </a:spcBef>
              <a:spcAft>
                <a:spcPts val="0"/>
              </a:spcAft>
              <a:buSzPts val="1656"/>
              <a:buChar char="◼"/>
            </a:pPr>
            <a:r>
              <a:rPr lang="en-US"/>
              <a:t>World Economy </a:t>
            </a:r>
            <a:endParaRPr/>
          </a:p>
          <a:p>
            <a:pPr indent="-333756" lvl="2" marL="1371600" rtl="0" algn="l">
              <a:lnSpc>
                <a:spcPct val="120000"/>
              </a:lnSpc>
              <a:spcBef>
                <a:spcPts val="0"/>
              </a:spcBef>
              <a:spcAft>
                <a:spcPts val="0"/>
              </a:spcAft>
              <a:buSzPts val="1656"/>
              <a:buChar char="◼"/>
            </a:pPr>
            <a:r>
              <a:rPr lang="en-US"/>
              <a:t>If US economy went down, triggering global financial </a:t>
            </a:r>
            <a:r>
              <a:rPr lang="en-US"/>
              <a:t>instability</a:t>
            </a:r>
            <a:endParaRPr/>
          </a:p>
          <a:p>
            <a:pPr indent="0" lvl="0" marL="457200" rtl="0" algn="l">
              <a:lnSpc>
                <a:spcPct val="120000"/>
              </a:lnSpc>
              <a:spcBef>
                <a:spcPts val="0"/>
              </a:spcBef>
              <a:spcAft>
                <a:spcPts val="0"/>
              </a:spcAft>
              <a:buNone/>
            </a:pPr>
            <a:r>
              <a:t/>
            </a:r>
            <a:endParaRPr/>
          </a:p>
        </p:txBody>
      </p:sp>
      <p:pic>
        <p:nvPicPr>
          <p:cNvPr id="148" name="Google Shape;148;p19"/>
          <p:cNvPicPr preferRelativeResize="0"/>
          <p:nvPr/>
        </p:nvPicPr>
        <p:blipFill rotWithShape="1">
          <a:blip r:embed="rId3">
            <a:alphaModFix/>
          </a:blip>
          <a:srcRect b="10100" l="9754" r="7859" t="14745"/>
          <a:stretch/>
        </p:blipFill>
        <p:spPr>
          <a:xfrm>
            <a:off x="5863575" y="2236275"/>
            <a:ext cx="5930400" cy="3843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400"/>
              <a:buFont typeface="Open Sans"/>
              <a:buNone/>
            </a:pPr>
            <a:r>
              <a:rPr lang="en-US"/>
              <a:t>SEPT 14</a:t>
            </a:r>
            <a:r>
              <a:rPr baseline="30000" lang="en-US"/>
              <a:t>TH</a:t>
            </a:r>
            <a:r>
              <a:rPr lang="en-US"/>
              <a:t> BOARD DECISION </a:t>
            </a:r>
            <a:endParaRPr/>
          </a:p>
        </p:txBody>
      </p:sp>
      <p:sp>
        <p:nvSpPr>
          <p:cNvPr id="155" name="Google Shape;155;p20"/>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Autofit/>
          </a:bodyPr>
          <a:lstStyle/>
          <a:p>
            <a:pPr indent="-333756" lvl="0" marL="457200" rtl="0" algn="l">
              <a:lnSpc>
                <a:spcPct val="200000"/>
              </a:lnSpc>
              <a:spcBef>
                <a:spcPts val="0"/>
              </a:spcBef>
              <a:spcAft>
                <a:spcPts val="0"/>
              </a:spcAft>
              <a:buSzPts val="1656"/>
              <a:buChar char="◼"/>
            </a:pPr>
            <a:r>
              <a:rPr lang="en-US"/>
              <a:t>The board should have delayed</a:t>
            </a:r>
            <a:endParaRPr/>
          </a:p>
          <a:p>
            <a:pPr indent="-333756" lvl="0" marL="457200" rtl="0" algn="l">
              <a:lnSpc>
                <a:spcPct val="200000"/>
              </a:lnSpc>
              <a:spcBef>
                <a:spcPts val="0"/>
              </a:spcBef>
              <a:spcAft>
                <a:spcPts val="0"/>
              </a:spcAft>
              <a:buSzPts val="1656"/>
              <a:buChar char="◼"/>
            </a:pPr>
            <a:r>
              <a:rPr lang="en-US"/>
              <a:t>Bankruptcy would have global scale impact</a:t>
            </a:r>
            <a:endParaRPr/>
          </a:p>
          <a:p>
            <a:pPr indent="-333756" lvl="0" marL="457200" rtl="0" algn="l">
              <a:lnSpc>
                <a:spcPct val="200000"/>
              </a:lnSpc>
              <a:spcBef>
                <a:spcPts val="0"/>
              </a:spcBef>
              <a:spcAft>
                <a:spcPts val="0"/>
              </a:spcAft>
              <a:buSzPts val="1656"/>
              <a:buChar char="◼"/>
            </a:pPr>
            <a:r>
              <a:rPr lang="en-US"/>
              <a:t>Staying open would just cause further damage</a:t>
            </a:r>
            <a:endParaRPr/>
          </a:p>
        </p:txBody>
      </p:sp>
      <p:pic>
        <p:nvPicPr>
          <p:cNvPr id="156" name="Google Shape;156;p20"/>
          <p:cNvPicPr preferRelativeResize="0"/>
          <p:nvPr/>
        </p:nvPicPr>
        <p:blipFill>
          <a:blip r:embed="rId3">
            <a:alphaModFix/>
          </a:blip>
          <a:stretch>
            <a:fillRect/>
          </a:stretch>
        </p:blipFill>
        <p:spPr>
          <a:xfrm>
            <a:off x="6634900" y="2967488"/>
            <a:ext cx="4514850" cy="238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581193" y="958258"/>
            <a:ext cx="11029500" cy="988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3959"/>
              <a:buFont typeface="Open Sans"/>
              <a:buNone/>
            </a:pPr>
            <a:r>
              <a:rPr lang="en-US" sz="3959"/>
              <a:t>ADVANTAGES AND DISADVANTAGES OF RICHARD FULD’S POSITIONS </a:t>
            </a:r>
            <a:endParaRPr/>
          </a:p>
        </p:txBody>
      </p:sp>
      <p:sp>
        <p:nvSpPr>
          <p:cNvPr id="163" name="Google Shape;163;p21"/>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p>
            <a:pPr indent="-218370" lvl="0" marL="306000" rtl="0" algn="l">
              <a:lnSpc>
                <a:spcPct val="120000"/>
              </a:lnSpc>
              <a:spcBef>
                <a:spcPts val="0"/>
              </a:spcBef>
              <a:spcAft>
                <a:spcPts val="0"/>
              </a:spcAft>
              <a:buSzPts val="1380"/>
              <a:buNone/>
            </a:pPr>
            <a:r>
              <a:rPr lang="en-US"/>
              <a:t>Advantages</a:t>
            </a:r>
            <a:endParaRPr/>
          </a:p>
        </p:txBody>
      </p:sp>
      <p:sp>
        <p:nvSpPr>
          <p:cNvPr id="164" name="Google Shape;164;p21"/>
          <p:cNvSpPr txBox="1"/>
          <p:nvPr>
            <p:ph idx="2" type="body"/>
          </p:nvPr>
        </p:nvSpPr>
        <p:spPr>
          <a:xfrm>
            <a:off x="581194" y="2926052"/>
            <a:ext cx="5194800" cy="2934900"/>
          </a:xfrm>
          <a:prstGeom prst="rect">
            <a:avLst/>
          </a:prstGeom>
        </p:spPr>
        <p:txBody>
          <a:bodyPr anchorCtr="0" anchor="t" bIns="45700" lIns="91425" spcFirstLastPara="1" rIns="91425" wrap="square" tIns="45700">
            <a:noAutofit/>
          </a:bodyPr>
          <a:lstStyle/>
          <a:p>
            <a:pPr indent="-333756" lvl="0" marL="457200" rtl="0" algn="l">
              <a:lnSpc>
                <a:spcPct val="200000"/>
              </a:lnSpc>
              <a:spcBef>
                <a:spcPts val="360"/>
              </a:spcBef>
              <a:spcAft>
                <a:spcPts val="0"/>
              </a:spcAft>
              <a:buSzPts val="1656"/>
              <a:buAutoNum type="arabicPeriod"/>
            </a:pPr>
            <a:r>
              <a:rPr lang="en-US"/>
              <a:t>Fuld has a vested interest in the survival of the company.</a:t>
            </a:r>
            <a:endParaRPr/>
          </a:p>
          <a:p>
            <a:pPr indent="-333756" lvl="0" marL="457200" rtl="0" algn="l">
              <a:lnSpc>
                <a:spcPct val="200000"/>
              </a:lnSpc>
              <a:spcBef>
                <a:spcPts val="0"/>
              </a:spcBef>
              <a:spcAft>
                <a:spcPts val="0"/>
              </a:spcAft>
              <a:buSzPts val="1656"/>
              <a:buAutoNum type="arabicPeriod"/>
            </a:pPr>
            <a:r>
              <a:rPr lang="en-US"/>
              <a:t>As Chairman and CEO he has better relationships with board members, promoting cooperation.</a:t>
            </a:r>
            <a:endParaRPr/>
          </a:p>
          <a:p>
            <a:pPr indent="-333756" lvl="0" marL="457200" rtl="0" algn="l">
              <a:lnSpc>
                <a:spcPct val="200000"/>
              </a:lnSpc>
              <a:spcBef>
                <a:spcPts val="0"/>
              </a:spcBef>
              <a:spcAft>
                <a:spcPts val="0"/>
              </a:spcAft>
              <a:buSzPts val="1656"/>
              <a:buAutoNum type="arabicPeriod"/>
            </a:pPr>
            <a:r>
              <a:rPr lang="en-US"/>
              <a:t>Fuld has developed an extensive and advanced skill set.</a:t>
            </a:r>
            <a:endParaRPr/>
          </a:p>
        </p:txBody>
      </p:sp>
      <p:sp>
        <p:nvSpPr>
          <p:cNvPr id="165" name="Google Shape;165;p21"/>
          <p:cNvSpPr txBox="1"/>
          <p:nvPr>
            <p:ph idx="3" type="body"/>
          </p:nvPr>
        </p:nvSpPr>
        <p:spPr>
          <a:xfrm>
            <a:off x="6416039" y="2250892"/>
            <a:ext cx="5194800" cy="553500"/>
          </a:xfrm>
          <a:prstGeom prst="rect">
            <a:avLst/>
          </a:prstGeom>
        </p:spPr>
        <p:txBody>
          <a:bodyPr anchorCtr="0" anchor="ctr" bIns="45700" lIns="91425" spcFirstLastPara="1" rIns="91425" wrap="square" tIns="45700">
            <a:noAutofit/>
          </a:bodyPr>
          <a:lstStyle/>
          <a:p>
            <a:pPr indent="0" lvl="0" marL="0" rtl="0" algn="l">
              <a:spcBef>
                <a:spcPts val="400"/>
              </a:spcBef>
              <a:spcAft>
                <a:spcPts val="600"/>
              </a:spcAft>
              <a:buNone/>
            </a:pPr>
            <a:r>
              <a:rPr lang="en-US"/>
              <a:t>Disadvantages</a:t>
            </a:r>
            <a:endParaRPr/>
          </a:p>
        </p:txBody>
      </p:sp>
      <p:sp>
        <p:nvSpPr>
          <p:cNvPr id="166" name="Google Shape;166;p21"/>
          <p:cNvSpPr txBox="1"/>
          <p:nvPr>
            <p:ph idx="4" type="body"/>
          </p:nvPr>
        </p:nvSpPr>
        <p:spPr>
          <a:xfrm>
            <a:off x="6416037" y="2926052"/>
            <a:ext cx="5194800" cy="2934900"/>
          </a:xfrm>
          <a:prstGeom prst="rect">
            <a:avLst/>
          </a:prstGeom>
        </p:spPr>
        <p:txBody>
          <a:bodyPr anchorCtr="0" anchor="t" bIns="45700" lIns="91425" spcFirstLastPara="1" rIns="91425" wrap="square" tIns="45700">
            <a:noAutofit/>
          </a:bodyPr>
          <a:lstStyle/>
          <a:p>
            <a:pPr indent="-333756" lvl="0" marL="457200" rtl="0" algn="l">
              <a:lnSpc>
                <a:spcPct val="200000"/>
              </a:lnSpc>
              <a:spcBef>
                <a:spcPts val="360"/>
              </a:spcBef>
              <a:spcAft>
                <a:spcPts val="0"/>
              </a:spcAft>
              <a:buSzPts val="1656"/>
              <a:buAutoNum type="arabicPeriod"/>
            </a:pPr>
            <a:r>
              <a:rPr lang="en-US"/>
              <a:t>Personal bias towards Fuld impacts his relationships.</a:t>
            </a:r>
            <a:endParaRPr/>
          </a:p>
          <a:p>
            <a:pPr indent="-333756" lvl="0" marL="457200" rtl="0" algn="l">
              <a:lnSpc>
                <a:spcPct val="200000"/>
              </a:lnSpc>
              <a:spcBef>
                <a:spcPts val="0"/>
              </a:spcBef>
              <a:spcAft>
                <a:spcPts val="0"/>
              </a:spcAft>
              <a:buSzPts val="1656"/>
              <a:buAutoNum type="arabicPeriod"/>
            </a:pPr>
            <a:r>
              <a:rPr lang="en-US"/>
              <a:t>Lack of new perspective in management.</a:t>
            </a:r>
            <a:endParaRPr/>
          </a:p>
          <a:p>
            <a:pPr indent="-333756" lvl="0" marL="457200" rtl="0" algn="l">
              <a:lnSpc>
                <a:spcPct val="200000"/>
              </a:lnSpc>
              <a:spcBef>
                <a:spcPts val="0"/>
              </a:spcBef>
              <a:spcAft>
                <a:spcPts val="0"/>
              </a:spcAft>
              <a:buSzPts val="1656"/>
              <a:buAutoNum type="arabicPeriod"/>
            </a:pPr>
            <a:r>
              <a:rPr lang="en-US"/>
              <a:t>Traditional methods of management and execution.</a:t>
            </a:r>
            <a:endParaRPr/>
          </a:p>
          <a:p>
            <a:pPr indent="-333756" lvl="0" marL="457200" rtl="0" algn="l">
              <a:lnSpc>
                <a:spcPct val="200000"/>
              </a:lnSpc>
              <a:spcBef>
                <a:spcPts val="0"/>
              </a:spcBef>
              <a:spcAft>
                <a:spcPts val="0"/>
              </a:spcAft>
              <a:buSzPts val="1656"/>
              <a:buAutoNum type="arabicPeriod"/>
            </a:pPr>
            <a:r>
              <a:rPr lang="en-US"/>
              <a:t>Inclined to not sell the company.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400"/>
              <a:buFont typeface="Open Sans"/>
              <a:buNone/>
            </a:pPr>
            <a:r>
              <a:rPr lang="en-US"/>
              <a:t>CONCLUSIONS AND TAKEAWAYS </a:t>
            </a:r>
            <a:endParaRPr/>
          </a:p>
        </p:txBody>
      </p:sp>
      <p:sp>
        <p:nvSpPr>
          <p:cNvPr id="173" name="Google Shape;173;p22"/>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Autofit/>
          </a:bodyPr>
          <a:lstStyle/>
          <a:p>
            <a:pPr indent="-333756" lvl="0" marL="457200" rtl="0" algn="l">
              <a:lnSpc>
                <a:spcPct val="120000"/>
              </a:lnSpc>
              <a:spcBef>
                <a:spcPts val="0"/>
              </a:spcBef>
              <a:spcAft>
                <a:spcPts val="0"/>
              </a:spcAft>
              <a:buSzPts val="1656"/>
              <a:buChar char="◼"/>
            </a:pPr>
            <a:r>
              <a:rPr lang="en-US"/>
              <a:t>Bad behaviour is mostly influenced by upper management asking for higher returns </a:t>
            </a:r>
            <a:endParaRPr/>
          </a:p>
          <a:p>
            <a:pPr indent="-333756" lvl="1" marL="914400" rtl="0" algn="l">
              <a:lnSpc>
                <a:spcPct val="120000"/>
              </a:lnSpc>
              <a:spcBef>
                <a:spcPts val="0"/>
              </a:spcBef>
              <a:spcAft>
                <a:spcPts val="0"/>
              </a:spcAft>
              <a:buSzPts val="1656"/>
              <a:buChar char="◼"/>
            </a:pPr>
            <a:r>
              <a:rPr lang="en-US"/>
              <a:t>Risky bonds were an easy way out</a:t>
            </a:r>
            <a:endParaRPr/>
          </a:p>
          <a:p>
            <a:pPr indent="-333756" lvl="1" marL="914400" rtl="0" algn="l">
              <a:lnSpc>
                <a:spcPct val="120000"/>
              </a:lnSpc>
              <a:spcBef>
                <a:spcPts val="0"/>
              </a:spcBef>
              <a:spcAft>
                <a:spcPts val="0"/>
              </a:spcAft>
              <a:buSzPts val="1656"/>
              <a:buChar char="◼"/>
            </a:pPr>
            <a:r>
              <a:rPr lang="en-US"/>
              <a:t>Management decided to double their bond stakes putting the company in a higher risk</a:t>
            </a:r>
            <a:endParaRPr/>
          </a:p>
          <a:p>
            <a:pPr indent="0" lvl="0" marL="914400" rtl="0" algn="l">
              <a:lnSpc>
                <a:spcPct val="120000"/>
              </a:lnSpc>
              <a:spcBef>
                <a:spcPts val="0"/>
              </a:spcBef>
              <a:spcAft>
                <a:spcPts val="0"/>
              </a:spcAft>
              <a:buNone/>
            </a:pPr>
            <a:r>
              <a:t/>
            </a:r>
            <a:endParaRPr/>
          </a:p>
          <a:p>
            <a:pPr indent="-333756" lvl="0" marL="457200" rtl="0" algn="l">
              <a:lnSpc>
                <a:spcPct val="120000"/>
              </a:lnSpc>
              <a:spcBef>
                <a:spcPts val="0"/>
              </a:spcBef>
              <a:spcAft>
                <a:spcPts val="0"/>
              </a:spcAft>
              <a:buSzPts val="1656"/>
              <a:buChar char="◼"/>
            </a:pPr>
            <a:r>
              <a:rPr lang="en-US"/>
              <a:t>Government tried to save Lehman Brothers after their last bullet fell out, they gave up on them </a:t>
            </a:r>
            <a:endParaRPr/>
          </a:p>
          <a:p>
            <a:pPr indent="-333756" lvl="1" marL="914400" rtl="0" algn="l">
              <a:lnSpc>
                <a:spcPct val="120000"/>
              </a:lnSpc>
              <a:spcBef>
                <a:spcPts val="0"/>
              </a:spcBef>
              <a:spcAft>
                <a:spcPts val="0"/>
              </a:spcAft>
              <a:buSzPts val="1656"/>
              <a:buChar char="◼"/>
            </a:pPr>
            <a:r>
              <a:rPr lang="en-US"/>
              <a:t>They were more interested in saving the US economy than Lehman Brothers</a:t>
            </a:r>
            <a:endParaRPr/>
          </a:p>
          <a:p>
            <a:pPr indent="-333756" lvl="1" marL="914400" rtl="0" algn="l">
              <a:lnSpc>
                <a:spcPct val="120000"/>
              </a:lnSpc>
              <a:spcBef>
                <a:spcPts val="0"/>
              </a:spcBef>
              <a:spcAft>
                <a:spcPts val="0"/>
              </a:spcAft>
              <a:buSzPts val="1656"/>
              <a:buChar char="◼"/>
            </a:pPr>
            <a:r>
              <a:rPr lang="en-US"/>
              <a:t>B</a:t>
            </a:r>
            <a:r>
              <a:rPr lang="en-US"/>
              <a:t>ankruptcy was the next best scenario</a:t>
            </a:r>
            <a:endParaRPr/>
          </a:p>
          <a:p>
            <a:pPr indent="0" lvl="0" marL="914400" rtl="0" algn="l">
              <a:lnSpc>
                <a:spcPct val="120000"/>
              </a:lnSpc>
              <a:spcBef>
                <a:spcPts val="0"/>
              </a:spcBef>
              <a:spcAft>
                <a:spcPts val="0"/>
              </a:spcAft>
              <a:buNone/>
            </a:pPr>
            <a:r>
              <a:t/>
            </a:r>
            <a:endParaRPr/>
          </a:p>
          <a:p>
            <a:pPr indent="-333756" lvl="0" marL="457200" rtl="0" algn="l">
              <a:lnSpc>
                <a:spcPct val="120000"/>
              </a:lnSpc>
              <a:spcBef>
                <a:spcPts val="0"/>
              </a:spcBef>
              <a:spcAft>
                <a:spcPts val="0"/>
              </a:spcAft>
              <a:buSzPts val="1656"/>
              <a:buChar char="◼"/>
            </a:pPr>
            <a:r>
              <a:rPr lang="en-US"/>
              <a:t>Overall we think that Lehman Brothers were at fault, bankruptcy triggered a domino effect on the failure of global economy, but it was necessary to stop this bad behavior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581192" y="702156"/>
            <a:ext cx="11029500" cy="1188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400"/>
              <a:buFont typeface="Open Sans"/>
              <a:buNone/>
            </a:pPr>
            <a:r>
              <a:rPr lang="en-US"/>
              <a:t>GROUP CASE </a:t>
            </a:r>
            <a:r>
              <a:rPr lang="en-US"/>
              <a:t>TAKEAWAYS </a:t>
            </a:r>
            <a:endParaRPr/>
          </a:p>
        </p:txBody>
      </p:sp>
      <p:sp>
        <p:nvSpPr>
          <p:cNvPr id="180" name="Google Shape;180;p23"/>
          <p:cNvSpPr txBox="1"/>
          <p:nvPr>
            <p:ph idx="1" type="body"/>
          </p:nvPr>
        </p:nvSpPr>
        <p:spPr>
          <a:xfrm>
            <a:off x="1942000" y="1969650"/>
            <a:ext cx="8307900" cy="2309100"/>
          </a:xfrm>
          <a:prstGeom prst="rect">
            <a:avLst/>
          </a:prstGeom>
          <a:noFill/>
          <a:ln>
            <a:noFill/>
          </a:ln>
        </p:spPr>
        <p:txBody>
          <a:bodyPr anchorCtr="0" anchor="ctr" bIns="45700" lIns="91425" spcFirstLastPara="1" rIns="91425" wrap="square" tIns="45700">
            <a:noAutofit/>
          </a:bodyPr>
          <a:lstStyle/>
          <a:p>
            <a:pPr indent="-333756" lvl="0" marL="457200" rtl="0" algn="just">
              <a:spcBef>
                <a:spcPts val="360"/>
              </a:spcBef>
              <a:spcAft>
                <a:spcPts val="0"/>
              </a:spcAft>
              <a:buSzPts val="1656"/>
              <a:buChar char="◼"/>
            </a:pPr>
            <a:r>
              <a:rPr lang="en-US"/>
              <a:t>Working as a group allowed everyone to have a different perspective of the case</a:t>
            </a:r>
            <a:endParaRPr/>
          </a:p>
          <a:p>
            <a:pPr indent="-333756" lvl="0" marL="457200" rtl="0" algn="just">
              <a:spcBef>
                <a:spcPts val="0"/>
              </a:spcBef>
              <a:spcAft>
                <a:spcPts val="0"/>
              </a:spcAft>
              <a:buSzPts val="1656"/>
              <a:buChar char="◼"/>
            </a:pPr>
            <a:r>
              <a:rPr lang="en-US"/>
              <a:t>We all worked on different slides but came back to discuss and add additional details </a:t>
            </a:r>
            <a:endParaRPr/>
          </a:p>
          <a:p>
            <a:pPr indent="-333756" lvl="0" marL="457200" rtl="0" algn="just">
              <a:spcBef>
                <a:spcPts val="0"/>
              </a:spcBef>
              <a:spcAft>
                <a:spcPts val="0"/>
              </a:spcAft>
              <a:buSzPts val="1656"/>
              <a:buChar char="◼"/>
            </a:pPr>
            <a:r>
              <a:rPr lang="en-US"/>
              <a:t>Group conversation opened everyone eyes to parts that people may have missed</a:t>
            </a:r>
            <a:endParaRPr/>
          </a:p>
          <a:p>
            <a:pPr indent="-333756" lvl="0" marL="457200" rtl="0" algn="just">
              <a:spcBef>
                <a:spcPts val="0"/>
              </a:spcBef>
              <a:spcAft>
                <a:spcPts val="0"/>
              </a:spcAft>
              <a:buSzPts val="1656"/>
              <a:buChar char="◼"/>
            </a:pPr>
            <a:r>
              <a:rPr lang="en-US"/>
              <a:t>Allowed everyone to delve deeper into the case content </a:t>
            </a:r>
            <a:endParaRPr/>
          </a:p>
        </p:txBody>
      </p:sp>
      <p:pic>
        <p:nvPicPr>
          <p:cNvPr id="181" name="Google Shape;181;p23"/>
          <p:cNvPicPr preferRelativeResize="0"/>
          <p:nvPr/>
        </p:nvPicPr>
        <p:blipFill>
          <a:blip r:embed="rId3">
            <a:alphaModFix/>
          </a:blip>
          <a:stretch>
            <a:fillRect/>
          </a:stretch>
        </p:blipFill>
        <p:spPr>
          <a:xfrm>
            <a:off x="3983988" y="4190150"/>
            <a:ext cx="4224022" cy="2369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AnalogousFromDarkSeedLeftStep">
      <a:dk1>
        <a:srgbClr val="000000"/>
      </a:dk1>
      <a:lt1>
        <a:srgbClr val="FFFFFF"/>
      </a:lt1>
      <a:dk2>
        <a:srgbClr val="24412B"/>
      </a:dk2>
      <a:lt2>
        <a:srgbClr val="E8E7E2"/>
      </a:lt2>
      <a:accent1>
        <a:srgbClr val="535EC5"/>
      </a:accent1>
      <a:accent2>
        <a:srgbClr val="3B78B1"/>
      </a:accent2>
      <a:accent3>
        <a:srgbClr val="48B1B9"/>
      </a:accent3>
      <a:accent4>
        <a:srgbClr val="3BB188"/>
      </a:accent4>
      <a:accent5>
        <a:srgbClr val="49B963"/>
      </a:accent5>
      <a:accent6>
        <a:srgbClr val="50B13B"/>
      </a:accent6>
      <a:hlink>
        <a:srgbClr val="32965A"/>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AnalogousFromDarkSeedLeftStep">
      <a:dk1>
        <a:srgbClr val="000000"/>
      </a:dk1>
      <a:lt1>
        <a:srgbClr val="FFFFFF"/>
      </a:lt1>
      <a:dk2>
        <a:srgbClr val="24412B"/>
      </a:dk2>
      <a:lt2>
        <a:srgbClr val="E8E7E2"/>
      </a:lt2>
      <a:accent1>
        <a:srgbClr val="535EC5"/>
      </a:accent1>
      <a:accent2>
        <a:srgbClr val="3B78B1"/>
      </a:accent2>
      <a:accent3>
        <a:srgbClr val="48B1B9"/>
      </a:accent3>
      <a:accent4>
        <a:srgbClr val="3BB188"/>
      </a:accent4>
      <a:accent5>
        <a:srgbClr val="49B963"/>
      </a:accent5>
      <a:accent6>
        <a:srgbClr val="50B13B"/>
      </a:accent6>
      <a:hlink>
        <a:srgbClr val="32965A"/>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