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17"/>
  </p:notesMasterIdLst>
  <p:handoutMasterIdLst>
    <p:handoutMasterId r:id="rId18"/>
  </p:handoutMasterIdLst>
  <p:sldIdLst>
    <p:sldId id="485" r:id="rId2"/>
    <p:sldId id="500" r:id="rId3"/>
    <p:sldId id="496" r:id="rId4"/>
    <p:sldId id="492" r:id="rId5"/>
    <p:sldId id="486" r:id="rId6"/>
    <p:sldId id="411" r:id="rId7"/>
    <p:sldId id="490" r:id="rId8"/>
    <p:sldId id="423" r:id="rId9"/>
    <p:sldId id="503" r:id="rId10"/>
    <p:sldId id="502" r:id="rId11"/>
    <p:sldId id="495" r:id="rId12"/>
    <p:sldId id="494" r:id="rId13"/>
    <p:sldId id="497" r:id="rId14"/>
    <p:sldId id="499" r:id="rId15"/>
    <p:sldId id="493" r:id="rId16"/>
  </p:sldIdLst>
  <p:sldSz cx="9144000" cy="5715000" type="screen16x10"/>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1">
          <p15:clr>
            <a:srgbClr val="A4A3A4"/>
          </p15:clr>
        </p15:guide>
        <p15:guide id="2" orient="horz" pos="2813">
          <p15:clr>
            <a:srgbClr val="A4A3A4"/>
          </p15:clr>
        </p15:guide>
        <p15:guide id="3" pos="188">
          <p15:clr>
            <a:srgbClr val="A4A3A4"/>
          </p15:clr>
        </p15:guide>
        <p15:guide id="4" pos="5557">
          <p15:clr>
            <a:srgbClr val="A4A3A4"/>
          </p15:clr>
        </p15:guide>
        <p15:guide id="5" orient="horz" pos="179">
          <p15:clr>
            <a:srgbClr val="A4A3A4"/>
          </p15:clr>
        </p15:guide>
        <p15:guide id="6" orient="horz" pos="3126">
          <p15:clr>
            <a:srgbClr val="A4A3A4"/>
          </p15:clr>
        </p15:guide>
        <p15:guide id="7" pos="192">
          <p15:clr>
            <a:srgbClr val="A4A3A4"/>
          </p15:clr>
        </p15:guide>
        <p15:guide id="8" orient="horz" pos="405">
          <p15:clr>
            <a:srgbClr val="A4A3A4"/>
          </p15:clr>
        </p15:guide>
      </p15:sldGuideLst>
    </p:ext>
    <p:ext uri="{2D200454-40CA-4A62-9FC3-DE9A4176ACB9}">
      <p15:notesGuideLst xmlns:p15="http://schemas.microsoft.com/office/powerpoint/2012/main" xmlns="">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8921"/>
    <a:srgbClr val="65B034"/>
    <a:srgbClr val="163A53"/>
    <a:srgbClr val="0074A8"/>
    <a:srgbClr val="7E898B"/>
    <a:srgbClr val="404040"/>
    <a:srgbClr val="0086B5"/>
    <a:srgbClr val="38A5A5"/>
    <a:srgbClr val="57B6BC"/>
    <a:srgbClr val="D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84139" autoAdjust="0"/>
  </p:normalViewPr>
  <p:slideViewPr>
    <p:cSldViewPr snapToGrid="0" snapToObjects="1">
      <p:cViewPr>
        <p:scale>
          <a:sx n="130" d="100"/>
          <a:sy n="130" d="100"/>
        </p:scale>
        <p:origin x="-72" y="1536"/>
      </p:cViewPr>
      <p:guideLst>
        <p:guide orient="horz" pos="161"/>
        <p:guide orient="horz" pos="2813"/>
        <p:guide orient="horz" pos="179"/>
        <p:guide orient="horz" pos="3126"/>
        <p:guide orient="horz" pos="405"/>
        <p:guide pos="188"/>
        <p:guide pos="5557"/>
        <p:guide pos="192"/>
      </p:guideLst>
    </p:cSldViewPr>
  </p:slideViewPr>
  <p:outlineViewPr>
    <p:cViewPr>
      <p:scale>
        <a:sx n="33" d="100"/>
        <a:sy n="33" d="100"/>
      </p:scale>
      <p:origin x="0" y="0"/>
    </p:cViewPr>
  </p:outlineViewPr>
  <p:notesTextViewPr>
    <p:cViewPr>
      <p:scale>
        <a:sx n="1" d="1"/>
        <a:sy n="1" d="1"/>
      </p:scale>
      <p:origin x="0" y="0"/>
    </p:cViewPr>
  </p:notesTextViewPr>
  <p:sorterViewPr>
    <p:cViewPr>
      <p:scale>
        <a:sx n="132" d="100"/>
        <a:sy n="132" d="100"/>
      </p:scale>
      <p:origin x="0" y="2304"/>
    </p:cViewPr>
  </p:sorterViewPr>
  <p:notesViewPr>
    <p:cSldViewPr snapToGrid="0" snapToObjects="1" showGuides="1">
      <p:cViewPr varScale="1">
        <p:scale>
          <a:sx n="80" d="100"/>
          <a:sy n="80" d="100"/>
        </p:scale>
        <p:origin x="-1944" y="-84"/>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56050" y="0"/>
            <a:ext cx="3027363" cy="463550"/>
          </a:xfrm>
          <a:prstGeom prst="rect">
            <a:avLst/>
          </a:prstGeom>
        </p:spPr>
        <p:txBody>
          <a:bodyPr vert="horz" lIns="91440" tIns="45720" rIns="91440" bIns="45720" rtlCol="0"/>
          <a:lstStyle>
            <a:lvl1pPr algn="r">
              <a:defRPr sz="1200"/>
            </a:lvl1pPr>
          </a:lstStyle>
          <a:p>
            <a:fld id="{F0BB27B4-BE80-4A64-A720-975D9C2CD29D}" type="datetimeFigureOut">
              <a:rPr lang="en-US" smtClean="0"/>
              <a:t>08/10/2017</a:t>
            </a:fld>
            <a:endParaRPr lang="en-US"/>
          </a:p>
        </p:txBody>
      </p:sp>
      <p:sp>
        <p:nvSpPr>
          <p:cNvPr id="4" name="Footer Placeholder 3"/>
          <p:cNvSpPr>
            <a:spLocks noGrp="1"/>
          </p:cNvSpPr>
          <p:nvPr>
            <p:ph type="ftr" sz="quarter" idx="2"/>
          </p:nvPr>
        </p:nvSpPr>
        <p:spPr>
          <a:xfrm>
            <a:off x="0" y="8818563"/>
            <a:ext cx="3027363"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56050" y="8818563"/>
            <a:ext cx="3027363" cy="463550"/>
          </a:xfrm>
          <a:prstGeom prst="rect">
            <a:avLst/>
          </a:prstGeom>
        </p:spPr>
        <p:txBody>
          <a:bodyPr vert="horz" lIns="91440" tIns="45720" rIns="91440" bIns="45720" rtlCol="0" anchor="b"/>
          <a:lstStyle>
            <a:lvl1pPr algn="r">
              <a:defRPr sz="1200"/>
            </a:lvl1pPr>
          </a:lstStyle>
          <a:p>
            <a:fld id="{D66D799F-5C0E-4E52-BD52-87DA591E65D6}" type="slidenum">
              <a:rPr lang="en-US" smtClean="0"/>
              <a:t>‹#›</a:t>
            </a:fld>
            <a:endParaRPr lang="en-US"/>
          </a:p>
        </p:txBody>
      </p:sp>
    </p:spTree>
    <p:extLst>
      <p:ext uri="{BB962C8B-B14F-4D97-AF65-F5344CB8AC3E}">
        <p14:creationId xmlns:p14="http://schemas.microsoft.com/office/powerpoint/2010/main" val="103594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atin typeface="Arial" panose="020B0604020202020204" pitchFamily="34" charset="0"/>
              </a:defRPr>
            </a:lvl1pPr>
          </a:lstStyle>
          <a:p>
            <a:fld id="{80568A58-25BF-4ED8-BF3A-372FEB996820}" type="datetimeFigureOut">
              <a:rPr lang="en-US" smtClean="0"/>
              <a:pPr/>
              <a:t>08/10/2017</a:t>
            </a:fld>
            <a:endParaRPr lang="en-US" dirty="0"/>
          </a:p>
        </p:txBody>
      </p:sp>
      <p:sp>
        <p:nvSpPr>
          <p:cNvPr id="4" name="Slide Image Placeholder 3"/>
          <p:cNvSpPr>
            <a:spLocks noGrp="1" noRot="1" noChangeAspect="1"/>
          </p:cNvSpPr>
          <p:nvPr>
            <p:ph type="sldImg" idx="2"/>
          </p:nvPr>
        </p:nvSpPr>
        <p:spPr>
          <a:xfrm>
            <a:off x="708025" y="696913"/>
            <a:ext cx="5568950" cy="3481387"/>
          </a:xfrm>
          <a:prstGeom prst="rect">
            <a:avLst/>
          </a:prstGeom>
          <a:noFill/>
          <a:ln w="12700">
            <a:solidFill>
              <a:prstClr val="black"/>
            </a:solidFill>
          </a:ln>
        </p:spPr>
        <p:txBody>
          <a:bodyPr vert="horz" lIns="92958" tIns="46479" rIns="92958" bIns="46479" rtlCol="0" anchor="ctr"/>
          <a:lstStyle/>
          <a:p>
            <a:endParaRPr lang="en-US" dirty="0"/>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atin typeface="Arial" panose="020B0604020202020204" pitchFamily="34" charset="0"/>
              </a:defRPr>
            </a:lvl1pPr>
          </a:lstStyle>
          <a:p>
            <a:fld id="{D956B978-5561-43A9-995A-DAC25F8E4654}" type="slidenum">
              <a:rPr lang="en-US" smtClean="0"/>
              <a:pPr/>
              <a:t>‹#›</a:t>
            </a:fld>
            <a:endParaRPr lang="en-US" dirty="0"/>
          </a:p>
        </p:txBody>
      </p:sp>
    </p:spTree>
    <p:extLst>
      <p:ext uri="{BB962C8B-B14F-4D97-AF65-F5344CB8AC3E}">
        <p14:creationId xmlns:p14="http://schemas.microsoft.com/office/powerpoint/2010/main" val="3346970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1</a:t>
            </a:fld>
            <a:endParaRPr lang="en-US" dirty="0"/>
          </a:p>
        </p:txBody>
      </p:sp>
    </p:spTree>
    <p:extLst>
      <p:ext uri="{BB962C8B-B14F-4D97-AF65-F5344CB8AC3E}">
        <p14:creationId xmlns:p14="http://schemas.microsoft.com/office/powerpoint/2010/main" val="1635736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to do internship better</a:t>
            </a:r>
            <a:r>
              <a:rPr lang="en-US" baseline="0" dirty="0" smtClean="0"/>
              <a:t> or what they did well AND what you thought the team did well or what they could do better</a:t>
            </a:r>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14</a:t>
            </a:fld>
            <a:endParaRPr lang="en-US" dirty="0"/>
          </a:p>
        </p:txBody>
      </p:sp>
    </p:spTree>
    <p:extLst>
      <p:ext uri="{BB962C8B-B14F-4D97-AF65-F5344CB8AC3E}">
        <p14:creationId xmlns:p14="http://schemas.microsoft.com/office/powerpoint/2010/main" val="2224430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56B978-5561-43A9-995A-DAC25F8E4654}"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248952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been updating the</a:t>
            </a:r>
            <a:r>
              <a:rPr lang="en-US" baseline="0" dirty="0" smtClean="0"/>
              <a:t> Ribbit Site ever since we created it. We have worked on the WORM project for some time and been updating ever since. We started karma testing for angular 4.0 after we finished the majority of the WORM project and currently are trying to configure the karma settings to the MF Recon code. </a:t>
            </a:r>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4</a:t>
            </a:fld>
            <a:endParaRPr lang="en-US" dirty="0"/>
          </a:p>
        </p:txBody>
      </p:sp>
    </p:spTree>
    <p:extLst>
      <p:ext uri="{BB962C8B-B14F-4D97-AF65-F5344CB8AC3E}">
        <p14:creationId xmlns:p14="http://schemas.microsoft.com/office/powerpoint/2010/main" val="2463482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5</a:t>
            </a:fld>
            <a:endParaRPr lang="en-US" dirty="0"/>
          </a:p>
        </p:txBody>
      </p:sp>
    </p:spTree>
    <p:extLst>
      <p:ext uri="{BB962C8B-B14F-4D97-AF65-F5344CB8AC3E}">
        <p14:creationId xmlns:p14="http://schemas.microsoft.com/office/powerpoint/2010/main" val="1248952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Did</a:t>
            </a:r>
            <a:r>
              <a:rPr lang="en-US" baseline="0" dirty="0" smtClean="0"/>
              <a:t> a</a:t>
            </a:r>
            <a:r>
              <a:rPr lang="en-US" dirty="0" smtClean="0"/>
              <a:t> Ribbit Site Demo the last time.</a:t>
            </a:r>
            <a:r>
              <a:rPr lang="en-US" baseline="0" dirty="0" smtClean="0"/>
              <a:t> Now we will just show this picture and go over it briefly. Can also mention that Ribbit site is becoming more prominent among the team and that team members are now using that to access anything documents/links that are RISK related. </a:t>
            </a:r>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6</a:t>
            </a:fld>
            <a:endParaRPr lang="en-US" dirty="0"/>
          </a:p>
        </p:txBody>
      </p:sp>
    </p:spTree>
    <p:extLst>
      <p:ext uri="{BB962C8B-B14F-4D97-AF65-F5344CB8AC3E}">
        <p14:creationId xmlns:p14="http://schemas.microsoft.com/office/powerpoint/2010/main" val="1386417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56B978-5561-43A9-995A-DAC25F8E4654}"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248952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500"/>
              </a:spcAft>
              <a:buNone/>
            </a:pPr>
            <a:r>
              <a:rPr lang="en-US" sz="1200" dirty="0" smtClean="0"/>
              <a:t>Did a WORM</a:t>
            </a:r>
            <a:r>
              <a:rPr lang="en-US" sz="1200" baseline="0" dirty="0" smtClean="0"/>
              <a:t> Demo on what we had done so far at the time. We will mention that now that we have finished it, we can show you the design and structure and it is ready for production in 2018. Rob and the team have mentioned it is a really good jump start for them. Get to make one project on the roadmap blue, meaning completed. Did some basic SQL using Toad for Oracle 10.6</a:t>
            </a:r>
            <a:endParaRPr lang="en-US" sz="1200" dirty="0" smtClean="0"/>
          </a:p>
        </p:txBody>
      </p:sp>
      <p:sp>
        <p:nvSpPr>
          <p:cNvPr id="4" name="Slide Number Placeholder 3"/>
          <p:cNvSpPr>
            <a:spLocks noGrp="1"/>
          </p:cNvSpPr>
          <p:nvPr>
            <p:ph type="sldNum" sz="quarter" idx="10"/>
          </p:nvPr>
        </p:nvSpPr>
        <p:spPr/>
        <p:txBody>
          <a:bodyPr/>
          <a:lstStyle/>
          <a:p>
            <a:fld id="{D956B978-5561-43A9-995A-DAC25F8E4654}" type="slidenum">
              <a:rPr lang="en-US" smtClean="0"/>
              <a:pPr/>
              <a:t>8</a:t>
            </a:fld>
            <a:endParaRPr lang="en-US" dirty="0"/>
          </a:p>
        </p:txBody>
      </p:sp>
    </p:spTree>
    <p:extLst>
      <p:ext uri="{BB962C8B-B14F-4D97-AF65-F5344CB8AC3E}">
        <p14:creationId xmlns:p14="http://schemas.microsoft.com/office/powerpoint/2010/main" val="1607041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386417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56B978-5561-43A9-995A-DAC25F8E4654}"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248952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12</a:t>
            </a:fld>
            <a:endParaRPr lang="en-US" dirty="0"/>
          </a:p>
        </p:txBody>
      </p:sp>
    </p:spTree>
    <p:extLst>
      <p:ext uri="{BB962C8B-B14F-4D97-AF65-F5344CB8AC3E}">
        <p14:creationId xmlns:p14="http://schemas.microsoft.com/office/powerpoint/2010/main" val="41887661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1"/>
            <a:ext cx="9144000" cy="3927847"/>
          </a:xfrm>
          <a:prstGeom prst="rect">
            <a:avLst/>
          </a:prstGeom>
          <a:gradFill>
            <a:gsLst>
              <a:gs pos="0">
                <a:schemeClr val="bg1"/>
              </a:gs>
              <a:gs pos="99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2" name="Title 1"/>
          <p:cNvSpPr>
            <a:spLocks noGrp="1"/>
          </p:cNvSpPr>
          <p:nvPr>
            <p:ph type="ctrTitle" hasCustomPrompt="1"/>
          </p:nvPr>
        </p:nvSpPr>
        <p:spPr>
          <a:xfrm>
            <a:off x="254216" y="1400301"/>
            <a:ext cx="5773459" cy="1295645"/>
          </a:xfrm>
        </p:spPr>
        <p:txBody>
          <a:bodyPr anchor="t">
            <a:noAutofit/>
          </a:bodyPr>
          <a:lstStyle>
            <a:lvl1pPr algn="l">
              <a:lnSpc>
                <a:spcPct val="90000"/>
              </a:lnSpc>
              <a:defRPr lang="en-US" sz="3600" b="1" kern="1200" dirty="0">
                <a:solidFill>
                  <a:srgbClr val="404040"/>
                </a:solidFill>
                <a:latin typeface="Arial" panose="020B0604020202020204" pitchFamily="34" charset="0"/>
                <a:ea typeface="+mj-ea"/>
                <a:cs typeface="Arial" panose="020B0604020202020204" pitchFamily="34" charset="0"/>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254216" y="984250"/>
            <a:ext cx="5773459" cy="381326"/>
          </a:xfrm>
        </p:spPr>
        <p:txBody>
          <a:bodyPr>
            <a:noAutofit/>
          </a:bodyPr>
          <a:lstStyle>
            <a:lvl1pPr marL="0" indent="0" algn="l">
              <a:buNone/>
              <a:defRPr lang="en-US" sz="1800" kern="1200" baseline="0" dirty="0">
                <a:solidFill>
                  <a:schemeClr val="accent5"/>
                </a:solidFill>
                <a:latin typeface="Arial" panose="020B0604020202020204" pitchFamily="34" charset="0"/>
                <a:ea typeface="+mj-ea"/>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GROUP NAME HERE</a:t>
            </a:r>
            <a:endParaRPr lang="en-US" dirty="0"/>
          </a:p>
        </p:txBody>
      </p:sp>
      <p:sp>
        <p:nvSpPr>
          <p:cNvPr id="6" name="Text Placeholder 5"/>
          <p:cNvSpPr>
            <a:spLocks noGrp="1"/>
          </p:cNvSpPr>
          <p:nvPr>
            <p:ph type="body" sz="quarter" idx="10" hasCustomPrompt="1"/>
          </p:nvPr>
        </p:nvSpPr>
        <p:spPr>
          <a:xfrm>
            <a:off x="254216" y="2699173"/>
            <a:ext cx="3472831" cy="301524"/>
          </a:xfrm>
        </p:spPr>
        <p:txBody>
          <a:bodyPr/>
          <a:lstStyle>
            <a:lvl1pPr marL="0" indent="0">
              <a:buNone/>
              <a:defRPr sz="1600" b="1">
                <a:solidFill>
                  <a:schemeClr val="accent5"/>
                </a:solidFill>
              </a:defRPr>
            </a:lvl1pPr>
            <a:lvl2pPr marL="236537" indent="0">
              <a:buNone/>
              <a:defRPr b="1">
                <a:solidFill>
                  <a:schemeClr val="accent5"/>
                </a:solidFill>
              </a:defRPr>
            </a:lvl2pPr>
            <a:lvl3pPr marL="457200" indent="0">
              <a:buNone/>
              <a:defRPr b="1">
                <a:solidFill>
                  <a:schemeClr val="accent5"/>
                </a:solidFill>
              </a:defRPr>
            </a:lvl3pPr>
            <a:lvl4pPr marL="630237" indent="0">
              <a:buNone/>
              <a:defRPr b="1">
                <a:solidFill>
                  <a:schemeClr val="accent5"/>
                </a:solidFill>
              </a:defRPr>
            </a:lvl4pPr>
            <a:lvl5pPr marL="803275" indent="0">
              <a:buNone/>
              <a:defRPr b="1">
                <a:solidFill>
                  <a:schemeClr val="accent5"/>
                </a:solidFill>
              </a:defRPr>
            </a:lvl5pPr>
          </a:lstStyle>
          <a:p>
            <a:pPr lvl="0"/>
            <a:r>
              <a:rPr lang="en-US" dirty="0" smtClean="0"/>
              <a:t>Presenter Name</a:t>
            </a:r>
          </a:p>
        </p:txBody>
      </p:sp>
      <p:sp>
        <p:nvSpPr>
          <p:cNvPr id="12" name="Text Placeholder 5"/>
          <p:cNvSpPr>
            <a:spLocks noGrp="1"/>
          </p:cNvSpPr>
          <p:nvPr>
            <p:ph type="body" sz="quarter" idx="11" hasCustomPrompt="1"/>
          </p:nvPr>
        </p:nvSpPr>
        <p:spPr>
          <a:xfrm>
            <a:off x="254216" y="3003925"/>
            <a:ext cx="3472831" cy="301524"/>
          </a:xfrm>
        </p:spPr>
        <p:txBody>
          <a:bodyPr/>
          <a:lstStyle>
            <a:lvl1pPr marL="0" indent="0">
              <a:buNone/>
              <a:defRPr sz="1600" b="0" baseline="0">
                <a:solidFill>
                  <a:srgbClr val="404040"/>
                </a:solidFill>
              </a:defRPr>
            </a:lvl1pPr>
            <a:lvl2pPr marL="236537" indent="0">
              <a:buNone/>
              <a:defRPr b="1">
                <a:solidFill>
                  <a:schemeClr val="accent5"/>
                </a:solidFill>
              </a:defRPr>
            </a:lvl2pPr>
            <a:lvl3pPr marL="457200" indent="0">
              <a:buNone/>
              <a:defRPr b="1">
                <a:solidFill>
                  <a:schemeClr val="accent5"/>
                </a:solidFill>
              </a:defRPr>
            </a:lvl3pPr>
            <a:lvl4pPr marL="630237" indent="0">
              <a:buNone/>
              <a:defRPr b="1">
                <a:solidFill>
                  <a:schemeClr val="accent5"/>
                </a:solidFill>
              </a:defRPr>
            </a:lvl4pPr>
            <a:lvl5pPr marL="803275" indent="0">
              <a:buNone/>
              <a:defRPr b="1">
                <a:solidFill>
                  <a:schemeClr val="accent5"/>
                </a:solidFill>
              </a:defRPr>
            </a:lvl5pPr>
          </a:lstStyle>
          <a:p>
            <a:pPr lvl="0"/>
            <a:r>
              <a:rPr lang="en-US" dirty="0" smtClean="0"/>
              <a:t>Presenter Title</a:t>
            </a:r>
          </a:p>
        </p:txBody>
      </p:sp>
      <p:sp>
        <p:nvSpPr>
          <p:cNvPr id="13" name="Text Placeholder 5"/>
          <p:cNvSpPr>
            <a:spLocks noGrp="1"/>
          </p:cNvSpPr>
          <p:nvPr>
            <p:ph type="body" sz="quarter" idx="12" hasCustomPrompt="1"/>
          </p:nvPr>
        </p:nvSpPr>
        <p:spPr>
          <a:xfrm>
            <a:off x="4011284" y="133337"/>
            <a:ext cx="4956632" cy="301524"/>
          </a:xfrm>
        </p:spPr>
        <p:txBody>
          <a:bodyPr anchor="t"/>
          <a:lstStyle>
            <a:lvl1pPr marL="0" indent="0" algn="r">
              <a:buNone/>
              <a:defRPr sz="1600" b="0">
                <a:solidFill>
                  <a:schemeClr val="accent5"/>
                </a:solidFill>
              </a:defRPr>
            </a:lvl1pPr>
            <a:lvl2pPr marL="236537" indent="0">
              <a:buNone/>
              <a:defRPr b="1">
                <a:solidFill>
                  <a:schemeClr val="accent5"/>
                </a:solidFill>
              </a:defRPr>
            </a:lvl2pPr>
            <a:lvl3pPr marL="457200" indent="0">
              <a:buNone/>
              <a:defRPr b="1">
                <a:solidFill>
                  <a:schemeClr val="accent5"/>
                </a:solidFill>
              </a:defRPr>
            </a:lvl3pPr>
            <a:lvl4pPr marL="630237" indent="0">
              <a:buNone/>
              <a:defRPr b="1">
                <a:solidFill>
                  <a:schemeClr val="accent5"/>
                </a:solidFill>
              </a:defRPr>
            </a:lvl4pPr>
            <a:lvl5pPr marL="803275" indent="0">
              <a:buNone/>
              <a:defRPr b="1">
                <a:solidFill>
                  <a:schemeClr val="accent5"/>
                </a:solidFill>
              </a:defRPr>
            </a:lvl5pPr>
          </a:lstStyle>
          <a:p>
            <a:pPr lvl="0"/>
            <a:r>
              <a:rPr lang="en-US" smtClean="0"/>
              <a:t>DATE HERE</a:t>
            </a:r>
            <a:endParaRPr lang="en-US" dirty="0" smtClean="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3093297"/>
            <a:ext cx="6620719" cy="1552559"/>
          </a:xfrm>
          <a:prstGeom prst="rect">
            <a:avLst/>
          </a:prstGeom>
        </p:spPr>
      </p:pic>
      <p:sp>
        <p:nvSpPr>
          <p:cNvPr id="10"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818374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Blank no logo">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smtClean="0"/>
              <a:t>Click to edit Master title style</a:t>
            </a:r>
            <a:endParaRPr lang="en-US" dirty="0"/>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7" name="Rectangle 6"/>
          <p:cNvSpPr/>
          <p:nvPr userDrawn="1"/>
        </p:nvSpPr>
        <p:spPr>
          <a:xfrm>
            <a:off x="7232952" y="5080957"/>
            <a:ext cx="1911048" cy="481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8"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224460056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9120" y="1602452"/>
            <a:ext cx="7946050" cy="952500"/>
          </a:xfrm>
        </p:spPr>
        <p:txBody>
          <a:bodyPr/>
          <a:lstStyle>
            <a:lvl1pPr>
              <a:lnSpc>
                <a:spcPct val="100000"/>
              </a:lnSpc>
              <a:defRPr sz="3600" b="0">
                <a:solidFill>
                  <a:schemeClr val="tx1">
                    <a:lumMod val="75000"/>
                    <a:lumOff val="25000"/>
                  </a:schemeClr>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11" name="Rectangle 10"/>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5"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84751981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Blank no gray bar">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smtClean="0"/>
              <a:t>Click to edit Master title style</a:t>
            </a:r>
            <a:endParaRPr lang="en-US" dirty="0"/>
          </a:p>
        </p:txBody>
      </p:sp>
      <p:sp>
        <p:nvSpPr>
          <p:cNvPr id="4"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9051233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y Blank Slide">
    <p:spTree>
      <p:nvGrpSpPr>
        <p:cNvPr id="1" name=""/>
        <p:cNvGrpSpPr/>
        <p:nvPr/>
      </p:nvGrpSpPr>
      <p:grpSpPr>
        <a:xfrm>
          <a:off x="0" y="0"/>
          <a:ext cx="0" cy="0"/>
          <a:chOff x="0" y="0"/>
          <a:chExt cx="0" cy="0"/>
        </a:xfrm>
      </p:grpSpPr>
      <p:sp>
        <p:nvSpPr>
          <p:cNvPr id="3" name="Rectangle 2"/>
          <p:cNvSpPr/>
          <p:nvPr userDrawn="1"/>
        </p:nvSpPr>
        <p:spPr>
          <a:xfrm>
            <a:off x="7232952" y="5080957"/>
            <a:ext cx="1911048" cy="481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4"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9883557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Divider Slide">
    <p:spTree>
      <p:nvGrpSpPr>
        <p:cNvPr id="1" name=""/>
        <p:cNvGrpSpPr/>
        <p:nvPr/>
      </p:nvGrpSpPr>
      <p:grpSpPr>
        <a:xfrm>
          <a:off x="0" y="0"/>
          <a:ext cx="0" cy="0"/>
          <a:chOff x="0" y="0"/>
          <a:chExt cx="0" cy="0"/>
        </a:xfrm>
      </p:grpSpPr>
      <p:sp>
        <p:nvSpPr>
          <p:cNvPr id="7" name="Rectangle 6"/>
          <p:cNvSpPr/>
          <p:nvPr userDrawn="1"/>
        </p:nvSpPr>
        <p:spPr>
          <a:xfrm>
            <a:off x="0" y="5486"/>
            <a:ext cx="9144000" cy="3134833"/>
          </a:xfrm>
          <a:prstGeom prst="rect">
            <a:avLst/>
          </a:prstGeom>
          <a:gradFill>
            <a:gsLst>
              <a:gs pos="0">
                <a:schemeClr val="bg1"/>
              </a:gs>
              <a:gs pos="99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pic>
        <p:nvPicPr>
          <p:cNvPr id="8" name="Picture 7"/>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9938" t="18727"/>
          <a:stretch/>
        </p:blipFill>
        <p:spPr>
          <a:xfrm>
            <a:off x="0" y="0"/>
            <a:ext cx="3162032" cy="3679464"/>
          </a:xfrm>
          <a:prstGeom prst="rect">
            <a:avLst/>
          </a:prstGeom>
        </p:spPr>
      </p:pic>
      <p:sp>
        <p:nvSpPr>
          <p:cNvPr id="9" name="Rectangle 8"/>
          <p:cNvSpPr/>
          <p:nvPr userDrawn="1"/>
        </p:nvSpPr>
        <p:spPr>
          <a:xfrm>
            <a:off x="-4762" y="3105385"/>
            <a:ext cx="9144000" cy="42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0" name="Rectangle 9"/>
          <p:cNvSpPr/>
          <p:nvPr userDrawn="1"/>
        </p:nvSpPr>
        <p:spPr>
          <a:xfrm>
            <a:off x="0" y="3105384"/>
            <a:ext cx="9144000" cy="6987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3" name="Title 2"/>
          <p:cNvSpPr>
            <a:spLocks noGrp="1"/>
          </p:cNvSpPr>
          <p:nvPr>
            <p:ph type="title"/>
          </p:nvPr>
        </p:nvSpPr>
        <p:spPr>
          <a:xfrm>
            <a:off x="301752" y="3420843"/>
            <a:ext cx="8682095" cy="872589"/>
          </a:xfrm>
        </p:spPr>
        <p:txBody>
          <a:bodyPr/>
          <a:lstStyle>
            <a:lvl1pPr>
              <a:lnSpc>
                <a:spcPct val="100000"/>
              </a:lnSpc>
              <a:defRPr sz="4000" b="1" spc="0">
                <a:solidFill>
                  <a:schemeClr val="accent5"/>
                </a:solidFill>
              </a:defRPr>
            </a:lvl1pPr>
          </a:lstStyle>
          <a:p>
            <a:r>
              <a:rPr lang="en-US" dirty="0" smtClean="0"/>
              <a:t>Click to edit Master title style</a:t>
            </a:r>
            <a:endParaRPr lang="en-US" dirty="0"/>
          </a:p>
        </p:txBody>
      </p:sp>
      <p:sp>
        <p:nvSpPr>
          <p:cNvPr id="11"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6956403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smtClean="0"/>
              <a:t>Click to edit Master title style</a:t>
            </a:r>
            <a:endParaRPr lang="en-US" dirty="0"/>
          </a:p>
        </p:txBody>
      </p:sp>
      <p:sp>
        <p:nvSpPr>
          <p:cNvPr id="3" name="Content Placeholder 2"/>
          <p:cNvSpPr>
            <a:spLocks noGrp="1"/>
          </p:cNvSpPr>
          <p:nvPr>
            <p:ph idx="1"/>
          </p:nvPr>
        </p:nvSpPr>
        <p:spPr>
          <a:xfrm>
            <a:off x="295570" y="1188979"/>
            <a:ext cx="8523174"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7"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8497841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smtClean="0"/>
              <a:t>Click to edit Master title style</a:t>
            </a:r>
            <a:endParaRPr lang="en-US" dirty="0"/>
          </a:p>
        </p:txBody>
      </p:sp>
      <p:sp>
        <p:nvSpPr>
          <p:cNvPr id="3" name="Content Placeholder 2"/>
          <p:cNvSpPr>
            <a:spLocks noGrp="1"/>
          </p:cNvSpPr>
          <p:nvPr>
            <p:ph idx="1"/>
          </p:nvPr>
        </p:nvSpPr>
        <p:spPr>
          <a:xfrm>
            <a:off x="295570"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8" name="Content Placeholder 2"/>
          <p:cNvSpPr>
            <a:spLocks noGrp="1"/>
          </p:cNvSpPr>
          <p:nvPr>
            <p:ph idx="10"/>
          </p:nvPr>
        </p:nvSpPr>
        <p:spPr>
          <a:xfrm>
            <a:off x="4656614"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smtClean="0"/>
              <a:t>Click to edit Master title style</a:t>
            </a:r>
            <a:endParaRPr lang="en-US" dirty="0"/>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5" name="Slide Number Placeholder 3"/>
          <p:cNvSpPr>
            <a:spLocks noGrp="1"/>
          </p:cNvSpPr>
          <p:nvPr>
            <p:ph type="sldNum" sz="quarter" idx="14"/>
          </p:nvPr>
        </p:nvSpPr>
        <p:spPr>
          <a:xfrm>
            <a:off x="0" y="5373741"/>
            <a:ext cx="428878" cy="215444"/>
          </a:xfrm>
          <a:prstGeom prst="rect">
            <a:avLst/>
          </a:prstGeom>
        </p:spPr>
        <p:txBody>
          <a:bodyPr anchor="ctr">
            <a:noAutofit/>
          </a:bodyPr>
          <a:lstStyle>
            <a:lvl1pPr algn="l">
              <a:defRPr sz="800">
                <a:solidFill>
                  <a:schemeClr val="tx1">
                    <a:lumMod val="50000"/>
                    <a:lumOff val="50000"/>
                  </a:schemeClr>
                </a:solidFill>
              </a:defRPr>
            </a:lvl1pPr>
          </a:lstStyle>
          <a:p>
            <a:pPr>
              <a:defRPr/>
            </a:pPr>
            <a:r>
              <a:rPr lang="en-US" dirty="0" smtClean="0"/>
              <a:t>1</a:t>
            </a:r>
            <a:endParaRPr lang="en-US" dirty="0"/>
          </a:p>
        </p:txBody>
      </p:sp>
    </p:spTree>
    <p:extLst>
      <p:ext uri="{BB962C8B-B14F-4D97-AF65-F5344CB8AC3E}">
        <p14:creationId xmlns:p14="http://schemas.microsoft.com/office/powerpoint/2010/main" val="324960628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_Subtitle and 1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570" y="1188979"/>
            <a:ext cx="8523174"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0"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smtClean="0"/>
              <a:t>Click to edit Master title style</a:t>
            </a:r>
            <a:endParaRPr lang="en-US" dirty="0"/>
          </a:p>
        </p:txBody>
      </p:sp>
      <p:sp>
        <p:nvSpPr>
          <p:cNvPr id="11" name="Text Placeholder 4"/>
          <p:cNvSpPr>
            <a:spLocks noGrp="1"/>
          </p:cNvSpPr>
          <p:nvPr>
            <p:ph type="body" sz="quarter" idx="11" hasCustomPrompt="1"/>
          </p:nvPr>
        </p:nvSpPr>
        <p:spPr>
          <a:xfrm>
            <a:off x="295275" y="660075"/>
            <a:ext cx="8523288" cy="400110"/>
          </a:xfrm>
        </p:spPr>
        <p:txBody>
          <a:bodyPr>
            <a:spAutoFit/>
          </a:bodyPr>
          <a:lstStyle>
            <a:lvl1pPr marL="0" indent="0">
              <a:buFontTx/>
              <a:buNone/>
              <a:defRPr sz="2000" b="0">
                <a:solidFill>
                  <a:schemeClr val="accent5"/>
                </a:solidFill>
              </a:defRPr>
            </a:lvl1pPr>
          </a:lstStyle>
          <a:p>
            <a:pPr lvl="0"/>
            <a:r>
              <a:rPr lang="en-US" dirty="0" smtClean="0"/>
              <a:t>Click to edit master text styles</a:t>
            </a:r>
          </a:p>
        </p:txBody>
      </p:sp>
      <p:sp>
        <p:nvSpPr>
          <p:cNvPr id="7" name="Slide Number Placeholder 3"/>
          <p:cNvSpPr>
            <a:spLocks noGrp="1"/>
          </p:cNvSpPr>
          <p:nvPr>
            <p:ph type="sldNum" sz="quarter" idx="14"/>
          </p:nvPr>
        </p:nvSpPr>
        <p:spPr>
          <a:xfrm>
            <a:off x="131630" y="5373741"/>
            <a:ext cx="240604"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343141498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Subtitle and 2 Content">
    <p:spTree>
      <p:nvGrpSpPr>
        <p:cNvPr id="1" name=""/>
        <p:cNvGrpSpPr/>
        <p:nvPr/>
      </p:nvGrpSpPr>
      <p:grpSpPr>
        <a:xfrm>
          <a:off x="0" y="0"/>
          <a:ext cx="0" cy="0"/>
          <a:chOff x="0" y="0"/>
          <a:chExt cx="0" cy="0"/>
        </a:xfrm>
      </p:grpSpPr>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0"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smtClean="0"/>
              <a:t>Click to edit Master title style</a:t>
            </a:r>
            <a:endParaRPr lang="en-US" dirty="0"/>
          </a:p>
        </p:txBody>
      </p:sp>
      <p:sp>
        <p:nvSpPr>
          <p:cNvPr id="11" name="Text Placeholder 4"/>
          <p:cNvSpPr>
            <a:spLocks noGrp="1"/>
          </p:cNvSpPr>
          <p:nvPr>
            <p:ph type="body" sz="quarter" idx="11" hasCustomPrompt="1"/>
          </p:nvPr>
        </p:nvSpPr>
        <p:spPr>
          <a:xfrm>
            <a:off x="295275" y="660075"/>
            <a:ext cx="8523288" cy="400110"/>
          </a:xfrm>
        </p:spPr>
        <p:txBody>
          <a:bodyPr>
            <a:spAutoFit/>
          </a:bodyPr>
          <a:lstStyle>
            <a:lvl1pPr marL="0" indent="0">
              <a:buFontTx/>
              <a:buNone/>
              <a:defRPr sz="2000" b="0">
                <a:solidFill>
                  <a:schemeClr val="accent5"/>
                </a:solidFill>
              </a:defRPr>
            </a:lvl1pPr>
          </a:lstStyle>
          <a:p>
            <a:pPr lvl="0"/>
            <a:r>
              <a:rPr lang="en-US" dirty="0" smtClean="0"/>
              <a:t>Click to edit master text styles</a:t>
            </a:r>
          </a:p>
        </p:txBody>
      </p:sp>
      <p:sp>
        <p:nvSpPr>
          <p:cNvPr id="8" name="Content Placeholder 2"/>
          <p:cNvSpPr>
            <a:spLocks noGrp="1"/>
          </p:cNvSpPr>
          <p:nvPr>
            <p:ph idx="1"/>
          </p:nvPr>
        </p:nvSpPr>
        <p:spPr>
          <a:xfrm>
            <a:off x="295570"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Content Placeholder 2"/>
          <p:cNvSpPr>
            <a:spLocks noGrp="1"/>
          </p:cNvSpPr>
          <p:nvPr>
            <p:ph idx="10"/>
          </p:nvPr>
        </p:nvSpPr>
        <p:spPr>
          <a:xfrm>
            <a:off x="4656614"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3"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smtClean="0"/>
              <a:t>Click to edit Master title style</a:t>
            </a:r>
            <a:endParaRPr lang="en-US" dirty="0"/>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9" name="Text Placeholder 4"/>
          <p:cNvSpPr>
            <a:spLocks noGrp="1"/>
          </p:cNvSpPr>
          <p:nvPr>
            <p:ph type="body" sz="quarter" idx="11" hasCustomPrompt="1"/>
          </p:nvPr>
        </p:nvSpPr>
        <p:spPr>
          <a:xfrm>
            <a:off x="295275" y="660075"/>
            <a:ext cx="8523288" cy="400110"/>
          </a:xfrm>
        </p:spPr>
        <p:txBody>
          <a:bodyPr>
            <a:spAutoFit/>
          </a:bodyPr>
          <a:lstStyle>
            <a:lvl1pPr marL="0" indent="0">
              <a:buFontTx/>
              <a:buNone/>
              <a:defRPr sz="2000" b="0">
                <a:solidFill>
                  <a:schemeClr val="accent5"/>
                </a:solidFill>
              </a:defRPr>
            </a:lvl1pPr>
          </a:lstStyle>
          <a:p>
            <a:pPr lvl="0"/>
            <a:r>
              <a:rPr lang="en-US" dirty="0" smtClean="0"/>
              <a:t>Click to edit master text styles</a:t>
            </a:r>
          </a:p>
        </p:txBody>
      </p:sp>
      <p:sp>
        <p:nvSpPr>
          <p:cNvPr id="7"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52262270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no logo">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smtClean="0"/>
              <a:t>Click to edit Master title style</a:t>
            </a:r>
            <a:endParaRPr lang="en-US" dirty="0"/>
          </a:p>
        </p:txBody>
      </p:sp>
      <p:sp>
        <p:nvSpPr>
          <p:cNvPr id="3" name="Content Placeholder 2"/>
          <p:cNvSpPr>
            <a:spLocks noGrp="1"/>
          </p:cNvSpPr>
          <p:nvPr>
            <p:ph idx="1"/>
          </p:nvPr>
        </p:nvSpPr>
        <p:spPr>
          <a:xfrm>
            <a:off x="295570" y="1188979"/>
            <a:ext cx="8523174"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7" name="Rectangle 6"/>
          <p:cNvSpPr/>
          <p:nvPr userDrawn="1"/>
        </p:nvSpPr>
        <p:spPr>
          <a:xfrm>
            <a:off x="7232952" y="5080957"/>
            <a:ext cx="1911048" cy="481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8"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28744606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4479" y="280176"/>
            <a:ext cx="8522208" cy="477054"/>
          </a:xfrm>
          <a:prstGeom prst="rect">
            <a:avLst/>
          </a:prstGeom>
        </p:spPr>
        <p:txBody>
          <a:bodyPr vert="horz" lIns="91440" tIns="45720" rIns="91440" bIns="4572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84479" y="1230058"/>
            <a:ext cx="8522208" cy="3771636"/>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8" name="Picture 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628033" y="5228901"/>
            <a:ext cx="1341293" cy="298064"/>
          </a:xfrm>
          <a:prstGeom prst="rect">
            <a:avLst/>
          </a:prstGeom>
        </p:spPr>
      </p:pic>
    </p:spTree>
    <p:extLst>
      <p:ext uri="{BB962C8B-B14F-4D97-AF65-F5344CB8AC3E}">
        <p14:creationId xmlns:p14="http://schemas.microsoft.com/office/powerpoint/2010/main" val="3513998027"/>
      </p:ext>
    </p:extLst>
  </p:cSld>
  <p:clrMap bg1="lt1" tx1="dk1" bg2="lt2" tx2="dk2" accent1="accent1" accent2="accent2" accent3="accent3" accent4="accent4" accent5="accent5" accent6="accent6" hlink="hlink" folHlink="folHlink"/>
  <p:sldLayoutIdLst>
    <p:sldLayoutId id="2147483764" r:id="rId1"/>
    <p:sldLayoutId id="2147483789" r:id="rId2"/>
    <p:sldLayoutId id="2147483770" r:id="rId3"/>
    <p:sldLayoutId id="2147483797" r:id="rId4"/>
    <p:sldLayoutId id="2147483796" r:id="rId5"/>
    <p:sldLayoutId id="2147483790" r:id="rId6"/>
    <p:sldLayoutId id="2147483798" r:id="rId7"/>
    <p:sldLayoutId id="2147483791" r:id="rId8"/>
    <p:sldLayoutId id="2147483792" r:id="rId9"/>
    <p:sldLayoutId id="2147483793" r:id="rId10"/>
    <p:sldLayoutId id="2147483794" r:id="rId11"/>
    <p:sldLayoutId id="2147483795" r:id="rId12"/>
    <p:sldLayoutId id="2147483772" r:id="rId13"/>
  </p:sldLayoutIdLst>
  <p:timing>
    <p:tnLst>
      <p:par>
        <p:cTn id="1" dur="indefinite" restart="never" nodeType="tmRoot"/>
      </p:par>
    </p:tnLst>
  </p:timing>
  <p:hf hdr="0" ftr="0" dt="0"/>
  <p:txStyles>
    <p:titleStyle>
      <a:lvl1pPr algn="l" defTabSz="914400" rtl="0" eaLnBrk="1" latinLnBrk="0" hangingPunct="1">
        <a:lnSpc>
          <a:spcPct val="100000"/>
        </a:lnSpc>
        <a:spcBef>
          <a:spcPct val="0"/>
        </a:spcBef>
        <a:buClrTx/>
        <a:buNone/>
        <a:defRPr lang="en-US" sz="2400" b="1" kern="1200" dirty="0">
          <a:solidFill>
            <a:srgbClr val="4D4D4D"/>
          </a:solidFill>
          <a:latin typeface="Arial" panose="020B0604020202020204" pitchFamily="34" charset="0"/>
          <a:ea typeface="+mj-ea"/>
          <a:cs typeface="Arial" panose="020B0604020202020204" pitchFamily="34" charset="0"/>
        </a:defRPr>
      </a:lvl1pPr>
    </p:titleStyle>
    <p:bodyStyle>
      <a:lvl1pPr marL="236538" indent="-236538" algn="l" defTabSz="914400" rtl="0" eaLnBrk="1" latinLnBrk="0" hangingPunct="1">
        <a:spcBef>
          <a:spcPct val="20000"/>
        </a:spcBef>
        <a:buClrTx/>
        <a:buFont typeface="Arial" panose="020B0604020202020204" pitchFamily="34" charset="0"/>
        <a:buChar char="•"/>
        <a:defRPr lang="en-US" sz="1800" b="0" kern="1200" dirty="0" smtClean="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ibbit.fmr.com/groups/fbt-risk-team/overview"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609691\Documents\Risk_Team_Pic.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0866" y="828086"/>
            <a:ext cx="2241494" cy="2585292"/>
          </a:xfrm>
          <a:prstGeom prst="rect">
            <a:avLst/>
          </a:prstGeom>
          <a:noFill/>
          <a:extLst>
            <a:ext uri="{909E8E84-426E-40DD-AFC4-6F175D3DCCD1}">
              <a14:hiddenFill xmlns:a14="http://schemas.microsoft.com/office/drawing/2010/main">
                <a:solidFill>
                  <a:srgbClr val="FFFFFF"/>
                </a:solidFill>
              </a14:hiddenFill>
            </a:ext>
          </a:extLst>
        </p:spPr>
      </p:pic>
      <p:sp>
        <p:nvSpPr>
          <p:cNvPr id="41" name="Title 40"/>
          <p:cNvSpPr>
            <a:spLocks noGrp="1"/>
          </p:cNvSpPr>
          <p:nvPr>
            <p:ph type="ctrTitle"/>
          </p:nvPr>
        </p:nvSpPr>
        <p:spPr>
          <a:xfrm>
            <a:off x="254216" y="1400301"/>
            <a:ext cx="7975384" cy="1295645"/>
          </a:xfrm>
        </p:spPr>
        <p:txBody>
          <a:bodyPr/>
          <a:lstStyle/>
          <a:p>
            <a:r>
              <a:rPr lang="en-US" sz="3400" dirty="0" smtClean="0">
                <a:solidFill>
                  <a:srgbClr val="92D050"/>
                </a:solidFill>
              </a:rPr>
              <a:t>Intern Project Final Updates</a:t>
            </a:r>
            <a:r>
              <a:rPr lang="en-US" dirty="0" smtClean="0">
                <a:solidFill>
                  <a:srgbClr val="92D050"/>
                </a:solidFill>
              </a:rPr>
              <a:t/>
            </a:r>
            <a:br>
              <a:rPr lang="en-US" dirty="0" smtClean="0">
                <a:solidFill>
                  <a:srgbClr val="92D050"/>
                </a:solidFill>
              </a:rPr>
            </a:br>
            <a:endParaRPr lang="en-US" dirty="0">
              <a:solidFill>
                <a:srgbClr val="92D050"/>
              </a:solidFill>
            </a:endParaRPr>
          </a:p>
        </p:txBody>
      </p:sp>
      <p:sp>
        <p:nvSpPr>
          <p:cNvPr id="42" name="Subtitle 41"/>
          <p:cNvSpPr>
            <a:spLocks noGrp="1"/>
          </p:cNvSpPr>
          <p:nvPr>
            <p:ph type="subTitle" idx="1"/>
          </p:nvPr>
        </p:nvSpPr>
        <p:spPr/>
        <p:txBody>
          <a:bodyPr/>
          <a:lstStyle/>
          <a:p>
            <a:r>
              <a:rPr lang="en-US" dirty="0" smtClean="0"/>
              <a:t>FBT RISK Team</a:t>
            </a:r>
            <a:endParaRPr lang="en-US" dirty="0"/>
          </a:p>
        </p:txBody>
      </p:sp>
      <p:sp>
        <p:nvSpPr>
          <p:cNvPr id="43" name="Text Placeholder 42"/>
          <p:cNvSpPr>
            <a:spLocks noGrp="1"/>
          </p:cNvSpPr>
          <p:nvPr>
            <p:ph type="body" sz="quarter" idx="10"/>
          </p:nvPr>
        </p:nvSpPr>
        <p:spPr>
          <a:xfrm>
            <a:off x="254216" y="2699173"/>
            <a:ext cx="4787122" cy="301524"/>
          </a:xfrm>
        </p:spPr>
        <p:txBody>
          <a:bodyPr/>
          <a:lstStyle/>
          <a:p>
            <a:r>
              <a:rPr lang="en-US" dirty="0" smtClean="0"/>
              <a:t>Vandana Anand (WPI) and Jeremy Wisbey (RPI)</a:t>
            </a:r>
            <a:endParaRPr lang="en-US" dirty="0"/>
          </a:p>
        </p:txBody>
      </p:sp>
      <p:sp>
        <p:nvSpPr>
          <p:cNvPr id="44" name="Text Placeholder 43"/>
          <p:cNvSpPr>
            <a:spLocks noGrp="1"/>
          </p:cNvSpPr>
          <p:nvPr>
            <p:ph type="body" sz="quarter" idx="11"/>
          </p:nvPr>
        </p:nvSpPr>
        <p:spPr/>
        <p:txBody>
          <a:bodyPr/>
          <a:lstStyle/>
          <a:p>
            <a:r>
              <a:rPr lang="en-US" dirty="0" smtClean="0">
                <a:solidFill>
                  <a:srgbClr val="92D050"/>
                </a:solidFill>
              </a:rPr>
              <a:t>Software Engineering Interns</a:t>
            </a:r>
            <a:endParaRPr lang="en-US" dirty="0">
              <a:solidFill>
                <a:srgbClr val="92D050"/>
              </a:solidFill>
            </a:endParaRPr>
          </a:p>
        </p:txBody>
      </p:sp>
      <p:sp>
        <p:nvSpPr>
          <p:cNvPr id="45" name="Text Placeholder 44"/>
          <p:cNvSpPr>
            <a:spLocks noGrp="1"/>
          </p:cNvSpPr>
          <p:nvPr>
            <p:ph type="body" sz="quarter" idx="12"/>
          </p:nvPr>
        </p:nvSpPr>
        <p:spPr>
          <a:xfrm>
            <a:off x="574535" y="3609048"/>
            <a:ext cx="3997465" cy="566442"/>
          </a:xfrm>
        </p:spPr>
        <p:txBody>
          <a:bodyPr/>
          <a:lstStyle/>
          <a:p>
            <a:pPr algn="ctr"/>
            <a:r>
              <a:rPr lang="en-US" sz="2800" dirty="0" smtClean="0">
                <a:solidFill>
                  <a:schemeClr val="bg1"/>
                </a:solidFill>
              </a:rPr>
              <a:t>August 10</a:t>
            </a:r>
            <a:r>
              <a:rPr lang="en-US" sz="2800" baseline="30000" dirty="0" smtClean="0">
                <a:solidFill>
                  <a:schemeClr val="bg1"/>
                </a:solidFill>
              </a:rPr>
              <a:t>th</a:t>
            </a:r>
            <a:r>
              <a:rPr lang="en-US" sz="2800" dirty="0" smtClean="0">
                <a:solidFill>
                  <a:schemeClr val="bg1"/>
                </a:solidFill>
              </a:rPr>
              <a:t>, 2017</a:t>
            </a:r>
            <a:endParaRPr lang="en-US" sz="2800" dirty="0">
              <a:solidFill>
                <a:schemeClr val="bg1"/>
              </a:solidFill>
            </a:endParaRPr>
          </a:p>
        </p:txBody>
      </p:sp>
      <p:sp>
        <p:nvSpPr>
          <p:cNvPr id="2" name="Slide Number Placeholder 1"/>
          <p:cNvSpPr>
            <a:spLocks noGrp="1"/>
          </p:cNvSpPr>
          <p:nvPr>
            <p:ph type="sldNum" sz="quarter" idx="14"/>
          </p:nvPr>
        </p:nvSpPr>
        <p:spPr/>
        <p:txBody>
          <a:bodyPr/>
          <a:lstStyle/>
          <a:p>
            <a:pPr>
              <a:defRPr/>
            </a:pPr>
            <a:fld id="{E6474CC2-1230-4213-AD1A-4B2FEEABA7A1}" type="slidenum">
              <a:rPr lang="en-US" smtClean="0"/>
              <a:pPr>
                <a:defRPr/>
              </a:pPr>
              <a:t>1</a:t>
            </a:fld>
            <a:endParaRPr lang="en-US" dirty="0"/>
          </a:p>
        </p:txBody>
      </p:sp>
    </p:spTree>
    <p:extLst>
      <p:ext uri="{BB962C8B-B14F-4D97-AF65-F5344CB8AC3E}">
        <p14:creationId xmlns:p14="http://schemas.microsoft.com/office/powerpoint/2010/main" val="7433412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pPr>
              <a:defRPr/>
            </a:pPr>
            <a:fld id="{E6474CC2-1230-4213-AD1A-4B2FEEABA7A1}" type="slidenum">
              <a:rPr lang="en-US" smtClean="0">
                <a:solidFill>
                  <a:srgbClr val="000000">
                    <a:lumMod val="50000"/>
                    <a:lumOff val="50000"/>
                  </a:srgbClr>
                </a:solidFill>
              </a:rPr>
              <a:pPr>
                <a:defRPr/>
              </a:pPr>
              <a:t>10</a:t>
            </a:fld>
            <a:endParaRPr lang="en-US" dirty="0">
              <a:solidFill>
                <a:srgbClr val="000000">
                  <a:lumMod val="50000"/>
                  <a:lumOff val="50000"/>
                </a:srgbClr>
              </a:solidFill>
            </a:endParaRPr>
          </a:p>
        </p:txBody>
      </p:sp>
      <p:sp>
        <p:nvSpPr>
          <p:cNvPr id="9" name="TextBox 8"/>
          <p:cNvSpPr txBox="1"/>
          <p:nvPr/>
        </p:nvSpPr>
        <p:spPr>
          <a:xfrm>
            <a:off x="347953" y="585724"/>
            <a:ext cx="8367165" cy="784927"/>
          </a:xfrm>
          <a:prstGeom prst="rect">
            <a:avLst/>
          </a:prstGeom>
          <a:noFill/>
        </p:spPr>
        <p:txBody>
          <a:bodyPr wrap="square" rtlCol="0">
            <a:noAutofit/>
          </a:bodyPr>
          <a:lstStyle/>
          <a:p>
            <a:pPr>
              <a:spcAft>
                <a:spcPts val="500"/>
              </a:spcAft>
            </a:pPr>
            <a:r>
              <a:rPr lang="en-US" sz="2000" b="1" dirty="0" smtClean="0">
                <a:solidFill>
                  <a:srgbClr val="00B050"/>
                </a:solidFill>
              </a:rPr>
              <a:t>Purpose: </a:t>
            </a:r>
            <a:r>
              <a:rPr lang="en-US" sz="1600" dirty="0" smtClean="0">
                <a:solidFill>
                  <a:srgbClr val="000000"/>
                </a:solidFill>
              </a:rPr>
              <a:t>Build a Risk application, setup Karma, and write some unit tests in typescript</a:t>
            </a:r>
            <a:endParaRPr lang="en-US" sz="1400" dirty="0">
              <a:solidFill>
                <a:srgbClr val="000000"/>
              </a:solidFill>
            </a:endParaRPr>
          </a:p>
        </p:txBody>
      </p:sp>
      <p:sp>
        <p:nvSpPr>
          <p:cNvPr id="2" name="Down Arrow Callout 1"/>
          <p:cNvSpPr/>
          <p:nvPr/>
        </p:nvSpPr>
        <p:spPr>
          <a:xfrm>
            <a:off x="3167483" y="1310910"/>
            <a:ext cx="5458628" cy="1545578"/>
          </a:xfrm>
          <a:prstGeom prst="downArrowCallou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500"/>
              </a:spcAft>
            </a:pPr>
            <a:r>
              <a:rPr lang="en-US" sz="1600" b="1" dirty="0">
                <a:solidFill>
                  <a:schemeClr val="tx1"/>
                </a:solidFill>
              </a:rPr>
              <a:t>Our Implementation:</a:t>
            </a:r>
          </a:p>
          <a:p>
            <a:pPr marL="285750" indent="-285750">
              <a:spcAft>
                <a:spcPts val="500"/>
              </a:spcAft>
              <a:buFont typeface="Arial" panose="020B0604020202020204" pitchFamily="34" charset="0"/>
              <a:buChar char="•"/>
            </a:pPr>
            <a:r>
              <a:rPr lang="en-US" sz="1400" dirty="0">
                <a:solidFill>
                  <a:srgbClr val="000000"/>
                </a:solidFill>
              </a:rPr>
              <a:t>Cloned the </a:t>
            </a:r>
            <a:r>
              <a:rPr lang="en-US" sz="1400" dirty="0" err="1">
                <a:solidFill>
                  <a:srgbClr val="000000"/>
                </a:solidFill>
              </a:rPr>
              <a:t>MFRecon</a:t>
            </a:r>
            <a:r>
              <a:rPr lang="en-US" sz="1400" dirty="0">
                <a:solidFill>
                  <a:srgbClr val="000000"/>
                </a:solidFill>
              </a:rPr>
              <a:t> 12b1 </a:t>
            </a:r>
            <a:r>
              <a:rPr lang="en-US" sz="1400" dirty="0" smtClean="0">
                <a:solidFill>
                  <a:srgbClr val="000000"/>
                </a:solidFill>
              </a:rPr>
              <a:t>repository from GIT using </a:t>
            </a:r>
            <a:r>
              <a:rPr lang="en-US" sz="1400" dirty="0" err="1">
                <a:solidFill>
                  <a:srgbClr val="000000"/>
                </a:solidFill>
              </a:rPr>
              <a:t>S</a:t>
            </a:r>
            <a:r>
              <a:rPr lang="en-US" sz="1400" dirty="0" err="1" smtClean="0">
                <a:solidFill>
                  <a:srgbClr val="000000"/>
                </a:solidFill>
              </a:rPr>
              <a:t>ourceTree</a:t>
            </a:r>
            <a:endParaRPr lang="en-US" sz="1400" dirty="0">
              <a:solidFill>
                <a:srgbClr val="000000"/>
              </a:solidFill>
            </a:endParaRPr>
          </a:p>
          <a:p>
            <a:pPr marL="285750" indent="-285750">
              <a:spcAft>
                <a:spcPts val="500"/>
              </a:spcAft>
              <a:buFont typeface="Arial" panose="020B0604020202020204" pitchFamily="34" charset="0"/>
              <a:buChar char="•"/>
            </a:pPr>
            <a:r>
              <a:rPr lang="en-US" sz="1400" dirty="0">
                <a:solidFill>
                  <a:srgbClr val="000000"/>
                </a:solidFill>
              </a:rPr>
              <a:t>Downloaded Karma </a:t>
            </a:r>
            <a:r>
              <a:rPr lang="en-US" sz="1400" dirty="0" smtClean="0">
                <a:solidFill>
                  <a:srgbClr val="000000"/>
                </a:solidFill>
              </a:rPr>
              <a:t>and </a:t>
            </a:r>
            <a:r>
              <a:rPr lang="en-US" sz="1400" dirty="0">
                <a:solidFill>
                  <a:srgbClr val="000000"/>
                </a:solidFill>
              </a:rPr>
              <a:t>wrote a basic test</a:t>
            </a:r>
          </a:p>
        </p:txBody>
      </p:sp>
      <p:sp>
        <p:nvSpPr>
          <p:cNvPr id="10" name="Down Arrow Callout 9"/>
          <p:cNvSpPr/>
          <p:nvPr/>
        </p:nvSpPr>
        <p:spPr>
          <a:xfrm>
            <a:off x="3167483" y="2913134"/>
            <a:ext cx="5458625" cy="1545578"/>
          </a:xfrm>
          <a:prstGeom prst="downArrowCallou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Aft>
                <a:spcPts val="500"/>
              </a:spcAft>
            </a:pPr>
            <a:r>
              <a:rPr lang="en-US" sz="1600" b="1" dirty="0" smtClean="0">
                <a:solidFill>
                  <a:schemeClr val="tx1"/>
                </a:solidFill>
              </a:rPr>
              <a:t>Challenges:</a:t>
            </a:r>
            <a:endParaRPr lang="en-US" sz="1600" b="1" dirty="0">
              <a:solidFill>
                <a:schemeClr val="tx1"/>
              </a:solidFill>
            </a:endParaRPr>
          </a:p>
          <a:p>
            <a:pPr marL="285750" lvl="0" indent="-285750">
              <a:spcAft>
                <a:spcPts val="500"/>
              </a:spcAft>
              <a:buFont typeface="Arial" panose="020B0604020202020204" pitchFamily="34" charset="0"/>
              <a:buChar char="•"/>
            </a:pPr>
            <a:r>
              <a:rPr lang="en-US" sz="1400" dirty="0">
                <a:solidFill>
                  <a:srgbClr val="000000"/>
                </a:solidFill>
              </a:rPr>
              <a:t>Issues with Karma configuration</a:t>
            </a:r>
          </a:p>
          <a:p>
            <a:pPr marL="285750" lvl="0" indent="-285750">
              <a:spcAft>
                <a:spcPts val="500"/>
              </a:spcAft>
              <a:buFont typeface="Arial" panose="020B0604020202020204" pitchFamily="34" charset="0"/>
              <a:buChar char="•"/>
            </a:pPr>
            <a:r>
              <a:rPr lang="en-US" sz="1400" dirty="0">
                <a:solidFill>
                  <a:srgbClr val="000000"/>
                </a:solidFill>
              </a:rPr>
              <a:t>Access limitations with setting up Angular CLI</a:t>
            </a:r>
            <a:endParaRPr lang="en-US" sz="1050" dirty="0">
              <a:solidFill>
                <a:srgbClr val="000000"/>
              </a:solidFill>
            </a:endParaRPr>
          </a:p>
        </p:txBody>
      </p:sp>
      <p:sp>
        <p:nvSpPr>
          <p:cNvPr id="3" name="Rectangle 2"/>
          <p:cNvSpPr/>
          <p:nvPr/>
        </p:nvSpPr>
        <p:spPr>
          <a:xfrm>
            <a:off x="3167483" y="4458712"/>
            <a:ext cx="5519309" cy="72587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500"/>
              </a:spcAft>
            </a:pPr>
            <a:r>
              <a:rPr lang="en-US" sz="1600" b="1" dirty="0">
                <a:solidFill>
                  <a:schemeClr val="tx1"/>
                </a:solidFill>
              </a:rPr>
              <a:t>Takeaway:</a:t>
            </a:r>
            <a:r>
              <a:rPr lang="en-US" sz="1600" b="1" dirty="0">
                <a:solidFill>
                  <a:srgbClr val="00B050"/>
                </a:solidFill>
              </a:rPr>
              <a:t> </a:t>
            </a:r>
            <a:r>
              <a:rPr lang="en-US" sz="1600" dirty="0">
                <a:solidFill>
                  <a:srgbClr val="000000"/>
                </a:solidFill>
              </a:rPr>
              <a:t>Experience with not only running Karma unit tests in typescript but also Angular </a:t>
            </a:r>
            <a:r>
              <a:rPr lang="en-US" sz="1600" dirty="0" smtClean="0">
                <a:solidFill>
                  <a:srgbClr val="000000"/>
                </a:solidFill>
              </a:rPr>
              <a:t>4.0</a:t>
            </a:r>
            <a:endParaRPr lang="en-US" sz="1600" dirty="0">
              <a:solidFill>
                <a:srgbClr val="000000"/>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626" y="1209241"/>
            <a:ext cx="1130074" cy="1125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4750" y="2482326"/>
            <a:ext cx="1208950" cy="1281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503" y="4055358"/>
            <a:ext cx="1286321" cy="996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51845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420843"/>
            <a:ext cx="8682095" cy="707886"/>
          </a:xfrm>
        </p:spPr>
        <p:txBody>
          <a:bodyPr>
            <a:spAutoFit/>
          </a:bodyPr>
          <a:lstStyle/>
          <a:p>
            <a:r>
              <a:rPr lang="en-US" dirty="0" smtClean="0"/>
              <a:t>What Have We Learned?</a:t>
            </a:r>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solidFill>
                  <a:srgbClr val="000000">
                    <a:lumMod val="50000"/>
                    <a:lumOff val="50000"/>
                  </a:srgbClr>
                </a:solidFill>
              </a:rPr>
              <a:pPr>
                <a:defRPr/>
              </a:pPr>
              <a:t>11</a:t>
            </a:fld>
            <a:endParaRPr lang="en-US" dirty="0">
              <a:solidFill>
                <a:srgbClr val="000000">
                  <a:lumMod val="50000"/>
                  <a:lumOff val="50000"/>
                </a:srgbClr>
              </a:solidFill>
            </a:endParaRPr>
          </a:p>
        </p:txBody>
      </p:sp>
    </p:spTree>
    <p:extLst>
      <p:ext uri="{BB962C8B-B14F-4D97-AF65-F5344CB8AC3E}">
        <p14:creationId xmlns:p14="http://schemas.microsoft.com/office/powerpoint/2010/main" val="21994329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pPr>
              <a:defRPr/>
            </a:pPr>
            <a:r>
              <a:rPr lang="en-US" dirty="0" smtClean="0"/>
              <a:t>8</a:t>
            </a:r>
            <a:endParaRPr lang="en-US" dirty="0"/>
          </a:p>
        </p:txBody>
      </p:sp>
      <p:sp>
        <p:nvSpPr>
          <p:cNvPr id="13" name="Rounded Rectangle 12"/>
          <p:cNvSpPr/>
          <p:nvPr/>
        </p:nvSpPr>
        <p:spPr>
          <a:xfrm>
            <a:off x="3039570" y="4326802"/>
            <a:ext cx="3010236" cy="1327119"/>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rial" panose="020B0604020202020204" pitchFamily="34" charset="0"/>
              </a:rPr>
              <a:t> </a:t>
            </a:r>
            <a:r>
              <a:rPr lang="en-US" b="1" dirty="0" smtClean="0">
                <a:latin typeface="Arial" panose="020B0604020202020204" pitchFamily="34" charset="0"/>
              </a:rPr>
              <a:t>       </a:t>
            </a:r>
            <a:r>
              <a:rPr lang="en-US" b="1" u="sng" dirty="0" smtClean="0">
                <a:latin typeface="Arial" panose="020B0604020202020204" pitchFamily="34" charset="0"/>
              </a:rPr>
              <a:t>Technical Skills     </a:t>
            </a:r>
            <a:r>
              <a:rPr lang="en-US" i="1" u="sng" dirty="0" smtClean="0">
                <a:latin typeface="Arial" panose="020B0604020202020204" pitchFamily="34" charset="0"/>
              </a:rPr>
              <a:t>Risk Site</a:t>
            </a:r>
            <a:r>
              <a:rPr lang="en-US" i="1" dirty="0" smtClean="0">
                <a:latin typeface="Arial" panose="020B0604020202020204" pitchFamily="34" charset="0"/>
              </a:rPr>
              <a:t> </a:t>
            </a:r>
            <a:r>
              <a:rPr lang="en-US" dirty="0" smtClean="0">
                <a:latin typeface="Arial" panose="020B0604020202020204" pitchFamily="34" charset="0"/>
              </a:rPr>
              <a:t> </a:t>
            </a:r>
            <a:r>
              <a:rPr lang="en-US" i="1" u="sng" dirty="0" smtClean="0">
                <a:latin typeface="Arial" panose="020B0604020202020204" pitchFamily="34" charset="0"/>
              </a:rPr>
              <a:t>WORM</a:t>
            </a:r>
            <a:r>
              <a:rPr lang="en-US" i="1" dirty="0" smtClean="0">
                <a:latin typeface="Arial" panose="020B0604020202020204" pitchFamily="34" charset="0"/>
              </a:rPr>
              <a:t>  </a:t>
            </a:r>
            <a:r>
              <a:rPr lang="en-US" i="1" u="sng" dirty="0" smtClean="0">
                <a:latin typeface="Arial" panose="020B0604020202020204" pitchFamily="34" charset="0"/>
              </a:rPr>
              <a:t>Karma</a:t>
            </a:r>
            <a:endParaRPr lang="en-US" i="1" u="sng" dirty="0">
              <a:latin typeface="Arial" panose="020B0604020202020204" pitchFamily="34" charset="0"/>
            </a:endParaRPr>
          </a:p>
          <a:p>
            <a:r>
              <a:rPr lang="en-US" dirty="0" smtClean="0">
                <a:latin typeface="Arial" panose="020B0604020202020204" pitchFamily="34" charset="0"/>
              </a:rPr>
              <a:t>HTML	</a:t>
            </a:r>
            <a:r>
              <a:rPr lang="en-US" dirty="0">
                <a:latin typeface="Arial" panose="020B0604020202020204" pitchFamily="34" charset="0"/>
              </a:rPr>
              <a:t> </a:t>
            </a:r>
            <a:r>
              <a:rPr lang="en-US" dirty="0" smtClean="0">
                <a:latin typeface="Arial" panose="020B0604020202020204" pitchFamily="34" charset="0"/>
              </a:rPr>
              <a:t>   SQL     Testing</a:t>
            </a:r>
          </a:p>
          <a:p>
            <a:r>
              <a:rPr lang="en-US" dirty="0" smtClean="0">
                <a:latin typeface="Arial" panose="020B0604020202020204" pitchFamily="34" charset="0"/>
              </a:rPr>
              <a:t>CSS          Java</a:t>
            </a:r>
          </a:p>
          <a:p>
            <a:r>
              <a:rPr lang="en-US" dirty="0">
                <a:latin typeface="Arial" panose="020B0604020202020204" pitchFamily="34" charset="0"/>
              </a:rPr>
              <a:t> </a:t>
            </a:r>
            <a:r>
              <a:rPr lang="en-US" dirty="0" smtClean="0">
                <a:latin typeface="Arial" panose="020B0604020202020204" pitchFamily="34" charset="0"/>
              </a:rPr>
              <a:t>                     </a:t>
            </a:r>
          </a:p>
        </p:txBody>
      </p:sp>
      <p:sp>
        <p:nvSpPr>
          <p:cNvPr id="14" name="Rounded Rectangle 13"/>
          <p:cNvSpPr/>
          <p:nvPr/>
        </p:nvSpPr>
        <p:spPr>
          <a:xfrm>
            <a:off x="3147801" y="186118"/>
            <a:ext cx="2678464" cy="1327095"/>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latin typeface="Arial" panose="020B0604020202020204" pitchFamily="34" charset="0"/>
              </a:rPr>
              <a:t>Soft Skills</a:t>
            </a:r>
          </a:p>
          <a:p>
            <a:pPr algn="ctr"/>
            <a:r>
              <a:rPr lang="en-US" dirty="0" smtClean="0">
                <a:latin typeface="Arial" panose="020B0604020202020204" pitchFamily="34" charset="0"/>
              </a:rPr>
              <a:t>-Presentation</a:t>
            </a:r>
          </a:p>
          <a:p>
            <a:pPr algn="ctr"/>
            <a:r>
              <a:rPr lang="en-US" dirty="0" smtClean="0">
                <a:latin typeface="Arial" panose="020B0604020202020204" pitchFamily="34" charset="0"/>
              </a:rPr>
              <a:t>-Communication</a:t>
            </a:r>
            <a:endParaRPr lang="en-US" dirty="0">
              <a:latin typeface="Arial" panose="020B0604020202020204" pitchFamily="34" charset="0"/>
            </a:endParaRPr>
          </a:p>
        </p:txBody>
      </p:sp>
      <p:sp>
        <p:nvSpPr>
          <p:cNvPr id="15" name="Rounded Rectangle 14"/>
          <p:cNvSpPr/>
          <p:nvPr/>
        </p:nvSpPr>
        <p:spPr>
          <a:xfrm>
            <a:off x="5971923" y="551018"/>
            <a:ext cx="2548990" cy="1505120"/>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u="sng" dirty="0" smtClean="0">
              <a:latin typeface="Arial" panose="020B0604020202020204" pitchFamily="34" charset="0"/>
            </a:endParaRPr>
          </a:p>
          <a:p>
            <a:pPr algn="ctr"/>
            <a:r>
              <a:rPr lang="en-US" b="1" u="sng" dirty="0" smtClean="0">
                <a:latin typeface="Arial" panose="020B0604020202020204" pitchFamily="34" charset="0"/>
              </a:rPr>
              <a:t>Experiences</a:t>
            </a:r>
          </a:p>
          <a:p>
            <a:pPr algn="ctr"/>
            <a:r>
              <a:rPr lang="en-US" dirty="0" smtClean="0">
                <a:latin typeface="Arial" panose="020B0604020202020204" pitchFamily="34" charset="0"/>
              </a:rPr>
              <a:t>-New Corporate Setting</a:t>
            </a:r>
          </a:p>
          <a:p>
            <a:pPr algn="ctr"/>
            <a:r>
              <a:rPr lang="en-US" dirty="0" smtClean="0">
                <a:latin typeface="Arial" panose="020B0604020202020204" pitchFamily="34" charset="0"/>
              </a:rPr>
              <a:t>-How things work at Fidelity</a:t>
            </a:r>
          </a:p>
          <a:p>
            <a:pPr algn="ctr"/>
            <a:endParaRPr lang="en-US" dirty="0">
              <a:latin typeface="Arial" panose="020B0604020202020204" pitchFamily="34" charset="0"/>
            </a:endParaRPr>
          </a:p>
        </p:txBody>
      </p:sp>
      <p:sp>
        <p:nvSpPr>
          <p:cNvPr id="16" name="Rounded Rectangle 15"/>
          <p:cNvSpPr/>
          <p:nvPr/>
        </p:nvSpPr>
        <p:spPr>
          <a:xfrm>
            <a:off x="6484754" y="2156524"/>
            <a:ext cx="2346691" cy="1615977"/>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latin typeface="Arial" panose="020B0604020202020204" pitchFamily="34" charset="0"/>
              </a:rPr>
              <a:t>Leaps and Interns</a:t>
            </a:r>
          </a:p>
          <a:p>
            <a:pPr algn="ctr"/>
            <a:r>
              <a:rPr lang="en-US" dirty="0" smtClean="0">
                <a:latin typeface="Arial" panose="020B0604020202020204" pitchFamily="34" charset="0"/>
              </a:rPr>
              <a:t>-Meet with other interns who share same interests</a:t>
            </a:r>
          </a:p>
          <a:p>
            <a:pPr algn="ctr"/>
            <a:r>
              <a:rPr lang="en-US" dirty="0" smtClean="0">
                <a:latin typeface="Arial" panose="020B0604020202020204" pitchFamily="34" charset="0"/>
              </a:rPr>
              <a:t>-Learn a lot about Leap</a:t>
            </a:r>
            <a:endParaRPr lang="en-US" dirty="0">
              <a:latin typeface="Arial" panose="020B0604020202020204" pitchFamily="34" charset="0"/>
            </a:endParaRPr>
          </a:p>
        </p:txBody>
      </p:sp>
      <p:sp>
        <p:nvSpPr>
          <p:cNvPr id="17" name="Rounded Rectangle 16"/>
          <p:cNvSpPr/>
          <p:nvPr/>
        </p:nvSpPr>
        <p:spPr>
          <a:xfrm>
            <a:off x="428878" y="617369"/>
            <a:ext cx="2601591" cy="1372419"/>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latin typeface="Arial" panose="020B0604020202020204" pitchFamily="34" charset="0"/>
              </a:rPr>
              <a:t>Goals</a:t>
            </a:r>
          </a:p>
          <a:p>
            <a:pPr algn="ctr"/>
            <a:r>
              <a:rPr lang="en-US" dirty="0" smtClean="0">
                <a:latin typeface="Arial" panose="020B0604020202020204" pitchFamily="34" charset="0"/>
              </a:rPr>
              <a:t>-Continue Learning</a:t>
            </a:r>
          </a:p>
          <a:p>
            <a:pPr algn="ctr"/>
            <a:r>
              <a:rPr lang="en-US" dirty="0" smtClean="0">
                <a:latin typeface="Arial" panose="020B0604020202020204" pitchFamily="34" charset="0"/>
              </a:rPr>
              <a:t>-Finish school</a:t>
            </a:r>
            <a:r>
              <a:rPr lang="en-US" dirty="0">
                <a:latin typeface="Arial" panose="020B0604020202020204" pitchFamily="34" charset="0"/>
              </a:rPr>
              <a:t> </a:t>
            </a:r>
            <a:r>
              <a:rPr lang="en-US" dirty="0" smtClean="0">
                <a:latin typeface="Arial" panose="020B0604020202020204" pitchFamily="34" charset="0"/>
              </a:rPr>
              <a:t>and get that degree</a:t>
            </a:r>
          </a:p>
        </p:txBody>
      </p:sp>
      <p:sp>
        <p:nvSpPr>
          <p:cNvPr id="19" name="Rounded Rectangle 18"/>
          <p:cNvSpPr/>
          <p:nvPr/>
        </p:nvSpPr>
        <p:spPr>
          <a:xfrm>
            <a:off x="174990" y="2156524"/>
            <a:ext cx="2314322" cy="1460613"/>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latin typeface="Arial" panose="020B0604020202020204" pitchFamily="34" charset="0"/>
              </a:rPr>
              <a:t>Risk Team</a:t>
            </a:r>
          </a:p>
          <a:p>
            <a:pPr algn="ctr"/>
            <a:r>
              <a:rPr lang="en-US" dirty="0" smtClean="0">
                <a:latin typeface="Arial" panose="020B0604020202020204" pitchFamily="34" charset="0"/>
              </a:rPr>
              <a:t>-Meet and work with team members</a:t>
            </a:r>
            <a:endParaRPr lang="en-US" dirty="0">
              <a:latin typeface="Arial" panose="020B0604020202020204" pitchFamily="34" charset="0"/>
            </a:endParaRPr>
          </a:p>
        </p:txBody>
      </p:sp>
      <p:sp>
        <p:nvSpPr>
          <p:cNvPr id="11" name="Rounded Rectangle 10"/>
          <p:cNvSpPr/>
          <p:nvPr/>
        </p:nvSpPr>
        <p:spPr>
          <a:xfrm>
            <a:off x="6160059" y="3875703"/>
            <a:ext cx="2496395" cy="1294918"/>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latin typeface="Arial" panose="020B0604020202020204" pitchFamily="34" charset="0"/>
              </a:rPr>
              <a:t>Finance</a:t>
            </a:r>
          </a:p>
          <a:p>
            <a:pPr algn="ctr"/>
            <a:r>
              <a:rPr lang="en-US" dirty="0" smtClean="0">
                <a:latin typeface="Arial" panose="020B0604020202020204" pitchFamily="34" charset="0"/>
              </a:rPr>
              <a:t>-Brokerage Accounts</a:t>
            </a:r>
          </a:p>
          <a:p>
            <a:pPr algn="ctr"/>
            <a:r>
              <a:rPr lang="en-US" dirty="0" smtClean="0">
                <a:latin typeface="Arial" panose="020B0604020202020204" pitchFamily="34" charset="0"/>
              </a:rPr>
              <a:t>-What services we provide to our customers</a:t>
            </a:r>
            <a:endParaRPr lang="en-US" dirty="0">
              <a:latin typeface="Arial" panose="020B0604020202020204" pitchFamily="34" charset="0"/>
            </a:endParaRPr>
          </a:p>
        </p:txBody>
      </p:sp>
      <p:sp>
        <p:nvSpPr>
          <p:cNvPr id="4" name="8-Point Star 3"/>
          <p:cNvSpPr/>
          <p:nvPr/>
        </p:nvSpPr>
        <p:spPr>
          <a:xfrm>
            <a:off x="2489312" y="1521305"/>
            <a:ext cx="3995442" cy="2740761"/>
          </a:xfrm>
          <a:prstGeom prst="star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Arial" panose="020B0604020202020204" pitchFamily="34" charset="0"/>
              </a:rPr>
              <a:t>What Have we Learned?</a:t>
            </a:r>
            <a:endParaRPr lang="en-US" sz="2400" dirty="0">
              <a:latin typeface="Arial" panose="020B0604020202020204" pitchFamily="34" charset="0"/>
            </a:endParaRPr>
          </a:p>
        </p:txBody>
      </p:sp>
      <p:sp>
        <p:nvSpPr>
          <p:cNvPr id="18" name="Rounded Rectangle 17"/>
          <p:cNvSpPr/>
          <p:nvPr/>
        </p:nvSpPr>
        <p:spPr>
          <a:xfrm>
            <a:off x="428878" y="3750657"/>
            <a:ext cx="2521680" cy="1545010"/>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latin typeface="Arial" panose="020B0604020202020204" pitchFamily="34" charset="0"/>
              </a:rPr>
              <a:t>Challenges</a:t>
            </a:r>
          </a:p>
          <a:p>
            <a:pPr algn="ctr"/>
            <a:r>
              <a:rPr lang="en-US" dirty="0" smtClean="0">
                <a:latin typeface="Arial" panose="020B0604020202020204" pitchFamily="34" charset="0"/>
              </a:rPr>
              <a:t>-First time in a company setting</a:t>
            </a:r>
          </a:p>
          <a:p>
            <a:pPr algn="ctr"/>
            <a:r>
              <a:rPr lang="en-US" dirty="0" smtClean="0">
                <a:latin typeface="Arial" panose="020B0604020202020204" pitchFamily="34" charset="0"/>
              </a:rPr>
              <a:t>-Understanding the various things our team does</a:t>
            </a:r>
            <a:endParaRPr lang="en-US" dirty="0">
              <a:latin typeface="Arial" panose="020B0604020202020204" pitchFamily="34" charset="0"/>
            </a:endParaRPr>
          </a:p>
        </p:txBody>
      </p:sp>
    </p:spTree>
    <p:extLst>
      <p:ext uri="{BB962C8B-B14F-4D97-AF65-F5344CB8AC3E}">
        <p14:creationId xmlns:p14="http://schemas.microsoft.com/office/powerpoint/2010/main" val="33999841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420843"/>
            <a:ext cx="8682095" cy="707886"/>
          </a:xfrm>
        </p:spPr>
        <p:txBody>
          <a:bodyPr/>
          <a:lstStyle/>
          <a:p>
            <a:r>
              <a:rPr lang="en-US" dirty="0" smtClean="0"/>
              <a:t>Internship Feedback</a:t>
            </a:r>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13</a:t>
            </a:fld>
            <a:endParaRPr lang="en-US" dirty="0"/>
          </a:p>
        </p:txBody>
      </p:sp>
    </p:spTree>
    <p:extLst>
      <p:ext uri="{BB962C8B-B14F-4D97-AF65-F5344CB8AC3E}">
        <p14:creationId xmlns:p14="http://schemas.microsoft.com/office/powerpoint/2010/main" val="2278765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pPr>
              <a:defRPr/>
            </a:pPr>
            <a:r>
              <a:rPr lang="en-US" smtClean="0"/>
              <a:t>1</a:t>
            </a:r>
            <a:endParaRPr lang="en-US" dirty="0"/>
          </a:p>
        </p:txBody>
      </p:sp>
      <p:sp>
        <p:nvSpPr>
          <p:cNvPr id="5" name="TextBox 4"/>
          <p:cNvSpPr txBox="1"/>
          <p:nvPr/>
        </p:nvSpPr>
        <p:spPr>
          <a:xfrm>
            <a:off x="428878" y="561923"/>
            <a:ext cx="6212107" cy="2383157"/>
          </a:xfrm>
          <a:prstGeom prst="rect">
            <a:avLst/>
          </a:prstGeom>
          <a:noFill/>
        </p:spPr>
        <p:txBody>
          <a:bodyPr wrap="square" rtlCol="0">
            <a:noAutofit/>
          </a:bodyPr>
          <a:lstStyle/>
          <a:p>
            <a:r>
              <a:rPr lang="en-US" sz="2000" b="1" dirty="0" smtClean="0">
                <a:solidFill>
                  <a:srgbClr val="468921"/>
                </a:solidFill>
              </a:rPr>
              <a:t>What </a:t>
            </a:r>
            <a:r>
              <a:rPr lang="en-US" sz="2000" b="1" dirty="0">
                <a:solidFill>
                  <a:srgbClr val="468921"/>
                </a:solidFill>
              </a:rPr>
              <a:t>W</a:t>
            </a:r>
            <a:r>
              <a:rPr lang="en-US" sz="2000" b="1" dirty="0" smtClean="0">
                <a:solidFill>
                  <a:srgbClr val="468921"/>
                </a:solidFill>
              </a:rPr>
              <a:t>orked Well:</a:t>
            </a:r>
          </a:p>
          <a:p>
            <a:endParaRPr lang="en-US" sz="1400" dirty="0"/>
          </a:p>
          <a:p>
            <a:r>
              <a:rPr lang="en-US" dirty="0">
                <a:solidFill>
                  <a:schemeClr val="accent1">
                    <a:lumMod val="60000"/>
                    <a:lumOff val="40000"/>
                  </a:schemeClr>
                </a:solidFill>
              </a:rPr>
              <a:t>-Awesome experience </a:t>
            </a:r>
            <a:r>
              <a:rPr lang="en-US" dirty="0" smtClean="0">
                <a:solidFill>
                  <a:schemeClr val="accent1">
                    <a:lumMod val="60000"/>
                    <a:lumOff val="40000"/>
                  </a:schemeClr>
                </a:solidFill>
                <a:sym typeface="Wingdings" panose="05000000000000000000" pitchFamily="2" charset="2"/>
              </a:rPr>
              <a:t></a:t>
            </a:r>
          </a:p>
          <a:p>
            <a:endParaRPr lang="en-US" dirty="0" smtClean="0">
              <a:solidFill>
                <a:schemeClr val="accent1">
                  <a:lumMod val="60000"/>
                  <a:lumOff val="40000"/>
                </a:schemeClr>
              </a:solidFill>
              <a:sym typeface="Wingdings" panose="05000000000000000000" pitchFamily="2" charset="2"/>
            </a:endParaRPr>
          </a:p>
          <a:p>
            <a:r>
              <a:rPr lang="en-US" dirty="0" smtClean="0">
                <a:solidFill>
                  <a:schemeClr val="accent1">
                    <a:lumMod val="60000"/>
                    <a:lumOff val="40000"/>
                  </a:schemeClr>
                </a:solidFill>
                <a:latin typeface="Arial" panose="020B0604020202020204" pitchFamily="34" charset="0"/>
              </a:rPr>
              <a:t>-</a:t>
            </a:r>
            <a:r>
              <a:rPr lang="en-US" dirty="0">
                <a:solidFill>
                  <a:schemeClr val="accent1">
                    <a:lumMod val="60000"/>
                    <a:lumOff val="40000"/>
                  </a:schemeClr>
                </a:solidFill>
                <a:latin typeface="Arial" panose="020B0604020202020204" pitchFamily="34" charset="0"/>
              </a:rPr>
              <a:t>Really liked the intern events that were held for us. We got to meet with other interns, leaps, and </a:t>
            </a:r>
            <a:r>
              <a:rPr lang="en-US" dirty="0" smtClean="0">
                <a:solidFill>
                  <a:schemeClr val="accent1">
                    <a:lumMod val="60000"/>
                    <a:lumOff val="40000"/>
                  </a:schemeClr>
                </a:solidFill>
                <a:latin typeface="Arial" panose="020B0604020202020204" pitchFamily="34" charset="0"/>
              </a:rPr>
              <a:t>employees</a:t>
            </a:r>
          </a:p>
          <a:p>
            <a:endParaRPr lang="en-US" dirty="0" smtClean="0">
              <a:solidFill>
                <a:schemeClr val="accent1">
                  <a:lumMod val="60000"/>
                  <a:lumOff val="40000"/>
                </a:schemeClr>
              </a:solidFill>
              <a:latin typeface="Arial" panose="020B0604020202020204" pitchFamily="34" charset="0"/>
            </a:endParaRPr>
          </a:p>
          <a:p>
            <a:r>
              <a:rPr lang="en-US" dirty="0" smtClean="0">
                <a:solidFill>
                  <a:schemeClr val="accent1">
                    <a:lumMod val="60000"/>
                    <a:lumOff val="40000"/>
                  </a:schemeClr>
                </a:solidFill>
                <a:latin typeface="Arial" panose="020B0604020202020204" pitchFamily="34" charset="0"/>
              </a:rPr>
              <a:t>-Got </a:t>
            </a:r>
            <a:r>
              <a:rPr lang="en-US" dirty="0">
                <a:solidFill>
                  <a:schemeClr val="accent1">
                    <a:lumMod val="60000"/>
                    <a:lumOff val="40000"/>
                  </a:schemeClr>
                </a:solidFill>
                <a:latin typeface="Arial" panose="020B0604020202020204" pitchFamily="34" charset="0"/>
              </a:rPr>
              <a:t>to know, interact, and work with the team</a:t>
            </a:r>
          </a:p>
          <a:p>
            <a:endParaRPr lang="en-US" sz="1400" dirty="0">
              <a:sym typeface="Wingdings" panose="05000000000000000000" pitchFamily="2" charset="2"/>
            </a:endParaRPr>
          </a:p>
          <a:p>
            <a:endParaRPr lang="en-US" sz="1400" dirty="0" smtClean="0"/>
          </a:p>
        </p:txBody>
      </p:sp>
      <p:sp>
        <p:nvSpPr>
          <p:cNvPr id="6" name="TextBox 5"/>
          <p:cNvSpPr txBox="1"/>
          <p:nvPr/>
        </p:nvSpPr>
        <p:spPr>
          <a:xfrm>
            <a:off x="428878" y="3063834"/>
            <a:ext cx="6007548" cy="2018805"/>
          </a:xfrm>
          <a:prstGeom prst="rect">
            <a:avLst/>
          </a:prstGeom>
          <a:noFill/>
        </p:spPr>
        <p:txBody>
          <a:bodyPr wrap="square" rtlCol="0">
            <a:noAutofit/>
          </a:bodyPr>
          <a:lstStyle/>
          <a:p>
            <a:r>
              <a:rPr lang="en-US" sz="2000" b="1" dirty="0" smtClean="0">
                <a:solidFill>
                  <a:srgbClr val="468921"/>
                </a:solidFill>
                <a:latin typeface="Arial" panose="020B0604020202020204" pitchFamily="34" charset="0"/>
              </a:rPr>
              <a:t>Suggestions for the Future:</a:t>
            </a:r>
          </a:p>
          <a:p>
            <a:endParaRPr lang="en-US" sz="1400" dirty="0" smtClean="0">
              <a:latin typeface="Arial" panose="020B0604020202020204" pitchFamily="34" charset="0"/>
            </a:endParaRPr>
          </a:p>
          <a:p>
            <a:r>
              <a:rPr lang="en-US" dirty="0" smtClean="0">
                <a:solidFill>
                  <a:schemeClr val="accent2">
                    <a:lumMod val="60000"/>
                    <a:lumOff val="40000"/>
                  </a:schemeClr>
                </a:solidFill>
                <a:latin typeface="Arial" panose="020B0604020202020204" pitchFamily="34" charset="0"/>
              </a:rPr>
              <a:t>-</a:t>
            </a:r>
            <a:r>
              <a:rPr lang="en-US" dirty="0">
                <a:solidFill>
                  <a:schemeClr val="accent2">
                    <a:lumMod val="60000"/>
                    <a:lumOff val="40000"/>
                  </a:schemeClr>
                </a:solidFill>
                <a:latin typeface="Arial" panose="020B0604020202020204" pitchFamily="34" charset="0"/>
              </a:rPr>
              <a:t>One mentor on the team who would guide us through projects/questions would be beneficial </a:t>
            </a:r>
            <a:endParaRPr lang="en-US" dirty="0" smtClean="0">
              <a:solidFill>
                <a:schemeClr val="accent2">
                  <a:lumMod val="60000"/>
                  <a:lumOff val="40000"/>
                </a:schemeClr>
              </a:solidFill>
              <a:latin typeface="Arial" panose="020B0604020202020204" pitchFamily="34" charset="0"/>
            </a:endParaRPr>
          </a:p>
          <a:p>
            <a:endParaRPr lang="en-US" dirty="0">
              <a:solidFill>
                <a:schemeClr val="accent2">
                  <a:lumMod val="60000"/>
                  <a:lumOff val="40000"/>
                </a:schemeClr>
              </a:solidFill>
              <a:latin typeface="Arial" panose="020B0604020202020204" pitchFamily="34" charset="0"/>
            </a:endParaRPr>
          </a:p>
          <a:p>
            <a:r>
              <a:rPr lang="en-US" dirty="0">
                <a:solidFill>
                  <a:schemeClr val="accent2">
                    <a:lumMod val="60000"/>
                    <a:lumOff val="40000"/>
                  </a:schemeClr>
                </a:solidFill>
                <a:latin typeface="Arial" panose="020B0604020202020204" pitchFamily="34" charset="0"/>
              </a:rPr>
              <a:t>-More opportunities to explore other roles or departments for those who are interested</a:t>
            </a:r>
          </a:p>
          <a:p>
            <a:endParaRPr lang="en-US" sz="1400" dirty="0" smtClean="0"/>
          </a:p>
        </p:txBody>
      </p:sp>
      <p:sp>
        <p:nvSpPr>
          <p:cNvPr id="8" name="Up Arrow 7"/>
          <p:cNvSpPr/>
          <p:nvPr/>
        </p:nvSpPr>
        <p:spPr>
          <a:xfrm>
            <a:off x="7242048" y="959802"/>
            <a:ext cx="1214323" cy="1587398"/>
          </a:xfrm>
          <a:prstGeom prs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3" name="Up Arrow 12"/>
          <p:cNvSpPr/>
          <p:nvPr/>
        </p:nvSpPr>
        <p:spPr>
          <a:xfrm rot="10800000">
            <a:off x="7242047" y="3279537"/>
            <a:ext cx="1214323" cy="1587398"/>
          </a:xfrm>
          <a:prstGeom prst="up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latin typeface="Arial" panose="020B0604020202020204" pitchFamily="34" charset="0"/>
            </a:endParaRPr>
          </a:p>
        </p:txBody>
      </p:sp>
    </p:spTree>
    <p:extLst>
      <p:ext uri="{BB962C8B-B14F-4D97-AF65-F5344CB8AC3E}">
        <p14:creationId xmlns:p14="http://schemas.microsoft.com/office/powerpoint/2010/main" val="4113462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420843"/>
            <a:ext cx="8682095" cy="707886"/>
          </a:xfrm>
        </p:spPr>
        <p:txBody>
          <a:bodyPr>
            <a:spAutoFit/>
          </a:bodyPr>
          <a:lstStyle/>
          <a:p>
            <a:r>
              <a:rPr lang="en-US" dirty="0"/>
              <a:t>Thank you! Any questions?</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solidFill>
                  <a:srgbClr val="000000">
                    <a:lumMod val="50000"/>
                    <a:lumOff val="50000"/>
                  </a:srgbClr>
                </a:solidFill>
              </a:rPr>
              <a:pPr>
                <a:defRPr/>
              </a:pPr>
              <a:t>15</a:t>
            </a:fld>
            <a:endParaRPr lang="en-US" dirty="0">
              <a:solidFill>
                <a:srgbClr val="000000">
                  <a:lumMod val="50000"/>
                  <a:lumOff val="50000"/>
                </a:srgbClr>
              </a:solidFill>
            </a:endParaRPr>
          </a:p>
        </p:txBody>
      </p:sp>
    </p:spTree>
    <p:extLst>
      <p:ext uri="{BB962C8B-B14F-4D97-AF65-F5344CB8AC3E}">
        <p14:creationId xmlns:p14="http://schemas.microsoft.com/office/powerpoint/2010/main" val="4136462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pPr>
              <a:defRPr/>
            </a:pPr>
            <a:r>
              <a:rPr lang="en-US" smtClean="0"/>
              <a:t>1</a:t>
            </a:r>
            <a:endParaRPr lang="en-US" dirty="0"/>
          </a:p>
        </p:txBody>
      </p:sp>
      <p:sp>
        <p:nvSpPr>
          <p:cNvPr id="4" name="TextBox 3"/>
          <p:cNvSpPr txBox="1"/>
          <p:nvPr/>
        </p:nvSpPr>
        <p:spPr>
          <a:xfrm>
            <a:off x="299405" y="614994"/>
            <a:ext cx="8650386" cy="4418251"/>
          </a:xfrm>
          <a:prstGeom prst="rect">
            <a:avLst/>
          </a:prstGeom>
          <a:noFill/>
        </p:spPr>
        <p:txBody>
          <a:bodyPr wrap="square" rtlCol="0">
            <a:noAutofit/>
          </a:bodyPr>
          <a:lstStyle/>
          <a:p>
            <a:r>
              <a:rPr lang="en-US" sz="3600" dirty="0" smtClean="0">
                <a:solidFill>
                  <a:srgbClr val="468921"/>
                </a:solidFill>
              </a:rPr>
              <a:t>Agenda:</a:t>
            </a:r>
          </a:p>
          <a:p>
            <a:endParaRPr lang="en-US" sz="3600" dirty="0" smtClean="0"/>
          </a:p>
          <a:p>
            <a:r>
              <a:rPr lang="en-US" sz="2800" dirty="0" smtClean="0">
                <a:solidFill>
                  <a:srgbClr val="65B034"/>
                </a:solidFill>
              </a:rPr>
              <a:t>-Recap of the projects: Risk Site, WORM, Karma</a:t>
            </a:r>
          </a:p>
          <a:p>
            <a:endParaRPr lang="en-US" sz="2800" dirty="0" smtClean="0"/>
          </a:p>
          <a:p>
            <a:r>
              <a:rPr lang="en-US" sz="2800" dirty="0" smtClean="0">
                <a:solidFill>
                  <a:schemeClr val="accent4">
                    <a:lumMod val="60000"/>
                    <a:lumOff val="40000"/>
                  </a:schemeClr>
                </a:solidFill>
              </a:rPr>
              <a:t>-What we learned during our internship experience</a:t>
            </a:r>
          </a:p>
          <a:p>
            <a:endParaRPr lang="en-US" sz="2800" dirty="0" smtClean="0"/>
          </a:p>
          <a:p>
            <a:r>
              <a:rPr lang="en-US" sz="2800" dirty="0" smtClean="0">
                <a:solidFill>
                  <a:schemeClr val="accent4">
                    <a:lumMod val="40000"/>
                    <a:lumOff val="60000"/>
                  </a:schemeClr>
                </a:solidFill>
              </a:rPr>
              <a:t>-Internship feedback</a:t>
            </a:r>
            <a:endParaRPr lang="en-US" sz="3600" dirty="0" smtClean="0">
              <a:solidFill>
                <a:schemeClr val="accent4">
                  <a:lumMod val="40000"/>
                  <a:lumOff val="60000"/>
                </a:schemeClr>
              </a:solidFill>
            </a:endParaRPr>
          </a:p>
        </p:txBody>
      </p:sp>
    </p:spTree>
    <p:extLst>
      <p:ext uri="{BB962C8B-B14F-4D97-AF65-F5344CB8AC3E}">
        <p14:creationId xmlns:p14="http://schemas.microsoft.com/office/powerpoint/2010/main" val="1831405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420843"/>
            <a:ext cx="8682095" cy="707886"/>
          </a:xfrm>
        </p:spPr>
        <p:txBody>
          <a:bodyPr/>
          <a:lstStyle/>
          <a:p>
            <a:r>
              <a:rPr lang="en-US" dirty="0" smtClean="0"/>
              <a:t>Recap </a:t>
            </a:r>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3</a:t>
            </a:fld>
            <a:endParaRPr lang="en-US" dirty="0"/>
          </a:p>
        </p:txBody>
      </p:sp>
    </p:spTree>
    <p:extLst>
      <p:ext uri="{BB962C8B-B14F-4D97-AF65-F5344CB8AC3E}">
        <p14:creationId xmlns:p14="http://schemas.microsoft.com/office/powerpoint/2010/main" val="1979545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769" y="676685"/>
            <a:ext cx="8523174" cy="461665"/>
          </a:xfrm>
        </p:spPr>
        <p:txBody>
          <a:bodyPr/>
          <a:lstStyle/>
          <a:p>
            <a:r>
              <a:rPr lang="en-US" dirty="0" smtClean="0">
                <a:solidFill>
                  <a:srgbClr val="00B050"/>
                </a:solidFill>
              </a:rPr>
              <a:t>2017 Summer Internship Timeline</a:t>
            </a:r>
            <a:endParaRPr lang="en-US" dirty="0">
              <a:solidFill>
                <a:srgbClr val="00B050"/>
              </a:solidFill>
            </a:endParaRPr>
          </a:p>
        </p:txBody>
      </p:sp>
      <p:sp>
        <p:nvSpPr>
          <p:cNvPr id="3" name="Slide Number Placeholder 2"/>
          <p:cNvSpPr>
            <a:spLocks noGrp="1"/>
          </p:cNvSpPr>
          <p:nvPr>
            <p:ph type="sldNum" sz="quarter" idx="14"/>
          </p:nvPr>
        </p:nvSpPr>
        <p:spPr/>
        <p:txBody>
          <a:bodyPr/>
          <a:lstStyle/>
          <a:p>
            <a:pPr>
              <a:defRPr/>
            </a:pPr>
            <a:r>
              <a:rPr lang="en-US" dirty="0" smtClean="0"/>
              <a:t>2</a:t>
            </a:r>
            <a:endParaRPr lang="en-US" dirty="0"/>
          </a:p>
        </p:txBody>
      </p:sp>
      <p:cxnSp>
        <p:nvCxnSpPr>
          <p:cNvPr id="6" name="Straight Arrow Connector 5"/>
          <p:cNvCxnSpPr/>
          <p:nvPr/>
        </p:nvCxnSpPr>
        <p:spPr>
          <a:xfrm>
            <a:off x="817296" y="2787704"/>
            <a:ext cx="7959647" cy="0"/>
          </a:xfrm>
          <a:prstGeom prst="straightConnector1">
            <a:avLst/>
          </a:prstGeom>
          <a:ln w="41275" cmpd="sng">
            <a:solidFill>
              <a:srgbClr val="00B05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33480" y="2593495"/>
            <a:ext cx="0" cy="38841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9108" y="3269179"/>
            <a:ext cx="1120747" cy="712100"/>
          </a:xfrm>
          <a:prstGeom prst="rect">
            <a:avLst/>
          </a:prstGeom>
          <a:noFill/>
        </p:spPr>
        <p:txBody>
          <a:bodyPr wrap="square" rtlCol="0">
            <a:noAutofit/>
          </a:bodyPr>
          <a:lstStyle/>
          <a:p>
            <a:r>
              <a:rPr lang="en-US" sz="1400" dirty="0" smtClean="0">
                <a:solidFill>
                  <a:schemeClr val="accent6"/>
                </a:solidFill>
              </a:rPr>
              <a:t>Risk Team Ribbit Site </a:t>
            </a:r>
          </a:p>
        </p:txBody>
      </p:sp>
      <p:sp>
        <p:nvSpPr>
          <p:cNvPr id="11" name="TextBox 10"/>
          <p:cNvSpPr txBox="1"/>
          <p:nvPr/>
        </p:nvSpPr>
        <p:spPr>
          <a:xfrm>
            <a:off x="3083066" y="3261084"/>
            <a:ext cx="987228" cy="461245"/>
          </a:xfrm>
          <a:prstGeom prst="rect">
            <a:avLst/>
          </a:prstGeom>
          <a:noFill/>
        </p:spPr>
        <p:txBody>
          <a:bodyPr wrap="square" rtlCol="0">
            <a:noAutofit/>
          </a:bodyPr>
          <a:lstStyle/>
          <a:p>
            <a:r>
              <a:rPr lang="en-US" sz="1400" dirty="0" smtClean="0">
                <a:solidFill>
                  <a:schemeClr val="accent5"/>
                </a:solidFill>
              </a:rPr>
              <a:t>WORM Project</a:t>
            </a:r>
          </a:p>
        </p:txBody>
      </p:sp>
      <p:sp>
        <p:nvSpPr>
          <p:cNvPr id="12" name="TextBox 11"/>
          <p:cNvSpPr txBox="1"/>
          <p:nvPr/>
        </p:nvSpPr>
        <p:spPr>
          <a:xfrm>
            <a:off x="5953716" y="3252992"/>
            <a:ext cx="2025032" cy="712100"/>
          </a:xfrm>
          <a:prstGeom prst="rect">
            <a:avLst/>
          </a:prstGeom>
          <a:noFill/>
        </p:spPr>
        <p:txBody>
          <a:bodyPr wrap="square" rtlCol="0">
            <a:noAutofit/>
          </a:bodyPr>
          <a:lstStyle/>
          <a:p>
            <a:r>
              <a:rPr lang="en-US" sz="1400" dirty="0" smtClean="0">
                <a:solidFill>
                  <a:srgbClr val="92D050"/>
                </a:solidFill>
              </a:rPr>
              <a:t>Karma </a:t>
            </a:r>
            <a:r>
              <a:rPr lang="en-US" sz="1400" smtClean="0">
                <a:solidFill>
                  <a:srgbClr val="92D050"/>
                </a:solidFill>
              </a:rPr>
              <a:t>Testing for Angular JS 4.0</a:t>
            </a:r>
            <a:endParaRPr lang="en-US" sz="1400" dirty="0" smtClean="0">
              <a:solidFill>
                <a:srgbClr val="92D050"/>
              </a:solidFill>
            </a:endParaRPr>
          </a:p>
        </p:txBody>
      </p:sp>
      <p:cxnSp>
        <p:nvCxnSpPr>
          <p:cNvPr id="14" name="Straight Connector 13"/>
          <p:cNvCxnSpPr/>
          <p:nvPr/>
        </p:nvCxnSpPr>
        <p:spPr>
          <a:xfrm>
            <a:off x="3374380" y="2593494"/>
            <a:ext cx="0" cy="38841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643559" y="2593493"/>
            <a:ext cx="0" cy="38841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53769" y="2079655"/>
            <a:ext cx="1744964" cy="436970"/>
          </a:xfrm>
          <a:prstGeom prst="rect">
            <a:avLst/>
          </a:prstGeom>
          <a:noFill/>
        </p:spPr>
        <p:txBody>
          <a:bodyPr wrap="square" rtlCol="0">
            <a:noAutofit/>
          </a:bodyPr>
          <a:lstStyle/>
          <a:p>
            <a:r>
              <a:rPr lang="en-US" sz="1400" dirty="0" smtClean="0">
                <a:solidFill>
                  <a:schemeClr val="accent6"/>
                </a:solidFill>
              </a:rPr>
              <a:t>Week 1 – Week 12</a:t>
            </a:r>
          </a:p>
        </p:txBody>
      </p:sp>
      <p:sp>
        <p:nvSpPr>
          <p:cNvPr id="21" name="TextBox 20"/>
          <p:cNvSpPr txBox="1"/>
          <p:nvPr/>
        </p:nvSpPr>
        <p:spPr>
          <a:xfrm>
            <a:off x="2864581" y="2087749"/>
            <a:ext cx="1723603" cy="436970"/>
          </a:xfrm>
          <a:prstGeom prst="rect">
            <a:avLst/>
          </a:prstGeom>
          <a:noFill/>
        </p:spPr>
        <p:txBody>
          <a:bodyPr wrap="square" rtlCol="0">
            <a:noAutofit/>
          </a:bodyPr>
          <a:lstStyle/>
          <a:p>
            <a:r>
              <a:rPr lang="en-US" sz="1400" dirty="0" smtClean="0">
                <a:solidFill>
                  <a:schemeClr val="accent5"/>
                </a:solidFill>
              </a:rPr>
              <a:t>Week 3 – Week 10</a:t>
            </a:r>
          </a:p>
        </p:txBody>
      </p:sp>
      <p:sp>
        <p:nvSpPr>
          <p:cNvPr id="22" name="TextBox 21"/>
          <p:cNvSpPr txBox="1"/>
          <p:nvPr/>
        </p:nvSpPr>
        <p:spPr>
          <a:xfrm>
            <a:off x="5953715" y="2095839"/>
            <a:ext cx="1792387" cy="436970"/>
          </a:xfrm>
          <a:prstGeom prst="rect">
            <a:avLst/>
          </a:prstGeom>
          <a:noFill/>
        </p:spPr>
        <p:txBody>
          <a:bodyPr wrap="square" rtlCol="0">
            <a:noAutofit/>
          </a:bodyPr>
          <a:lstStyle/>
          <a:p>
            <a:r>
              <a:rPr lang="en-US" sz="1400" dirty="0" smtClean="0">
                <a:solidFill>
                  <a:srgbClr val="92D050"/>
                </a:solidFill>
              </a:rPr>
              <a:t>Week 7 – Week 12</a:t>
            </a:r>
          </a:p>
        </p:txBody>
      </p:sp>
    </p:spTree>
    <p:extLst>
      <p:ext uri="{BB962C8B-B14F-4D97-AF65-F5344CB8AC3E}">
        <p14:creationId xmlns:p14="http://schemas.microsoft.com/office/powerpoint/2010/main" val="40441672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420843"/>
            <a:ext cx="8682095" cy="707886"/>
          </a:xfrm>
        </p:spPr>
        <p:txBody>
          <a:bodyPr>
            <a:spAutoFit/>
          </a:bodyPr>
          <a:lstStyle/>
          <a:p>
            <a:r>
              <a:rPr lang="en-US" dirty="0" smtClean="0"/>
              <a:t>Recap: Risk Team Ribbit Site</a:t>
            </a:r>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5</a:t>
            </a:fld>
            <a:endParaRPr lang="en-US" dirty="0"/>
          </a:p>
        </p:txBody>
      </p:sp>
    </p:spTree>
    <p:extLst>
      <p:ext uri="{BB962C8B-B14F-4D97-AF65-F5344CB8AC3E}">
        <p14:creationId xmlns:p14="http://schemas.microsoft.com/office/powerpoint/2010/main" val="14655458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6</a:t>
            </a:fld>
            <a:endParaRPr lang="en-US" dirty="0"/>
          </a:p>
        </p:txBody>
      </p:sp>
      <p:sp>
        <p:nvSpPr>
          <p:cNvPr id="5" name="TextBox 4"/>
          <p:cNvSpPr txBox="1"/>
          <p:nvPr/>
        </p:nvSpPr>
        <p:spPr>
          <a:xfrm>
            <a:off x="283221" y="461246"/>
            <a:ext cx="8367165" cy="784927"/>
          </a:xfrm>
          <a:prstGeom prst="rect">
            <a:avLst/>
          </a:prstGeom>
          <a:noFill/>
        </p:spPr>
        <p:txBody>
          <a:bodyPr wrap="square" rtlCol="0">
            <a:noAutofit/>
          </a:bodyPr>
          <a:lstStyle/>
          <a:p>
            <a:pPr>
              <a:spcAft>
                <a:spcPts val="500"/>
              </a:spcAft>
            </a:pPr>
            <a:r>
              <a:rPr lang="en-US" sz="2400" b="1" dirty="0">
                <a:solidFill>
                  <a:srgbClr val="00B050"/>
                </a:solidFill>
              </a:rPr>
              <a:t>Purpose:</a:t>
            </a:r>
            <a:r>
              <a:rPr lang="en-US" sz="1400" dirty="0"/>
              <a:t> Create a robust site on ribbit that will hold all </a:t>
            </a:r>
            <a:r>
              <a:rPr lang="en-US" sz="1400" dirty="0" smtClean="0"/>
              <a:t>of the team’s </a:t>
            </a:r>
            <a:r>
              <a:rPr lang="en-US" sz="1400" dirty="0"/>
              <a:t>links and documents, acting as a Risk Team </a:t>
            </a:r>
            <a:r>
              <a:rPr lang="en-US" sz="1400" dirty="0" smtClean="0"/>
              <a:t>homepage</a:t>
            </a:r>
            <a:endParaRPr lang="en-US" sz="1400" dirty="0"/>
          </a:p>
        </p:txBody>
      </p:sp>
      <p:sp>
        <p:nvSpPr>
          <p:cNvPr id="6" name="TextBox 5"/>
          <p:cNvSpPr txBox="1"/>
          <p:nvPr/>
        </p:nvSpPr>
        <p:spPr>
          <a:xfrm>
            <a:off x="1064103" y="3760810"/>
            <a:ext cx="2362874" cy="560369"/>
          </a:xfrm>
          <a:prstGeom prst="rect">
            <a:avLst/>
          </a:prstGeom>
          <a:noFill/>
        </p:spPr>
        <p:txBody>
          <a:bodyPr wrap="square" rtlCol="0">
            <a:noAutofit/>
          </a:bodyPr>
          <a:lstStyle/>
          <a:p>
            <a:pPr>
              <a:spcAft>
                <a:spcPts val="500"/>
              </a:spcAft>
            </a:pPr>
            <a:r>
              <a:rPr lang="en-US" sz="1400" dirty="0" smtClean="0"/>
              <a:t>     Screenshot </a:t>
            </a:r>
            <a:r>
              <a:rPr lang="en-US" sz="1400" dirty="0"/>
              <a:t>of </a:t>
            </a:r>
            <a:r>
              <a:rPr lang="en-US" sz="1400" dirty="0" smtClean="0"/>
              <a:t>website</a:t>
            </a:r>
            <a:endParaRPr lang="en-US" sz="1400" dirty="0" smtClean="0">
              <a:hlinkClick r:id="rId3"/>
            </a:endParaRPr>
          </a:p>
          <a:p>
            <a:pPr algn="ctr">
              <a:spcAft>
                <a:spcPts val="500"/>
              </a:spcAft>
            </a:pPr>
            <a:r>
              <a:rPr lang="en-US" sz="1400" dirty="0" smtClean="0">
                <a:hlinkClick r:id="rId3"/>
              </a:rPr>
              <a:t>FBT </a:t>
            </a:r>
            <a:r>
              <a:rPr lang="en-US" sz="1400" dirty="0">
                <a:hlinkClick r:id="rId3"/>
              </a:rPr>
              <a:t>Risk </a:t>
            </a:r>
            <a:r>
              <a:rPr lang="en-US" sz="1400" dirty="0" smtClean="0">
                <a:hlinkClick r:id="rId3"/>
              </a:rPr>
              <a:t>Team</a:t>
            </a:r>
            <a:endParaRPr lang="en-US" sz="1400" dirty="0" smtClean="0"/>
          </a:p>
          <a:p>
            <a:pPr>
              <a:spcAft>
                <a:spcPts val="500"/>
              </a:spcAft>
            </a:pPr>
            <a:endParaRPr lang="en-US" sz="1400" dirty="0">
              <a:solidFill>
                <a:schemeClr val="accent5"/>
              </a:solidFill>
            </a:endParaRPr>
          </a:p>
          <a:p>
            <a:pPr>
              <a:spcAft>
                <a:spcPts val="500"/>
              </a:spcAft>
            </a:pPr>
            <a:r>
              <a:rPr lang="en-US" sz="1400" dirty="0" smtClean="0"/>
              <a:t> </a:t>
            </a:r>
            <a:endParaRPr lang="en-US" sz="14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222" y="1397395"/>
            <a:ext cx="4037926" cy="2272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74536" y="4588811"/>
            <a:ext cx="3746612" cy="655455"/>
          </a:xfrm>
          <a:prstGeom prst="rect">
            <a:avLst/>
          </a:prstGeom>
          <a:noFill/>
        </p:spPr>
        <p:txBody>
          <a:bodyPr wrap="square" rtlCol="0">
            <a:noAutofit/>
          </a:bodyPr>
          <a:lstStyle/>
          <a:p>
            <a:r>
              <a:rPr lang="en-US" sz="1400" b="1" dirty="0">
                <a:solidFill>
                  <a:srgbClr val="00B050"/>
                </a:solidFill>
              </a:rPr>
              <a:t>Takeaway: </a:t>
            </a:r>
            <a:r>
              <a:rPr lang="en-US" sz="1400" dirty="0"/>
              <a:t>Experience with web design, UI, and getting an introduction to the various </a:t>
            </a:r>
            <a:r>
              <a:rPr lang="en-US" sz="1400" dirty="0" smtClean="0"/>
              <a:t>RISK </a:t>
            </a:r>
            <a:r>
              <a:rPr lang="en-US" sz="1400" dirty="0"/>
              <a:t>applications </a:t>
            </a:r>
            <a:endParaRPr lang="en-US" sz="1200" dirty="0"/>
          </a:p>
        </p:txBody>
      </p:sp>
      <p:sp>
        <p:nvSpPr>
          <p:cNvPr id="3" name="Oval 2"/>
          <p:cNvSpPr/>
          <p:nvPr/>
        </p:nvSpPr>
        <p:spPr>
          <a:xfrm>
            <a:off x="4944232" y="1027688"/>
            <a:ext cx="3374379" cy="1675051"/>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panose="020B0604020202020204" pitchFamily="34" charset="0"/>
              </a:rPr>
              <a:t>Goal:</a:t>
            </a:r>
            <a:r>
              <a:rPr lang="en-US" sz="1600" dirty="0">
                <a:solidFill>
                  <a:schemeClr val="tx1"/>
                </a:solidFill>
                <a:latin typeface="Arial" panose="020B0604020202020204" pitchFamily="34" charset="0"/>
              </a:rPr>
              <a:t> Develop a site that easily navigable and understandable for users within and outside our </a:t>
            </a:r>
            <a:r>
              <a:rPr lang="en-US" sz="1600" dirty="0" smtClean="0">
                <a:solidFill>
                  <a:schemeClr val="tx1"/>
                </a:solidFill>
                <a:latin typeface="Arial" panose="020B0604020202020204" pitchFamily="34" charset="0"/>
              </a:rPr>
              <a:t>team, promoting efficiency</a:t>
            </a:r>
            <a:endParaRPr lang="en-US" sz="1600" dirty="0">
              <a:solidFill>
                <a:schemeClr val="tx1"/>
              </a:solidFill>
              <a:latin typeface="Arial" panose="020B0604020202020204" pitchFamily="34" charset="0"/>
            </a:endParaRPr>
          </a:p>
        </p:txBody>
      </p:sp>
      <p:sp>
        <p:nvSpPr>
          <p:cNvPr id="7" name="Rectangle 6"/>
          <p:cNvSpPr/>
          <p:nvPr/>
        </p:nvSpPr>
        <p:spPr>
          <a:xfrm>
            <a:off x="4527491" y="2791752"/>
            <a:ext cx="4341379" cy="969058"/>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latin typeface="Arial" panose="020B0604020202020204" pitchFamily="34" charset="0"/>
            </a:endParaRPr>
          </a:p>
          <a:p>
            <a:pPr algn="ctr"/>
            <a:r>
              <a:rPr lang="en-US" b="1" dirty="0" smtClean="0">
                <a:solidFill>
                  <a:schemeClr val="tx1"/>
                </a:solidFill>
                <a:latin typeface="Arial" panose="020B0604020202020204" pitchFamily="34" charset="0"/>
              </a:rPr>
              <a:t>Implementation:</a:t>
            </a:r>
          </a:p>
          <a:p>
            <a:r>
              <a:rPr lang="en-US" sz="1600" dirty="0" smtClean="0">
                <a:solidFill>
                  <a:schemeClr val="tx1"/>
                </a:solidFill>
                <a:latin typeface="Arial" panose="020B0604020202020204" pitchFamily="34" charset="0"/>
              </a:rPr>
              <a:t>-HTML/CSS widgets injected into Ribbit</a:t>
            </a:r>
          </a:p>
          <a:p>
            <a:r>
              <a:rPr lang="en-US" sz="1600" dirty="0" smtClean="0">
                <a:solidFill>
                  <a:schemeClr val="tx1"/>
                </a:solidFill>
                <a:latin typeface="Arial" panose="020B0604020202020204" pitchFamily="34" charset="0"/>
              </a:rPr>
              <a:t>-Experimented with different UI</a:t>
            </a:r>
          </a:p>
          <a:p>
            <a:endParaRPr lang="en-US" dirty="0">
              <a:latin typeface="Arial" panose="020B0604020202020204" pitchFamily="34" charset="0"/>
            </a:endParaRPr>
          </a:p>
        </p:txBody>
      </p:sp>
      <p:sp>
        <p:nvSpPr>
          <p:cNvPr id="8" name="Rectangle 7"/>
          <p:cNvSpPr/>
          <p:nvPr/>
        </p:nvSpPr>
        <p:spPr>
          <a:xfrm>
            <a:off x="4527492" y="3857914"/>
            <a:ext cx="4341378" cy="1001981"/>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panose="020B0604020202020204" pitchFamily="34" charset="0"/>
              </a:rPr>
              <a:t>Challenges:</a:t>
            </a:r>
          </a:p>
          <a:p>
            <a:r>
              <a:rPr lang="en-US" dirty="0" smtClean="0">
                <a:solidFill>
                  <a:schemeClr val="tx1"/>
                </a:solidFill>
                <a:latin typeface="Arial" panose="020B0604020202020204" pitchFamily="34" charset="0"/>
              </a:rPr>
              <a:t>-Limitations of Ribbit Framework</a:t>
            </a:r>
          </a:p>
          <a:p>
            <a:r>
              <a:rPr lang="en-US" dirty="0" smtClean="0">
                <a:solidFill>
                  <a:schemeClr val="tx1"/>
                </a:solidFill>
                <a:latin typeface="Arial" panose="020B0604020202020204" pitchFamily="34" charset="0"/>
              </a:rPr>
              <a:t>-Keeping links up to date manually</a:t>
            </a:r>
            <a:endParaRPr lang="en-US" dirty="0">
              <a:solidFill>
                <a:schemeClr val="tx1"/>
              </a:solidFill>
              <a:latin typeface="Arial" panose="020B0604020202020204" pitchFamily="34" charset="0"/>
            </a:endParaRPr>
          </a:p>
        </p:txBody>
      </p:sp>
    </p:spTree>
    <p:extLst>
      <p:ext uri="{BB962C8B-B14F-4D97-AF65-F5344CB8AC3E}">
        <p14:creationId xmlns:p14="http://schemas.microsoft.com/office/powerpoint/2010/main" val="2777776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420843"/>
            <a:ext cx="8682095" cy="707886"/>
          </a:xfrm>
        </p:spPr>
        <p:txBody>
          <a:bodyPr>
            <a:spAutoFit/>
          </a:bodyPr>
          <a:lstStyle/>
          <a:p>
            <a:r>
              <a:rPr lang="en-US" dirty="0" smtClean="0"/>
              <a:t>Recap: WORM Project</a:t>
            </a:r>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solidFill>
                  <a:srgbClr val="000000">
                    <a:lumMod val="50000"/>
                    <a:lumOff val="50000"/>
                  </a:srgbClr>
                </a:solidFill>
              </a:rPr>
              <a:pPr>
                <a:defRPr/>
              </a:pPr>
              <a:t>7</a:t>
            </a:fld>
            <a:endParaRPr lang="en-US" dirty="0">
              <a:solidFill>
                <a:srgbClr val="000000">
                  <a:lumMod val="50000"/>
                  <a:lumOff val="50000"/>
                </a:srgbClr>
              </a:solidFill>
            </a:endParaRPr>
          </a:p>
        </p:txBody>
      </p:sp>
    </p:spTree>
    <p:extLst>
      <p:ext uri="{BB962C8B-B14F-4D97-AF65-F5344CB8AC3E}">
        <p14:creationId xmlns:p14="http://schemas.microsoft.com/office/powerpoint/2010/main" val="1006319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1384995"/>
          </a:xfrm>
        </p:spPr>
        <p:txBody>
          <a:bodyPr>
            <a:spAutoFit/>
          </a:bodyPr>
          <a:lstStyle/>
          <a:p>
            <a:pPr>
              <a:lnSpc>
                <a:spcPct val="100000"/>
              </a:lnSpc>
            </a:pPr>
            <a:r>
              <a:rPr lang="en-US" dirty="0" smtClean="0">
                <a:solidFill>
                  <a:srgbClr val="00B050"/>
                </a:solidFill>
              </a:rPr>
              <a:t>Purpose:</a:t>
            </a:r>
            <a:r>
              <a:rPr lang="en-US" sz="2000" b="0" dirty="0" smtClean="0">
                <a:solidFill>
                  <a:schemeClr val="tx1"/>
                </a:solidFill>
              </a:rPr>
              <a:t> The Write Once Read Multiple (Times) Project, otherwise known as </a:t>
            </a:r>
            <a:r>
              <a:rPr lang="en-US" sz="2000" b="0" dirty="0" smtClean="0">
                <a:solidFill>
                  <a:schemeClr val="accent5">
                    <a:lumMod val="40000"/>
                    <a:lumOff val="60000"/>
                  </a:schemeClr>
                </a:solidFill>
              </a:rPr>
              <a:t>WORM</a:t>
            </a:r>
            <a:r>
              <a:rPr lang="en-US" sz="2000" b="0" dirty="0" smtClean="0">
                <a:solidFill>
                  <a:schemeClr val="tx1"/>
                </a:solidFill>
              </a:rPr>
              <a:t>, serves to take customer data (as text) and convert it into a PDF to inject into the CMIS web service so that the data is easily accessible by authorized team members. </a:t>
            </a:r>
            <a:endParaRPr lang="en-US" sz="2000" b="0" dirty="0">
              <a:solidFill>
                <a:schemeClr val="tx1"/>
              </a:solidFill>
            </a:endParaRP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8</a:t>
            </a:fld>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7474" y="1788338"/>
            <a:ext cx="3829450" cy="2112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287924" y="4450618"/>
            <a:ext cx="3788549" cy="461247"/>
          </a:xfrm>
          <a:prstGeom prst="rect">
            <a:avLst/>
          </a:prstGeom>
          <a:noFill/>
        </p:spPr>
        <p:txBody>
          <a:bodyPr wrap="square" rtlCol="0">
            <a:noAutofit/>
          </a:bodyPr>
          <a:lstStyle/>
          <a:p>
            <a:r>
              <a:rPr lang="en-US" sz="1200" dirty="0"/>
              <a:t>S</a:t>
            </a:r>
            <a:r>
              <a:rPr lang="en-US" sz="1200" dirty="0" smtClean="0"/>
              <a:t>creenshot </a:t>
            </a:r>
            <a:r>
              <a:rPr lang="en-US" sz="1200" dirty="0"/>
              <a:t>of the PDF document that contains a sample of a customer’s </a:t>
            </a:r>
            <a:r>
              <a:rPr lang="en-US" sz="1200" dirty="0" smtClean="0"/>
              <a:t>data, generated </a:t>
            </a:r>
            <a:r>
              <a:rPr lang="en-US" sz="1200" dirty="0"/>
              <a:t>by our Java program. </a:t>
            </a:r>
            <a:endParaRPr lang="en-US" sz="1200" dirty="0" smtClean="0"/>
          </a:p>
        </p:txBody>
      </p:sp>
      <p:sp>
        <p:nvSpPr>
          <p:cNvPr id="10" name="Rectangle 9"/>
          <p:cNvSpPr/>
          <p:nvPr/>
        </p:nvSpPr>
        <p:spPr>
          <a:xfrm>
            <a:off x="2120112" y="1788338"/>
            <a:ext cx="1453077" cy="3439117"/>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panose="020B0604020202020204" pitchFamily="34" charset="0"/>
              </a:rPr>
              <a:t>Challenges</a:t>
            </a:r>
          </a:p>
          <a:p>
            <a:pPr algn="ctr"/>
            <a:r>
              <a:rPr lang="en-US" dirty="0" smtClean="0">
                <a:solidFill>
                  <a:schemeClr val="tx1"/>
                </a:solidFill>
                <a:latin typeface="Arial" panose="020B0604020202020204" pitchFamily="34" charset="0"/>
              </a:rPr>
              <a:t>-Converting old CMIS code</a:t>
            </a:r>
          </a:p>
          <a:p>
            <a:pPr algn="ctr"/>
            <a:r>
              <a:rPr lang="en-US" dirty="0" smtClean="0">
                <a:solidFill>
                  <a:schemeClr val="tx1"/>
                </a:solidFill>
                <a:latin typeface="Arial" panose="020B0604020202020204" pitchFamily="34" charset="0"/>
              </a:rPr>
              <a:t>-Getting access to the web server</a:t>
            </a:r>
          </a:p>
          <a:p>
            <a:pPr algn="ctr"/>
            <a:endParaRPr lang="en-US" dirty="0">
              <a:solidFill>
                <a:schemeClr val="tx1"/>
              </a:solidFill>
              <a:latin typeface="Arial" panose="020B0604020202020204" pitchFamily="34" charset="0"/>
            </a:endParaRPr>
          </a:p>
          <a:p>
            <a:pPr algn="ctr"/>
            <a:endParaRPr lang="en-US" dirty="0" smtClean="0">
              <a:solidFill>
                <a:schemeClr val="tx1"/>
              </a:solidFill>
              <a:latin typeface="Arial" panose="020B0604020202020204" pitchFamily="34" charset="0"/>
            </a:endParaRPr>
          </a:p>
          <a:p>
            <a:pPr algn="ctr"/>
            <a:endParaRPr lang="en-US" dirty="0">
              <a:solidFill>
                <a:schemeClr val="tx1"/>
              </a:solidFill>
              <a:latin typeface="Arial" panose="020B0604020202020204" pitchFamily="34" charset="0"/>
            </a:endParaRPr>
          </a:p>
          <a:p>
            <a:pPr algn="ctr"/>
            <a:endParaRPr lang="en-US" dirty="0">
              <a:solidFill>
                <a:schemeClr val="tx1"/>
              </a:solidFill>
              <a:latin typeface="Arial" panose="020B0604020202020204" pitchFamily="34" charset="0"/>
            </a:endParaRPr>
          </a:p>
        </p:txBody>
      </p:sp>
      <p:sp>
        <p:nvSpPr>
          <p:cNvPr id="12" name="Rectangle 11"/>
          <p:cNvSpPr/>
          <p:nvPr/>
        </p:nvSpPr>
        <p:spPr>
          <a:xfrm>
            <a:off x="138116" y="1788338"/>
            <a:ext cx="1917260" cy="3439117"/>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panose="020B0604020202020204" pitchFamily="34" charset="0"/>
              </a:rPr>
              <a:t>Implementation</a:t>
            </a:r>
          </a:p>
          <a:p>
            <a:pPr algn="ctr"/>
            <a:r>
              <a:rPr lang="en-US" dirty="0" smtClean="0">
                <a:solidFill>
                  <a:schemeClr val="tx1"/>
                </a:solidFill>
                <a:latin typeface="Arial" panose="020B0604020202020204" pitchFamily="34" charset="0"/>
              </a:rPr>
              <a:t>-Created a java program</a:t>
            </a:r>
          </a:p>
          <a:p>
            <a:pPr algn="ctr"/>
            <a:r>
              <a:rPr lang="en-US" dirty="0" smtClean="0">
                <a:solidFill>
                  <a:schemeClr val="tx1"/>
                </a:solidFill>
                <a:latin typeface="Arial" panose="020B0604020202020204" pitchFamily="34" charset="0"/>
              </a:rPr>
              <a:t>-Used Apache PDFBox for PDF conversion</a:t>
            </a:r>
          </a:p>
          <a:p>
            <a:pPr algn="ctr"/>
            <a:r>
              <a:rPr lang="en-US" dirty="0" smtClean="0">
                <a:solidFill>
                  <a:schemeClr val="tx1"/>
                </a:solidFill>
                <a:latin typeface="Arial" panose="020B0604020202020204" pitchFamily="34" charset="0"/>
              </a:rPr>
              <a:t>-Used Springboot for dependency injection</a:t>
            </a:r>
          </a:p>
          <a:p>
            <a:pPr algn="ctr"/>
            <a:r>
              <a:rPr lang="en-US" dirty="0" smtClean="0">
                <a:solidFill>
                  <a:schemeClr val="tx1"/>
                </a:solidFill>
                <a:latin typeface="Arial" panose="020B0604020202020204" pitchFamily="34" charset="0"/>
              </a:rPr>
              <a:t>-Used Maven for compilation</a:t>
            </a:r>
            <a:endParaRPr lang="en-US" dirty="0">
              <a:solidFill>
                <a:schemeClr val="tx1"/>
              </a:solidFill>
              <a:latin typeface="Arial" panose="020B0604020202020204" pitchFamily="34" charset="0"/>
            </a:endParaRPr>
          </a:p>
        </p:txBody>
      </p:sp>
      <p:sp>
        <p:nvSpPr>
          <p:cNvPr id="13" name="Rectangle 12"/>
          <p:cNvSpPr/>
          <p:nvPr/>
        </p:nvSpPr>
        <p:spPr>
          <a:xfrm>
            <a:off x="3630902" y="1788338"/>
            <a:ext cx="1515633" cy="3439116"/>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panose="020B0604020202020204" pitchFamily="34" charset="0"/>
              </a:rPr>
              <a:t>Takeaway</a:t>
            </a:r>
          </a:p>
          <a:p>
            <a:pPr algn="ctr"/>
            <a:r>
              <a:rPr lang="en-US" dirty="0" smtClean="0">
                <a:solidFill>
                  <a:schemeClr val="tx1"/>
                </a:solidFill>
                <a:latin typeface="Arial" panose="020B0604020202020204" pitchFamily="34" charset="0"/>
              </a:rPr>
              <a:t>Learning the software development lifecycle and file structure of a commercial application</a:t>
            </a:r>
          </a:p>
          <a:p>
            <a:pPr algn="ctr"/>
            <a:endParaRPr lang="en-US" dirty="0">
              <a:solidFill>
                <a:schemeClr val="tx1"/>
              </a:solidFill>
              <a:latin typeface="Arial" panose="020B0604020202020204" pitchFamily="34" charset="0"/>
            </a:endParaRPr>
          </a:p>
          <a:p>
            <a:pPr algn="ctr"/>
            <a:endParaRPr lang="en-US" dirty="0" smtClean="0">
              <a:solidFill>
                <a:schemeClr val="tx1"/>
              </a:solidFill>
              <a:latin typeface="Arial" panose="020B0604020202020204" pitchFamily="34" charset="0"/>
            </a:endParaRPr>
          </a:p>
          <a:p>
            <a:pPr algn="ctr"/>
            <a:endParaRPr lang="en-US" dirty="0">
              <a:solidFill>
                <a:schemeClr val="tx1"/>
              </a:solidFill>
              <a:latin typeface="Arial" panose="020B0604020202020204" pitchFamily="34" charset="0"/>
            </a:endParaRPr>
          </a:p>
        </p:txBody>
      </p:sp>
      <p:cxnSp>
        <p:nvCxnSpPr>
          <p:cNvPr id="14" name="Straight Arrow Connector 13"/>
          <p:cNvCxnSpPr/>
          <p:nvPr/>
        </p:nvCxnSpPr>
        <p:spPr>
          <a:xfrm flipV="1">
            <a:off x="7056255" y="3900360"/>
            <a:ext cx="0" cy="550258"/>
          </a:xfrm>
          <a:prstGeom prst="straightConnector1">
            <a:avLst/>
          </a:prstGeom>
          <a:ln w="38100">
            <a:solidFill>
              <a:srgbClr val="46892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8453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420843"/>
            <a:ext cx="8682095" cy="523220"/>
          </a:xfrm>
        </p:spPr>
        <p:txBody>
          <a:bodyPr/>
          <a:lstStyle/>
          <a:p>
            <a:r>
              <a:rPr lang="en-US" sz="2800" dirty="0" smtClean="0"/>
              <a:t>Angular 4.0 Testing with Karma and Jasmine</a:t>
            </a:r>
            <a:endParaRPr lang="en-US" sz="2800"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9</a:t>
            </a:fld>
            <a:endParaRPr lang="en-US" dirty="0"/>
          </a:p>
        </p:txBody>
      </p:sp>
    </p:spTree>
    <p:extLst>
      <p:ext uri="{BB962C8B-B14F-4D97-AF65-F5344CB8AC3E}">
        <p14:creationId xmlns:p14="http://schemas.microsoft.com/office/powerpoint/2010/main" val="3254971742"/>
      </p:ext>
    </p:extLst>
  </p:cSld>
  <p:clrMapOvr>
    <a:masterClrMapping/>
  </p:clrMapOvr>
</p:sld>
</file>

<file path=ppt/theme/theme1.xml><?xml version="1.0" encoding="utf-8"?>
<a:theme xmlns:a="http://schemas.openxmlformats.org/drawingml/2006/main" name="Basic">
  <a:themeElements>
    <a:clrScheme name="Custom 14">
      <a:dk1>
        <a:srgbClr val="000000"/>
      </a:dk1>
      <a:lt1>
        <a:srgbClr val="FFFFFF"/>
      </a:lt1>
      <a:dk2>
        <a:srgbClr val="4D4D4D"/>
      </a:dk2>
      <a:lt2>
        <a:srgbClr val="D8D8D8"/>
      </a:lt2>
      <a:accent1>
        <a:srgbClr val="EF6D1D"/>
      </a:accent1>
      <a:accent2>
        <a:srgbClr val="2B73A7"/>
      </a:accent2>
      <a:accent3>
        <a:srgbClr val="235988"/>
      </a:accent3>
      <a:accent4>
        <a:srgbClr val="21662B"/>
      </a:accent4>
      <a:accent5>
        <a:srgbClr val="379533"/>
      </a:accent5>
      <a:accent6>
        <a:srgbClr val="29807F"/>
      </a:accent6>
      <a:hlink>
        <a:srgbClr val="005A8B"/>
      </a:hlink>
      <a:folHlink>
        <a:srgbClr val="FF9609"/>
      </a:folHlink>
    </a:clrScheme>
    <a:fontScheme name="Fidelity Font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a:noFill/>
        </a:ln>
      </a:spPr>
      <a:bodyPr rtlCol="0" anchor="ctr"/>
      <a:lstStyle>
        <a:defPPr algn="ctr">
          <a:defRPr dirty="0">
            <a:latin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defRPr sz="14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17092</TotalTime>
  <Words>813</Words>
  <Application>Microsoft Office PowerPoint</Application>
  <PresentationFormat>On-screen Show (16:10)</PresentationFormat>
  <Paragraphs>131</Paragraphs>
  <Slides>15</Slides>
  <Notes>11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Basic</vt:lpstr>
      <vt:lpstr>Intern Project Final Updates </vt:lpstr>
      <vt:lpstr>PowerPoint Presentation</vt:lpstr>
      <vt:lpstr>Recap </vt:lpstr>
      <vt:lpstr>2017 Summer Internship Timeline</vt:lpstr>
      <vt:lpstr>Recap: Risk Team Ribbit Site</vt:lpstr>
      <vt:lpstr>PowerPoint Presentation</vt:lpstr>
      <vt:lpstr>Recap: WORM Project</vt:lpstr>
      <vt:lpstr>Purpose: The Write Once Read Multiple (Times) Project, otherwise known as WORM, serves to take customer data (as text) and convert it into a PDF to inject into the CMIS web service so that the data is easily accessible by authorized team members. </vt:lpstr>
      <vt:lpstr>Angular 4.0 Testing with Karma and Jasmine</vt:lpstr>
      <vt:lpstr>PowerPoint Presentation</vt:lpstr>
      <vt:lpstr>What Have We Learned?</vt:lpstr>
      <vt:lpstr>PowerPoint Presentation</vt:lpstr>
      <vt:lpstr>Internship Feedback</vt:lpstr>
      <vt:lpstr>PowerPoint Presentation</vt:lpstr>
      <vt:lpstr>Thank you! Any questions?</vt:lpstr>
    </vt:vector>
  </TitlesOfParts>
  <Company>[Default]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Puchacz, Abbey</dc:creator>
  <cp:lastModifiedBy>Anand, Vandana</cp:lastModifiedBy>
  <cp:revision>1456</cp:revision>
  <cp:lastPrinted>2015-02-02T16:31:04Z</cp:lastPrinted>
  <dcterms:created xsi:type="dcterms:W3CDTF">2015-01-15T16:51:51Z</dcterms:created>
  <dcterms:modified xsi:type="dcterms:W3CDTF">2017-08-11T02:10:24Z</dcterms:modified>
</cp:coreProperties>
</file>