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7"/>
  </p:notesMasterIdLst>
  <p:handoutMasterIdLst>
    <p:handoutMasterId r:id="rId28"/>
  </p:handoutMasterIdLst>
  <p:sldIdLst>
    <p:sldId id="280" r:id="rId2"/>
    <p:sldId id="317" r:id="rId3"/>
    <p:sldId id="318" r:id="rId4"/>
    <p:sldId id="297" r:id="rId5"/>
    <p:sldId id="327" r:id="rId6"/>
    <p:sldId id="332" r:id="rId7"/>
    <p:sldId id="316" r:id="rId8"/>
    <p:sldId id="299" r:id="rId9"/>
    <p:sldId id="333" r:id="rId10"/>
    <p:sldId id="315" r:id="rId11"/>
    <p:sldId id="319" r:id="rId12"/>
    <p:sldId id="335" r:id="rId13"/>
    <p:sldId id="320" r:id="rId14"/>
    <p:sldId id="330" r:id="rId15"/>
    <p:sldId id="328" r:id="rId16"/>
    <p:sldId id="321" r:id="rId17"/>
    <p:sldId id="329" r:id="rId18"/>
    <p:sldId id="331" r:id="rId19"/>
    <p:sldId id="336" r:id="rId20"/>
    <p:sldId id="304" r:id="rId21"/>
    <p:sldId id="324" r:id="rId22"/>
    <p:sldId id="325" r:id="rId23"/>
    <p:sldId id="326" r:id="rId24"/>
    <p:sldId id="314" r:id="rId25"/>
    <p:sldId id="312" r:id="rId26"/>
  </p:sldIdLst>
  <p:sldSz cx="9144000" cy="5143500" type="screen16x9"/>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
          <p15:clr>
            <a:srgbClr val="A4A3A4"/>
          </p15:clr>
        </p15:guide>
        <p15:guide id="2" orient="horz" pos="2813">
          <p15:clr>
            <a:srgbClr val="A4A3A4"/>
          </p15:clr>
        </p15:guide>
        <p15:guide id="3" pos="188">
          <p15:clr>
            <a:srgbClr val="A4A3A4"/>
          </p15:clr>
        </p15:guide>
        <p15:guide id="4" pos="5557">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1607"/>
    <a:srgbClr val="CC0000"/>
    <a:srgbClr val="D7A517"/>
    <a:srgbClr val="EBC047"/>
    <a:srgbClr val="3F9835"/>
    <a:srgbClr val="D6D228"/>
    <a:srgbClr val="E5E85C"/>
    <a:srgbClr val="F60600"/>
    <a:srgbClr val="17CFA3"/>
    <a:srgbClr val="E95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46" autoAdjust="0"/>
    <p:restoredTop sz="82569" autoAdjust="0"/>
  </p:normalViewPr>
  <p:slideViewPr>
    <p:cSldViewPr snapToGrid="0" snapToObjects="1">
      <p:cViewPr varScale="1">
        <p:scale>
          <a:sx n="123" d="100"/>
          <a:sy n="123" d="100"/>
        </p:scale>
        <p:origin x="1144" y="184"/>
      </p:cViewPr>
      <p:guideLst>
        <p:guide orient="horz" pos="161"/>
        <p:guide orient="horz" pos="2813"/>
        <p:guide pos="188"/>
        <p:guide pos="5557"/>
      </p:guideLst>
    </p:cSldViewPr>
  </p:slideViewPr>
  <p:notesTextViewPr>
    <p:cViewPr>
      <p:scale>
        <a:sx n="1" d="1"/>
        <a:sy n="1" d="1"/>
      </p:scale>
      <p:origin x="0" y="0"/>
    </p:cViewPr>
  </p:notesTextViewPr>
  <p:sorterViewPr>
    <p:cViewPr>
      <p:scale>
        <a:sx n="132" d="100"/>
        <a:sy n="132" d="100"/>
      </p:scale>
      <p:origin x="0" y="0"/>
    </p:cViewPr>
  </p:sorterViewPr>
  <p:notesViewPr>
    <p:cSldViewPr snapToGrid="0" snapToObjects="1" showGuides="1">
      <p:cViewPr varScale="1">
        <p:scale>
          <a:sx n="94" d="100"/>
          <a:sy n="94" d="100"/>
        </p:scale>
        <p:origin x="-3612" y="-96"/>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0.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0797D-3246-4C7D-8F45-AC9F78AAF97E}" type="doc">
      <dgm:prSet loTypeId="urn:microsoft.com/office/officeart/2005/8/layout/chevron2" loCatId="list" qsTypeId="urn:microsoft.com/office/officeart/2005/8/quickstyle/3d2" qsCatId="3D" csTypeId="urn:microsoft.com/office/officeart/2005/8/colors/accent1_2" csCatId="accent1" phldr="1"/>
      <dgm:spPr/>
      <dgm:t>
        <a:bodyPr/>
        <a:lstStyle/>
        <a:p>
          <a:endParaRPr lang="en-US"/>
        </a:p>
      </dgm:t>
    </dgm:pt>
    <dgm:pt modelId="{28775741-CABA-4FBA-A063-F63AA0A90299}">
      <dgm:prSet phldrT="[Text]"/>
      <dgm:spPr>
        <a:solidFill>
          <a:schemeClr val="accent5">
            <a:lumMod val="75000"/>
          </a:schemeClr>
        </a:solidFill>
      </dgm:spPr>
      <dgm:t>
        <a:bodyPr/>
        <a:lstStyle/>
        <a:p>
          <a:endParaRPr lang="en-US" dirty="0"/>
        </a:p>
      </dgm:t>
    </dgm:pt>
    <dgm:pt modelId="{E782A7E7-AB89-4E2D-8A0F-08F427E8743A}" type="parTrans" cxnId="{A0148EDC-F2E9-4913-9C43-7248FFDC8255}">
      <dgm:prSet/>
      <dgm:spPr/>
      <dgm:t>
        <a:bodyPr/>
        <a:lstStyle/>
        <a:p>
          <a:endParaRPr lang="en-US"/>
        </a:p>
      </dgm:t>
    </dgm:pt>
    <dgm:pt modelId="{5B3C088C-28CB-4757-BAA4-E20FECF148B2}" type="sibTrans" cxnId="{A0148EDC-F2E9-4913-9C43-7248FFDC8255}">
      <dgm:prSet/>
      <dgm:spPr/>
      <dgm:t>
        <a:bodyPr/>
        <a:lstStyle/>
        <a:p>
          <a:endParaRPr lang="en-US"/>
        </a:p>
      </dgm:t>
    </dgm:pt>
    <dgm:pt modelId="{592542CB-E490-48FE-98EE-D03AD0ADC25F}">
      <dgm:prSet phldrT="[Text]" custT="1"/>
      <dgm:spPr>
        <a:blipFill rotWithShape="0">
          <a:blip xmlns:r="http://schemas.openxmlformats.org/officeDocument/2006/relationships" r:embed="rId1"/>
          <a:tile tx="0" ty="0" sx="100000" sy="100000" flip="none" algn="tl"/>
        </a:blipFill>
        <a:ln>
          <a:solidFill>
            <a:schemeClr val="accent5">
              <a:lumMod val="75000"/>
            </a:schemeClr>
          </a:solidFill>
        </a:ln>
      </dgm:spPr>
      <dgm:t>
        <a:bodyPr/>
        <a:lstStyle/>
        <a:p>
          <a:r>
            <a:rPr lang="en-US" sz="1800" dirty="0"/>
            <a:t>Convert the data format (</a:t>
          </a:r>
          <a:r>
            <a:rPr lang="en-US" sz="1400" dirty="0"/>
            <a:t>ex. JSON</a:t>
          </a:r>
          <a:r>
            <a:rPr lang="en-US" sz="1800" dirty="0"/>
            <a:t>) </a:t>
          </a:r>
        </a:p>
      </dgm:t>
    </dgm:pt>
    <dgm:pt modelId="{DD42B197-06B2-4828-A2DF-2FAECAC6F03D}" type="parTrans" cxnId="{9BFE304D-2C40-4E4E-ABAC-6340154E4AE2}">
      <dgm:prSet/>
      <dgm:spPr/>
      <dgm:t>
        <a:bodyPr/>
        <a:lstStyle/>
        <a:p>
          <a:endParaRPr lang="en-US"/>
        </a:p>
      </dgm:t>
    </dgm:pt>
    <dgm:pt modelId="{04CEAE54-5167-4ACE-8007-AAEB9394294A}" type="sibTrans" cxnId="{9BFE304D-2C40-4E4E-ABAC-6340154E4AE2}">
      <dgm:prSet/>
      <dgm:spPr/>
      <dgm:t>
        <a:bodyPr/>
        <a:lstStyle/>
        <a:p>
          <a:endParaRPr lang="en-US"/>
        </a:p>
      </dgm:t>
    </dgm:pt>
    <dgm:pt modelId="{4049680A-FC8D-49A9-A3E2-62A294047CB8}">
      <dgm:prSet phldrT="[Text]" custT="1"/>
      <dgm:spPr>
        <a:ln>
          <a:solidFill>
            <a:schemeClr val="accent5">
              <a:lumMod val="75000"/>
            </a:schemeClr>
          </a:solidFill>
        </a:ln>
      </dgm:spPr>
      <dgm:t>
        <a:bodyPr/>
        <a:lstStyle/>
        <a:p>
          <a:r>
            <a:rPr lang="en-US" sz="1800" dirty="0"/>
            <a:t>Insert Google Trends data into the database </a:t>
          </a:r>
        </a:p>
      </dgm:t>
    </dgm:pt>
    <dgm:pt modelId="{3A5164BD-21F7-47FC-9F75-3EE0A231B3CF}" type="parTrans" cxnId="{4D003754-4BD3-4DE8-9F9F-3976FAFE9795}">
      <dgm:prSet/>
      <dgm:spPr/>
      <dgm:t>
        <a:bodyPr/>
        <a:lstStyle/>
        <a:p>
          <a:endParaRPr lang="en-US"/>
        </a:p>
      </dgm:t>
    </dgm:pt>
    <dgm:pt modelId="{3497D06D-8CC7-45BE-B2C2-7B4458FED6DC}" type="sibTrans" cxnId="{4D003754-4BD3-4DE8-9F9F-3976FAFE9795}">
      <dgm:prSet/>
      <dgm:spPr/>
      <dgm:t>
        <a:bodyPr/>
        <a:lstStyle/>
        <a:p>
          <a:endParaRPr lang="en-US"/>
        </a:p>
      </dgm:t>
    </dgm:pt>
    <dgm:pt modelId="{76769A0B-7203-405C-A3A7-0EA410A33EF6}">
      <dgm:prSet phldrT="[Text]"/>
      <dgm:spPr>
        <a:solidFill>
          <a:schemeClr val="accent5">
            <a:lumMod val="60000"/>
            <a:lumOff val="40000"/>
          </a:schemeClr>
        </a:solidFill>
      </dgm:spPr>
      <dgm:t>
        <a:bodyPr/>
        <a:lstStyle/>
        <a:p>
          <a:endParaRPr lang="en-US" dirty="0"/>
        </a:p>
      </dgm:t>
    </dgm:pt>
    <dgm:pt modelId="{DD21D673-09B9-4820-A762-BC628AB786A9}" type="parTrans" cxnId="{664072B1-5786-432E-9B79-B6FB3A1EFF96}">
      <dgm:prSet/>
      <dgm:spPr/>
      <dgm:t>
        <a:bodyPr/>
        <a:lstStyle/>
        <a:p>
          <a:endParaRPr lang="en-US"/>
        </a:p>
      </dgm:t>
    </dgm:pt>
    <dgm:pt modelId="{B7DE0A17-DB12-4D1E-B686-23E5FA86BCE2}" type="sibTrans" cxnId="{664072B1-5786-432E-9B79-B6FB3A1EFF96}">
      <dgm:prSet/>
      <dgm:spPr/>
      <dgm:t>
        <a:bodyPr/>
        <a:lstStyle/>
        <a:p>
          <a:endParaRPr lang="en-US"/>
        </a:p>
      </dgm:t>
    </dgm:pt>
    <dgm:pt modelId="{2ED842A9-E648-48B3-9839-23A2043D51B9}">
      <dgm:prSet phldrT="[Text]" custT="1"/>
      <dgm:spPr>
        <a:blipFill rotWithShape="0">
          <a:blip xmlns:r="http://schemas.openxmlformats.org/officeDocument/2006/relationships" r:embed="rId1"/>
          <a:tile tx="0" ty="0" sx="100000" sy="100000" flip="none" algn="tl"/>
        </a:blipFill>
        <a:ln>
          <a:solidFill>
            <a:schemeClr val="accent5">
              <a:lumMod val="60000"/>
              <a:lumOff val="40000"/>
            </a:schemeClr>
          </a:solidFill>
        </a:ln>
      </dgm:spPr>
      <dgm:t>
        <a:bodyPr/>
        <a:lstStyle/>
        <a:p>
          <a:r>
            <a:rPr lang="en-US" sz="1800" dirty="0"/>
            <a:t>Integrate into App Annie</a:t>
          </a:r>
        </a:p>
      </dgm:t>
    </dgm:pt>
    <dgm:pt modelId="{C13A58E9-E1D5-4702-B1F0-072370FA8AAE}" type="parTrans" cxnId="{2310BE84-0CA8-47C6-A4F0-F2961CA31DA7}">
      <dgm:prSet/>
      <dgm:spPr/>
      <dgm:t>
        <a:bodyPr/>
        <a:lstStyle/>
        <a:p>
          <a:endParaRPr lang="en-US"/>
        </a:p>
      </dgm:t>
    </dgm:pt>
    <dgm:pt modelId="{DBB55203-0EF1-46FC-A382-6628B200CEC6}" type="sibTrans" cxnId="{2310BE84-0CA8-47C6-A4F0-F2961CA31DA7}">
      <dgm:prSet/>
      <dgm:spPr/>
      <dgm:t>
        <a:bodyPr/>
        <a:lstStyle/>
        <a:p>
          <a:endParaRPr lang="en-US"/>
        </a:p>
      </dgm:t>
    </dgm:pt>
    <dgm:pt modelId="{6183B6DF-8E73-4DC1-A2A1-BABC3C29AA8D}">
      <dgm:prSet phldrT="[Text]" custT="1"/>
      <dgm:spPr>
        <a:ln>
          <a:solidFill>
            <a:schemeClr val="accent5">
              <a:lumMod val="60000"/>
              <a:lumOff val="40000"/>
            </a:schemeClr>
          </a:solidFill>
        </a:ln>
      </dgm:spPr>
      <dgm:t>
        <a:bodyPr/>
        <a:lstStyle/>
        <a:p>
          <a:r>
            <a:rPr lang="en-US" sz="1800" dirty="0"/>
            <a:t>Use the chart for other applications</a:t>
          </a:r>
        </a:p>
      </dgm:t>
    </dgm:pt>
    <dgm:pt modelId="{5F80B6FC-83F9-4F68-AD29-A0504FB4FE43}" type="parTrans" cxnId="{6BB0031F-EB58-453F-843F-41B7637B2A48}">
      <dgm:prSet/>
      <dgm:spPr/>
      <dgm:t>
        <a:bodyPr/>
        <a:lstStyle/>
        <a:p>
          <a:endParaRPr lang="en-US"/>
        </a:p>
      </dgm:t>
    </dgm:pt>
    <dgm:pt modelId="{5D404FCF-7548-4679-B706-6CCA2949A8FC}" type="sibTrans" cxnId="{6BB0031F-EB58-453F-843F-41B7637B2A48}">
      <dgm:prSet/>
      <dgm:spPr/>
      <dgm:t>
        <a:bodyPr/>
        <a:lstStyle/>
        <a:p>
          <a:endParaRPr lang="en-US"/>
        </a:p>
      </dgm:t>
    </dgm:pt>
    <dgm:pt modelId="{6560DBC3-2DDC-42C2-869C-06227DAB7738}">
      <dgm:prSet phldrT="[Text]"/>
      <dgm:spPr>
        <a:solidFill>
          <a:schemeClr val="accent5">
            <a:lumMod val="20000"/>
            <a:lumOff val="80000"/>
          </a:schemeClr>
        </a:solidFill>
      </dgm:spPr>
      <dgm:t>
        <a:bodyPr/>
        <a:lstStyle/>
        <a:p>
          <a:endParaRPr lang="en-US" dirty="0"/>
        </a:p>
      </dgm:t>
    </dgm:pt>
    <dgm:pt modelId="{56456AD6-73AD-4947-A6E1-0BCA49DA26C4}" type="parTrans" cxnId="{0483414E-8966-498B-A1C3-15748BD84170}">
      <dgm:prSet/>
      <dgm:spPr/>
      <dgm:t>
        <a:bodyPr/>
        <a:lstStyle/>
        <a:p>
          <a:endParaRPr lang="en-US"/>
        </a:p>
      </dgm:t>
    </dgm:pt>
    <dgm:pt modelId="{815516A5-72D5-4AA2-A059-A61EC952993C}" type="sibTrans" cxnId="{0483414E-8966-498B-A1C3-15748BD84170}">
      <dgm:prSet/>
      <dgm:spPr/>
      <dgm:t>
        <a:bodyPr/>
        <a:lstStyle/>
        <a:p>
          <a:endParaRPr lang="en-US"/>
        </a:p>
      </dgm:t>
    </dgm:pt>
    <dgm:pt modelId="{33203364-0BEA-4F5B-9152-24C3DEFFB2A8}">
      <dgm:prSet custT="1"/>
      <dgm:spPr>
        <a:blipFill rotWithShape="0">
          <a:blip xmlns:r="http://schemas.openxmlformats.org/officeDocument/2006/relationships" r:embed="rId1"/>
          <a:tile tx="0" ty="0" sx="100000" sy="100000" flip="none" algn="tl"/>
        </a:blipFill>
        <a:ln>
          <a:solidFill>
            <a:schemeClr val="accent5">
              <a:lumMod val="20000"/>
              <a:lumOff val="80000"/>
            </a:schemeClr>
          </a:solidFill>
        </a:ln>
      </dgm:spPr>
      <dgm:t>
        <a:bodyPr/>
        <a:lstStyle/>
        <a:p>
          <a:r>
            <a:rPr lang="en-US" sz="1800" dirty="0"/>
            <a:t>Expand by predicting performance of companies in the stock market </a:t>
          </a:r>
        </a:p>
      </dgm:t>
    </dgm:pt>
    <dgm:pt modelId="{31844571-9DD4-4D70-AF8E-FFD51E0B3D08}" type="parTrans" cxnId="{77286567-CF03-49C2-A3FF-7DCA93E5B288}">
      <dgm:prSet/>
      <dgm:spPr/>
      <dgm:t>
        <a:bodyPr/>
        <a:lstStyle/>
        <a:p>
          <a:endParaRPr lang="en-US"/>
        </a:p>
      </dgm:t>
    </dgm:pt>
    <dgm:pt modelId="{A46C2104-BB52-4912-9A5C-8D12AE48B29B}" type="sibTrans" cxnId="{77286567-CF03-49C2-A3FF-7DCA93E5B288}">
      <dgm:prSet/>
      <dgm:spPr/>
      <dgm:t>
        <a:bodyPr/>
        <a:lstStyle/>
        <a:p>
          <a:endParaRPr lang="en-US"/>
        </a:p>
      </dgm:t>
    </dgm:pt>
    <dgm:pt modelId="{FBF27999-628F-4DA1-9E52-AE43031F309B}" type="pres">
      <dgm:prSet presAssocID="{5DF0797D-3246-4C7D-8F45-AC9F78AAF97E}" presName="linearFlow" presStyleCnt="0">
        <dgm:presLayoutVars>
          <dgm:dir/>
          <dgm:animLvl val="lvl"/>
          <dgm:resizeHandles val="exact"/>
        </dgm:presLayoutVars>
      </dgm:prSet>
      <dgm:spPr/>
    </dgm:pt>
    <dgm:pt modelId="{5BE01BA9-979F-4D70-B605-550D6B62D2E2}" type="pres">
      <dgm:prSet presAssocID="{28775741-CABA-4FBA-A063-F63AA0A90299}" presName="composite" presStyleCnt="0"/>
      <dgm:spPr/>
    </dgm:pt>
    <dgm:pt modelId="{C5EBF87C-A806-413C-961E-813F4DBFA4F2}" type="pres">
      <dgm:prSet presAssocID="{28775741-CABA-4FBA-A063-F63AA0A90299}" presName="parentText" presStyleLbl="alignNode1" presStyleIdx="0" presStyleCnt="3">
        <dgm:presLayoutVars>
          <dgm:chMax val="1"/>
          <dgm:bulletEnabled val="1"/>
        </dgm:presLayoutVars>
      </dgm:prSet>
      <dgm:spPr/>
    </dgm:pt>
    <dgm:pt modelId="{5B236F77-66CA-4BE8-9D37-92C8BDB07A6C}" type="pres">
      <dgm:prSet presAssocID="{28775741-CABA-4FBA-A063-F63AA0A90299}" presName="descendantText" presStyleLbl="alignAcc1" presStyleIdx="0" presStyleCnt="3">
        <dgm:presLayoutVars>
          <dgm:bulletEnabled val="1"/>
        </dgm:presLayoutVars>
      </dgm:prSet>
      <dgm:spPr/>
    </dgm:pt>
    <dgm:pt modelId="{13B9200B-D200-4F3B-8589-6E990B264E75}" type="pres">
      <dgm:prSet presAssocID="{5B3C088C-28CB-4757-BAA4-E20FECF148B2}" presName="sp" presStyleCnt="0"/>
      <dgm:spPr/>
    </dgm:pt>
    <dgm:pt modelId="{728BC569-8DB4-46A7-B6F9-77B058F0C219}" type="pres">
      <dgm:prSet presAssocID="{76769A0B-7203-405C-A3A7-0EA410A33EF6}" presName="composite" presStyleCnt="0"/>
      <dgm:spPr/>
    </dgm:pt>
    <dgm:pt modelId="{CFC5AEC8-2A61-4808-BA0A-5073C3089E15}" type="pres">
      <dgm:prSet presAssocID="{76769A0B-7203-405C-A3A7-0EA410A33EF6}" presName="parentText" presStyleLbl="alignNode1" presStyleIdx="1" presStyleCnt="3">
        <dgm:presLayoutVars>
          <dgm:chMax val="1"/>
          <dgm:bulletEnabled val="1"/>
        </dgm:presLayoutVars>
      </dgm:prSet>
      <dgm:spPr/>
    </dgm:pt>
    <dgm:pt modelId="{F46A16FE-149F-4C78-B99D-39159613EC5C}" type="pres">
      <dgm:prSet presAssocID="{76769A0B-7203-405C-A3A7-0EA410A33EF6}" presName="descendantText" presStyleLbl="alignAcc1" presStyleIdx="1" presStyleCnt="3">
        <dgm:presLayoutVars>
          <dgm:bulletEnabled val="1"/>
        </dgm:presLayoutVars>
      </dgm:prSet>
      <dgm:spPr/>
    </dgm:pt>
    <dgm:pt modelId="{D77F9FFD-3AD2-4794-839E-102445E989CF}" type="pres">
      <dgm:prSet presAssocID="{B7DE0A17-DB12-4D1E-B686-23E5FA86BCE2}" presName="sp" presStyleCnt="0"/>
      <dgm:spPr/>
    </dgm:pt>
    <dgm:pt modelId="{CD54C208-2E98-4019-88DB-A13CA057B264}" type="pres">
      <dgm:prSet presAssocID="{6560DBC3-2DDC-42C2-869C-06227DAB7738}" presName="composite" presStyleCnt="0"/>
      <dgm:spPr/>
    </dgm:pt>
    <dgm:pt modelId="{92ADD58F-4A70-4347-A212-2BB08A340623}" type="pres">
      <dgm:prSet presAssocID="{6560DBC3-2DDC-42C2-869C-06227DAB7738}" presName="parentText" presStyleLbl="alignNode1" presStyleIdx="2" presStyleCnt="3">
        <dgm:presLayoutVars>
          <dgm:chMax val="1"/>
          <dgm:bulletEnabled val="1"/>
        </dgm:presLayoutVars>
      </dgm:prSet>
      <dgm:spPr/>
    </dgm:pt>
    <dgm:pt modelId="{5610D051-D165-40E2-9910-7AF721316984}" type="pres">
      <dgm:prSet presAssocID="{6560DBC3-2DDC-42C2-869C-06227DAB7738}" presName="descendantText" presStyleLbl="alignAcc1" presStyleIdx="2" presStyleCnt="3">
        <dgm:presLayoutVars>
          <dgm:bulletEnabled val="1"/>
        </dgm:presLayoutVars>
      </dgm:prSet>
      <dgm:spPr/>
    </dgm:pt>
  </dgm:ptLst>
  <dgm:cxnLst>
    <dgm:cxn modelId="{6BB0031F-EB58-453F-843F-41B7637B2A48}" srcId="{76769A0B-7203-405C-A3A7-0EA410A33EF6}" destId="{6183B6DF-8E73-4DC1-A2A1-BABC3C29AA8D}" srcOrd="1" destOrd="0" parTransId="{5F80B6FC-83F9-4F68-AD29-A0504FB4FE43}" sibTransId="{5D404FCF-7548-4679-B706-6CCA2949A8FC}"/>
    <dgm:cxn modelId="{9BFE304D-2C40-4E4E-ABAC-6340154E4AE2}" srcId="{28775741-CABA-4FBA-A063-F63AA0A90299}" destId="{592542CB-E490-48FE-98EE-D03AD0ADC25F}" srcOrd="0" destOrd="0" parTransId="{DD42B197-06B2-4828-A2DF-2FAECAC6F03D}" sibTransId="{04CEAE54-5167-4ACE-8007-AAEB9394294A}"/>
    <dgm:cxn modelId="{0483414E-8966-498B-A1C3-15748BD84170}" srcId="{5DF0797D-3246-4C7D-8F45-AC9F78AAF97E}" destId="{6560DBC3-2DDC-42C2-869C-06227DAB7738}" srcOrd="2" destOrd="0" parTransId="{56456AD6-73AD-4947-A6E1-0BCA49DA26C4}" sibTransId="{815516A5-72D5-4AA2-A059-A61EC952993C}"/>
    <dgm:cxn modelId="{4D003754-4BD3-4DE8-9F9F-3976FAFE9795}" srcId="{28775741-CABA-4FBA-A063-F63AA0A90299}" destId="{4049680A-FC8D-49A9-A3E2-62A294047CB8}" srcOrd="1" destOrd="0" parTransId="{3A5164BD-21F7-47FC-9F75-3EE0A231B3CF}" sibTransId="{3497D06D-8CC7-45BE-B2C2-7B4458FED6DC}"/>
    <dgm:cxn modelId="{E761CE61-7ADD-4B36-AA31-7DAC177E2477}" type="presOf" srcId="{4049680A-FC8D-49A9-A3E2-62A294047CB8}" destId="{5B236F77-66CA-4BE8-9D37-92C8BDB07A6C}" srcOrd="0" destOrd="1" presId="urn:microsoft.com/office/officeart/2005/8/layout/chevron2"/>
    <dgm:cxn modelId="{77286567-CF03-49C2-A3FF-7DCA93E5B288}" srcId="{6560DBC3-2DDC-42C2-869C-06227DAB7738}" destId="{33203364-0BEA-4F5B-9152-24C3DEFFB2A8}" srcOrd="0" destOrd="0" parTransId="{31844571-9DD4-4D70-AF8E-FFD51E0B3D08}" sibTransId="{A46C2104-BB52-4912-9A5C-8D12AE48B29B}"/>
    <dgm:cxn modelId="{1CC59C74-7F33-4AA4-80C2-3C211FFB434F}" type="presOf" srcId="{6560DBC3-2DDC-42C2-869C-06227DAB7738}" destId="{92ADD58F-4A70-4347-A212-2BB08A340623}" srcOrd="0" destOrd="0" presId="urn:microsoft.com/office/officeart/2005/8/layout/chevron2"/>
    <dgm:cxn modelId="{2310BE84-0CA8-47C6-A4F0-F2961CA31DA7}" srcId="{76769A0B-7203-405C-A3A7-0EA410A33EF6}" destId="{2ED842A9-E648-48B3-9839-23A2043D51B9}" srcOrd="0" destOrd="0" parTransId="{C13A58E9-E1D5-4702-B1F0-072370FA8AAE}" sibTransId="{DBB55203-0EF1-46FC-A382-6628B200CEC6}"/>
    <dgm:cxn modelId="{5D0BF08E-4CA4-46CA-9F9A-6A9027F53A09}" type="presOf" srcId="{76769A0B-7203-405C-A3A7-0EA410A33EF6}" destId="{CFC5AEC8-2A61-4808-BA0A-5073C3089E15}" srcOrd="0" destOrd="0" presId="urn:microsoft.com/office/officeart/2005/8/layout/chevron2"/>
    <dgm:cxn modelId="{6F931A9C-669A-4D8A-9DB2-C362957A3E61}" type="presOf" srcId="{592542CB-E490-48FE-98EE-D03AD0ADC25F}" destId="{5B236F77-66CA-4BE8-9D37-92C8BDB07A6C}" srcOrd="0" destOrd="0" presId="urn:microsoft.com/office/officeart/2005/8/layout/chevron2"/>
    <dgm:cxn modelId="{FDFCC7A6-165C-4C18-B495-E491E66B4B2C}" type="presOf" srcId="{28775741-CABA-4FBA-A063-F63AA0A90299}" destId="{C5EBF87C-A806-413C-961E-813F4DBFA4F2}" srcOrd="0" destOrd="0" presId="urn:microsoft.com/office/officeart/2005/8/layout/chevron2"/>
    <dgm:cxn modelId="{77D847AD-F7D8-495E-BABD-7F40996A3E86}" type="presOf" srcId="{6183B6DF-8E73-4DC1-A2A1-BABC3C29AA8D}" destId="{F46A16FE-149F-4C78-B99D-39159613EC5C}" srcOrd="0" destOrd="1" presId="urn:microsoft.com/office/officeart/2005/8/layout/chevron2"/>
    <dgm:cxn modelId="{664072B1-5786-432E-9B79-B6FB3A1EFF96}" srcId="{5DF0797D-3246-4C7D-8F45-AC9F78AAF97E}" destId="{76769A0B-7203-405C-A3A7-0EA410A33EF6}" srcOrd="1" destOrd="0" parTransId="{DD21D673-09B9-4820-A762-BC628AB786A9}" sibTransId="{B7DE0A17-DB12-4D1E-B686-23E5FA86BCE2}"/>
    <dgm:cxn modelId="{0B55E1B8-7FF3-4ED5-99AD-77FADFEECD12}" type="presOf" srcId="{2ED842A9-E648-48B3-9839-23A2043D51B9}" destId="{F46A16FE-149F-4C78-B99D-39159613EC5C}" srcOrd="0" destOrd="0" presId="urn:microsoft.com/office/officeart/2005/8/layout/chevron2"/>
    <dgm:cxn modelId="{A0148EDC-F2E9-4913-9C43-7248FFDC8255}" srcId="{5DF0797D-3246-4C7D-8F45-AC9F78AAF97E}" destId="{28775741-CABA-4FBA-A063-F63AA0A90299}" srcOrd="0" destOrd="0" parTransId="{E782A7E7-AB89-4E2D-8A0F-08F427E8743A}" sibTransId="{5B3C088C-28CB-4757-BAA4-E20FECF148B2}"/>
    <dgm:cxn modelId="{F9387BFB-88F7-477C-861A-89A1E0AB15D2}" type="presOf" srcId="{5DF0797D-3246-4C7D-8F45-AC9F78AAF97E}" destId="{FBF27999-628F-4DA1-9E52-AE43031F309B}" srcOrd="0" destOrd="0" presId="urn:microsoft.com/office/officeart/2005/8/layout/chevron2"/>
    <dgm:cxn modelId="{04C309FC-9E72-4CE5-B774-D627FCDE4CF9}" type="presOf" srcId="{33203364-0BEA-4F5B-9152-24C3DEFFB2A8}" destId="{5610D051-D165-40E2-9910-7AF721316984}" srcOrd="0" destOrd="0" presId="urn:microsoft.com/office/officeart/2005/8/layout/chevron2"/>
    <dgm:cxn modelId="{95BD4BDB-C04E-4B1D-B5DE-7093ADEA649F}" type="presParOf" srcId="{FBF27999-628F-4DA1-9E52-AE43031F309B}" destId="{5BE01BA9-979F-4D70-B605-550D6B62D2E2}" srcOrd="0" destOrd="0" presId="urn:microsoft.com/office/officeart/2005/8/layout/chevron2"/>
    <dgm:cxn modelId="{CDDA1F5F-26B8-4C3F-ADF6-2130F8510782}" type="presParOf" srcId="{5BE01BA9-979F-4D70-B605-550D6B62D2E2}" destId="{C5EBF87C-A806-413C-961E-813F4DBFA4F2}" srcOrd="0" destOrd="0" presId="urn:microsoft.com/office/officeart/2005/8/layout/chevron2"/>
    <dgm:cxn modelId="{09B13A24-EFB5-47B7-9406-476F430E5287}" type="presParOf" srcId="{5BE01BA9-979F-4D70-B605-550D6B62D2E2}" destId="{5B236F77-66CA-4BE8-9D37-92C8BDB07A6C}" srcOrd="1" destOrd="0" presId="urn:microsoft.com/office/officeart/2005/8/layout/chevron2"/>
    <dgm:cxn modelId="{5D6540EE-9E28-4A9C-BE4D-F13B1D1ADC1D}" type="presParOf" srcId="{FBF27999-628F-4DA1-9E52-AE43031F309B}" destId="{13B9200B-D200-4F3B-8589-6E990B264E75}" srcOrd="1" destOrd="0" presId="urn:microsoft.com/office/officeart/2005/8/layout/chevron2"/>
    <dgm:cxn modelId="{B2E09945-D1E5-4271-8E1E-8B42482B2EF8}" type="presParOf" srcId="{FBF27999-628F-4DA1-9E52-AE43031F309B}" destId="{728BC569-8DB4-46A7-B6F9-77B058F0C219}" srcOrd="2" destOrd="0" presId="urn:microsoft.com/office/officeart/2005/8/layout/chevron2"/>
    <dgm:cxn modelId="{4531ECAA-6366-4C27-A5EA-D2C4D03DDF02}" type="presParOf" srcId="{728BC569-8DB4-46A7-B6F9-77B058F0C219}" destId="{CFC5AEC8-2A61-4808-BA0A-5073C3089E15}" srcOrd="0" destOrd="0" presId="urn:microsoft.com/office/officeart/2005/8/layout/chevron2"/>
    <dgm:cxn modelId="{36AF2DDF-F3DD-4C8C-B838-51D2B476FA0A}" type="presParOf" srcId="{728BC569-8DB4-46A7-B6F9-77B058F0C219}" destId="{F46A16FE-149F-4C78-B99D-39159613EC5C}" srcOrd="1" destOrd="0" presId="urn:microsoft.com/office/officeart/2005/8/layout/chevron2"/>
    <dgm:cxn modelId="{207ED570-FD11-4E23-B3A5-91E602082A1D}" type="presParOf" srcId="{FBF27999-628F-4DA1-9E52-AE43031F309B}" destId="{D77F9FFD-3AD2-4794-839E-102445E989CF}" srcOrd="3" destOrd="0" presId="urn:microsoft.com/office/officeart/2005/8/layout/chevron2"/>
    <dgm:cxn modelId="{582AA3D7-332F-4391-A480-C38517356866}" type="presParOf" srcId="{FBF27999-628F-4DA1-9E52-AE43031F309B}" destId="{CD54C208-2E98-4019-88DB-A13CA057B264}" srcOrd="4" destOrd="0" presId="urn:microsoft.com/office/officeart/2005/8/layout/chevron2"/>
    <dgm:cxn modelId="{FA2E2F5C-A3B4-4184-B39E-FF53B3478B35}" type="presParOf" srcId="{CD54C208-2E98-4019-88DB-A13CA057B264}" destId="{92ADD58F-4A70-4347-A212-2BB08A340623}" srcOrd="0" destOrd="0" presId="urn:microsoft.com/office/officeart/2005/8/layout/chevron2"/>
    <dgm:cxn modelId="{C63A6788-B969-473C-B506-4DB8E0F2FD5A}" type="presParOf" srcId="{CD54C208-2E98-4019-88DB-A13CA057B264}" destId="{5610D051-D165-40E2-9910-7AF72131698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05371C-2F44-446C-959B-C843F95FAD7C}"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3384EEFD-BD1B-4900-96B6-E4EA4CC3C1C0}">
      <dgm:prSet phldrT="[Text]"/>
      <dgm:spPr/>
      <dgm:t>
        <a:bodyPr/>
        <a:lstStyle/>
        <a:p>
          <a:r>
            <a:rPr lang="en-US" dirty="0"/>
            <a:t>Database</a:t>
          </a:r>
        </a:p>
      </dgm:t>
    </dgm:pt>
    <dgm:pt modelId="{3CDFA34F-6420-4FFD-9982-CFBF756FEF33}" type="parTrans" cxnId="{72E0D405-B696-4522-A0CB-54E027C4E873}">
      <dgm:prSet/>
      <dgm:spPr/>
      <dgm:t>
        <a:bodyPr/>
        <a:lstStyle/>
        <a:p>
          <a:endParaRPr lang="en-US"/>
        </a:p>
      </dgm:t>
    </dgm:pt>
    <dgm:pt modelId="{B97913E9-98B3-4FE9-9606-76CC7C226179}" type="sibTrans" cxnId="{72E0D405-B696-4522-A0CB-54E027C4E873}">
      <dgm:prSet/>
      <dgm:spPr/>
      <dgm:t>
        <a:bodyPr/>
        <a:lstStyle/>
        <a:p>
          <a:endParaRPr lang="en-US"/>
        </a:p>
      </dgm:t>
    </dgm:pt>
    <dgm:pt modelId="{50AA149F-7238-4F30-AF01-7E3093837B23}">
      <dgm:prSet phldrT="[Text]"/>
      <dgm:spPr/>
      <dgm:t>
        <a:bodyPr/>
        <a:lstStyle/>
        <a:p>
          <a:r>
            <a:rPr lang="en-US" dirty="0"/>
            <a:t>API</a:t>
          </a:r>
        </a:p>
      </dgm:t>
    </dgm:pt>
    <dgm:pt modelId="{804FC9CA-97E8-4634-A2C3-4BD309FA3660}" type="parTrans" cxnId="{96D5CF69-B9AF-4DAD-91B0-1C5A30B39B89}">
      <dgm:prSet/>
      <dgm:spPr/>
      <dgm:t>
        <a:bodyPr/>
        <a:lstStyle/>
        <a:p>
          <a:endParaRPr lang="en-US"/>
        </a:p>
      </dgm:t>
    </dgm:pt>
    <dgm:pt modelId="{C1356BCD-584A-40BE-A9C6-11742463F06B}" type="sibTrans" cxnId="{96D5CF69-B9AF-4DAD-91B0-1C5A30B39B89}">
      <dgm:prSet/>
      <dgm:spPr/>
      <dgm:t>
        <a:bodyPr/>
        <a:lstStyle/>
        <a:p>
          <a:endParaRPr lang="en-US"/>
        </a:p>
      </dgm:t>
    </dgm:pt>
    <dgm:pt modelId="{B2828418-105A-419C-A4A0-809061A70053}">
      <dgm:prSet phldrT="[Text]"/>
      <dgm:spPr/>
      <dgm:t>
        <a:bodyPr/>
        <a:lstStyle/>
        <a:p>
          <a:r>
            <a:rPr lang="en-US" dirty="0"/>
            <a:t>AlphaSearch</a:t>
          </a:r>
        </a:p>
      </dgm:t>
    </dgm:pt>
    <dgm:pt modelId="{5EE30417-3CB4-4067-B2D6-4ABF34DD2D63}" type="parTrans" cxnId="{1294C8E4-4030-4E37-B814-8DBDBC8070DB}">
      <dgm:prSet/>
      <dgm:spPr/>
      <dgm:t>
        <a:bodyPr/>
        <a:lstStyle/>
        <a:p>
          <a:endParaRPr lang="en-US"/>
        </a:p>
      </dgm:t>
    </dgm:pt>
    <dgm:pt modelId="{19E5537C-010F-4F6B-AC3D-9D3F735F1917}" type="sibTrans" cxnId="{1294C8E4-4030-4E37-B814-8DBDBC8070DB}">
      <dgm:prSet/>
      <dgm:spPr/>
      <dgm:t>
        <a:bodyPr/>
        <a:lstStyle/>
        <a:p>
          <a:endParaRPr lang="en-US"/>
        </a:p>
      </dgm:t>
    </dgm:pt>
    <dgm:pt modelId="{55665FD1-7BC0-44A6-99ED-D6AFE5A2B337}">
      <dgm:prSet phldrT="[Text]"/>
      <dgm:spPr/>
      <dgm:t>
        <a:bodyPr/>
        <a:lstStyle/>
        <a:p>
          <a:r>
            <a:rPr lang="en-US" dirty="0"/>
            <a:t>Angular 4.0</a:t>
          </a:r>
        </a:p>
      </dgm:t>
    </dgm:pt>
    <dgm:pt modelId="{F7F198FE-9A38-481C-A295-B0246C833ABE}" type="parTrans" cxnId="{A24DEA13-588A-482A-92FA-165FFBE08BB7}">
      <dgm:prSet/>
      <dgm:spPr/>
      <dgm:t>
        <a:bodyPr/>
        <a:lstStyle/>
        <a:p>
          <a:endParaRPr lang="en-US"/>
        </a:p>
      </dgm:t>
    </dgm:pt>
    <dgm:pt modelId="{482EE309-4A2F-497F-98CE-93315AA5960A}" type="sibTrans" cxnId="{A24DEA13-588A-482A-92FA-165FFBE08BB7}">
      <dgm:prSet/>
      <dgm:spPr/>
      <dgm:t>
        <a:bodyPr/>
        <a:lstStyle/>
        <a:p>
          <a:endParaRPr lang="en-US"/>
        </a:p>
      </dgm:t>
    </dgm:pt>
    <dgm:pt modelId="{C09B6F90-4512-4D56-B37E-9EAFB6D0CE0C}">
      <dgm:prSet phldrT="[Text]"/>
      <dgm:spPr/>
      <dgm:t>
        <a:bodyPr/>
        <a:lstStyle/>
        <a:p>
          <a:r>
            <a:rPr lang="en-US" dirty="0"/>
            <a:t>ASP.NET Web API</a:t>
          </a:r>
        </a:p>
      </dgm:t>
    </dgm:pt>
    <dgm:pt modelId="{2823F2AC-B826-40DC-88DE-C036FB54766F}" type="parTrans" cxnId="{6A5A8FEA-0065-4835-9260-34303BEB42DC}">
      <dgm:prSet/>
      <dgm:spPr/>
      <dgm:t>
        <a:bodyPr/>
        <a:lstStyle/>
        <a:p>
          <a:endParaRPr lang="en-US"/>
        </a:p>
      </dgm:t>
    </dgm:pt>
    <dgm:pt modelId="{D07908E0-6264-4078-BBCE-AB980C4F4BB6}" type="sibTrans" cxnId="{6A5A8FEA-0065-4835-9260-34303BEB42DC}">
      <dgm:prSet/>
      <dgm:spPr/>
      <dgm:t>
        <a:bodyPr/>
        <a:lstStyle/>
        <a:p>
          <a:endParaRPr lang="en-US"/>
        </a:p>
      </dgm:t>
    </dgm:pt>
    <dgm:pt modelId="{B058EB25-520F-4A4D-8342-DF372054114C}">
      <dgm:prSet phldrT="[Text]"/>
      <dgm:spPr/>
      <dgm:t>
        <a:bodyPr/>
        <a:lstStyle/>
        <a:p>
          <a:r>
            <a:rPr lang="en-US" dirty="0"/>
            <a:t>Vendor</a:t>
          </a:r>
        </a:p>
      </dgm:t>
    </dgm:pt>
    <dgm:pt modelId="{6203B191-95CC-462E-AE20-175D29A7A583}" type="parTrans" cxnId="{221F1CC7-489E-46B6-9137-A3BA12CB3C09}">
      <dgm:prSet/>
      <dgm:spPr/>
      <dgm:t>
        <a:bodyPr/>
        <a:lstStyle/>
        <a:p>
          <a:endParaRPr lang="en-US"/>
        </a:p>
      </dgm:t>
    </dgm:pt>
    <dgm:pt modelId="{47F5BDA8-D256-4A97-81F0-F105FF24F850}" type="sibTrans" cxnId="{221F1CC7-489E-46B6-9137-A3BA12CB3C09}">
      <dgm:prSet/>
      <dgm:spPr/>
      <dgm:t>
        <a:bodyPr/>
        <a:lstStyle/>
        <a:p>
          <a:endParaRPr lang="en-US"/>
        </a:p>
      </dgm:t>
    </dgm:pt>
    <dgm:pt modelId="{3E580E0F-8E99-4029-B78E-20F39CC37466}">
      <dgm:prSet phldrT="[Text]"/>
      <dgm:spPr/>
      <dgm:t>
        <a:bodyPr/>
        <a:lstStyle/>
        <a:p>
          <a:r>
            <a:rPr lang="en-US" dirty="0"/>
            <a:t>Feed file inserted into database</a:t>
          </a:r>
        </a:p>
      </dgm:t>
    </dgm:pt>
    <dgm:pt modelId="{D2BD4DD9-FD3C-463F-AE35-392AB7755C21}" type="parTrans" cxnId="{904BDFD7-7EAE-4F8C-911B-D09F0058F111}">
      <dgm:prSet/>
      <dgm:spPr/>
      <dgm:t>
        <a:bodyPr/>
        <a:lstStyle/>
        <a:p>
          <a:endParaRPr lang="en-US"/>
        </a:p>
      </dgm:t>
    </dgm:pt>
    <dgm:pt modelId="{06BA758C-30F3-4F9F-AD83-A15A97139D42}" type="sibTrans" cxnId="{904BDFD7-7EAE-4F8C-911B-D09F0058F111}">
      <dgm:prSet/>
      <dgm:spPr/>
      <dgm:t>
        <a:bodyPr/>
        <a:lstStyle/>
        <a:p>
          <a:endParaRPr lang="en-US"/>
        </a:p>
      </dgm:t>
    </dgm:pt>
    <dgm:pt modelId="{0F1CBFD0-1FF4-4A5B-822A-8A048E0A8810}">
      <dgm:prSet phldrT="[Text]"/>
      <dgm:spPr/>
      <dgm:t>
        <a:bodyPr/>
        <a:lstStyle/>
        <a:p>
          <a:r>
            <a:rPr lang="en-US" dirty="0"/>
            <a:t>Direct database connections</a:t>
          </a:r>
        </a:p>
      </dgm:t>
    </dgm:pt>
    <dgm:pt modelId="{EB425D1D-8FE7-4D2C-9CF1-11C98B45C1FD}" type="parTrans" cxnId="{F4C589B2-905E-4E25-86EE-A536BDAFB2D0}">
      <dgm:prSet/>
      <dgm:spPr/>
      <dgm:t>
        <a:bodyPr/>
        <a:lstStyle/>
        <a:p>
          <a:endParaRPr lang="en-US"/>
        </a:p>
      </dgm:t>
    </dgm:pt>
    <dgm:pt modelId="{B3DD5137-2CD6-432E-8C02-82EA18611C84}" type="sibTrans" cxnId="{F4C589B2-905E-4E25-86EE-A536BDAFB2D0}">
      <dgm:prSet/>
      <dgm:spPr/>
      <dgm:t>
        <a:bodyPr/>
        <a:lstStyle/>
        <a:p>
          <a:endParaRPr lang="en-US"/>
        </a:p>
      </dgm:t>
    </dgm:pt>
    <dgm:pt modelId="{36411F2A-A9AC-4C33-A084-45B176D71C56}" type="pres">
      <dgm:prSet presAssocID="{9805371C-2F44-446C-959B-C843F95FAD7C}" presName="Name0" presStyleCnt="0">
        <dgm:presLayoutVars>
          <dgm:chMax val="7"/>
          <dgm:chPref val="7"/>
          <dgm:dir/>
          <dgm:animLvl val="lvl"/>
        </dgm:presLayoutVars>
      </dgm:prSet>
      <dgm:spPr/>
    </dgm:pt>
    <dgm:pt modelId="{BF62A4C7-9A6C-44C3-B8C3-052DD3EF2D1B}" type="pres">
      <dgm:prSet presAssocID="{B058EB25-520F-4A4D-8342-DF372054114C}" presName="Accent1" presStyleCnt="0"/>
      <dgm:spPr/>
    </dgm:pt>
    <dgm:pt modelId="{FFBDF307-356E-4644-8ED0-81C7CBEE01A0}" type="pres">
      <dgm:prSet presAssocID="{B058EB25-520F-4A4D-8342-DF372054114C}" presName="Accent" presStyleLbl="node1" presStyleIdx="0" presStyleCnt="4"/>
      <dgm:spPr/>
    </dgm:pt>
    <dgm:pt modelId="{41461E2C-794F-4AA2-ADFF-49B77E0BEE92}" type="pres">
      <dgm:prSet presAssocID="{B058EB25-520F-4A4D-8342-DF372054114C}" presName="Child1" presStyleLbl="revTx" presStyleIdx="0" presStyleCnt="7">
        <dgm:presLayoutVars>
          <dgm:chMax val="0"/>
          <dgm:chPref val="0"/>
          <dgm:bulletEnabled val="1"/>
        </dgm:presLayoutVars>
      </dgm:prSet>
      <dgm:spPr/>
    </dgm:pt>
    <dgm:pt modelId="{547A9DA5-AA47-49EC-AA7E-41F4E9E1B9E2}" type="pres">
      <dgm:prSet presAssocID="{B058EB25-520F-4A4D-8342-DF372054114C}" presName="Parent1" presStyleLbl="revTx" presStyleIdx="1" presStyleCnt="7">
        <dgm:presLayoutVars>
          <dgm:chMax val="1"/>
          <dgm:chPref val="1"/>
          <dgm:bulletEnabled val="1"/>
        </dgm:presLayoutVars>
      </dgm:prSet>
      <dgm:spPr/>
    </dgm:pt>
    <dgm:pt modelId="{8467FFA4-02C5-4014-AEBF-F3F8AD54CB5A}" type="pres">
      <dgm:prSet presAssocID="{3384EEFD-BD1B-4900-96B6-E4EA4CC3C1C0}" presName="Accent2" presStyleCnt="0"/>
      <dgm:spPr/>
    </dgm:pt>
    <dgm:pt modelId="{33A49619-BD82-4A9C-8343-6815A0038891}" type="pres">
      <dgm:prSet presAssocID="{3384EEFD-BD1B-4900-96B6-E4EA4CC3C1C0}" presName="Accent" presStyleLbl="node1" presStyleIdx="1" presStyleCnt="4"/>
      <dgm:spPr/>
    </dgm:pt>
    <dgm:pt modelId="{17A2A2EB-879E-4D45-B4B9-8B1D24FF0A70}" type="pres">
      <dgm:prSet presAssocID="{3384EEFD-BD1B-4900-96B6-E4EA4CC3C1C0}" presName="Parent2" presStyleLbl="revTx" presStyleIdx="2" presStyleCnt="7">
        <dgm:presLayoutVars>
          <dgm:chMax val="1"/>
          <dgm:chPref val="1"/>
          <dgm:bulletEnabled val="1"/>
        </dgm:presLayoutVars>
      </dgm:prSet>
      <dgm:spPr/>
    </dgm:pt>
    <dgm:pt modelId="{3548A68B-F140-40CB-B705-1BD4993AF32D}" type="pres">
      <dgm:prSet presAssocID="{50AA149F-7238-4F30-AF01-7E3093837B23}" presName="Accent3" presStyleCnt="0"/>
      <dgm:spPr/>
    </dgm:pt>
    <dgm:pt modelId="{72D830ED-9309-4678-B501-EF271F8F315A}" type="pres">
      <dgm:prSet presAssocID="{50AA149F-7238-4F30-AF01-7E3093837B23}" presName="Accent" presStyleLbl="node1" presStyleIdx="2" presStyleCnt="4"/>
      <dgm:spPr/>
    </dgm:pt>
    <dgm:pt modelId="{5A814363-B70C-46B3-8DC0-A674024789D1}" type="pres">
      <dgm:prSet presAssocID="{50AA149F-7238-4F30-AF01-7E3093837B23}" presName="Child3" presStyleLbl="revTx" presStyleIdx="3" presStyleCnt="7">
        <dgm:presLayoutVars>
          <dgm:chMax val="0"/>
          <dgm:chPref val="0"/>
          <dgm:bulletEnabled val="1"/>
        </dgm:presLayoutVars>
      </dgm:prSet>
      <dgm:spPr/>
    </dgm:pt>
    <dgm:pt modelId="{A1C97C44-71BA-4551-938F-1DB7E4CF4E80}" type="pres">
      <dgm:prSet presAssocID="{50AA149F-7238-4F30-AF01-7E3093837B23}" presName="Parent3" presStyleLbl="revTx" presStyleIdx="4" presStyleCnt="7">
        <dgm:presLayoutVars>
          <dgm:chMax val="1"/>
          <dgm:chPref val="1"/>
          <dgm:bulletEnabled val="1"/>
        </dgm:presLayoutVars>
      </dgm:prSet>
      <dgm:spPr/>
    </dgm:pt>
    <dgm:pt modelId="{4643B960-4BD5-4552-8A26-EEFEB7627FD7}" type="pres">
      <dgm:prSet presAssocID="{B2828418-105A-419C-A4A0-809061A70053}" presName="Accent4" presStyleCnt="0"/>
      <dgm:spPr/>
    </dgm:pt>
    <dgm:pt modelId="{70117DCC-89FD-45BB-971A-91AB4B99FE53}" type="pres">
      <dgm:prSet presAssocID="{B2828418-105A-419C-A4A0-809061A70053}" presName="Accent" presStyleLbl="node1" presStyleIdx="3" presStyleCnt="4"/>
      <dgm:spPr/>
    </dgm:pt>
    <dgm:pt modelId="{48332547-1197-4BB1-9AB3-FCA9A4ACE837}" type="pres">
      <dgm:prSet presAssocID="{B2828418-105A-419C-A4A0-809061A70053}" presName="Child4" presStyleLbl="revTx" presStyleIdx="5" presStyleCnt="7">
        <dgm:presLayoutVars>
          <dgm:chMax val="0"/>
          <dgm:chPref val="0"/>
          <dgm:bulletEnabled val="1"/>
        </dgm:presLayoutVars>
      </dgm:prSet>
      <dgm:spPr/>
    </dgm:pt>
    <dgm:pt modelId="{01CC1844-4F52-4287-AE09-B9C17C412785}" type="pres">
      <dgm:prSet presAssocID="{B2828418-105A-419C-A4A0-809061A70053}" presName="Parent4" presStyleLbl="revTx" presStyleIdx="6" presStyleCnt="7">
        <dgm:presLayoutVars>
          <dgm:chMax val="1"/>
          <dgm:chPref val="1"/>
          <dgm:bulletEnabled val="1"/>
        </dgm:presLayoutVars>
      </dgm:prSet>
      <dgm:spPr/>
    </dgm:pt>
  </dgm:ptLst>
  <dgm:cxnLst>
    <dgm:cxn modelId="{72E0D405-B696-4522-A0CB-54E027C4E873}" srcId="{9805371C-2F44-446C-959B-C843F95FAD7C}" destId="{3384EEFD-BD1B-4900-96B6-E4EA4CC3C1C0}" srcOrd="1" destOrd="0" parTransId="{3CDFA34F-6420-4FFD-9982-CFBF756FEF33}" sibTransId="{B97913E9-98B3-4FE9-9606-76CC7C226179}"/>
    <dgm:cxn modelId="{A24DEA13-588A-482A-92FA-165FFBE08BB7}" srcId="{B2828418-105A-419C-A4A0-809061A70053}" destId="{55665FD1-7BC0-44A6-99ED-D6AFE5A2B337}" srcOrd="0" destOrd="0" parTransId="{F7F198FE-9A38-481C-A295-B0246C833ABE}" sibTransId="{482EE309-4A2F-497F-98CE-93315AA5960A}"/>
    <dgm:cxn modelId="{80CD3219-AC40-4FE8-A8C6-B8BAA702E14B}" type="presOf" srcId="{55665FD1-7BC0-44A6-99ED-D6AFE5A2B337}" destId="{48332547-1197-4BB1-9AB3-FCA9A4ACE837}" srcOrd="0" destOrd="0" presId="urn:microsoft.com/office/officeart/2009/layout/CircleArrowProcess"/>
    <dgm:cxn modelId="{3BD62248-32C2-40C6-8788-90FECA7F4BE8}" type="presOf" srcId="{C09B6F90-4512-4D56-B37E-9EAFB6D0CE0C}" destId="{5A814363-B70C-46B3-8DC0-A674024789D1}" srcOrd="0" destOrd="0" presId="urn:microsoft.com/office/officeart/2009/layout/CircleArrowProcess"/>
    <dgm:cxn modelId="{98DA8459-0C04-46F3-AAD9-7483EF8C59B0}" type="presOf" srcId="{B058EB25-520F-4A4D-8342-DF372054114C}" destId="{547A9DA5-AA47-49EC-AA7E-41F4E9E1B9E2}" srcOrd="0" destOrd="0" presId="urn:microsoft.com/office/officeart/2009/layout/CircleArrowProcess"/>
    <dgm:cxn modelId="{BCBDEF64-A2BE-40A0-83D3-BCCDAAF59F66}" type="presOf" srcId="{3E580E0F-8E99-4029-B78E-20F39CC37466}" destId="{41461E2C-794F-4AA2-ADFF-49B77E0BEE92}" srcOrd="0" destOrd="0" presId="urn:microsoft.com/office/officeart/2009/layout/CircleArrowProcess"/>
    <dgm:cxn modelId="{96D5CF69-B9AF-4DAD-91B0-1C5A30B39B89}" srcId="{9805371C-2F44-446C-959B-C843F95FAD7C}" destId="{50AA149F-7238-4F30-AF01-7E3093837B23}" srcOrd="2" destOrd="0" parTransId="{804FC9CA-97E8-4634-A2C3-4BD309FA3660}" sibTransId="{C1356BCD-584A-40BE-A9C6-11742463F06B}"/>
    <dgm:cxn modelId="{7DFA727A-DF97-4296-95EA-34A696E77814}" type="presOf" srcId="{B2828418-105A-419C-A4A0-809061A70053}" destId="{01CC1844-4F52-4287-AE09-B9C17C412785}" srcOrd="0" destOrd="0" presId="urn:microsoft.com/office/officeart/2009/layout/CircleArrowProcess"/>
    <dgm:cxn modelId="{2643DF7E-6C5F-48F5-BE8A-2B45CE7BFA52}" type="presOf" srcId="{0F1CBFD0-1FF4-4A5B-822A-8A048E0A8810}" destId="{5A814363-B70C-46B3-8DC0-A674024789D1}" srcOrd="0" destOrd="1" presId="urn:microsoft.com/office/officeart/2009/layout/CircleArrowProcess"/>
    <dgm:cxn modelId="{482123AA-29B4-419D-8DF9-0494E5CB1C6F}" type="presOf" srcId="{9805371C-2F44-446C-959B-C843F95FAD7C}" destId="{36411F2A-A9AC-4C33-A084-45B176D71C56}" srcOrd="0" destOrd="0" presId="urn:microsoft.com/office/officeart/2009/layout/CircleArrowProcess"/>
    <dgm:cxn modelId="{F4C589B2-905E-4E25-86EE-A536BDAFB2D0}" srcId="{50AA149F-7238-4F30-AF01-7E3093837B23}" destId="{0F1CBFD0-1FF4-4A5B-822A-8A048E0A8810}" srcOrd="1" destOrd="0" parTransId="{EB425D1D-8FE7-4D2C-9CF1-11C98B45C1FD}" sibTransId="{B3DD5137-2CD6-432E-8C02-82EA18611C84}"/>
    <dgm:cxn modelId="{221F1CC7-489E-46B6-9137-A3BA12CB3C09}" srcId="{9805371C-2F44-446C-959B-C843F95FAD7C}" destId="{B058EB25-520F-4A4D-8342-DF372054114C}" srcOrd="0" destOrd="0" parTransId="{6203B191-95CC-462E-AE20-175D29A7A583}" sibTransId="{47F5BDA8-D256-4A97-81F0-F105FF24F850}"/>
    <dgm:cxn modelId="{F0E5C9D4-7A8E-4710-85B5-5C78290F108B}" type="presOf" srcId="{3384EEFD-BD1B-4900-96B6-E4EA4CC3C1C0}" destId="{17A2A2EB-879E-4D45-B4B9-8B1D24FF0A70}" srcOrd="0" destOrd="0" presId="urn:microsoft.com/office/officeart/2009/layout/CircleArrowProcess"/>
    <dgm:cxn modelId="{904BDFD7-7EAE-4F8C-911B-D09F0058F111}" srcId="{B058EB25-520F-4A4D-8342-DF372054114C}" destId="{3E580E0F-8E99-4029-B78E-20F39CC37466}" srcOrd="0" destOrd="0" parTransId="{D2BD4DD9-FD3C-463F-AE35-392AB7755C21}" sibTransId="{06BA758C-30F3-4F9F-AD83-A15A97139D42}"/>
    <dgm:cxn modelId="{091D73E0-BF62-4F8E-82F8-4CF3B96C032C}" type="presOf" srcId="{50AA149F-7238-4F30-AF01-7E3093837B23}" destId="{A1C97C44-71BA-4551-938F-1DB7E4CF4E80}" srcOrd="0" destOrd="0" presId="urn:microsoft.com/office/officeart/2009/layout/CircleArrowProcess"/>
    <dgm:cxn modelId="{1294C8E4-4030-4E37-B814-8DBDBC8070DB}" srcId="{9805371C-2F44-446C-959B-C843F95FAD7C}" destId="{B2828418-105A-419C-A4A0-809061A70053}" srcOrd="3" destOrd="0" parTransId="{5EE30417-3CB4-4067-B2D6-4ABF34DD2D63}" sibTransId="{19E5537C-010F-4F6B-AC3D-9D3F735F1917}"/>
    <dgm:cxn modelId="{6A5A8FEA-0065-4835-9260-34303BEB42DC}" srcId="{50AA149F-7238-4F30-AF01-7E3093837B23}" destId="{C09B6F90-4512-4D56-B37E-9EAFB6D0CE0C}" srcOrd="0" destOrd="0" parTransId="{2823F2AC-B826-40DC-88DE-C036FB54766F}" sibTransId="{D07908E0-6264-4078-BBCE-AB980C4F4BB6}"/>
    <dgm:cxn modelId="{64A7EB5C-23BA-4CBF-9FC2-6473C18B1308}" type="presParOf" srcId="{36411F2A-A9AC-4C33-A084-45B176D71C56}" destId="{BF62A4C7-9A6C-44C3-B8C3-052DD3EF2D1B}" srcOrd="0" destOrd="0" presId="urn:microsoft.com/office/officeart/2009/layout/CircleArrowProcess"/>
    <dgm:cxn modelId="{DDAC418D-2743-4896-A2B1-3B5178F1701C}" type="presParOf" srcId="{BF62A4C7-9A6C-44C3-B8C3-052DD3EF2D1B}" destId="{FFBDF307-356E-4644-8ED0-81C7CBEE01A0}" srcOrd="0" destOrd="0" presId="urn:microsoft.com/office/officeart/2009/layout/CircleArrowProcess"/>
    <dgm:cxn modelId="{9D88452A-5F57-4379-92F3-64337586057A}" type="presParOf" srcId="{36411F2A-A9AC-4C33-A084-45B176D71C56}" destId="{41461E2C-794F-4AA2-ADFF-49B77E0BEE92}" srcOrd="1" destOrd="0" presId="urn:microsoft.com/office/officeart/2009/layout/CircleArrowProcess"/>
    <dgm:cxn modelId="{AE980D50-98EC-4D09-92AB-0AEDF8AF9C62}" type="presParOf" srcId="{36411F2A-A9AC-4C33-A084-45B176D71C56}" destId="{547A9DA5-AA47-49EC-AA7E-41F4E9E1B9E2}" srcOrd="2" destOrd="0" presId="urn:microsoft.com/office/officeart/2009/layout/CircleArrowProcess"/>
    <dgm:cxn modelId="{5F80190F-705A-4DB9-96F8-FD06719E02E7}" type="presParOf" srcId="{36411F2A-A9AC-4C33-A084-45B176D71C56}" destId="{8467FFA4-02C5-4014-AEBF-F3F8AD54CB5A}" srcOrd="3" destOrd="0" presId="urn:microsoft.com/office/officeart/2009/layout/CircleArrowProcess"/>
    <dgm:cxn modelId="{461EE2FF-7D07-444F-A575-6287A3E45E84}" type="presParOf" srcId="{8467FFA4-02C5-4014-AEBF-F3F8AD54CB5A}" destId="{33A49619-BD82-4A9C-8343-6815A0038891}" srcOrd="0" destOrd="0" presId="urn:microsoft.com/office/officeart/2009/layout/CircleArrowProcess"/>
    <dgm:cxn modelId="{C8E10B5B-CF0C-4FF2-9F9F-248797A3E4E7}" type="presParOf" srcId="{36411F2A-A9AC-4C33-A084-45B176D71C56}" destId="{17A2A2EB-879E-4D45-B4B9-8B1D24FF0A70}" srcOrd="4" destOrd="0" presId="urn:microsoft.com/office/officeart/2009/layout/CircleArrowProcess"/>
    <dgm:cxn modelId="{411E28BB-3902-4EDE-BE43-420AF45C66AB}" type="presParOf" srcId="{36411F2A-A9AC-4C33-A084-45B176D71C56}" destId="{3548A68B-F140-40CB-B705-1BD4993AF32D}" srcOrd="5" destOrd="0" presId="urn:microsoft.com/office/officeart/2009/layout/CircleArrowProcess"/>
    <dgm:cxn modelId="{9EDBB217-5FD8-4D3C-8CD1-CC8834B1212D}" type="presParOf" srcId="{3548A68B-F140-40CB-B705-1BD4993AF32D}" destId="{72D830ED-9309-4678-B501-EF271F8F315A}" srcOrd="0" destOrd="0" presId="urn:microsoft.com/office/officeart/2009/layout/CircleArrowProcess"/>
    <dgm:cxn modelId="{1F4736FC-4714-4DA9-AE40-A71C6081998D}" type="presParOf" srcId="{36411F2A-A9AC-4C33-A084-45B176D71C56}" destId="{5A814363-B70C-46B3-8DC0-A674024789D1}" srcOrd="6" destOrd="0" presId="urn:microsoft.com/office/officeart/2009/layout/CircleArrowProcess"/>
    <dgm:cxn modelId="{DE3C7C59-D89C-4A9D-A761-8FD4ADB38169}" type="presParOf" srcId="{36411F2A-A9AC-4C33-A084-45B176D71C56}" destId="{A1C97C44-71BA-4551-938F-1DB7E4CF4E80}" srcOrd="7" destOrd="0" presId="urn:microsoft.com/office/officeart/2009/layout/CircleArrowProcess"/>
    <dgm:cxn modelId="{2BBF269E-C09B-479D-BECA-93FE79CFCAB4}" type="presParOf" srcId="{36411F2A-A9AC-4C33-A084-45B176D71C56}" destId="{4643B960-4BD5-4552-8A26-EEFEB7627FD7}" srcOrd="8" destOrd="0" presId="urn:microsoft.com/office/officeart/2009/layout/CircleArrowProcess"/>
    <dgm:cxn modelId="{DBCE7F4C-A9FA-49C9-A4A0-6A4CC09EE711}" type="presParOf" srcId="{4643B960-4BD5-4552-8A26-EEFEB7627FD7}" destId="{70117DCC-89FD-45BB-971A-91AB4B99FE53}" srcOrd="0" destOrd="0" presId="urn:microsoft.com/office/officeart/2009/layout/CircleArrowProcess"/>
    <dgm:cxn modelId="{F5374BC0-675D-4EEC-995B-CFE37C13D46B}" type="presParOf" srcId="{36411F2A-A9AC-4C33-A084-45B176D71C56}" destId="{48332547-1197-4BB1-9AB3-FCA9A4ACE837}" srcOrd="9" destOrd="0" presId="urn:microsoft.com/office/officeart/2009/layout/CircleArrowProcess"/>
    <dgm:cxn modelId="{47853F36-F3ED-4280-A109-8B56E3502D88}" type="presParOf" srcId="{36411F2A-A9AC-4C33-A084-45B176D71C56}" destId="{01CC1844-4F52-4287-AE09-B9C17C412785}" srcOrd="10"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EBF87C-A806-413C-961E-813F4DBFA4F2}">
      <dsp:nvSpPr>
        <dsp:cNvPr id="0" name=""/>
        <dsp:cNvSpPr/>
      </dsp:nvSpPr>
      <dsp:spPr>
        <a:xfrm rot="5400000">
          <a:off x="-197803" y="199482"/>
          <a:ext cx="1318691" cy="923083"/>
        </a:xfrm>
        <a:prstGeom prst="chevron">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rot="-5400000">
        <a:off x="2" y="463220"/>
        <a:ext cx="923083" cy="395608"/>
      </dsp:txXfrm>
    </dsp:sp>
    <dsp:sp modelId="{5B236F77-66CA-4BE8-9D37-92C8BDB07A6C}">
      <dsp:nvSpPr>
        <dsp:cNvPr id="0" name=""/>
        <dsp:cNvSpPr/>
      </dsp:nvSpPr>
      <dsp:spPr>
        <a:xfrm rot="5400000">
          <a:off x="3004767" y="-2080004"/>
          <a:ext cx="857149" cy="5020516"/>
        </a:xfrm>
        <a:prstGeom prst="round2SameRect">
          <a:avLst/>
        </a:prstGeom>
        <a:blipFill rotWithShape="0">
          <a:blip xmlns:r="http://schemas.openxmlformats.org/officeDocument/2006/relationships" r:embed="rId1"/>
          <a:tile tx="0" ty="0" sx="100000" sy="100000" flip="none" algn="tl"/>
        </a:blipFill>
        <a:ln w="9525" cap="flat" cmpd="sng" algn="ctr">
          <a:solidFill>
            <a:schemeClr val="accent5">
              <a:lumMod val="75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Convert the data format (</a:t>
          </a:r>
          <a:r>
            <a:rPr lang="en-US" sz="1400" kern="1200" dirty="0"/>
            <a:t>ex. JSON</a:t>
          </a:r>
          <a:r>
            <a:rPr lang="en-US" sz="1800" kern="1200" dirty="0"/>
            <a:t>) </a:t>
          </a:r>
        </a:p>
        <a:p>
          <a:pPr marL="171450" lvl="1" indent="-171450" algn="l" defTabSz="800100">
            <a:lnSpc>
              <a:spcPct val="90000"/>
            </a:lnSpc>
            <a:spcBef>
              <a:spcPct val="0"/>
            </a:spcBef>
            <a:spcAft>
              <a:spcPct val="15000"/>
            </a:spcAft>
            <a:buChar char="•"/>
          </a:pPr>
          <a:r>
            <a:rPr lang="en-US" sz="1800" kern="1200" dirty="0"/>
            <a:t>Insert Google Trends data into the database </a:t>
          </a:r>
        </a:p>
      </dsp:txBody>
      <dsp:txXfrm rot="-5400000">
        <a:off x="923084" y="43522"/>
        <a:ext cx="4978673" cy="773463"/>
      </dsp:txXfrm>
    </dsp:sp>
    <dsp:sp modelId="{CFC5AEC8-2A61-4808-BA0A-5073C3089E15}">
      <dsp:nvSpPr>
        <dsp:cNvPr id="0" name=""/>
        <dsp:cNvSpPr/>
      </dsp:nvSpPr>
      <dsp:spPr>
        <a:xfrm rot="5400000">
          <a:off x="-197803" y="1319909"/>
          <a:ext cx="1318691" cy="923083"/>
        </a:xfrm>
        <a:prstGeom prst="chevron">
          <a:avLst/>
        </a:prstGeom>
        <a:solidFill>
          <a:schemeClr val="accent5">
            <a:lumMod val="60000"/>
            <a:lumOff val="4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rot="-5400000">
        <a:off x="2" y="1583647"/>
        <a:ext cx="923083" cy="395608"/>
      </dsp:txXfrm>
    </dsp:sp>
    <dsp:sp modelId="{F46A16FE-149F-4C78-B99D-39159613EC5C}">
      <dsp:nvSpPr>
        <dsp:cNvPr id="0" name=""/>
        <dsp:cNvSpPr/>
      </dsp:nvSpPr>
      <dsp:spPr>
        <a:xfrm rot="5400000">
          <a:off x="3004767" y="-959578"/>
          <a:ext cx="857149" cy="5020516"/>
        </a:xfrm>
        <a:prstGeom prst="round2SameRect">
          <a:avLst/>
        </a:prstGeom>
        <a:blipFill rotWithShape="0">
          <a:blip xmlns:r="http://schemas.openxmlformats.org/officeDocument/2006/relationships" r:embed="rId1"/>
          <a:tile tx="0" ty="0" sx="100000" sy="100000" flip="none" algn="tl"/>
        </a:blipFill>
        <a:ln w="9525" cap="flat" cmpd="sng" algn="ctr">
          <a:solidFill>
            <a:schemeClr val="accent5">
              <a:lumMod val="60000"/>
              <a:lumOff val="40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Integrate into App Annie</a:t>
          </a:r>
        </a:p>
        <a:p>
          <a:pPr marL="171450" lvl="1" indent="-171450" algn="l" defTabSz="800100">
            <a:lnSpc>
              <a:spcPct val="90000"/>
            </a:lnSpc>
            <a:spcBef>
              <a:spcPct val="0"/>
            </a:spcBef>
            <a:spcAft>
              <a:spcPct val="15000"/>
            </a:spcAft>
            <a:buChar char="•"/>
          </a:pPr>
          <a:r>
            <a:rPr lang="en-US" sz="1800" kern="1200" dirty="0"/>
            <a:t>Use the chart for other applications</a:t>
          </a:r>
        </a:p>
      </dsp:txBody>
      <dsp:txXfrm rot="-5400000">
        <a:off x="923084" y="1163948"/>
        <a:ext cx="4978673" cy="773463"/>
      </dsp:txXfrm>
    </dsp:sp>
    <dsp:sp modelId="{92ADD58F-4A70-4347-A212-2BB08A340623}">
      <dsp:nvSpPr>
        <dsp:cNvPr id="0" name=""/>
        <dsp:cNvSpPr/>
      </dsp:nvSpPr>
      <dsp:spPr>
        <a:xfrm rot="5400000">
          <a:off x="-197803" y="2440335"/>
          <a:ext cx="1318691" cy="923083"/>
        </a:xfrm>
        <a:prstGeom prst="chevron">
          <a:avLst/>
        </a:prstGeom>
        <a:solidFill>
          <a:schemeClr val="accent5">
            <a:lumMod val="20000"/>
            <a:lumOff val="8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rot="-5400000">
        <a:off x="2" y="2704073"/>
        <a:ext cx="923083" cy="395608"/>
      </dsp:txXfrm>
    </dsp:sp>
    <dsp:sp modelId="{5610D051-D165-40E2-9910-7AF721316984}">
      <dsp:nvSpPr>
        <dsp:cNvPr id="0" name=""/>
        <dsp:cNvSpPr/>
      </dsp:nvSpPr>
      <dsp:spPr>
        <a:xfrm rot="5400000">
          <a:off x="3004767" y="160848"/>
          <a:ext cx="857149" cy="5020516"/>
        </a:xfrm>
        <a:prstGeom prst="round2SameRect">
          <a:avLst/>
        </a:prstGeom>
        <a:blipFill rotWithShape="0">
          <a:blip xmlns:r="http://schemas.openxmlformats.org/officeDocument/2006/relationships" r:embed="rId1"/>
          <a:tile tx="0" ty="0" sx="100000" sy="100000" flip="none" algn="tl"/>
        </a:blipFill>
        <a:ln w="9525" cap="flat" cmpd="sng" algn="ctr">
          <a:solidFill>
            <a:schemeClr val="accent5">
              <a:lumMod val="20000"/>
              <a:lumOff val="8000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Expand by predicting performance of companies in the stock market </a:t>
          </a:r>
        </a:p>
      </dsp:txBody>
      <dsp:txXfrm rot="-5400000">
        <a:off x="923084" y="2284375"/>
        <a:ext cx="4978673" cy="773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DF307-356E-4644-8ED0-81C7CBEE01A0}">
      <dsp:nvSpPr>
        <dsp:cNvPr id="0" name=""/>
        <dsp:cNvSpPr/>
      </dsp:nvSpPr>
      <dsp:spPr>
        <a:xfrm>
          <a:off x="2036474" y="0"/>
          <a:ext cx="1532378" cy="153253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461E2C-794F-4AA2-ADFF-49B77E0BEE92}">
      <dsp:nvSpPr>
        <dsp:cNvPr id="0" name=""/>
        <dsp:cNvSpPr/>
      </dsp:nvSpPr>
      <dsp:spPr>
        <a:xfrm>
          <a:off x="3566553" y="454761"/>
          <a:ext cx="918679"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90000"/>
            </a:lnSpc>
            <a:spcBef>
              <a:spcPct val="0"/>
            </a:spcBef>
            <a:spcAft>
              <a:spcPct val="15000"/>
            </a:spcAft>
            <a:buChar char="•"/>
          </a:pPr>
          <a:r>
            <a:rPr lang="en-US" sz="900" kern="1200" dirty="0"/>
            <a:t>Feed file inserted into database</a:t>
          </a:r>
        </a:p>
      </dsp:txBody>
      <dsp:txXfrm>
        <a:off x="3566553" y="454761"/>
        <a:ext cx="918679" cy="609600"/>
      </dsp:txXfrm>
    </dsp:sp>
    <dsp:sp modelId="{547A9DA5-AA47-49EC-AA7E-41F4E9E1B9E2}">
      <dsp:nvSpPr>
        <dsp:cNvPr id="0" name=""/>
        <dsp:cNvSpPr/>
      </dsp:nvSpPr>
      <dsp:spPr>
        <a:xfrm>
          <a:off x="2374799" y="554735"/>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Vendor</a:t>
          </a:r>
        </a:p>
      </dsp:txBody>
      <dsp:txXfrm>
        <a:off x="2374799" y="554735"/>
        <a:ext cx="855153" cy="427532"/>
      </dsp:txXfrm>
    </dsp:sp>
    <dsp:sp modelId="{33A49619-BD82-4A9C-8343-6815A0038891}">
      <dsp:nvSpPr>
        <dsp:cNvPr id="0" name=""/>
        <dsp:cNvSpPr/>
      </dsp:nvSpPr>
      <dsp:spPr>
        <a:xfrm>
          <a:off x="1610766" y="880668"/>
          <a:ext cx="1532378" cy="153253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A2A2EB-879E-4D45-B4B9-8B1D24FF0A70}">
      <dsp:nvSpPr>
        <dsp:cNvPr id="0" name=""/>
        <dsp:cNvSpPr/>
      </dsp:nvSpPr>
      <dsp:spPr>
        <a:xfrm>
          <a:off x="1947366" y="1437030"/>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Database</a:t>
          </a:r>
        </a:p>
      </dsp:txBody>
      <dsp:txXfrm>
        <a:off x="1947366" y="1437030"/>
        <a:ext cx="855153" cy="427532"/>
      </dsp:txXfrm>
    </dsp:sp>
    <dsp:sp modelId="{72D830ED-9309-4678-B501-EF271F8F315A}">
      <dsp:nvSpPr>
        <dsp:cNvPr id="0" name=""/>
        <dsp:cNvSpPr/>
      </dsp:nvSpPr>
      <dsp:spPr>
        <a:xfrm>
          <a:off x="2036474" y="1764588"/>
          <a:ext cx="1532378" cy="1532534"/>
        </a:xfrm>
        <a:prstGeom prst="circularArrow">
          <a:avLst>
            <a:gd name="adj1" fmla="val 10980"/>
            <a:gd name="adj2" fmla="val 1142322"/>
            <a:gd name="adj3" fmla="val 4500000"/>
            <a:gd name="adj4" fmla="val 135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814363-B70C-46B3-8DC0-A674024789D1}">
      <dsp:nvSpPr>
        <dsp:cNvPr id="0" name=""/>
        <dsp:cNvSpPr/>
      </dsp:nvSpPr>
      <dsp:spPr>
        <a:xfrm>
          <a:off x="3566553" y="2219350"/>
          <a:ext cx="918679"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90000"/>
            </a:lnSpc>
            <a:spcBef>
              <a:spcPct val="0"/>
            </a:spcBef>
            <a:spcAft>
              <a:spcPct val="15000"/>
            </a:spcAft>
            <a:buChar char="•"/>
          </a:pPr>
          <a:r>
            <a:rPr lang="en-US" sz="900" kern="1200" dirty="0"/>
            <a:t>ASP.NET Web API</a:t>
          </a:r>
        </a:p>
        <a:p>
          <a:pPr marL="57150" lvl="1" indent="-57150" algn="l" defTabSz="400050">
            <a:lnSpc>
              <a:spcPct val="90000"/>
            </a:lnSpc>
            <a:spcBef>
              <a:spcPct val="0"/>
            </a:spcBef>
            <a:spcAft>
              <a:spcPct val="15000"/>
            </a:spcAft>
            <a:buChar char="•"/>
          </a:pPr>
          <a:r>
            <a:rPr lang="en-US" sz="900" kern="1200" dirty="0"/>
            <a:t>Direct database connections</a:t>
          </a:r>
        </a:p>
      </dsp:txBody>
      <dsp:txXfrm>
        <a:off x="3566553" y="2219350"/>
        <a:ext cx="918679" cy="609600"/>
      </dsp:txXfrm>
    </dsp:sp>
    <dsp:sp modelId="{A1C97C44-71BA-4551-938F-1DB7E4CF4E80}">
      <dsp:nvSpPr>
        <dsp:cNvPr id="0" name=""/>
        <dsp:cNvSpPr/>
      </dsp:nvSpPr>
      <dsp:spPr>
        <a:xfrm>
          <a:off x="2374799" y="2319324"/>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API</a:t>
          </a:r>
        </a:p>
      </dsp:txBody>
      <dsp:txXfrm>
        <a:off x="2374799" y="2319324"/>
        <a:ext cx="855153" cy="427532"/>
      </dsp:txXfrm>
    </dsp:sp>
    <dsp:sp modelId="{70117DCC-89FD-45BB-971A-91AB4B99FE53}">
      <dsp:nvSpPr>
        <dsp:cNvPr id="0" name=""/>
        <dsp:cNvSpPr/>
      </dsp:nvSpPr>
      <dsp:spPr>
        <a:xfrm>
          <a:off x="1719996" y="2746857"/>
          <a:ext cx="1316505" cy="1317142"/>
        </a:xfrm>
        <a:prstGeom prst="blockArc">
          <a:avLst>
            <a:gd name="adj1" fmla="val 0"/>
            <a:gd name="adj2" fmla="val 189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32547-1197-4BB1-9AB3-FCA9A4ACE837}">
      <dsp:nvSpPr>
        <dsp:cNvPr id="0" name=""/>
        <dsp:cNvSpPr/>
      </dsp:nvSpPr>
      <dsp:spPr>
        <a:xfrm>
          <a:off x="3148031" y="3101644"/>
          <a:ext cx="918679" cy="60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57150" lvl="1" indent="-57150" algn="l" defTabSz="400050">
            <a:lnSpc>
              <a:spcPct val="90000"/>
            </a:lnSpc>
            <a:spcBef>
              <a:spcPct val="0"/>
            </a:spcBef>
            <a:spcAft>
              <a:spcPct val="15000"/>
            </a:spcAft>
            <a:buChar char="•"/>
          </a:pPr>
          <a:r>
            <a:rPr lang="en-US" sz="900" kern="1200" dirty="0"/>
            <a:t>Angular 4.0</a:t>
          </a:r>
        </a:p>
      </dsp:txBody>
      <dsp:txXfrm>
        <a:off x="3148031" y="3101644"/>
        <a:ext cx="918679" cy="609600"/>
      </dsp:txXfrm>
    </dsp:sp>
    <dsp:sp modelId="{01CC1844-4F52-4287-AE09-B9C17C412785}">
      <dsp:nvSpPr>
        <dsp:cNvPr id="0" name=""/>
        <dsp:cNvSpPr/>
      </dsp:nvSpPr>
      <dsp:spPr>
        <a:xfrm>
          <a:off x="1947366" y="3201619"/>
          <a:ext cx="855153" cy="427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AlphaSearch</a:t>
          </a:r>
        </a:p>
      </dsp:txBody>
      <dsp:txXfrm>
        <a:off x="1947366" y="3201619"/>
        <a:ext cx="855153" cy="42753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6050" y="0"/>
            <a:ext cx="3027363" cy="463550"/>
          </a:xfrm>
          <a:prstGeom prst="rect">
            <a:avLst/>
          </a:prstGeom>
        </p:spPr>
        <p:txBody>
          <a:bodyPr vert="horz" lIns="91440" tIns="45720" rIns="91440" bIns="45720" rtlCol="0"/>
          <a:lstStyle>
            <a:lvl1pPr algn="r">
              <a:defRPr sz="1200"/>
            </a:lvl1pPr>
          </a:lstStyle>
          <a:p>
            <a:fld id="{F0BB27B4-BE80-4A64-A720-975D9C2CD29D}" type="datetimeFigureOut">
              <a:rPr lang="en-US" smtClean="0"/>
              <a:t>9/15/20</a:t>
            </a:fld>
            <a:endParaRPr lang="en-US" dirty="0"/>
          </a:p>
        </p:txBody>
      </p:sp>
      <p:sp>
        <p:nvSpPr>
          <p:cNvPr id="4" name="Footer Placeholder 3"/>
          <p:cNvSpPr>
            <a:spLocks noGrp="1"/>
          </p:cNvSpPr>
          <p:nvPr>
            <p:ph type="ftr" sz="quarter" idx="2"/>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6050" y="8818563"/>
            <a:ext cx="3027363" cy="463550"/>
          </a:xfrm>
          <a:prstGeom prst="rect">
            <a:avLst/>
          </a:prstGeom>
        </p:spPr>
        <p:txBody>
          <a:bodyPr vert="horz" lIns="91440" tIns="45720" rIns="91440" bIns="45720" rtlCol="0" anchor="b"/>
          <a:lstStyle>
            <a:lvl1pPr algn="r">
              <a:defRPr sz="1200"/>
            </a:lvl1pPr>
          </a:lstStyle>
          <a:p>
            <a:fld id="{D66D799F-5C0E-4E52-BD52-87DA591E65D6}" type="slidenum">
              <a:rPr lang="en-US" smtClean="0"/>
              <a:t>‹#›</a:t>
            </a:fld>
            <a:endParaRPr lang="en-US" dirty="0"/>
          </a:p>
        </p:txBody>
      </p:sp>
    </p:spTree>
    <p:extLst>
      <p:ext uri="{BB962C8B-B14F-4D97-AF65-F5344CB8AC3E}">
        <p14:creationId xmlns:p14="http://schemas.microsoft.com/office/powerpoint/2010/main" val="103594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atin typeface="Arial" panose="020B0604020202020204" pitchFamily="34" charset="0"/>
              </a:defRPr>
            </a:lvl1pPr>
          </a:lstStyle>
          <a:p>
            <a:fld id="{80568A58-25BF-4ED8-BF3A-372FEB996820}" type="datetimeFigureOut">
              <a:rPr lang="en-US" smtClean="0"/>
              <a:pPr/>
              <a:t>9/15/20</a:t>
            </a:fld>
            <a:endParaRPr lang="en-US"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atin typeface="Arial" panose="020B0604020202020204" pitchFamily="34" charset="0"/>
              </a:defRPr>
            </a:lvl1pPr>
          </a:lstStyle>
          <a:p>
            <a:fld id="{D956B978-5561-43A9-995A-DAC25F8E4654}" type="slidenum">
              <a:rPr lang="en-US" smtClean="0"/>
              <a:pPr/>
              <a:t>‹#›</a:t>
            </a:fld>
            <a:endParaRPr lang="en-US" dirty="0"/>
          </a:p>
        </p:txBody>
      </p:sp>
    </p:spTree>
    <p:extLst>
      <p:ext uri="{BB962C8B-B14F-4D97-AF65-F5344CB8AC3E}">
        <p14:creationId xmlns:p14="http://schemas.microsoft.com/office/powerpoint/2010/main" val="334697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a:t>
            </a:fld>
            <a:endParaRPr lang="en-US" dirty="0"/>
          </a:p>
        </p:txBody>
      </p:sp>
    </p:spTree>
    <p:extLst>
      <p:ext uri="{BB962C8B-B14F-4D97-AF65-F5344CB8AC3E}">
        <p14:creationId xmlns:p14="http://schemas.microsoft.com/office/powerpoint/2010/main" val="80526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Produced Research Reports:</a:t>
            </a:r>
          </a:p>
          <a:p>
            <a:r>
              <a:rPr lang="en-US" b="1" dirty="0"/>
              <a:t>Ryan Anderson</a:t>
            </a:r>
            <a:r>
              <a:rPr lang="en-US" b="1" baseline="0" dirty="0"/>
              <a:t> </a:t>
            </a:r>
            <a:r>
              <a:rPr lang="en-US" baseline="0" dirty="0"/>
              <a:t>-&gt; paper on weight watchers stock and how app annie and google trends supported that it will rise </a:t>
            </a:r>
            <a:endParaRPr lang="en-US" dirty="0"/>
          </a:p>
          <a:p>
            <a:r>
              <a:rPr lang="en-US" b="1" baseline="0" dirty="0"/>
              <a:t>Allison and Harsh </a:t>
            </a:r>
            <a:r>
              <a:rPr lang="en-US" baseline="0" dirty="0"/>
              <a:t>-&gt; paper from data on vaping products such as JUUL as it is becoming popular nowadays and whether google data supports if it is becoming popular or not </a:t>
            </a:r>
          </a:p>
        </p:txBody>
      </p:sp>
      <p:sp>
        <p:nvSpPr>
          <p:cNvPr id="4" name="Slide Number Placeholder 3"/>
          <p:cNvSpPr>
            <a:spLocks noGrp="1"/>
          </p:cNvSpPr>
          <p:nvPr>
            <p:ph type="sldNum" sz="quarter" idx="10"/>
          </p:nvPr>
        </p:nvSpPr>
        <p:spPr/>
        <p:txBody>
          <a:bodyPr/>
          <a:lstStyle/>
          <a:p>
            <a:fld id="{D956B978-5561-43A9-995A-DAC25F8E4654}" type="slidenum">
              <a:rPr lang="en-US" smtClean="0"/>
              <a:pPr/>
              <a:t>10</a:t>
            </a:fld>
            <a:endParaRPr lang="en-US" dirty="0"/>
          </a:p>
        </p:txBody>
      </p:sp>
    </p:spTree>
    <p:extLst>
      <p:ext uri="{BB962C8B-B14F-4D97-AF65-F5344CB8AC3E}">
        <p14:creationId xmlns:p14="http://schemas.microsoft.com/office/powerpoint/2010/main" val="359717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11</a:t>
            </a:fld>
            <a:endParaRPr lang="en-US" dirty="0"/>
          </a:p>
        </p:txBody>
      </p:sp>
    </p:spTree>
    <p:extLst>
      <p:ext uri="{BB962C8B-B14F-4D97-AF65-F5344CB8AC3E}">
        <p14:creationId xmlns:p14="http://schemas.microsoft.com/office/powerpoint/2010/main" val="193161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12</a:t>
            </a:fld>
            <a:endParaRPr lang="en-US" dirty="0"/>
          </a:p>
        </p:txBody>
      </p:sp>
    </p:spTree>
    <p:extLst>
      <p:ext uri="{BB962C8B-B14F-4D97-AF65-F5344CB8AC3E}">
        <p14:creationId xmlns:p14="http://schemas.microsoft.com/office/powerpoint/2010/main" val="1931615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Consumer team </a:t>
            </a:r>
          </a:p>
        </p:txBody>
      </p:sp>
      <p:sp>
        <p:nvSpPr>
          <p:cNvPr id="4" name="Slide Number Placeholder 3"/>
          <p:cNvSpPr>
            <a:spLocks noGrp="1"/>
          </p:cNvSpPr>
          <p:nvPr>
            <p:ph type="sldNum" sz="quarter" idx="10"/>
          </p:nvPr>
        </p:nvSpPr>
        <p:spPr/>
        <p:txBody>
          <a:bodyPr/>
          <a:lstStyle/>
          <a:p>
            <a:fld id="{D956B978-5561-43A9-995A-DAC25F8E4654}" type="slidenum">
              <a:rPr lang="en-US" smtClean="0"/>
              <a:pPr/>
              <a:t>13</a:t>
            </a:fld>
            <a:endParaRPr lang="en-US" dirty="0"/>
          </a:p>
        </p:txBody>
      </p:sp>
    </p:spTree>
    <p:extLst>
      <p:ext uri="{BB962C8B-B14F-4D97-AF65-F5344CB8AC3E}">
        <p14:creationId xmlns:p14="http://schemas.microsoft.com/office/powerpoint/2010/main" val="21977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19</a:t>
            </a:fld>
            <a:endParaRPr lang="en-US" dirty="0"/>
          </a:p>
        </p:txBody>
      </p:sp>
    </p:spTree>
    <p:extLst>
      <p:ext uri="{BB962C8B-B14F-4D97-AF65-F5344CB8AC3E}">
        <p14:creationId xmlns:p14="http://schemas.microsoft.com/office/powerpoint/2010/main" val="1931615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20</a:t>
            </a:fld>
            <a:endParaRPr lang="en-US" dirty="0"/>
          </a:p>
        </p:txBody>
      </p:sp>
    </p:spTree>
    <p:extLst>
      <p:ext uri="{BB962C8B-B14F-4D97-AF65-F5344CB8AC3E}">
        <p14:creationId xmlns:p14="http://schemas.microsoft.com/office/powerpoint/2010/main" val="1931615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end user case as Credit Card </a:t>
            </a:r>
          </a:p>
        </p:txBody>
      </p:sp>
      <p:sp>
        <p:nvSpPr>
          <p:cNvPr id="4" name="Slide Number Placeholder 3"/>
          <p:cNvSpPr>
            <a:spLocks noGrp="1"/>
          </p:cNvSpPr>
          <p:nvPr>
            <p:ph type="sldNum" sz="quarter" idx="10"/>
          </p:nvPr>
        </p:nvSpPr>
        <p:spPr/>
        <p:txBody>
          <a:bodyPr/>
          <a:lstStyle/>
          <a:p>
            <a:fld id="{D956B978-5561-43A9-995A-DAC25F8E4654}" type="slidenum">
              <a:rPr lang="en-US" smtClean="0"/>
              <a:pPr/>
              <a:t>21</a:t>
            </a:fld>
            <a:endParaRPr lang="en-US" dirty="0"/>
          </a:p>
        </p:txBody>
      </p:sp>
    </p:spTree>
    <p:extLst>
      <p:ext uri="{BB962C8B-B14F-4D97-AF65-F5344CB8AC3E}">
        <p14:creationId xmlns:p14="http://schemas.microsoft.com/office/powerpoint/2010/main" val="14801122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Vendor/DB</a:t>
            </a:r>
            <a:r>
              <a:rPr lang="en-US" baseline="0" dirty="0"/>
              <a:t> getting data</a:t>
            </a:r>
          </a:p>
          <a:p>
            <a:r>
              <a:rPr lang="en-US" baseline="0" dirty="0"/>
              <a:t>What’s next -&gt; Put into Alphasearch </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22</a:t>
            </a:fld>
            <a:endParaRPr lang="en-US" dirty="0"/>
          </a:p>
        </p:txBody>
      </p:sp>
    </p:spTree>
    <p:extLst>
      <p:ext uri="{BB962C8B-B14F-4D97-AF65-F5344CB8AC3E}">
        <p14:creationId xmlns:p14="http://schemas.microsoft.com/office/powerpoint/2010/main" val="3290763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56B978-5561-43A9-995A-DAC25F8E4654}" type="slidenum">
              <a:rPr lang="en-US" smtClean="0"/>
              <a:pPr/>
              <a:t>23</a:t>
            </a:fld>
            <a:endParaRPr lang="en-US" dirty="0"/>
          </a:p>
        </p:txBody>
      </p:sp>
    </p:spTree>
    <p:extLst>
      <p:ext uri="{BB962C8B-B14F-4D97-AF65-F5344CB8AC3E}">
        <p14:creationId xmlns:p14="http://schemas.microsoft.com/office/powerpoint/2010/main" val="534364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24</a:t>
            </a:fld>
            <a:endParaRPr lang="en-US" dirty="0"/>
          </a:p>
        </p:txBody>
      </p:sp>
    </p:spTree>
    <p:extLst>
      <p:ext uri="{BB962C8B-B14F-4D97-AF65-F5344CB8AC3E}">
        <p14:creationId xmlns:p14="http://schemas.microsoft.com/office/powerpoint/2010/main" val="128901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we have done this, how we have done</a:t>
            </a:r>
            <a:r>
              <a:rPr lang="en-US" baseline="0" dirty="0"/>
              <a:t> it, where it has been used, what’s next </a:t>
            </a:r>
          </a:p>
          <a:p>
            <a:r>
              <a:rPr lang="en-US" baseline="0" dirty="0"/>
              <a:t>For each one, say thank you to the people who have worked with </a:t>
            </a:r>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a:t>
            </a:fld>
            <a:endParaRPr lang="en-US" dirty="0"/>
          </a:p>
        </p:txBody>
      </p:sp>
    </p:spTree>
    <p:extLst>
      <p:ext uri="{BB962C8B-B14F-4D97-AF65-F5344CB8AC3E}">
        <p14:creationId xmlns:p14="http://schemas.microsoft.com/office/powerpoint/2010/main" val="3336900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25</a:t>
            </a:fld>
            <a:endParaRPr lang="en-US" dirty="0"/>
          </a:p>
        </p:txBody>
      </p:sp>
    </p:spTree>
    <p:extLst>
      <p:ext uri="{BB962C8B-B14F-4D97-AF65-F5344CB8AC3E}">
        <p14:creationId xmlns:p14="http://schemas.microsoft.com/office/powerpoint/2010/main" val="193161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a:t>
            </a:r>
            <a:r>
              <a:rPr lang="en-US" baseline="0" dirty="0"/>
              <a:t> l</a:t>
            </a:r>
            <a:r>
              <a:rPr lang="en-US" dirty="0"/>
              <a:t>ast year we were here and we came back!</a:t>
            </a:r>
          </a:p>
        </p:txBody>
      </p:sp>
      <p:sp>
        <p:nvSpPr>
          <p:cNvPr id="4" name="Slide Number Placeholder 3"/>
          <p:cNvSpPr>
            <a:spLocks noGrp="1"/>
          </p:cNvSpPr>
          <p:nvPr>
            <p:ph type="sldNum" sz="quarter" idx="10"/>
          </p:nvPr>
        </p:nvSpPr>
        <p:spPr/>
        <p:txBody>
          <a:bodyPr/>
          <a:lstStyle/>
          <a:p>
            <a:fld id="{D956B978-5561-43A9-995A-DAC25F8E4654}" type="slidenum">
              <a:rPr lang="en-US" smtClean="0"/>
              <a:pPr/>
              <a:t>3</a:t>
            </a:fld>
            <a:endParaRPr lang="en-US" dirty="0"/>
          </a:p>
        </p:txBody>
      </p:sp>
    </p:spTree>
    <p:extLst>
      <p:ext uri="{BB962C8B-B14F-4D97-AF65-F5344CB8AC3E}">
        <p14:creationId xmlns:p14="http://schemas.microsoft.com/office/powerpoint/2010/main" val="30465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Special shout out to the people listed as I have worked with them on this</a:t>
            </a:r>
            <a:r>
              <a:rPr lang="en-US" baseline="0" dirty="0"/>
              <a:t> project, thank you!</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4</a:t>
            </a:fld>
            <a:endParaRPr lang="en-US" dirty="0"/>
          </a:p>
        </p:txBody>
      </p:sp>
    </p:spTree>
    <p:extLst>
      <p:ext uri="{BB962C8B-B14F-4D97-AF65-F5344CB8AC3E}">
        <p14:creationId xmlns:p14="http://schemas.microsoft.com/office/powerpoint/2010/main" val="193161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5</a:t>
            </a:fld>
            <a:endParaRPr lang="en-US" dirty="0"/>
          </a:p>
        </p:txBody>
      </p:sp>
    </p:spTree>
    <p:extLst>
      <p:ext uri="{BB962C8B-B14F-4D97-AF65-F5344CB8AC3E}">
        <p14:creationId xmlns:p14="http://schemas.microsoft.com/office/powerpoint/2010/main" val="2703744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Google Trends used to predict the flu,</a:t>
            </a:r>
            <a:r>
              <a:rPr lang="en-US" baseline="0" dirty="0"/>
              <a:t> google data is valuable and the flu research paper showcases this as shown in the graphs. The correlation between the first two charts are high and the scores are normalized when combining and comparing all the keywords together -&gt; http://journals.plos.org/plosone/article?id=10.1371/journal.pone.0056176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-Google data is valuable because the conclusion of this report was that individual medical centers can predict </a:t>
            </a:r>
            <a:r>
              <a:rPr lang="en-US" dirty="0">
                <a:effectLst/>
              </a:rPr>
              <a:t>advanced warning of future influenza cases</a:t>
            </a:r>
            <a:endParaRPr lang="en-US" dirty="0"/>
          </a:p>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6</a:t>
            </a:fld>
            <a:endParaRPr lang="en-US" dirty="0"/>
          </a:p>
        </p:txBody>
      </p:sp>
    </p:spTree>
    <p:extLst>
      <p:ext uri="{BB962C8B-B14F-4D97-AF65-F5344CB8AC3E}">
        <p14:creationId xmlns:p14="http://schemas.microsoft.com/office/powerpoint/2010/main" val="2575420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7</a:t>
            </a:fld>
            <a:endParaRPr lang="en-US" dirty="0"/>
          </a:p>
        </p:txBody>
      </p:sp>
    </p:spTree>
    <p:extLst>
      <p:ext uri="{BB962C8B-B14F-4D97-AF65-F5344CB8AC3E}">
        <p14:creationId xmlns:p14="http://schemas.microsoft.com/office/powerpoint/2010/main" val="3217274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Plotly</a:t>
            </a:r>
            <a:r>
              <a:rPr lang="en-US" baseline="0" dirty="0"/>
              <a:t> is not on the flask website and it is a 3</a:t>
            </a:r>
            <a:r>
              <a:rPr lang="en-US" baseline="30000" dirty="0"/>
              <a:t>rd</a:t>
            </a:r>
            <a:r>
              <a:rPr lang="en-US" baseline="0" dirty="0"/>
              <a:t> party website </a:t>
            </a:r>
          </a:p>
          <a:p>
            <a:r>
              <a:rPr lang="en-US" baseline="0" dirty="0"/>
              <a:t>On the chart, the y axis is the scores and the x axis is the months -&gt; the scores are normalized since there are 5 keywords -&gt; mention the huge spike in Adidas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How and where is it being used? -&gt; in research reports by research analysts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Ryan Anderson’s report is based on using App</a:t>
            </a:r>
            <a:r>
              <a:rPr lang="en-US" baseline="0" dirty="0"/>
              <a:t> Annie and Google Trends to support the buy of the weight watchers stock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Especially since 4Q17, the year over year downloads of the weight watchers app corresponds with its popularity tracked by Google Trends which means that it is predicted that subscriber growth would increase</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Allison and Harsh’s report is based on vaping products that has seemed to become popular recently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Google trends data over time show the same group of keywords in different regions, so for example the search term JUUL (grayish blue) is popular in regions such as UK, Germany, France, Italy and </a:t>
            </a:r>
            <a:r>
              <a:rPr lang="en-US" baseline="0" dirty="0" err="1"/>
              <a:t>markten</a:t>
            </a:r>
            <a:r>
              <a:rPr lang="en-US" baseline="0" dirty="0"/>
              <a:t> which doesn’t seem to be as popular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8</a:t>
            </a:fld>
            <a:endParaRPr lang="en-US" dirty="0"/>
          </a:p>
        </p:txBody>
      </p:sp>
    </p:spTree>
    <p:extLst>
      <p:ext uri="{BB962C8B-B14F-4D97-AF65-F5344CB8AC3E}">
        <p14:creationId xmlns:p14="http://schemas.microsoft.com/office/powerpoint/2010/main" val="207557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Expanding on this project in the future</a:t>
            </a:r>
          </a:p>
          <a:p>
            <a:r>
              <a:rPr lang="en-US" baseline="0" dirty="0"/>
              <a:t>JSON format, , insert in database, integrate into App Annie, other applications, stock market predictions</a:t>
            </a:r>
            <a:endParaRPr lang="en-US" dirty="0"/>
          </a:p>
        </p:txBody>
      </p:sp>
      <p:sp>
        <p:nvSpPr>
          <p:cNvPr id="4" name="Slide Number Placeholder 3"/>
          <p:cNvSpPr>
            <a:spLocks noGrp="1"/>
          </p:cNvSpPr>
          <p:nvPr>
            <p:ph type="sldNum" sz="quarter" idx="10"/>
          </p:nvPr>
        </p:nvSpPr>
        <p:spPr/>
        <p:txBody>
          <a:bodyPr/>
          <a:lstStyle/>
          <a:p>
            <a:fld id="{D956B978-5561-43A9-995A-DAC25F8E4654}" type="slidenum">
              <a:rPr lang="en-US" smtClean="0"/>
              <a:pPr/>
              <a:t>9</a:t>
            </a:fld>
            <a:endParaRPr lang="en-US" dirty="0"/>
          </a:p>
        </p:txBody>
      </p:sp>
    </p:spTree>
    <p:extLst>
      <p:ext uri="{BB962C8B-B14F-4D97-AF65-F5344CB8AC3E}">
        <p14:creationId xmlns:p14="http://schemas.microsoft.com/office/powerpoint/2010/main" val="681713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0"/>
            <a:ext cx="9144000" cy="3614738"/>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3" name="Text Placeholder 5"/>
          <p:cNvSpPr>
            <a:spLocks noGrp="1"/>
          </p:cNvSpPr>
          <p:nvPr>
            <p:ph type="body" sz="quarter" idx="12" hasCustomPrompt="1"/>
          </p:nvPr>
        </p:nvSpPr>
        <p:spPr>
          <a:xfrm>
            <a:off x="4011284" y="120003"/>
            <a:ext cx="4956632" cy="338554"/>
          </a:xfrm>
        </p:spPr>
        <p:txBody>
          <a:bodyPr anchor="t">
            <a:spAutoFit/>
          </a:bodyPr>
          <a:lstStyle>
            <a:lvl1pPr marL="0" indent="0" algn="r">
              <a:buNone/>
              <a:defRPr sz="1600" b="0">
                <a:solidFill>
                  <a:schemeClr val="accent5"/>
                </a:solidFill>
              </a:defRPr>
            </a:lvl1pPr>
            <a:lvl2pPr marL="236537" indent="0">
              <a:buNone/>
              <a:defRPr b="1">
                <a:solidFill>
                  <a:schemeClr val="accent5"/>
                </a:solidFill>
              </a:defRPr>
            </a:lvl2pPr>
            <a:lvl3pPr marL="457200" indent="0">
              <a:buNone/>
              <a:defRPr b="1">
                <a:solidFill>
                  <a:schemeClr val="accent5"/>
                </a:solidFill>
              </a:defRPr>
            </a:lvl3pPr>
            <a:lvl4pPr marL="630237" indent="0">
              <a:buNone/>
              <a:defRPr b="1">
                <a:solidFill>
                  <a:schemeClr val="accent5"/>
                </a:solidFill>
              </a:defRPr>
            </a:lvl4pPr>
            <a:lvl5pPr marL="803275" indent="0">
              <a:buNone/>
              <a:defRPr b="1">
                <a:solidFill>
                  <a:schemeClr val="accent5"/>
                </a:solidFill>
              </a:defRPr>
            </a:lvl5pPr>
          </a:lstStyle>
          <a:p>
            <a:pPr lvl="0"/>
            <a:r>
              <a:rPr lang="en-US" dirty="0"/>
              <a:t>DATE HERE</a:t>
            </a:r>
          </a:p>
        </p:txBody>
      </p:sp>
      <p:pic>
        <p:nvPicPr>
          <p:cNvPr id="11" name="Picture 10"/>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0" y="2790800"/>
            <a:ext cx="6731000" cy="1578420"/>
          </a:xfrm>
          <a:prstGeom prst="rect">
            <a:avLst/>
          </a:prstGeom>
        </p:spPr>
      </p:pic>
      <p:sp>
        <p:nvSpPr>
          <p:cNvPr id="15" name="Title 1"/>
          <p:cNvSpPr>
            <a:spLocks noGrp="1"/>
          </p:cNvSpPr>
          <p:nvPr>
            <p:ph type="ctrTitle"/>
          </p:nvPr>
        </p:nvSpPr>
        <p:spPr>
          <a:xfrm>
            <a:off x="205838" y="1170760"/>
            <a:ext cx="5448300" cy="1077218"/>
          </a:xfrm>
        </p:spPr>
        <p:txBody>
          <a:bodyPr vert="horz" lIns="91440" tIns="45720" rIns="91440" bIns="45720" rtlCol="0" anchor="t">
            <a:spAutoFit/>
          </a:bodyPr>
          <a:lstStyle>
            <a:lvl1pPr>
              <a:lnSpc>
                <a:spcPct val="100000"/>
              </a:lnSpc>
              <a:defRPr lang="en-US" sz="3200" b="1" cap="all" baseline="0" dirty="0">
                <a:solidFill>
                  <a:schemeClr val="tx1">
                    <a:lumMod val="75000"/>
                    <a:lumOff val="25000"/>
                  </a:schemeClr>
                </a:solidFill>
              </a:defRPr>
            </a:lvl1pPr>
          </a:lstStyle>
          <a:p>
            <a:pPr marL="0" lvl="0"/>
            <a:r>
              <a:rPr lang="en-US" dirty="0"/>
              <a:t>Click to edit Master title style</a:t>
            </a:r>
          </a:p>
        </p:txBody>
      </p:sp>
      <p:sp>
        <p:nvSpPr>
          <p:cNvPr id="17" name="Text Placeholder 4"/>
          <p:cNvSpPr>
            <a:spLocks noGrp="1"/>
          </p:cNvSpPr>
          <p:nvPr>
            <p:ph type="body" sz="quarter" idx="10" hasCustomPrompt="1"/>
          </p:nvPr>
        </p:nvSpPr>
        <p:spPr>
          <a:xfrm>
            <a:off x="205838" y="2254638"/>
            <a:ext cx="4570280" cy="338554"/>
          </a:xfrm>
        </p:spPr>
        <p:txBody>
          <a:bodyPr anchor="ctr">
            <a:sp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US" sz="1600" b="1" kern="1200" dirty="0" smtClean="0">
                <a:solidFill>
                  <a:srgbClr val="409633"/>
                </a:solidFill>
                <a:latin typeface="+mn-lt"/>
                <a:ea typeface="+mn-ea"/>
                <a:cs typeface="+mn-cs"/>
              </a:defRPr>
            </a:lvl1pPr>
            <a:lvl2pPr marL="236537" indent="0">
              <a:buNone/>
              <a:defRPr>
                <a:solidFill>
                  <a:schemeClr val="bg1"/>
                </a:solidFill>
              </a:defRPr>
            </a:lvl2pPr>
            <a:lvl3pPr marL="457200" indent="0">
              <a:buNone/>
              <a:defRPr>
                <a:solidFill>
                  <a:schemeClr val="bg1"/>
                </a:solidFill>
              </a:defRPr>
            </a:lvl3pPr>
            <a:lvl4pPr marL="630237" indent="0">
              <a:buNone/>
              <a:defRPr>
                <a:solidFill>
                  <a:schemeClr val="bg1"/>
                </a:solidFill>
              </a:defRPr>
            </a:lvl4pPr>
            <a:lvl5pPr marL="803275" indent="0">
              <a:buNone/>
              <a:defRPr>
                <a:solidFill>
                  <a:schemeClr val="bg1"/>
                </a:solidFill>
              </a:defRPr>
            </a:lvl5pPr>
          </a:lstStyle>
          <a:p>
            <a:pPr lvl="0"/>
            <a:r>
              <a:rPr lang="en-US" dirty="0"/>
              <a:t>Presenter Name</a:t>
            </a:r>
          </a:p>
        </p:txBody>
      </p:sp>
      <p:sp>
        <p:nvSpPr>
          <p:cNvPr id="18" name="Text Placeholder 4"/>
          <p:cNvSpPr>
            <a:spLocks noGrp="1"/>
          </p:cNvSpPr>
          <p:nvPr>
            <p:ph type="body" sz="quarter" idx="11" hasCustomPrompt="1"/>
          </p:nvPr>
        </p:nvSpPr>
        <p:spPr>
          <a:xfrm>
            <a:off x="205838" y="2506220"/>
            <a:ext cx="4570280" cy="338554"/>
          </a:xfrm>
        </p:spPr>
        <p:txBody>
          <a:bodyPr anchor="ctr">
            <a:sp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lang="en-US" sz="1600" kern="1200" dirty="0" smtClean="0">
                <a:solidFill>
                  <a:schemeClr val="tx1">
                    <a:lumMod val="75000"/>
                    <a:lumOff val="25000"/>
                  </a:schemeClr>
                </a:solidFill>
                <a:latin typeface="+mn-lt"/>
                <a:ea typeface="+mn-ea"/>
                <a:cs typeface="+mn-cs"/>
              </a:defRPr>
            </a:lvl1pPr>
            <a:lvl2pPr marL="236537" indent="0">
              <a:buNone/>
              <a:defRPr>
                <a:solidFill>
                  <a:schemeClr val="bg1"/>
                </a:solidFill>
              </a:defRPr>
            </a:lvl2pPr>
            <a:lvl3pPr marL="457200" indent="0">
              <a:buNone/>
              <a:defRPr>
                <a:solidFill>
                  <a:schemeClr val="bg1"/>
                </a:solidFill>
              </a:defRPr>
            </a:lvl3pPr>
            <a:lvl4pPr marL="630237" indent="0">
              <a:buNone/>
              <a:defRPr>
                <a:solidFill>
                  <a:schemeClr val="bg1"/>
                </a:solidFill>
              </a:defRPr>
            </a:lvl4pPr>
            <a:lvl5pPr marL="803275" indent="0">
              <a:buNone/>
              <a:defRPr>
                <a:solidFill>
                  <a:schemeClr val="bg1"/>
                </a:solidFill>
              </a:defRPr>
            </a:lvl5pPr>
          </a:lstStyle>
          <a:p>
            <a:pPr lvl="0"/>
            <a:r>
              <a:rPr lang="en-US" dirty="0"/>
              <a:t>Presenter Title</a:t>
            </a:r>
          </a:p>
        </p:txBody>
      </p:sp>
      <p:sp>
        <p:nvSpPr>
          <p:cNvPr id="25" name="Subtitle 2"/>
          <p:cNvSpPr>
            <a:spLocks noGrp="1"/>
          </p:cNvSpPr>
          <p:nvPr>
            <p:ph type="subTitle" idx="1" hasCustomPrompt="1"/>
          </p:nvPr>
        </p:nvSpPr>
        <p:spPr>
          <a:xfrm>
            <a:off x="205838" y="774700"/>
            <a:ext cx="5773459" cy="381326"/>
          </a:xfrm>
        </p:spPr>
        <p:txBody>
          <a:bodyPr>
            <a:spAutoFit/>
          </a:bodyPr>
          <a:lstStyle>
            <a:lvl1pPr marL="0" indent="0" algn="l">
              <a:buNone/>
              <a:defRPr lang="en-US" sz="1800" kern="1200" baseline="0" dirty="0">
                <a:solidFill>
                  <a:schemeClr val="accent5"/>
                </a:solidFill>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GROUP NAME HERE</a:t>
            </a:r>
          </a:p>
        </p:txBody>
      </p:sp>
      <p:sp>
        <p:nvSpPr>
          <p:cNvPr id="10"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11566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Blank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8"/>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4572863"/>
            <a:ext cx="1911048" cy="433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445177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120" y="1442207"/>
            <a:ext cx="7946050" cy="857250"/>
          </a:xfrm>
        </p:spPr>
        <p:txBody>
          <a:bodyPr/>
          <a:lstStyle>
            <a:lvl1pPr>
              <a:lnSpc>
                <a:spcPct val="100000"/>
              </a:lnSpc>
              <a:defRPr sz="3600" b="0">
                <a:solidFill>
                  <a:schemeClr val="tx1">
                    <a:lumMod val="75000"/>
                    <a:lumOff val="25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1" name="Rectangle 10"/>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5"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674954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Blank no gray bar">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8"/>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5"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955992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y Blank Slide">
    <p:spTree>
      <p:nvGrpSpPr>
        <p:cNvPr id="1" name=""/>
        <p:cNvGrpSpPr/>
        <p:nvPr/>
      </p:nvGrpSpPr>
      <p:grpSpPr>
        <a:xfrm>
          <a:off x="0" y="0"/>
          <a:ext cx="0" cy="0"/>
          <a:chOff x="0" y="0"/>
          <a:chExt cx="0" cy="0"/>
        </a:xfrm>
      </p:grpSpPr>
      <p:sp>
        <p:nvSpPr>
          <p:cNvPr id="3" name="Rectangle 2"/>
          <p:cNvSpPr/>
          <p:nvPr userDrawn="1"/>
        </p:nvSpPr>
        <p:spPr>
          <a:xfrm>
            <a:off x="7232952" y="4572863"/>
            <a:ext cx="1911048" cy="433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5"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56749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8" name="Rectangle 17"/>
          <p:cNvSpPr/>
          <p:nvPr userDrawn="1"/>
        </p:nvSpPr>
        <p:spPr>
          <a:xfrm>
            <a:off x="0" y="5486"/>
            <a:ext cx="9144000" cy="3134833"/>
          </a:xfrm>
          <a:prstGeom prst="rect">
            <a:avLst/>
          </a:prstGeom>
          <a:gradFill>
            <a:gsLst>
              <a:gs pos="0">
                <a:schemeClr val="bg1"/>
              </a:gs>
              <a:gs pos="99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19" name="Picture 18"/>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l="29938" t="18727"/>
          <a:stretch/>
        </p:blipFill>
        <p:spPr>
          <a:xfrm>
            <a:off x="0" y="0"/>
            <a:ext cx="3162032" cy="3679464"/>
          </a:xfrm>
          <a:prstGeom prst="rect">
            <a:avLst/>
          </a:prstGeom>
        </p:spPr>
      </p:pic>
      <p:sp>
        <p:nvSpPr>
          <p:cNvPr id="20" name="Rectangle 19"/>
          <p:cNvSpPr/>
          <p:nvPr userDrawn="1"/>
        </p:nvSpPr>
        <p:spPr>
          <a:xfrm>
            <a:off x="-4762" y="3105385"/>
            <a:ext cx="9144000" cy="4252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1" name="Rectangle 20"/>
          <p:cNvSpPr/>
          <p:nvPr userDrawn="1"/>
        </p:nvSpPr>
        <p:spPr>
          <a:xfrm>
            <a:off x="0" y="3105384"/>
            <a:ext cx="9144000" cy="698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22" name="Title 2"/>
          <p:cNvSpPr>
            <a:spLocks noGrp="1"/>
          </p:cNvSpPr>
          <p:nvPr>
            <p:ph type="title"/>
          </p:nvPr>
        </p:nvSpPr>
        <p:spPr>
          <a:xfrm>
            <a:off x="301752" y="3220480"/>
            <a:ext cx="7818757" cy="785330"/>
          </a:xfrm>
        </p:spPr>
        <p:txBody>
          <a:bodyPr/>
          <a:lstStyle>
            <a:lvl1pPr>
              <a:lnSpc>
                <a:spcPct val="100000"/>
              </a:lnSpc>
              <a:defRPr sz="4000" b="1" spc="0" baseline="0">
                <a:solidFill>
                  <a:schemeClr val="accent5"/>
                </a:solidFill>
              </a:defRPr>
            </a:lvl1pPr>
          </a:lstStyle>
          <a:p>
            <a:r>
              <a:rPr lang="en-US" dirty="0"/>
              <a:t>Click to edit Master title style</a:t>
            </a:r>
          </a:p>
        </p:txBody>
      </p:sp>
      <p:sp>
        <p:nvSpPr>
          <p:cNvPr id="8"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94378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1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8"/>
            <a:ext cx="8523174" cy="461665"/>
          </a:xfrm>
        </p:spPr>
        <p:txBody>
          <a:bodyPr vert="horz" lIns="91440" tIns="45720" rIns="91440" bIns="45720" rtlCol="0" anchor="t">
            <a:spAutoFit/>
          </a:bodyPr>
          <a:lstStyle>
            <a:lvl1pPr>
              <a:lnSpc>
                <a:spcPct val="100000"/>
              </a:lnSpc>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070081"/>
            <a:ext cx="8523174" cy="3394472"/>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9"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339246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8"/>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9" name="Content Placeholder 2"/>
          <p:cNvSpPr>
            <a:spLocks noGrp="1"/>
          </p:cNvSpPr>
          <p:nvPr>
            <p:ph idx="1"/>
          </p:nvPr>
        </p:nvSpPr>
        <p:spPr>
          <a:xfrm>
            <a:off x="295570" y="1069848"/>
            <a:ext cx="4162130" cy="355244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2"/>
          <p:cNvSpPr>
            <a:spLocks noGrp="1"/>
          </p:cNvSpPr>
          <p:nvPr>
            <p:ph idx="10"/>
          </p:nvPr>
        </p:nvSpPr>
        <p:spPr>
          <a:xfrm>
            <a:off x="4656614" y="1069848"/>
            <a:ext cx="4162130" cy="355244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8"/>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8"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42621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Subtitle and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570" y="1070081"/>
            <a:ext cx="8523174" cy="3394472"/>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52159"/>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594068"/>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9"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36384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Subtitle and 2 Content">
    <p:spTree>
      <p:nvGrpSpPr>
        <p:cNvPr id="1" name=""/>
        <p:cNvGrpSpPr/>
        <p:nvPr/>
      </p:nvGrpSpPr>
      <p:grpSpPr>
        <a:xfrm>
          <a:off x="0" y="0"/>
          <a:ext cx="0" cy="0"/>
          <a:chOff x="0" y="0"/>
          <a:chExt cx="0" cy="0"/>
        </a:xfrm>
      </p:grpSpPr>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Title 1"/>
          <p:cNvSpPr>
            <a:spLocks noGrp="1"/>
          </p:cNvSpPr>
          <p:nvPr>
            <p:ph type="title"/>
          </p:nvPr>
        </p:nvSpPr>
        <p:spPr>
          <a:xfrm>
            <a:off x="295570" y="252159"/>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11" name="Text Placeholder 4"/>
          <p:cNvSpPr>
            <a:spLocks noGrp="1"/>
          </p:cNvSpPr>
          <p:nvPr>
            <p:ph type="body" sz="quarter" idx="11" hasCustomPrompt="1"/>
          </p:nvPr>
        </p:nvSpPr>
        <p:spPr>
          <a:xfrm>
            <a:off x="295275" y="594068"/>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9" name="Content Placeholder 2"/>
          <p:cNvSpPr>
            <a:spLocks noGrp="1"/>
          </p:cNvSpPr>
          <p:nvPr>
            <p:ph idx="1"/>
          </p:nvPr>
        </p:nvSpPr>
        <p:spPr>
          <a:xfrm>
            <a:off x="295570" y="1069848"/>
            <a:ext cx="4162130" cy="355244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2"/>
          <p:cNvSpPr>
            <a:spLocks noGrp="1"/>
          </p:cNvSpPr>
          <p:nvPr>
            <p:ph idx="10"/>
          </p:nvPr>
        </p:nvSpPr>
        <p:spPr>
          <a:xfrm>
            <a:off x="4656614" y="1069848"/>
            <a:ext cx="4162130" cy="3552446"/>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9"/>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9" name="Text Placeholder 4"/>
          <p:cNvSpPr>
            <a:spLocks noGrp="1"/>
          </p:cNvSpPr>
          <p:nvPr>
            <p:ph type="body" sz="quarter" idx="11" hasCustomPrompt="1"/>
          </p:nvPr>
        </p:nvSpPr>
        <p:spPr>
          <a:xfrm>
            <a:off x="295275" y="594068"/>
            <a:ext cx="8523288" cy="400110"/>
          </a:xfrm>
        </p:spPr>
        <p:txBody>
          <a:bodyPr>
            <a:spAutoFit/>
          </a:bodyPr>
          <a:lstStyle>
            <a:lvl1pPr marL="0" indent="0">
              <a:buFontTx/>
              <a:buNone/>
              <a:defRPr sz="2000" b="0">
                <a:solidFill>
                  <a:schemeClr val="accent5"/>
                </a:solidFill>
              </a:defRPr>
            </a:lvl1pPr>
          </a:lstStyle>
          <a:p>
            <a:pPr lvl="0"/>
            <a:r>
              <a:rPr lang="en-US" dirty="0"/>
              <a:t>Click to edit master text styles</a:t>
            </a:r>
          </a:p>
        </p:txBody>
      </p:sp>
      <p:sp>
        <p:nvSpPr>
          <p:cNvPr id="10"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25739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a:xfrm>
            <a:off x="295570" y="252158"/>
            <a:ext cx="8523174" cy="461665"/>
          </a:xfrm>
        </p:spPr>
        <p:txBody>
          <a:bodyPr vert="horz" lIns="91440" tIns="45720" rIns="91440" bIns="45720" rtlCol="0" anchor="t">
            <a:spAutoFit/>
          </a:bodyPr>
          <a:lstStyle>
            <a:lvl1pPr>
              <a:defRPr lang="en-US" dirty="0">
                <a:solidFill>
                  <a:schemeClr val="tx1">
                    <a:lumMod val="75000"/>
                    <a:lumOff val="25000"/>
                  </a:schemeClr>
                </a:solidFill>
              </a:defRPr>
            </a:lvl1pPr>
          </a:lstStyle>
          <a:p>
            <a:pPr lvl="0">
              <a:lnSpc>
                <a:spcPct val="100000"/>
              </a:lnSpc>
            </a:pPr>
            <a:r>
              <a:rPr lang="en-US" dirty="0"/>
              <a:t>Click to edit Master title style</a:t>
            </a:r>
          </a:p>
        </p:txBody>
      </p:sp>
      <p:sp>
        <p:nvSpPr>
          <p:cNvPr id="3" name="Content Placeholder 2"/>
          <p:cNvSpPr>
            <a:spLocks noGrp="1"/>
          </p:cNvSpPr>
          <p:nvPr>
            <p:ph idx="1"/>
          </p:nvPr>
        </p:nvSpPr>
        <p:spPr>
          <a:xfrm>
            <a:off x="295570" y="1070081"/>
            <a:ext cx="8523174" cy="3394472"/>
          </a:xfrm>
        </p:spPr>
        <p:txBody>
          <a:bodyPr vert="horz" lIns="91440" tIns="45720" rIns="91440" bIns="45720" rtlCol="0">
            <a:noAutofit/>
          </a:bodyPr>
          <a:lstStyle>
            <a:lvl1pPr>
              <a:defRPr lang="en-US" dirty="0" smtClean="0">
                <a:solidFill>
                  <a:schemeClr val="tx1">
                    <a:lumMod val="75000"/>
                    <a:lumOff val="25000"/>
                  </a:schemeClr>
                </a:solidFill>
              </a:defRPr>
            </a:lvl1pPr>
            <a:lvl2pPr>
              <a:defRPr lang="en-US" dirty="0" smtClean="0">
                <a:solidFill>
                  <a:schemeClr val="tx1">
                    <a:lumMod val="75000"/>
                    <a:lumOff val="25000"/>
                  </a:schemeClr>
                </a:solidFill>
              </a:defRPr>
            </a:lvl2pPr>
            <a:lvl3pPr>
              <a:defRPr lang="en-US" dirty="0" smtClean="0">
                <a:solidFill>
                  <a:schemeClr val="tx1">
                    <a:lumMod val="75000"/>
                    <a:lumOff val="25000"/>
                  </a:schemeClr>
                </a:solidFill>
              </a:defRPr>
            </a:lvl3pPr>
            <a:lvl4pPr>
              <a:defRPr lang="en-US" dirty="0" smtClean="0">
                <a:solidFill>
                  <a:schemeClr val="tx1">
                    <a:lumMod val="75000"/>
                    <a:lumOff val="2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Rectangle 5"/>
          <p:cNvSpPr/>
          <p:nvPr userDrawn="1"/>
        </p:nvSpPr>
        <p:spPr>
          <a:xfrm>
            <a:off x="0" y="2"/>
            <a:ext cx="9144000" cy="106985"/>
          </a:xfrm>
          <a:prstGeom prst="rect">
            <a:avLst/>
          </a:prstGeom>
          <a:solidFill>
            <a:srgbClr val="D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pitchFamily="34" charset="0"/>
            </a:endParaRPr>
          </a:p>
        </p:txBody>
      </p:sp>
      <p:sp>
        <p:nvSpPr>
          <p:cNvPr id="7" name="Rectangle 6"/>
          <p:cNvSpPr/>
          <p:nvPr userDrawn="1"/>
        </p:nvSpPr>
        <p:spPr>
          <a:xfrm>
            <a:off x="7232952" y="4572863"/>
            <a:ext cx="1911048" cy="433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0" name="Slide Number Placeholder 3"/>
          <p:cNvSpPr>
            <a:spLocks noGrp="1"/>
          </p:cNvSpPr>
          <p:nvPr>
            <p:ph type="sldNum" sz="quarter" idx="14"/>
          </p:nvPr>
        </p:nvSpPr>
        <p:spPr>
          <a:xfrm>
            <a:off x="131630" y="4836368"/>
            <a:ext cx="327880" cy="193900"/>
          </a:xfrm>
          <a:prstGeom prst="rect">
            <a:avLst/>
          </a:prstGeom>
        </p:spPr>
        <p:txBody>
          <a:bodyPr anchor="ctr">
            <a:noAutofit/>
          </a:bodyPr>
          <a:lstStyle>
            <a:lvl1pPr algn="l">
              <a:defRPr sz="800">
                <a:solidFill>
                  <a:schemeClr val="tx1">
                    <a:lumMod val="50000"/>
                    <a:lumOff val="50000"/>
                  </a:schemeClr>
                </a:solidFill>
              </a:defRPr>
            </a:lvl1pPr>
          </a:lstStyle>
          <a:p>
            <a:pPr>
              <a:defRPr/>
            </a:pPr>
            <a:fld id="{E6474CC2-1230-4213-AD1A-4B2FEEABA7A1}" type="slidenum">
              <a:rPr lang="en-US" smtClean="0"/>
              <a:pPr>
                <a:defRPr/>
              </a:pPr>
              <a:t>‹#›</a:t>
            </a:fld>
            <a:endParaRPr lang="en-US" dirty="0"/>
          </a:p>
        </p:txBody>
      </p:sp>
    </p:spTree>
    <p:extLst>
      <p:ext uri="{BB962C8B-B14F-4D97-AF65-F5344CB8AC3E}">
        <p14:creationId xmlns:p14="http://schemas.microsoft.com/office/powerpoint/2010/main" val="140812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479" y="252158"/>
            <a:ext cx="8522208" cy="477054"/>
          </a:xfrm>
          <a:prstGeom prst="rect">
            <a:avLst/>
          </a:prstGeom>
        </p:spPr>
        <p:txBody>
          <a:bodyPr vert="horz" lIns="91440" tIns="45720" rIns="91440" bIns="45720" rtlCol="0" anchor="t">
            <a:spAutoFit/>
          </a:bodyPr>
          <a:lstStyle/>
          <a:p>
            <a:r>
              <a:rPr lang="en-US" dirty="0"/>
              <a:t>Click to edit Master title style</a:t>
            </a:r>
          </a:p>
        </p:txBody>
      </p:sp>
      <p:sp>
        <p:nvSpPr>
          <p:cNvPr id="3" name="Text Placeholder 2"/>
          <p:cNvSpPr>
            <a:spLocks noGrp="1"/>
          </p:cNvSpPr>
          <p:nvPr>
            <p:ph type="body" idx="1"/>
          </p:nvPr>
        </p:nvSpPr>
        <p:spPr>
          <a:xfrm>
            <a:off x="284479" y="1107052"/>
            <a:ext cx="8522208"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7" name="Picture 6"/>
          <p:cNvPicPr>
            <a:picLocks noChangeAspect="1"/>
          </p:cNvPicPr>
          <p:nvPr userDrawn="1"/>
        </p:nvPicPr>
        <p:blipFill rotWithShape="1">
          <a:blip r:embed="rId15" cstate="print">
            <a:extLst>
              <a:ext uri="{28A0092B-C50C-407E-A947-70E740481C1C}">
                <a14:useLocalDpi xmlns:a14="http://schemas.microsoft.com/office/drawing/2010/main"/>
              </a:ext>
            </a:extLst>
          </a:blip>
          <a:srcRect l="21785" t="15713" r="24292" b="58094"/>
          <a:stretch/>
        </p:blipFill>
        <p:spPr>
          <a:xfrm>
            <a:off x="7629479" y="4579557"/>
            <a:ext cx="1431056" cy="537158"/>
          </a:xfrm>
          <a:prstGeom prst="rect">
            <a:avLst/>
          </a:prstGeom>
        </p:spPr>
      </p:pic>
      <p:sp>
        <p:nvSpPr>
          <p:cNvPr id="4" name="TextBox 3"/>
          <p:cNvSpPr txBox="1"/>
          <p:nvPr userDrawn="1"/>
        </p:nvSpPr>
        <p:spPr>
          <a:xfrm>
            <a:off x="359070" y="4826471"/>
            <a:ext cx="1428596" cy="215444"/>
          </a:xfrm>
          <a:prstGeom prst="rect">
            <a:avLst/>
          </a:prstGeom>
          <a:noFill/>
        </p:spPr>
        <p:txBody>
          <a:bodyPr wrap="none" rtlCol="0">
            <a:spAutoFit/>
          </a:bodyPr>
          <a:lstStyle/>
          <a:p>
            <a:r>
              <a:rPr lang="en-US" sz="800" dirty="0">
                <a:solidFill>
                  <a:schemeClr val="tx1">
                    <a:lumMod val="50000"/>
                    <a:lumOff val="50000"/>
                  </a:schemeClr>
                </a:solidFill>
              </a:rPr>
              <a:t>Fidelity Internal Information</a:t>
            </a:r>
          </a:p>
        </p:txBody>
      </p:sp>
    </p:spTree>
    <p:extLst>
      <p:ext uri="{BB962C8B-B14F-4D97-AF65-F5344CB8AC3E}">
        <p14:creationId xmlns:p14="http://schemas.microsoft.com/office/powerpoint/2010/main" val="240971921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10" r:id="rId4"/>
    <p:sldLayoutId id="2147483804" r:id="rId5"/>
    <p:sldLayoutId id="2147483801" r:id="rId6"/>
    <p:sldLayoutId id="2147483811" r:id="rId7"/>
    <p:sldLayoutId id="2147483802" r:id="rId8"/>
    <p:sldLayoutId id="2147483803" r:id="rId9"/>
    <p:sldLayoutId id="2147483805" r:id="rId10"/>
    <p:sldLayoutId id="2147483807" r:id="rId11"/>
    <p:sldLayoutId id="2147483808" r:id="rId12"/>
    <p:sldLayoutId id="2147483809" r:id="rId13"/>
  </p:sldLayoutIdLst>
  <p:hf hdr="0" ftr="0" dt="0"/>
  <p:txStyles>
    <p:titleStyle>
      <a:lvl1pPr algn="l" defTabSz="914400" rtl="0" eaLnBrk="1" latinLnBrk="0" hangingPunct="1">
        <a:lnSpc>
          <a:spcPct val="100000"/>
        </a:lnSpc>
        <a:spcBef>
          <a:spcPct val="0"/>
        </a:spcBef>
        <a:buClrTx/>
        <a:buNone/>
        <a:defRPr lang="en-US" sz="2400" b="1" kern="1200" dirty="0">
          <a:solidFill>
            <a:srgbClr val="4D4D4D"/>
          </a:solidFill>
          <a:latin typeface="Arial" panose="020B0604020202020204" pitchFamily="34" charset="0"/>
          <a:ea typeface="+mj-ea"/>
          <a:cs typeface="Arial" panose="020B0604020202020204" pitchFamily="34" charset="0"/>
        </a:defRPr>
      </a:lvl1pPr>
    </p:titleStyle>
    <p:body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r>
              <a:rPr lang="en-US" dirty="0"/>
              <a:t>Thursday, August 2</a:t>
            </a:r>
            <a:r>
              <a:rPr lang="en-US" baseline="30000" dirty="0"/>
              <a:t>nd</a:t>
            </a:r>
            <a:r>
              <a:rPr lang="en-US" dirty="0"/>
              <a:t> 2018</a:t>
            </a:r>
          </a:p>
        </p:txBody>
      </p:sp>
      <p:sp>
        <p:nvSpPr>
          <p:cNvPr id="8" name="Title 7"/>
          <p:cNvSpPr>
            <a:spLocks noGrp="1"/>
          </p:cNvSpPr>
          <p:nvPr>
            <p:ph type="ctrTitle"/>
          </p:nvPr>
        </p:nvSpPr>
        <p:spPr>
          <a:xfrm>
            <a:off x="205838" y="1170760"/>
            <a:ext cx="5448300" cy="584775"/>
          </a:xfrm>
        </p:spPr>
        <p:txBody>
          <a:bodyPr/>
          <a:lstStyle/>
          <a:p>
            <a:r>
              <a:rPr lang="en-US" cap="none" dirty="0">
                <a:solidFill>
                  <a:schemeClr val="tx1"/>
                </a:solidFill>
              </a:rPr>
              <a:t>Final Intern Presentation</a:t>
            </a:r>
          </a:p>
        </p:txBody>
      </p:sp>
      <p:sp>
        <p:nvSpPr>
          <p:cNvPr id="10" name="Text Placeholder 9"/>
          <p:cNvSpPr>
            <a:spLocks noGrp="1"/>
          </p:cNvSpPr>
          <p:nvPr>
            <p:ph type="body" sz="quarter" idx="10"/>
          </p:nvPr>
        </p:nvSpPr>
        <p:spPr/>
        <p:txBody>
          <a:bodyPr/>
          <a:lstStyle/>
          <a:p>
            <a:r>
              <a:rPr lang="en-US" dirty="0"/>
              <a:t>Vandana Anand and Jeff Kennan</a:t>
            </a:r>
          </a:p>
        </p:txBody>
      </p:sp>
      <p:sp>
        <p:nvSpPr>
          <p:cNvPr id="11" name="Text Placeholder 10"/>
          <p:cNvSpPr>
            <a:spLocks noGrp="1"/>
          </p:cNvSpPr>
          <p:nvPr>
            <p:ph type="body" sz="quarter" idx="11"/>
          </p:nvPr>
        </p:nvSpPr>
        <p:spPr>
          <a:xfrm>
            <a:off x="205837" y="2594337"/>
            <a:ext cx="5156738" cy="338554"/>
          </a:xfrm>
        </p:spPr>
        <p:txBody>
          <a:bodyPr/>
          <a:lstStyle/>
          <a:p>
            <a:r>
              <a:rPr lang="en-US" dirty="0"/>
              <a:t>Software Engineering Interns</a:t>
            </a:r>
          </a:p>
        </p:txBody>
      </p:sp>
      <p:sp>
        <p:nvSpPr>
          <p:cNvPr id="9" name="Subtitle 8"/>
          <p:cNvSpPr>
            <a:spLocks noGrp="1"/>
          </p:cNvSpPr>
          <p:nvPr>
            <p:ph type="subTitle" idx="1"/>
          </p:nvPr>
        </p:nvSpPr>
        <p:spPr/>
        <p:txBody>
          <a:bodyPr/>
          <a:lstStyle/>
          <a:p>
            <a:r>
              <a:rPr lang="en-US" dirty="0"/>
              <a:t>Direct Data Team</a:t>
            </a:r>
          </a:p>
        </p:txBody>
      </p:sp>
      <p:sp>
        <p:nvSpPr>
          <p:cNvPr id="2" name="Slide Number Placeholder 1"/>
          <p:cNvSpPr>
            <a:spLocks noGrp="1"/>
          </p:cNvSpPr>
          <p:nvPr>
            <p:ph type="sldNum" sz="quarter" idx="14"/>
          </p:nvPr>
        </p:nvSpPr>
        <p:spPr/>
        <p:txBody>
          <a:bodyPr/>
          <a:lstStyle/>
          <a:p>
            <a:pPr>
              <a:defRPr/>
            </a:pPr>
            <a:fld id="{E6474CC2-1230-4213-AD1A-4B2FEEABA7A1}" type="slidenum">
              <a:rPr lang="en-US" smtClean="0"/>
              <a:pPr>
                <a:defRPr/>
              </a:pPr>
              <a:t>1</a:t>
            </a:fld>
            <a:endParaRPr lang="en-US" dirty="0"/>
          </a:p>
        </p:txBody>
      </p:sp>
    </p:spTree>
    <p:extLst>
      <p:ext uri="{BB962C8B-B14F-4D97-AF65-F5344CB8AC3E}">
        <p14:creationId xmlns:p14="http://schemas.microsoft.com/office/powerpoint/2010/main" val="2435945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10</a:t>
            </a:fld>
            <a:endParaRPr lang="en-US" dirty="0"/>
          </a:p>
        </p:txBody>
      </p:sp>
      <p:sp>
        <p:nvSpPr>
          <p:cNvPr id="3" name="Title 2"/>
          <p:cNvSpPr>
            <a:spLocks noGrp="1"/>
          </p:cNvSpPr>
          <p:nvPr>
            <p:ph type="title"/>
          </p:nvPr>
        </p:nvSpPr>
        <p:spPr>
          <a:xfrm>
            <a:off x="2990850" y="2488257"/>
            <a:ext cx="3505199" cy="461665"/>
          </a:xfrm>
        </p:spPr>
        <p:txBody>
          <a:bodyPr/>
          <a:lstStyle/>
          <a:p>
            <a:r>
              <a:rPr lang="en-US" dirty="0">
                <a:solidFill>
                  <a:schemeClr val="accent5">
                    <a:lumMod val="50000"/>
                  </a:schemeClr>
                </a:solidFill>
              </a:rPr>
              <a:t>Internship  Takeaways</a:t>
            </a:r>
          </a:p>
        </p:txBody>
      </p:sp>
      <p:sp>
        <p:nvSpPr>
          <p:cNvPr id="5" name="Rectangle 4"/>
          <p:cNvSpPr/>
          <p:nvPr/>
        </p:nvSpPr>
        <p:spPr>
          <a:xfrm>
            <a:off x="3209925" y="581025"/>
            <a:ext cx="2790530" cy="1428749"/>
          </a:xfrm>
          <a:prstGeom prst="rect">
            <a:avLst/>
          </a:prstGeom>
          <a:solidFill>
            <a:srgbClr val="17CFA3"/>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Arial" panose="020B0604020202020204" pitchFamily="34" charset="0"/>
              </a:rPr>
              <a:t>The data generated by this python program has been included in Research Notes by: </a:t>
            </a:r>
          </a:p>
          <a:p>
            <a:pPr marL="285750" indent="-285750" algn="ctr">
              <a:buFont typeface="Arial" panose="020B0604020202020204" pitchFamily="34" charset="0"/>
              <a:buChar char="•"/>
            </a:pPr>
            <a:r>
              <a:rPr lang="en-US" sz="1500" dirty="0">
                <a:latin typeface="Arial" panose="020B0604020202020204" pitchFamily="34" charset="0"/>
              </a:rPr>
              <a:t>Ryan Anderson</a:t>
            </a:r>
          </a:p>
          <a:p>
            <a:pPr marL="285750" indent="-285750" algn="ctr">
              <a:buFont typeface="Arial" panose="020B0604020202020204" pitchFamily="34" charset="0"/>
              <a:buChar char="•"/>
            </a:pPr>
            <a:r>
              <a:rPr lang="en-US" sz="1500" dirty="0">
                <a:latin typeface="Arial" panose="020B0604020202020204" pitchFamily="34" charset="0"/>
              </a:rPr>
              <a:t>Allison &amp; Harsh </a:t>
            </a:r>
          </a:p>
        </p:txBody>
      </p:sp>
      <p:sp>
        <p:nvSpPr>
          <p:cNvPr id="6" name="Rectangle 5"/>
          <p:cNvSpPr/>
          <p:nvPr/>
        </p:nvSpPr>
        <p:spPr>
          <a:xfrm>
            <a:off x="295570" y="3152772"/>
            <a:ext cx="2790530" cy="1485906"/>
          </a:xfrm>
          <a:prstGeom prst="rect">
            <a:avLst/>
          </a:prstGeom>
          <a:solidFill>
            <a:schemeClr val="accent6">
              <a:lumMod val="7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rPr>
              <a:t>Got the opportunity to learn and experience:</a:t>
            </a:r>
          </a:p>
          <a:p>
            <a:pPr marL="285750" indent="-285750">
              <a:buFont typeface="Arial" panose="020B0604020202020204" pitchFamily="34" charset="0"/>
              <a:buChar char="•"/>
            </a:pPr>
            <a:r>
              <a:rPr lang="en-US" sz="1400" dirty="0">
                <a:latin typeface="Arial" panose="020B0604020202020204" pitchFamily="34" charset="0"/>
              </a:rPr>
              <a:t>The software developing life cycle from gathering requirements to production </a:t>
            </a:r>
          </a:p>
          <a:p>
            <a:pPr marL="285750" indent="-285750">
              <a:buFont typeface="Arial" panose="020B0604020202020204" pitchFamily="34" charset="0"/>
              <a:buChar char="•"/>
            </a:pPr>
            <a:r>
              <a:rPr lang="en-US" sz="1400" dirty="0">
                <a:latin typeface="Arial" panose="020B0604020202020204" pitchFamily="34" charset="0"/>
              </a:rPr>
              <a:t>Working with experts in the field  </a:t>
            </a:r>
          </a:p>
        </p:txBody>
      </p:sp>
      <p:sp>
        <p:nvSpPr>
          <p:cNvPr id="7" name="Rectangle 6"/>
          <p:cNvSpPr/>
          <p:nvPr/>
        </p:nvSpPr>
        <p:spPr>
          <a:xfrm>
            <a:off x="6000455" y="3152772"/>
            <a:ext cx="2790530" cy="1485906"/>
          </a:xfrm>
          <a:prstGeom prst="rect">
            <a:avLst/>
          </a:prstGeom>
          <a:solidFill>
            <a:schemeClr val="accent5">
              <a:lumMod val="5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rPr>
              <a:t>Gained a lot of new technical knowledge such as: </a:t>
            </a:r>
          </a:p>
          <a:p>
            <a:pPr marL="285750" indent="-285750">
              <a:buFont typeface="Arial" panose="020B0604020202020204" pitchFamily="34" charset="0"/>
              <a:buChar char="•"/>
            </a:pPr>
            <a:r>
              <a:rPr lang="en-US" sz="1400" dirty="0">
                <a:latin typeface="Arial" panose="020B0604020202020204" pitchFamily="34" charset="0"/>
              </a:rPr>
              <a:t>Python programming skills </a:t>
            </a:r>
          </a:p>
          <a:p>
            <a:pPr marL="285750" indent="-285750">
              <a:buFont typeface="Arial" panose="020B0604020202020204" pitchFamily="34" charset="0"/>
              <a:buChar char="•"/>
            </a:pPr>
            <a:r>
              <a:rPr lang="en-US" sz="1400" dirty="0">
                <a:latin typeface="Arial" panose="020B0604020202020204" pitchFamily="34" charset="0"/>
              </a:rPr>
              <a:t>Data visualization/data science techniques &amp; concepts</a:t>
            </a:r>
          </a:p>
          <a:p>
            <a:pPr marL="285750" indent="-285750">
              <a:buFont typeface="Arial" panose="020B0604020202020204" pitchFamily="34" charset="0"/>
              <a:buChar char="•"/>
            </a:pPr>
            <a:r>
              <a:rPr lang="en-US" sz="1400" dirty="0">
                <a:latin typeface="Arial" panose="020B0604020202020204" pitchFamily="34" charset="0"/>
              </a:rPr>
              <a:t>Web development </a:t>
            </a:r>
          </a:p>
        </p:txBody>
      </p:sp>
      <p:cxnSp>
        <p:nvCxnSpPr>
          <p:cNvPr id="8" name="Straight Connector 7"/>
          <p:cNvCxnSpPr/>
          <p:nvPr/>
        </p:nvCxnSpPr>
        <p:spPr>
          <a:xfrm flipH="1">
            <a:off x="1762125" y="1533525"/>
            <a:ext cx="1323976" cy="14903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1981200" y="1762125"/>
            <a:ext cx="1104901" cy="126176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114755" y="1438275"/>
            <a:ext cx="1409995" cy="15856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114755" y="1695450"/>
            <a:ext cx="1209970" cy="13284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9925" y="3851691"/>
            <a:ext cx="2657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209925" y="4029075"/>
            <a:ext cx="26574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334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220480"/>
            <a:ext cx="7818757" cy="707886"/>
          </a:xfrm>
        </p:spPr>
        <p:txBody>
          <a:bodyPr>
            <a:spAutoFit/>
          </a:bodyPr>
          <a:lstStyle/>
          <a:p>
            <a:r>
              <a:rPr lang="en-US" dirty="0"/>
              <a:t>Questions?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11</a:t>
            </a:fld>
            <a:endParaRPr lang="en-US" dirty="0"/>
          </a:p>
        </p:txBody>
      </p:sp>
    </p:spTree>
    <p:extLst>
      <p:ext uri="{BB962C8B-B14F-4D97-AF65-F5344CB8AC3E}">
        <p14:creationId xmlns:p14="http://schemas.microsoft.com/office/powerpoint/2010/main" val="2413782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220480"/>
            <a:ext cx="7818757" cy="707886"/>
          </a:xfrm>
        </p:spPr>
        <p:txBody>
          <a:bodyPr>
            <a:spAutoFit/>
          </a:bodyPr>
          <a:lstStyle/>
          <a:p>
            <a:r>
              <a:rPr lang="en-US" dirty="0"/>
              <a:t>Credit Card Data Browser</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12</a:t>
            </a:fld>
            <a:endParaRPr lang="en-US" dirty="0"/>
          </a:p>
        </p:txBody>
      </p:sp>
      <p:sp>
        <p:nvSpPr>
          <p:cNvPr id="3" name="TextBox 2"/>
          <p:cNvSpPr txBox="1"/>
          <p:nvPr/>
        </p:nvSpPr>
        <p:spPr>
          <a:xfrm>
            <a:off x="5162550" y="466724"/>
            <a:ext cx="3629025" cy="2638426"/>
          </a:xfrm>
          <a:prstGeom prst="rect">
            <a:avLst/>
          </a:prstGeom>
          <a:noFill/>
        </p:spPr>
        <p:txBody>
          <a:bodyPr wrap="square" rtlCol="0">
            <a:noAutofit/>
          </a:bodyPr>
          <a:lstStyle/>
          <a:p>
            <a:pPr algn="r">
              <a:lnSpc>
                <a:spcPct val="150000"/>
              </a:lnSpc>
            </a:pPr>
            <a:r>
              <a:rPr lang="en-US" sz="1400" dirty="0"/>
              <a:t>Krishna Valluru, Technical Lead</a:t>
            </a:r>
          </a:p>
          <a:p>
            <a:pPr algn="r">
              <a:lnSpc>
                <a:spcPct val="150000"/>
              </a:lnSpc>
            </a:pPr>
            <a:r>
              <a:rPr lang="en-US" sz="1400" dirty="0"/>
              <a:t>Jeff Kennan, Tool Development</a:t>
            </a:r>
          </a:p>
          <a:p>
            <a:pPr algn="r">
              <a:lnSpc>
                <a:spcPct val="150000"/>
              </a:lnSpc>
            </a:pPr>
            <a:r>
              <a:rPr lang="en-US" sz="1400" dirty="0"/>
              <a:t>Rahul Metta, Engineer</a:t>
            </a:r>
          </a:p>
          <a:p>
            <a:pPr algn="r">
              <a:lnSpc>
                <a:spcPct val="150000"/>
              </a:lnSpc>
            </a:pPr>
            <a:r>
              <a:rPr lang="en-US" sz="1400" dirty="0"/>
              <a:t>Kunal </a:t>
            </a:r>
            <a:r>
              <a:rPr lang="en-US" sz="1400" dirty="0" err="1"/>
              <a:t>Chavan</a:t>
            </a:r>
            <a:r>
              <a:rPr lang="en-US" sz="1400" dirty="0"/>
              <a:t>, Engineer</a:t>
            </a:r>
          </a:p>
          <a:p>
            <a:pPr algn="r">
              <a:lnSpc>
                <a:spcPct val="150000"/>
              </a:lnSpc>
            </a:pPr>
            <a:r>
              <a:rPr lang="en-US" sz="1400" dirty="0"/>
              <a:t>Anna Bachvarova, UX Designer</a:t>
            </a:r>
          </a:p>
          <a:p>
            <a:pPr algn="r">
              <a:lnSpc>
                <a:spcPct val="150000"/>
              </a:lnSpc>
            </a:pPr>
            <a:r>
              <a:rPr lang="en-US" sz="1400" dirty="0"/>
              <a:t>Mike Fuller, Analyst</a:t>
            </a:r>
          </a:p>
          <a:p>
            <a:pPr algn="r">
              <a:lnSpc>
                <a:spcPct val="150000"/>
              </a:lnSpc>
            </a:pPr>
            <a:r>
              <a:rPr lang="en-US" sz="1400" dirty="0"/>
              <a:t>Apijay Kumar, Engineer</a:t>
            </a:r>
          </a:p>
          <a:p>
            <a:pPr algn="r">
              <a:lnSpc>
                <a:spcPct val="150000"/>
              </a:lnSpc>
            </a:pPr>
            <a:r>
              <a:rPr lang="en-US" sz="1400" dirty="0"/>
              <a:t>Kevin Wayne, Engineer</a:t>
            </a:r>
          </a:p>
        </p:txBody>
      </p:sp>
    </p:spTree>
    <p:extLst>
      <p:ext uri="{BB962C8B-B14F-4D97-AF65-F5344CB8AC3E}">
        <p14:creationId xmlns:p14="http://schemas.microsoft.com/office/powerpoint/2010/main" val="3855181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a:t>
            </a:r>
          </a:p>
        </p:txBody>
      </p:sp>
      <p:sp>
        <p:nvSpPr>
          <p:cNvPr id="3" name="Content Placeholder 2"/>
          <p:cNvSpPr>
            <a:spLocks noGrp="1"/>
          </p:cNvSpPr>
          <p:nvPr>
            <p:ph idx="1"/>
          </p:nvPr>
        </p:nvSpPr>
        <p:spPr/>
        <p:txBody>
          <a:bodyPr/>
          <a:lstStyle/>
          <a:p>
            <a:r>
              <a:rPr lang="en-US" dirty="0"/>
              <a:t>Recently acquired data set</a:t>
            </a:r>
          </a:p>
          <a:p>
            <a:r>
              <a:rPr lang="en-US" dirty="0"/>
              <a:t>Uses purchase data to predict sales trends before reporting</a:t>
            </a:r>
          </a:p>
          <a:p>
            <a:r>
              <a:rPr lang="en-US" dirty="0"/>
              <a:t>Sales estimates provides alpha for securities</a:t>
            </a:r>
          </a:p>
          <a:p>
            <a:r>
              <a:rPr lang="en-US" dirty="0"/>
              <a:t>Create the biggest picture possible for analysts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13</a:t>
            </a:fld>
            <a:endParaRPr lang="en-US" dirty="0"/>
          </a:p>
        </p:txBody>
      </p:sp>
    </p:spTree>
    <p:extLst>
      <p:ext uri="{BB962C8B-B14F-4D97-AF65-F5344CB8AC3E}">
        <p14:creationId xmlns:p14="http://schemas.microsoft.com/office/powerpoint/2010/main" val="113777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Use Case</a:t>
            </a:r>
          </a:p>
        </p:txBody>
      </p:sp>
      <p:sp>
        <p:nvSpPr>
          <p:cNvPr id="3" name="Content Placeholder 2"/>
          <p:cNvSpPr>
            <a:spLocks noGrp="1"/>
          </p:cNvSpPr>
          <p:nvPr>
            <p:ph idx="1"/>
          </p:nvPr>
        </p:nvSpPr>
        <p:spPr/>
        <p:txBody>
          <a:bodyPr/>
          <a:lstStyle/>
          <a:p>
            <a:r>
              <a:rPr lang="en-US" dirty="0"/>
              <a:t>Display data set on AlphaSearch</a:t>
            </a:r>
          </a:p>
          <a:p>
            <a:r>
              <a:rPr lang="en-US" dirty="0"/>
              <a:t>“One-stop shop” for traditional and alternative research</a:t>
            </a:r>
          </a:p>
          <a:p>
            <a:r>
              <a:rPr lang="en-US" dirty="0"/>
              <a:t>Repository for data analytics projects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14</a:t>
            </a:fld>
            <a:endParaRPr lang="en-US" dirty="0"/>
          </a:p>
        </p:txBody>
      </p:sp>
    </p:spTree>
    <p:extLst>
      <p:ext uri="{BB962C8B-B14F-4D97-AF65-F5344CB8AC3E}">
        <p14:creationId xmlns:p14="http://schemas.microsoft.com/office/powerpoint/2010/main" val="283895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15</a:t>
            </a:fld>
            <a:endParaRPr lang="en-US" dirty="0"/>
          </a:p>
        </p:txBody>
      </p:sp>
      <p:grpSp>
        <p:nvGrpSpPr>
          <p:cNvPr id="5" name="Group 4"/>
          <p:cNvGrpSpPr/>
          <p:nvPr/>
        </p:nvGrpSpPr>
        <p:grpSpPr>
          <a:xfrm>
            <a:off x="2209800" y="1114425"/>
            <a:ext cx="6611924" cy="3476622"/>
            <a:chOff x="609600" y="1276350"/>
            <a:chExt cx="7834428" cy="3560018"/>
          </a:xfrm>
        </p:grpSpPr>
        <p:grpSp>
          <p:nvGrpSpPr>
            <p:cNvPr id="6" name="Group 5"/>
            <p:cNvGrpSpPr/>
            <p:nvPr/>
          </p:nvGrpSpPr>
          <p:grpSpPr>
            <a:xfrm>
              <a:off x="609600" y="1276350"/>
              <a:ext cx="7834428" cy="857250"/>
              <a:chOff x="390525" y="1238250"/>
              <a:chExt cx="7834428" cy="857250"/>
            </a:xfrm>
          </p:grpSpPr>
          <p:sp>
            <p:nvSpPr>
              <p:cNvPr id="15" name="Pentagon 14"/>
              <p:cNvSpPr/>
              <p:nvPr/>
            </p:nvSpPr>
            <p:spPr>
              <a:xfrm>
                <a:off x="390525" y="1238250"/>
                <a:ext cx="2395655" cy="857250"/>
              </a:xfrm>
              <a:prstGeom prst="homePlat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Vendor Data</a:t>
                </a:r>
              </a:p>
            </p:txBody>
          </p:sp>
          <p:sp>
            <p:nvSpPr>
              <p:cNvPr id="16" name="Chevron 15"/>
              <p:cNvSpPr/>
              <p:nvPr/>
            </p:nvSpPr>
            <p:spPr>
              <a:xfrm>
                <a:off x="2203449" y="1238250"/>
                <a:ext cx="2395655" cy="85725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DB</a:t>
                </a:r>
              </a:p>
            </p:txBody>
          </p:sp>
          <p:sp>
            <p:nvSpPr>
              <p:cNvPr id="17" name="Chevron 16"/>
              <p:cNvSpPr/>
              <p:nvPr/>
            </p:nvSpPr>
            <p:spPr>
              <a:xfrm>
                <a:off x="4016374" y="1238250"/>
                <a:ext cx="2395655" cy="857250"/>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API</a:t>
                </a:r>
              </a:p>
            </p:txBody>
          </p:sp>
          <p:sp>
            <p:nvSpPr>
              <p:cNvPr id="18" name="Chevron 17"/>
              <p:cNvSpPr/>
              <p:nvPr/>
            </p:nvSpPr>
            <p:spPr>
              <a:xfrm>
                <a:off x="5829298" y="1238250"/>
                <a:ext cx="2395655" cy="857250"/>
              </a:xfrm>
              <a:prstGeom prst="chevron">
                <a:avLst/>
              </a:prstGeom>
              <a:solidFill>
                <a:srgbClr val="D6D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UI</a:t>
                </a:r>
              </a:p>
            </p:txBody>
          </p:sp>
        </p:grpSp>
        <p:cxnSp>
          <p:nvCxnSpPr>
            <p:cNvPr id="7" name="Straight Arrow Connector 6"/>
            <p:cNvCxnSpPr/>
            <p:nvPr/>
          </p:nvCxnSpPr>
          <p:spPr>
            <a:xfrm flipV="1">
              <a:off x="1409700" y="2133600"/>
              <a:ext cx="1" cy="495300"/>
            </a:xfrm>
            <a:prstGeom prst="straightConnector1">
              <a:avLst/>
            </a:prstGeom>
            <a:ln w="38100">
              <a:solidFill>
                <a:srgbClr val="CC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3381373" y="2133600"/>
              <a:ext cx="1" cy="4953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5312569" y="2133600"/>
              <a:ext cx="1" cy="495300"/>
            </a:xfrm>
            <a:prstGeom prst="straightConnector1">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7243762" y="2133600"/>
              <a:ext cx="1" cy="495300"/>
            </a:xfrm>
            <a:prstGeom prst="straightConnector1">
              <a:avLst/>
            </a:prstGeom>
            <a:ln w="38100">
              <a:solidFill>
                <a:srgbClr val="E5E85C"/>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9600" y="2628900"/>
              <a:ext cx="1724025" cy="2207468"/>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US" sz="1100" dirty="0">
                  <a:latin typeface="Arial" panose="020B0604020202020204" pitchFamily="34" charset="0"/>
                </a:rPr>
                <a:t>Daily feed file</a:t>
              </a:r>
            </a:p>
            <a:p>
              <a:pPr marL="171450" indent="-171450">
                <a:spcAft>
                  <a:spcPts val="600"/>
                </a:spcAft>
                <a:buFont typeface="Arial" panose="020B0604020202020204" pitchFamily="34" charset="0"/>
                <a:buChar char="•"/>
              </a:pPr>
              <a:r>
                <a:rPr lang="en-US" sz="1100" dirty="0">
                  <a:latin typeface="Arial" panose="020B0604020202020204" pitchFamily="34" charset="0"/>
                </a:rPr>
                <a:t>Processed and loaded into database automatically</a:t>
              </a:r>
            </a:p>
          </p:txBody>
        </p:sp>
        <p:sp>
          <p:nvSpPr>
            <p:cNvPr id="12" name="Rectangle 11"/>
            <p:cNvSpPr/>
            <p:nvPr/>
          </p:nvSpPr>
          <p:spPr>
            <a:xfrm>
              <a:off x="2500311" y="2628900"/>
              <a:ext cx="1724025" cy="21240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Arial" panose="020B0604020202020204" pitchFamily="34" charset="0"/>
                </a:rPr>
                <a:t>Data stored in Direct Data tables</a:t>
              </a:r>
            </a:p>
          </p:txBody>
        </p:sp>
        <p:sp>
          <p:nvSpPr>
            <p:cNvPr id="13" name="Rectangle 12"/>
            <p:cNvSpPr/>
            <p:nvPr/>
          </p:nvSpPr>
          <p:spPr>
            <a:xfrm>
              <a:off x="6381750" y="2628899"/>
              <a:ext cx="1724025" cy="1905001"/>
            </a:xfrm>
            <a:prstGeom prst="rect">
              <a:avLst/>
            </a:prstGeom>
            <a:solidFill>
              <a:srgbClr val="D6D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US" sz="1100" dirty="0">
                  <a:latin typeface="Arial" panose="020B0604020202020204" pitchFamily="34" charset="0"/>
                </a:rPr>
                <a:t>Integration with AlphaSearch</a:t>
              </a:r>
            </a:p>
            <a:p>
              <a:pPr marL="171450" indent="-171450">
                <a:spcAft>
                  <a:spcPts val="600"/>
                </a:spcAft>
                <a:buFont typeface="Arial" panose="020B0604020202020204" pitchFamily="34" charset="0"/>
                <a:buChar char="•"/>
              </a:pPr>
              <a:r>
                <a:rPr lang="en-US" sz="1100" dirty="0">
                  <a:latin typeface="Arial" panose="020B0604020202020204" pitchFamily="34" charset="0"/>
                </a:rPr>
                <a:t>Rich information display</a:t>
              </a:r>
            </a:p>
            <a:p>
              <a:pPr marL="171450" indent="-171450">
                <a:spcAft>
                  <a:spcPts val="600"/>
                </a:spcAft>
                <a:buFont typeface="Arial" panose="020B0604020202020204" pitchFamily="34" charset="0"/>
                <a:buChar char="•"/>
              </a:pPr>
              <a:r>
                <a:rPr lang="en-US" sz="1100" dirty="0">
                  <a:latin typeface="Arial" panose="020B0604020202020204" pitchFamily="34" charset="0"/>
                </a:rPr>
                <a:t>Chart exporting</a:t>
              </a:r>
            </a:p>
            <a:p>
              <a:pPr marL="171450" indent="-171450">
                <a:spcAft>
                  <a:spcPts val="600"/>
                </a:spcAft>
                <a:buFont typeface="Arial" panose="020B0604020202020204" pitchFamily="34" charset="0"/>
                <a:buChar char="•"/>
              </a:pPr>
              <a:r>
                <a:rPr lang="en-US" sz="1100" dirty="0">
                  <a:latin typeface="Arial" panose="020B0604020202020204" pitchFamily="34" charset="0"/>
                </a:rPr>
                <a:t>Angular 4.0</a:t>
              </a:r>
            </a:p>
          </p:txBody>
        </p:sp>
        <p:sp>
          <p:nvSpPr>
            <p:cNvPr id="14" name="Rectangle 13"/>
            <p:cNvSpPr/>
            <p:nvPr/>
          </p:nvSpPr>
          <p:spPr>
            <a:xfrm>
              <a:off x="4450557" y="2628898"/>
              <a:ext cx="1724025" cy="200025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US" sz="1100" dirty="0">
                  <a:latin typeface="Arial" panose="020B0604020202020204" pitchFamily="34" charset="0"/>
                </a:rPr>
                <a:t>Direct database connection</a:t>
              </a:r>
            </a:p>
            <a:p>
              <a:pPr marL="171450" indent="-171450">
                <a:spcAft>
                  <a:spcPts val="600"/>
                </a:spcAft>
                <a:buFont typeface="Arial" panose="020B0604020202020204" pitchFamily="34" charset="0"/>
                <a:buChar char="•"/>
              </a:pPr>
              <a:r>
                <a:rPr lang="en-US" sz="1100" dirty="0">
                  <a:latin typeface="Arial" panose="020B0604020202020204" pitchFamily="34" charset="0"/>
                </a:rPr>
                <a:t>Procedures in Credit Card DB package</a:t>
              </a:r>
            </a:p>
            <a:p>
              <a:pPr marL="171450" indent="-171450">
                <a:spcAft>
                  <a:spcPts val="600"/>
                </a:spcAft>
                <a:buFont typeface="Arial" panose="020B0604020202020204" pitchFamily="34" charset="0"/>
                <a:buChar char="•"/>
              </a:pPr>
              <a:r>
                <a:rPr lang="en-US" sz="1100" dirty="0">
                  <a:latin typeface="Arial" panose="020B0604020202020204" pitchFamily="34" charset="0"/>
                </a:rPr>
                <a:t>Automatic serialization</a:t>
              </a:r>
            </a:p>
            <a:p>
              <a:pPr marL="171450" indent="-171450">
                <a:spcAft>
                  <a:spcPts val="600"/>
                </a:spcAft>
                <a:buFont typeface="Arial" panose="020B0604020202020204" pitchFamily="34" charset="0"/>
                <a:buChar char="•"/>
              </a:pPr>
              <a:r>
                <a:rPr lang="en-US" sz="1100" dirty="0">
                  <a:latin typeface="Arial" panose="020B0604020202020204" pitchFamily="34" charset="0"/>
                </a:rPr>
                <a:t>C#, ASP.NET Web API</a:t>
              </a:r>
            </a:p>
          </p:txBody>
        </p:sp>
      </p:grpSp>
      <p:grpSp>
        <p:nvGrpSpPr>
          <p:cNvPr id="22" name="Group 21"/>
          <p:cNvGrpSpPr/>
          <p:nvPr/>
        </p:nvGrpSpPr>
        <p:grpSpPr>
          <a:xfrm>
            <a:off x="455794" y="1114425"/>
            <a:ext cx="1439682" cy="3476622"/>
            <a:chOff x="455794" y="1276350"/>
            <a:chExt cx="1052872" cy="3476622"/>
          </a:xfrm>
        </p:grpSpPr>
        <p:sp>
          <p:nvSpPr>
            <p:cNvPr id="19" name="Rectangle 18"/>
            <p:cNvSpPr/>
            <p:nvPr/>
          </p:nvSpPr>
          <p:spPr>
            <a:xfrm>
              <a:off x="455794" y="1276350"/>
              <a:ext cx="1052872" cy="837168"/>
            </a:xfrm>
            <a:prstGeom prst="rect">
              <a:avLst/>
            </a:prstGeom>
            <a:solidFill>
              <a:srgbClr val="EBC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Excel Tool</a:t>
              </a:r>
            </a:p>
          </p:txBody>
        </p:sp>
        <p:cxnSp>
          <p:nvCxnSpPr>
            <p:cNvPr id="20" name="Straight Arrow Connector 19"/>
            <p:cNvCxnSpPr/>
            <p:nvPr/>
          </p:nvCxnSpPr>
          <p:spPr>
            <a:xfrm flipV="1">
              <a:off x="982230" y="2113518"/>
              <a:ext cx="1" cy="483697"/>
            </a:xfrm>
            <a:prstGeom prst="straightConnector1">
              <a:avLst/>
            </a:prstGeom>
            <a:ln w="38100">
              <a:solidFill>
                <a:srgbClr val="D7A517"/>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55794" y="2597216"/>
              <a:ext cx="1052872" cy="2155756"/>
            </a:xfrm>
            <a:prstGeom prst="rect">
              <a:avLst/>
            </a:prstGeom>
            <a:solidFill>
              <a:srgbClr val="EBC0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Aft>
                  <a:spcPts val="600"/>
                </a:spcAft>
                <a:buFont typeface="Arial" panose="020B0604020202020204" pitchFamily="34" charset="0"/>
                <a:buChar char="•"/>
              </a:pPr>
              <a:r>
                <a:rPr lang="en-US" sz="1100" dirty="0">
                  <a:solidFill>
                    <a:schemeClr val="tx1"/>
                  </a:solidFill>
                  <a:latin typeface="Arial" panose="020B0604020202020204" pitchFamily="34" charset="0"/>
                </a:rPr>
                <a:t>Named queries</a:t>
              </a:r>
            </a:p>
            <a:p>
              <a:pPr marL="171450" indent="-171450">
                <a:spcAft>
                  <a:spcPts val="600"/>
                </a:spcAft>
                <a:buFont typeface="Arial" panose="020B0604020202020204" pitchFamily="34" charset="0"/>
                <a:buChar char="•"/>
              </a:pPr>
              <a:r>
                <a:rPr lang="en-US" sz="1100" dirty="0">
                  <a:solidFill>
                    <a:schemeClr val="tx1"/>
                  </a:solidFill>
                  <a:latin typeface="Arial" panose="020B0604020202020204" pitchFamily="34" charset="0"/>
                </a:rPr>
                <a:t>Static display</a:t>
              </a:r>
            </a:p>
            <a:p>
              <a:pPr marL="171450" indent="-171450">
                <a:spcAft>
                  <a:spcPts val="600"/>
                </a:spcAft>
                <a:buFont typeface="Arial" panose="020B0604020202020204" pitchFamily="34" charset="0"/>
                <a:buChar char="•"/>
              </a:pPr>
              <a:r>
                <a:rPr lang="en-US" sz="1100" dirty="0">
                  <a:solidFill>
                    <a:schemeClr val="tx1"/>
                  </a:solidFill>
                  <a:latin typeface="Arial" panose="020B0604020202020204" pitchFamily="34" charset="0"/>
                </a:rPr>
                <a:t>Many copies of one file</a:t>
              </a:r>
            </a:p>
          </p:txBody>
        </p:sp>
      </p:grpSp>
      <p:sp>
        <p:nvSpPr>
          <p:cNvPr id="23" name="TextBox 22"/>
          <p:cNvSpPr txBox="1"/>
          <p:nvPr/>
        </p:nvSpPr>
        <p:spPr>
          <a:xfrm>
            <a:off x="455794" y="713823"/>
            <a:ext cx="8365930" cy="400602"/>
          </a:xfrm>
          <a:prstGeom prst="rect">
            <a:avLst/>
          </a:prstGeom>
          <a:noFill/>
        </p:spPr>
        <p:txBody>
          <a:bodyPr wrap="square" rtlCol="0">
            <a:noAutofit/>
          </a:bodyPr>
          <a:lstStyle/>
          <a:p>
            <a:r>
              <a:rPr lang="en-US" sz="1400" i="1" dirty="0"/>
              <a:t>Then		Now</a:t>
            </a:r>
          </a:p>
        </p:txBody>
      </p:sp>
    </p:spTree>
    <p:extLst>
      <p:ext uri="{BB962C8B-B14F-4D97-AF65-F5344CB8AC3E}">
        <p14:creationId xmlns:p14="http://schemas.microsoft.com/office/powerpoint/2010/main" val="652505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Excel Tool</a:t>
            </a:r>
          </a:p>
        </p:txBody>
      </p:sp>
      <p:sp>
        <p:nvSpPr>
          <p:cNvPr id="5" name="Slide Number Placeholder 4"/>
          <p:cNvSpPr>
            <a:spLocks noGrp="1"/>
          </p:cNvSpPr>
          <p:nvPr>
            <p:ph type="sldNum" sz="quarter" idx="14"/>
          </p:nvPr>
        </p:nvSpPr>
        <p:spPr/>
        <p:txBody>
          <a:bodyPr/>
          <a:lstStyle/>
          <a:p>
            <a:pPr>
              <a:defRPr/>
            </a:pPr>
            <a:fld id="{E6474CC2-1230-4213-AD1A-4B2FEEABA7A1}" type="slidenum">
              <a:rPr lang="en-US" smtClean="0"/>
              <a:pPr>
                <a:defRPr/>
              </a:pPr>
              <a:t>16</a:t>
            </a:fld>
            <a:endParaRPr lang="en-US" dirty="0"/>
          </a:p>
        </p:txBody>
      </p:sp>
      <p:pic>
        <p:nvPicPr>
          <p:cNvPr id="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04950" y="713910"/>
            <a:ext cx="6134100" cy="3715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96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a:t>
            </a:r>
          </a:p>
        </p:txBody>
      </p:sp>
      <p:sp>
        <p:nvSpPr>
          <p:cNvPr id="3" name="Content Placeholder 2"/>
          <p:cNvSpPr>
            <a:spLocks noGrp="1"/>
          </p:cNvSpPr>
          <p:nvPr>
            <p:ph idx="1"/>
          </p:nvPr>
        </p:nvSpPr>
        <p:spPr/>
        <p:txBody>
          <a:bodyPr/>
          <a:lstStyle/>
          <a:p>
            <a:r>
              <a:rPr lang="en-US" dirty="0"/>
              <a:t>Version 1 in release pipeline</a:t>
            </a:r>
          </a:p>
          <a:p>
            <a:r>
              <a:rPr lang="en-US" dirty="0"/>
              <a:t>Data science</a:t>
            </a:r>
          </a:p>
          <a:p>
            <a:r>
              <a:rPr lang="en-US" dirty="0"/>
              <a:t>Predictive model on data set for actual sales numbers</a:t>
            </a:r>
          </a:p>
          <a:p>
            <a:r>
              <a:rPr lang="en-US" dirty="0"/>
              <a:t>Beyond general trends</a:t>
            </a:r>
          </a:p>
          <a:p>
            <a:r>
              <a:rPr lang="en-US" dirty="0"/>
              <a:t>Version 2</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17</a:t>
            </a:fld>
            <a:endParaRPr lang="en-US" dirty="0"/>
          </a:p>
        </p:txBody>
      </p:sp>
    </p:spTree>
    <p:extLst>
      <p:ext uri="{BB962C8B-B14F-4D97-AF65-F5344CB8AC3E}">
        <p14:creationId xmlns:p14="http://schemas.microsoft.com/office/powerpoint/2010/main" val="61021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Internship Takeaways</a:t>
            </a:r>
          </a:p>
        </p:txBody>
      </p:sp>
      <p:sp>
        <p:nvSpPr>
          <p:cNvPr id="3" name="Content Placeholder 2"/>
          <p:cNvSpPr>
            <a:spLocks noGrp="1"/>
          </p:cNvSpPr>
          <p:nvPr>
            <p:ph idx="1"/>
          </p:nvPr>
        </p:nvSpPr>
        <p:spPr/>
        <p:txBody>
          <a:bodyPr/>
          <a:lstStyle/>
          <a:p>
            <a:r>
              <a:rPr lang="en-US" dirty="0"/>
              <a:t>Building a software app for production release</a:t>
            </a:r>
          </a:p>
          <a:p>
            <a:r>
              <a:rPr lang="en-US" dirty="0"/>
              <a:t>Building corporate relationships</a:t>
            </a:r>
          </a:p>
          <a:p>
            <a:r>
              <a:rPr lang="en-US" dirty="0"/>
              <a:t>Code review process</a:t>
            </a:r>
          </a:p>
          <a:p>
            <a:r>
              <a:rPr lang="en-US" dirty="0"/>
              <a:t>Continuous iteration and improvement</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18</a:t>
            </a:fld>
            <a:endParaRPr lang="en-US" dirty="0"/>
          </a:p>
        </p:txBody>
      </p:sp>
    </p:spTree>
    <p:extLst>
      <p:ext uri="{BB962C8B-B14F-4D97-AF65-F5344CB8AC3E}">
        <p14:creationId xmlns:p14="http://schemas.microsoft.com/office/powerpoint/2010/main" val="13947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220480"/>
            <a:ext cx="7818757" cy="707886"/>
          </a:xfrm>
        </p:spPr>
        <p:txBody>
          <a:bodyPr>
            <a:spAutoFit/>
          </a:bodyPr>
          <a:lstStyle/>
          <a:p>
            <a:r>
              <a:rPr lang="en-US" dirty="0"/>
              <a:t>Questions?</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19</a:t>
            </a:fld>
            <a:endParaRPr lang="en-US" dirty="0"/>
          </a:p>
        </p:txBody>
      </p:sp>
    </p:spTree>
    <p:extLst>
      <p:ext uri="{BB962C8B-B14F-4D97-AF65-F5344CB8AC3E}">
        <p14:creationId xmlns:p14="http://schemas.microsoft.com/office/powerpoint/2010/main" val="322066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a:t>
            </a:fld>
            <a:endParaRPr lang="en-US" dirty="0"/>
          </a:p>
        </p:txBody>
      </p:sp>
      <p:sp>
        <p:nvSpPr>
          <p:cNvPr id="9" name="Content Placeholder 2"/>
          <p:cNvSpPr txBox="1">
            <a:spLocks/>
          </p:cNvSpPr>
          <p:nvPr/>
        </p:nvSpPr>
        <p:spPr>
          <a:xfrm>
            <a:off x="295570" y="944576"/>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None/>
            </a:pPr>
            <a:r>
              <a:rPr lang="en-US" b="1" dirty="0">
                <a:solidFill>
                  <a:schemeClr val="accent4">
                    <a:lumMod val="40000"/>
                    <a:lumOff val="60000"/>
                  </a:schemeClr>
                </a:solidFill>
              </a:rPr>
              <a:t>Introduction</a:t>
            </a:r>
          </a:p>
        </p:txBody>
      </p:sp>
      <p:sp>
        <p:nvSpPr>
          <p:cNvPr id="13" name="Content Placeholder 2"/>
          <p:cNvSpPr txBox="1">
            <a:spLocks/>
          </p:cNvSpPr>
          <p:nvPr/>
        </p:nvSpPr>
        <p:spPr>
          <a:xfrm>
            <a:off x="295570" y="1436004"/>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solidFill>
                  <a:schemeClr val="accent5">
                    <a:lumMod val="60000"/>
                    <a:lumOff val="40000"/>
                  </a:schemeClr>
                </a:solidFill>
              </a:rPr>
              <a:t>Vandana’s Google Trends Project</a:t>
            </a:r>
          </a:p>
        </p:txBody>
      </p:sp>
      <p:sp>
        <p:nvSpPr>
          <p:cNvPr id="14" name="Content Placeholder 2"/>
          <p:cNvSpPr txBox="1">
            <a:spLocks/>
          </p:cNvSpPr>
          <p:nvPr/>
        </p:nvSpPr>
        <p:spPr>
          <a:xfrm>
            <a:off x="295570" y="1927432"/>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solidFill>
                  <a:schemeClr val="accent4">
                    <a:lumMod val="60000"/>
                    <a:lumOff val="40000"/>
                  </a:schemeClr>
                </a:solidFill>
              </a:rPr>
              <a:t>Jeff’s Credit Card Project</a:t>
            </a:r>
          </a:p>
        </p:txBody>
      </p:sp>
      <p:sp>
        <p:nvSpPr>
          <p:cNvPr id="15" name="Content Placeholder 2"/>
          <p:cNvSpPr txBox="1">
            <a:spLocks/>
          </p:cNvSpPr>
          <p:nvPr/>
        </p:nvSpPr>
        <p:spPr>
          <a:xfrm>
            <a:off x="295570" y="2418860"/>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solidFill>
                  <a:srgbClr val="65B034"/>
                </a:solidFill>
              </a:rPr>
              <a:t>Jeff and Vandana’s Verbatim Team Project</a:t>
            </a:r>
          </a:p>
        </p:txBody>
      </p:sp>
      <p:sp>
        <p:nvSpPr>
          <p:cNvPr id="16" name="Content Placeholder 2"/>
          <p:cNvSpPr txBox="1">
            <a:spLocks/>
          </p:cNvSpPr>
          <p:nvPr/>
        </p:nvSpPr>
        <p:spPr>
          <a:xfrm>
            <a:off x="295570" y="2910288"/>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solidFill>
                  <a:srgbClr val="3F9835"/>
                </a:solidFill>
              </a:rPr>
              <a:t>What We Learned</a:t>
            </a:r>
          </a:p>
        </p:txBody>
      </p:sp>
      <p:sp>
        <p:nvSpPr>
          <p:cNvPr id="18" name="Content Placeholder 2"/>
          <p:cNvSpPr txBox="1">
            <a:spLocks/>
          </p:cNvSpPr>
          <p:nvPr/>
        </p:nvSpPr>
        <p:spPr>
          <a:xfrm>
            <a:off x="295570" y="3413084"/>
            <a:ext cx="7752080" cy="400110"/>
          </a:xfrm>
          <a:prstGeom prst="rect">
            <a:avLst/>
          </a:prstGeom>
        </p:spPr>
        <p:txBody>
          <a:bodyPr vert="horz" lIns="91440" tIns="45720" rIns="91440" bIns="45720" rtlCol="0">
            <a:spAutoFit/>
          </a:bodyPr>
          <a:lstStyle>
            <a:lvl1pPr marL="236538" indent="-236538" algn="l" defTabSz="914400" rtl="0" eaLnBrk="1" latinLnBrk="0" hangingPunct="1">
              <a:spcBef>
                <a:spcPct val="20000"/>
              </a:spcBef>
              <a:buClrTx/>
              <a:buFont typeface="Arial" panose="020B0604020202020204" pitchFamily="34" charset="0"/>
              <a:buChar char="•"/>
              <a:defRPr lang="en-US" sz="2000" b="0" kern="1200">
                <a:solidFill>
                  <a:srgbClr val="4D4D4D"/>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sz="1600" kern="1200">
                <a:solidFill>
                  <a:srgbClr val="4D4D4D"/>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sz="1400" kern="1200">
                <a:solidFill>
                  <a:srgbClr val="4D4D4D"/>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sz="1200" kern="1200">
                <a:solidFill>
                  <a:srgbClr val="4D4D4D"/>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2280"/>
              </a:spcBef>
              <a:buFont typeface="Arial" panose="020B0604020202020204" pitchFamily="34" charset="0"/>
              <a:buNone/>
            </a:pPr>
            <a:r>
              <a:rPr lang="en-US" b="1" dirty="0">
                <a:solidFill>
                  <a:schemeClr val="accent5">
                    <a:lumMod val="50000"/>
                  </a:schemeClr>
                </a:solidFill>
              </a:rPr>
              <a:t>Thank you!</a:t>
            </a:r>
          </a:p>
        </p:txBody>
      </p:sp>
      <p:cxnSp>
        <p:nvCxnSpPr>
          <p:cNvPr id="6" name="Straight Connector 5"/>
          <p:cNvCxnSpPr/>
          <p:nvPr/>
        </p:nvCxnSpPr>
        <p:spPr>
          <a:xfrm>
            <a:off x="388280" y="1881773"/>
            <a:ext cx="552992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88280" y="2373201"/>
            <a:ext cx="552992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88280" y="2864629"/>
            <a:ext cx="552992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88280" y="3356057"/>
            <a:ext cx="552992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88280" y="1390345"/>
            <a:ext cx="552992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88280" y="3858854"/>
            <a:ext cx="5529920" cy="0"/>
          </a:xfrm>
          <a:prstGeom prst="line">
            <a:avLst/>
          </a:prstGeom>
          <a:ln>
            <a:solidFill>
              <a:schemeClr val="accent5"/>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5896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220480"/>
            <a:ext cx="7818757" cy="707886"/>
          </a:xfrm>
        </p:spPr>
        <p:txBody>
          <a:bodyPr>
            <a:spAutoFit/>
          </a:bodyPr>
          <a:lstStyle/>
          <a:p>
            <a:r>
              <a:rPr lang="en-US" dirty="0"/>
              <a:t>Verbatim</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20</a:t>
            </a:fld>
            <a:endParaRPr lang="en-US" dirty="0"/>
          </a:p>
        </p:txBody>
      </p:sp>
      <p:sp>
        <p:nvSpPr>
          <p:cNvPr id="5" name="TextBox 4"/>
          <p:cNvSpPr txBox="1"/>
          <p:nvPr/>
        </p:nvSpPr>
        <p:spPr>
          <a:xfrm>
            <a:off x="5162550" y="466724"/>
            <a:ext cx="3629025" cy="2638426"/>
          </a:xfrm>
          <a:prstGeom prst="rect">
            <a:avLst/>
          </a:prstGeom>
          <a:noFill/>
        </p:spPr>
        <p:txBody>
          <a:bodyPr wrap="square" rtlCol="0">
            <a:noAutofit/>
          </a:bodyPr>
          <a:lstStyle/>
          <a:p>
            <a:pPr algn="r">
              <a:lnSpc>
                <a:spcPct val="150000"/>
              </a:lnSpc>
            </a:pPr>
            <a:r>
              <a:rPr lang="en-US" sz="1400" dirty="0"/>
              <a:t>Krishna Valluru, Technical Lead</a:t>
            </a:r>
          </a:p>
          <a:p>
            <a:pPr algn="r">
              <a:lnSpc>
                <a:spcPct val="150000"/>
              </a:lnSpc>
            </a:pPr>
            <a:r>
              <a:rPr lang="en-US" sz="1400" dirty="0"/>
              <a:t>Jeff Kennan, Tool Development</a:t>
            </a:r>
          </a:p>
          <a:p>
            <a:pPr algn="r">
              <a:lnSpc>
                <a:spcPct val="150000"/>
              </a:lnSpc>
            </a:pPr>
            <a:r>
              <a:rPr lang="en-US" sz="1400" dirty="0"/>
              <a:t>Rahul Metta, Engineer</a:t>
            </a:r>
          </a:p>
          <a:p>
            <a:pPr algn="r">
              <a:lnSpc>
                <a:spcPct val="150000"/>
              </a:lnSpc>
            </a:pPr>
            <a:r>
              <a:rPr lang="en-US" sz="1400" dirty="0"/>
              <a:t>Kunal </a:t>
            </a:r>
            <a:r>
              <a:rPr lang="en-US" sz="1400" dirty="0" err="1"/>
              <a:t>Chavan</a:t>
            </a:r>
            <a:r>
              <a:rPr lang="en-US" sz="1400" dirty="0"/>
              <a:t>, Engineer</a:t>
            </a:r>
          </a:p>
          <a:p>
            <a:pPr algn="r">
              <a:lnSpc>
                <a:spcPct val="150000"/>
              </a:lnSpc>
            </a:pPr>
            <a:r>
              <a:rPr lang="en-US" sz="1400" dirty="0"/>
              <a:t>Anna Bachvarova, UX Designer</a:t>
            </a:r>
          </a:p>
          <a:p>
            <a:pPr algn="r">
              <a:lnSpc>
                <a:spcPct val="150000"/>
              </a:lnSpc>
            </a:pPr>
            <a:r>
              <a:rPr lang="en-US" sz="1400" dirty="0"/>
              <a:t>Mike Fuller, Analyst</a:t>
            </a:r>
          </a:p>
        </p:txBody>
      </p:sp>
    </p:spTree>
    <p:extLst>
      <p:ext uri="{BB962C8B-B14F-4D97-AF65-F5344CB8AC3E}">
        <p14:creationId xmlns:p14="http://schemas.microsoft.com/office/powerpoint/2010/main" val="3039092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Motivations</a:t>
            </a:r>
          </a:p>
        </p:txBody>
      </p:sp>
      <p:sp>
        <p:nvSpPr>
          <p:cNvPr id="2" name="Content Placeholder 1"/>
          <p:cNvSpPr>
            <a:spLocks noGrp="1"/>
          </p:cNvSpPr>
          <p:nvPr>
            <p:ph idx="1"/>
          </p:nvPr>
        </p:nvSpPr>
        <p:spPr/>
        <p:txBody>
          <a:bodyPr/>
          <a:lstStyle/>
          <a:p>
            <a:r>
              <a:rPr lang="en-US" dirty="0"/>
              <a:t>Additional recent data acquisition</a:t>
            </a:r>
          </a:p>
          <a:p>
            <a:r>
              <a:rPr lang="en-US" dirty="0"/>
              <a:t>Real-world SSS estimates from stores themselves</a:t>
            </a:r>
          </a:p>
          <a:p>
            <a:r>
              <a:rPr lang="en-US" dirty="0"/>
              <a:t>Even more accurate predictor of quarterly reports</a:t>
            </a:r>
          </a:p>
          <a:p>
            <a:r>
              <a:rPr lang="en-US" dirty="0"/>
              <a:t>Another source of alpha</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21</a:t>
            </a:fld>
            <a:endParaRPr lang="en-US" dirty="0"/>
          </a:p>
        </p:txBody>
      </p:sp>
      <p:sp>
        <p:nvSpPr>
          <p:cNvPr id="5" name="Content Placeholder 2"/>
          <p:cNvSpPr txBox="1">
            <a:spLocks/>
          </p:cNvSpPr>
          <p:nvPr/>
        </p:nvSpPr>
        <p:spPr>
          <a:xfrm>
            <a:off x="295570" y="3273928"/>
            <a:ext cx="6009980" cy="1190625"/>
          </a:xfrm>
          <a:prstGeom prst="rect">
            <a:avLst/>
          </a:prstGeom>
        </p:spPr>
        <p:txBody>
          <a:bodyPr vert="horz" lIns="91440" tIns="45720" rIns="91440" bIns="45720" rtlCol="0">
            <a:noAutofit/>
          </a:bodyPr>
          <a:lstStyle>
            <a:lvl1pPr marL="236538" indent="-236538" algn="l" defTabSz="914400" rtl="0" eaLnBrk="1" latinLnBrk="0" hangingPunct="1">
              <a:spcBef>
                <a:spcPct val="20000"/>
              </a:spcBef>
              <a:buClrTx/>
              <a:buFont typeface="Arial" panose="020B0604020202020204" pitchFamily="34" charset="0"/>
              <a:buChar char="•"/>
              <a:defRPr lang="en-US" sz="1800" b="0" kern="1200" dirty="0" smtClean="0">
                <a:solidFill>
                  <a:schemeClr val="tx1">
                    <a:lumMod val="75000"/>
                    <a:lumOff val="25000"/>
                  </a:schemeClr>
                </a:solidFill>
                <a:latin typeface="Arial" panose="020B0604020202020204" pitchFamily="34" charset="0"/>
                <a:ea typeface="+mj-ea"/>
                <a:cs typeface="Arial" panose="020B0604020202020204" pitchFamily="34" charset="0"/>
              </a:defRPr>
            </a:lvl1pPr>
            <a:lvl2pPr marL="457200" indent="-220663" algn="l" defTabSz="914400" rtl="0" eaLnBrk="1" latinLnBrk="0" hangingPunct="1">
              <a:spcBef>
                <a:spcPct val="20000"/>
              </a:spcBef>
              <a:buClrTx/>
              <a:buFont typeface="Arial" panose="020B0604020202020204" pitchFamily="34" charset="0"/>
              <a:buChar char="–"/>
              <a:defRPr lang="en-US" sz="16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2pPr>
            <a:lvl3pPr marL="630238" indent="-173038" algn="l" defTabSz="914400" rtl="0" eaLnBrk="1" latinLnBrk="0" hangingPunct="1">
              <a:spcBef>
                <a:spcPct val="20000"/>
              </a:spcBef>
              <a:buClrTx/>
              <a:buFont typeface="Arial" panose="020B0604020202020204" pitchFamily="34" charset="0"/>
              <a:buChar char="•"/>
              <a:defRPr lang="en-US" sz="14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3pPr>
            <a:lvl4pPr marL="803275" indent="-173038" algn="l" defTabSz="914400" rtl="0" eaLnBrk="1" latinLnBrk="0" hangingPunct="1">
              <a:spcBef>
                <a:spcPct val="20000"/>
              </a:spcBef>
              <a:buClrTx/>
              <a:buFont typeface="Arial" panose="020B0604020202020204" pitchFamily="34" charset="0"/>
              <a:buChar char="–"/>
              <a:defRPr lang="en-US" sz="1200"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4pPr>
            <a:lvl5pPr marL="977900" indent="-174625" algn="l" defTabSz="914400" rtl="0" eaLnBrk="1" latinLnBrk="0" hangingPunct="1">
              <a:spcBef>
                <a:spcPct val="20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Display data set on AlphaSearch</a:t>
            </a:r>
          </a:p>
          <a:p>
            <a:r>
              <a:rPr lang="en-US"/>
              <a:t>“One-stop shop” for traditional and alternative research</a:t>
            </a:r>
          </a:p>
          <a:p>
            <a:r>
              <a:rPr lang="en-US"/>
              <a:t>Repository for data analytics projects</a:t>
            </a:r>
          </a:p>
        </p:txBody>
      </p:sp>
      <p:sp>
        <p:nvSpPr>
          <p:cNvPr id="6" name="Title 2"/>
          <p:cNvSpPr txBox="1">
            <a:spLocks/>
          </p:cNvSpPr>
          <p:nvPr/>
        </p:nvSpPr>
        <p:spPr>
          <a:xfrm>
            <a:off x="295570" y="2797721"/>
            <a:ext cx="8523174" cy="461665"/>
          </a:xfrm>
          <a:prstGeom prst="rect">
            <a:avLst/>
          </a:prstGeom>
        </p:spPr>
        <p:txBody>
          <a:bodyPr vert="horz" lIns="91440" tIns="45720" rIns="91440" bIns="45720" rtlCol="0" anchor="t">
            <a:spAutoFit/>
          </a:bodyPr>
          <a:lstStyle>
            <a:lvl1pPr algn="l" defTabSz="914400" rtl="0" eaLnBrk="1" latinLnBrk="0" hangingPunct="1">
              <a:lnSpc>
                <a:spcPct val="100000"/>
              </a:lnSpc>
              <a:spcBef>
                <a:spcPct val="0"/>
              </a:spcBef>
              <a:buClrTx/>
              <a:buNone/>
              <a:defRPr lang="en-US" sz="2400" b="1" kern="120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US" sz="2300" dirty="0"/>
              <a:t>Final Product</a:t>
            </a:r>
          </a:p>
        </p:txBody>
      </p:sp>
    </p:spTree>
    <p:extLst>
      <p:ext uri="{BB962C8B-B14F-4D97-AF65-F5344CB8AC3E}">
        <p14:creationId xmlns:p14="http://schemas.microsoft.com/office/powerpoint/2010/main" val="3670413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22</a:t>
            </a:fld>
            <a:endParaRPr lang="en-US" dirty="0"/>
          </a:p>
        </p:txBody>
      </p:sp>
      <p:sp>
        <p:nvSpPr>
          <p:cNvPr id="3" name="Title 2"/>
          <p:cNvSpPr>
            <a:spLocks noGrp="1"/>
          </p:cNvSpPr>
          <p:nvPr>
            <p:ph type="title"/>
          </p:nvPr>
        </p:nvSpPr>
        <p:spPr/>
        <p:txBody>
          <a:bodyPr/>
          <a:lstStyle/>
          <a:p>
            <a:r>
              <a:rPr lang="en-US" dirty="0"/>
              <a:t>Tech Stack</a:t>
            </a:r>
          </a:p>
        </p:txBody>
      </p:sp>
      <p:graphicFrame>
        <p:nvGraphicFramePr>
          <p:cNvPr id="2" name="Diagram 1"/>
          <p:cNvGraphicFramePr/>
          <p:nvPr>
            <p:extLst>
              <p:ext uri="{D42A27DB-BD31-4B8C-83A1-F6EECF244321}">
                <p14:modId xmlns:p14="http://schemas.microsoft.com/office/powerpoint/2010/main" val="198139095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848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5570" y="252158"/>
            <a:ext cx="3323930" cy="461665"/>
          </a:xfrm>
        </p:spPr>
        <p:txBody>
          <a:bodyPr/>
          <a:lstStyle/>
          <a:p>
            <a:r>
              <a:rPr lang="en-US" dirty="0"/>
              <a:t>Learning Experience</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23</a:t>
            </a:fld>
            <a:endParaRPr lang="en-US" dirty="0"/>
          </a:p>
        </p:txBody>
      </p:sp>
      <p:sp>
        <p:nvSpPr>
          <p:cNvPr id="5" name="5-Point Star 4"/>
          <p:cNvSpPr/>
          <p:nvPr/>
        </p:nvSpPr>
        <p:spPr>
          <a:xfrm>
            <a:off x="3007995" y="1906509"/>
            <a:ext cx="3131821" cy="2681102"/>
          </a:xfrm>
          <a:prstGeom prst="star5">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rPr>
              <a:t>Fidelity</a:t>
            </a:r>
          </a:p>
          <a:p>
            <a:pPr algn="ctr"/>
            <a:r>
              <a:rPr lang="en-US" dirty="0">
                <a:latin typeface="Arial" panose="020B0604020202020204" pitchFamily="34" charset="0"/>
              </a:rPr>
              <a:t>Internship</a:t>
            </a:r>
          </a:p>
        </p:txBody>
      </p:sp>
      <p:sp>
        <p:nvSpPr>
          <p:cNvPr id="2" name="Rectangle 1"/>
          <p:cNvSpPr/>
          <p:nvPr/>
        </p:nvSpPr>
        <p:spPr>
          <a:xfrm>
            <a:off x="1543050" y="3834567"/>
            <a:ext cx="1990725" cy="1001801"/>
          </a:xfrm>
          <a:prstGeom prst="rect">
            <a:avLst/>
          </a:prstGeom>
          <a:solidFill>
            <a:srgbClr val="3F9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Fast-paced, Agile teams</a:t>
            </a:r>
          </a:p>
        </p:txBody>
      </p:sp>
      <p:sp>
        <p:nvSpPr>
          <p:cNvPr id="7" name="Rectangle 6"/>
          <p:cNvSpPr/>
          <p:nvPr/>
        </p:nvSpPr>
        <p:spPr>
          <a:xfrm>
            <a:off x="3330892" y="741846"/>
            <a:ext cx="2486025" cy="1115934"/>
          </a:xfrm>
          <a:prstGeom prst="rect">
            <a:avLst/>
          </a:prstGeom>
          <a:solidFill>
            <a:srgbClr val="3F9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Building production-level tools for Enterprise systems</a:t>
            </a:r>
          </a:p>
        </p:txBody>
      </p:sp>
      <p:sp>
        <p:nvSpPr>
          <p:cNvPr id="8" name="Rectangle 7"/>
          <p:cNvSpPr/>
          <p:nvPr/>
        </p:nvSpPr>
        <p:spPr>
          <a:xfrm>
            <a:off x="6296025" y="2038894"/>
            <a:ext cx="2114550" cy="1208166"/>
          </a:xfrm>
          <a:prstGeom prst="rect">
            <a:avLst/>
          </a:prstGeom>
          <a:solidFill>
            <a:srgbClr val="3F9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Team exposure, mentor/technical advice </a:t>
            </a:r>
          </a:p>
        </p:txBody>
      </p:sp>
      <p:sp>
        <p:nvSpPr>
          <p:cNvPr id="9" name="Rectangle 8"/>
          <p:cNvSpPr/>
          <p:nvPr/>
        </p:nvSpPr>
        <p:spPr>
          <a:xfrm>
            <a:off x="5619751" y="3834567"/>
            <a:ext cx="1933574" cy="1001801"/>
          </a:xfrm>
          <a:prstGeom prst="rect">
            <a:avLst/>
          </a:prstGeom>
          <a:solidFill>
            <a:srgbClr val="3F9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Learned more about the financial sector </a:t>
            </a:r>
          </a:p>
        </p:txBody>
      </p:sp>
      <p:sp>
        <p:nvSpPr>
          <p:cNvPr id="10" name="Rectangle 9"/>
          <p:cNvSpPr/>
          <p:nvPr/>
        </p:nvSpPr>
        <p:spPr>
          <a:xfrm>
            <a:off x="619125" y="2038893"/>
            <a:ext cx="2253616" cy="1037681"/>
          </a:xfrm>
          <a:prstGeom prst="rect">
            <a:avLst/>
          </a:prstGeom>
          <a:solidFill>
            <a:srgbClr val="3F9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Got </a:t>
            </a:r>
            <a:r>
              <a:rPr lang="en-US"/>
              <a:t>to meet </a:t>
            </a:r>
            <a:r>
              <a:rPr lang="en-US" dirty="0"/>
              <a:t>and hear from the CEO Abby Johnson </a:t>
            </a:r>
            <a:r>
              <a:rPr lang="en-US" dirty="0">
                <a:sym typeface="Wingdings" panose="05000000000000000000" pitchFamily="2" charset="2"/>
              </a:rPr>
              <a:t> </a:t>
            </a:r>
          </a:p>
        </p:txBody>
      </p:sp>
    </p:spTree>
    <p:extLst>
      <p:ext uri="{BB962C8B-B14F-4D97-AF65-F5344CB8AC3E}">
        <p14:creationId xmlns:p14="http://schemas.microsoft.com/office/powerpoint/2010/main" val="3725517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47" name="Rectangle 46"/>
          <p:cNvSpPr/>
          <p:nvPr/>
        </p:nvSpPr>
        <p:spPr>
          <a:xfrm>
            <a:off x="574080" y="1218975"/>
            <a:ext cx="4927046" cy="584775"/>
          </a:xfrm>
          <a:prstGeom prst="rect">
            <a:avLst/>
          </a:prstGeom>
        </p:spPr>
        <p:txBody>
          <a:bodyPr wrap="square">
            <a:spAutoFit/>
          </a:bodyPr>
          <a:lstStyle/>
          <a:p>
            <a:r>
              <a:rPr lang="en-US" b="1" dirty="0">
                <a:solidFill>
                  <a:schemeClr val="tx1">
                    <a:lumMod val="85000"/>
                    <a:lumOff val="15000"/>
                  </a:schemeClr>
                </a:solidFill>
              </a:rPr>
              <a:t>Michael Canny (Manager)</a:t>
            </a:r>
          </a:p>
          <a:p>
            <a:pPr lvl="0"/>
            <a:r>
              <a:rPr lang="en-US" sz="1400" dirty="0">
                <a:solidFill>
                  <a:schemeClr val="tx1">
                    <a:lumMod val="85000"/>
                    <a:lumOff val="15000"/>
                  </a:schemeClr>
                </a:solidFill>
              </a:rPr>
              <a:t>VP of Quant and Business Intelligence, Asset Management</a:t>
            </a:r>
          </a:p>
        </p:txBody>
      </p:sp>
      <p:sp>
        <p:nvSpPr>
          <p:cNvPr id="48" name="Rectangle 47"/>
          <p:cNvSpPr/>
          <p:nvPr/>
        </p:nvSpPr>
        <p:spPr>
          <a:xfrm>
            <a:off x="574080" y="2104932"/>
            <a:ext cx="5493346" cy="584775"/>
          </a:xfrm>
          <a:prstGeom prst="rect">
            <a:avLst/>
          </a:prstGeom>
        </p:spPr>
        <p:txBody>
          <a:bodyPr wrap="square">
            <a:spAutoFit/>
          </a:bodyPr>
          <a:lstStyle/>
          <a:p>
            <a:r>
              <a:rPr lang="en-US" b="1" dirty="0">
                <a:solidFill>
                  <a:schemeClr val="tx1">
                    <a:lumMod val="85000"/>
                    <a:lumOff val="15000"/>
                  </a:schemeClr>
                </a:solidFill>
              </a:rPr>
              <a:t>Krishna Valluru (Technical Lead)</a:t>
            </a:r>
          </a:p>
          <a:p>
            <a:pPr lvl="0"/>
            <a:r>
              <a:rPr lang="en-US" sz="1400" dirty="0">
                <a:solidFill>
                  <a:schemeClr val="tx1">
                    <a:lumMod val="85000"/>
                    <a:lumOff val="15000"/>
                  </a:schemeClr>
                </a:solidFill>
              </a:rPr>
              <a:t>Director of Software Engineering Development, Asset Management</a:t>
            </a:r>
          </a:p>
        </p:txBody>
      </p:sp>
      <p:sp>
        <p:nvSpPr>
          <p:cNvPr id="51" name="Rectangle 50"/>
          <p:cNvSpPr/>
          <p:nvPr/>
        </p:nvSpPr>
        <p:spPr>
          <a:xfrm>
            <a:off x="574079" y="2939620"/>
            <a:ext cx="5855295" cy="369332"/>
          </a:xfrm>
          <a:prstGeom prst="rect">
            <a:avLst/>
          </a:prstGeom>
        </p:spPr>
        <p:txBody>
          <a:bodyPr wrap="square">
            <a:spAutoFit/>
          </a:bodyPr>
          <a:lstStyle/>
          <a:p>
            <a:r>
              <a:rPr lang="en-US" b="1" dirty="0">
                <a:solidFill>
                  <a:schemeClr val="tx1">
                    <a:lumMod val="85000"/>
                    <a:lumOff val="15000"/>
                  </a:schemeClr>
                </a:solidFill>
              </a:rPr>
              <a:t>The Entire Direct Data/Quant/Enterprise(NC) Team</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24</a:t>
            </a:fld>
            <a:endParaRPr lang="en-US" dirty="0"/>
          </a:p>
        </p:txBody>
      </p:sp>
    </p:spTree>
    <p:extLst>
      <p:ext uri="{BB962C8B-B14F-4D97-AF65-F5344CB8AC3E}">
        <p14:creationId xmlns:p14="http://schemas.microsoft.com/office/powerpoint/2010/main" val="388454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220480"/>
            <a:ext cx="7818757" cy="707886"/>
          </a:xfrm>
        </p:spPr>
        <p:txBody>
          <a:bodyPr>
            <a:spAutoFit/>
          </a:bodyPr>
          <a:lstStyle/>
          <a:p>
            <a:r>
              <a:rPr lang="en-US" dirty="0"/>
              <a:t>Thank you! </a:t>
            </a:r>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25</a:t>
            </a:fld>
            <a:endParaRPr lang="en-US" dirty="0"/>
          </a:p>
        </p:txBody>
      </p:sp>
    </p:spTree>
    <p:extLst>
      <p:ext uri="{BB962C8B-B14F-4D97-AF65-F5344CB8AC3E}">
        <p14:creationId xmlns:p14="http://schemas.microsoft.com/office/powerpoint/2010/main" val="419022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spAutoFit/>
          </a:bodyPr>
          <a:lstStyle/>
          <a:p>
            <a:r>
              <a:rPr lang="en-US" b="1" dirty="0"/>
              <a:t>Introduction</a:t>
            </a:r>
          </a:p>
        </p:txBody>
      </p:sp>
      <p:sp>
        <p:nvSpPr>
          <p:cNvPr id="5" name="Slide Number Placeholder 4"/>
          <p:cNvSpPr>
            <a:spLocks noGrp="1"/>
          </p:cNvSpPr>
          <p:nvPr>
            <p:ph type="sldNum" sz="quarter" idx="14"/>
          </p:nvPr>
        </p:nvSpPr>
        <p:spPr/>
        <p:txBody>
          <a:bodyPr/>
          <a:lstStyle/>
          <a:p>
            <a:pPr>
              <a:defRPr/>
            </a:pPr>
            <a:fld id="{E6474CC2-1230-4213-AD1A-4B2FEEABA7A1}" type="slidenum">
              <a:rPr lang="en-US" smtClean="0"/>
              <a:pPr>
                <a:defRPr/>
              </a:pPr>
              <a:t>3</a:t>
            </a:fld>
            <a:endParaRPr lang="en-US" dirty="0"/>
          </a:p>
        </p:txBody>
      </p:sp>
      <p:sp>
        <p:nvSpPr>
          <p:cNvPr id="4" name="Rectangle 3"/>
          <p:cNvSpPr/>
          <p:nvPr/>
        </p:nvSpPr>
        <p:spPr>
          <a:xfrm>
            <a:off x="2643187" y="3838575"/>
            <a:ext cx="259485" cy="123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3" name="AutoShape 2" descr="Brown Bears logo vect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 name="AutoShape 4" descr="Brown Bears logo vect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Brown Bears logo vector"/>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AutoShape 8" descr="Brown Bears logo vector"/>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nvSpPr>
        <p:spPr>
          <a:xfrm>
            <a:off x="3350852" y="529590"/>
            <a:ext cx="2442297" cy="631190"/>
          </a:xfrm>
          <a:prstGeom prst="rect">
            <a:avLst/>
          </a:prstGeom>
          <a:noFill/>
        </p:spPr>
        <p:txBody>
          <a:bodyPr wrap="square" rtlCol="0">
            <a:noAutofit/>
          </a:bodyPr>
          <a:lstStyle/>
          <a:p>
            <a:pPr algn="ctr"/>
            <a:r>
              <a:rPr lang="en-US" sz="1600" dirty="0"/>
              <a:t>Direct Data Team</a:t>
            </a:r>
          </a:p>
          <a:p>
            <a:pPr algn="ctr"/>
            <a:r>
              <a:rPr lang="en-US" sz="1400" i="1" dirty="0"/>
              <a:t>Mike Canny, Krishna Valluru</a:t>
            </a:r>
          </a:p>
        </p:txBody>
      </p:sp>
      <p:grpSp>
        <p:nvGrpSpPr>
          <p:cNvPr id="12" name="Group 11"/>
          <p:cNvGrpSpPr/>
          <p:nvPr/>
        </p:nvGrpSpPr>
        <p:grpSpPr>
          <a:xfrm>
            <a:off x="1187342" y="1200660"/>
            <a:ext cx="6769316" cy="3485640"/>
            <a:chOff x="1241685" y="1311150"/>
            <a:chExt cx="6769316" cy="3485640"/>
          </a:xfrm>
        </p:grpSpPr>
        <p:pic>
          <p:nvPicPr>
            <p:cNvPr id="2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627" t="14939" r="15623" b="4645"/>
            <a:stretch/>
          </p:blipFill>
          <p:spPr bwMode="auto">
            <a:xfrm>
              <a:off x="1785824" y="1311150"/>
              <a:ext cx="1563482"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0" descr="http://www.populationassociation.org/wp-content/uploads/wpjobboard/job/57/company-logo/brown.png"/>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891371" y="1314986"/>
              <a:ext cx="15875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5359241" y="3219476"/>
              <a:ext cx="2651760" cy="1158214"/>
            </a:xfrm>
            <a:prstGeom prst="rect">
              <a:avLst/>
            </a:prstGeom>
            <a:noFill/>
          </p:spPr>
          <p:txBody>
            <a:bodyPr wrap="square" rtlCol="0">
              <a:noAutofit/>
            </a:bodyPr>
            <a:lstStyle/>
            <a:p>
              <a:pPr algn="ctr"/>
              <a:r>
                <a:rPr lang="en-US" sz="1400" dirty="0">
                  <a:solidFill>
                    <a:srgbClr val="D31607"/>
                  </a:solidFill>
                </a:rPr>
                <a:t>Jeff Kennan</a:t>
              </a:r>
            </a:p>
            <a:p>
              <a:pPr algn="ctr"/>
              <a:r>
                <a:rPr lang="en-US" sz="1400" dirty="0">
                  <a:solidFill>
                    <a:srgbClr val="D31607"/>
                  </a:solidFill>
                </a:rPr>
                <a:t>Class of 2020 (Rising Junior)</a:t>
              </a:r>
            </a:p>
            <a:p>
              <a:pPr algn="ctr"/>
              <a:r>
                <a:rPr lang="en-US" sz="1400" b="1" dirty="0"/>
                <a:t>Last summer: </a:t>
              </a:r>
              <a:r>
                <a:rPr lang="en-US" sz="1400" dirty="0">
                  <a:solidFill>
                    <a:srgbClr val="D31607"/>
                  </a:solidFill>
                </a:rPr>
                <a:t>POC document retrieval and display UI.</a:t>
              </a:r>
            </a:p>
            <a:p>
              <a:pPr algn="ctr"/>
              <a:r>
                <a:rPr lang="en-US" sz="1400" dirty="0">
                  <a:solidFill>
                    <a:srgbClr val="D31607"/>
                  </a:solidFill>
                </a:rPr>
                <a:t>Now in AlphaSearch.</a:t>
              </a:r>
            </a:p>
          </p:txBody>
        </p:sp>
        <p:sp>
          <p:nvSpPr>
            <p:cNvPr id="23" name="TextBox 22"/>
            <p:cNvSpPr txBox="1"/>
            <p:nvPr/>
          </p:nvSpPr>
          <p:spPr>
            <a:xfrm>
              <a:off x="1241685" y="3215640"/>
              <a:ext cx="2651760" cy="1581150"/>
            </a:xfrm>
            <a:prstGeom prst="rect">
              <a:avLst/>
            </a:prstGeom>
            <a:noFill/>
          </p:spPr>
          <p:txBody>
            <a:bodyPr wrap="square" rtlCol="0">
              <a:noAutofit/>
            </a:bodyPr>
            <a:lstStyle/>
            <a:p>
              <a:pPr algn="ctr"/>
              <a:r>
                <a:rPr lang="en-US" sz="1400" dirty="0">
                  <a:solidFill>
                    <a:schemeClr val="accent1">
                      <a:lumMod val="75000"/>
                    </a:schemeClr>
                  </a:solidFill>
                </a:rPr>
                <a:t>Vandana Anand</a:t>
              </a:r>
            </a:p>
            <a:p>
              <a:pPr algn="ctr"/>
              <a:r>
                <a:rPr lang="en-US" sz="1400" dirty="0">
                  <a:solidFill>
                    <a:schemeClr val="accent1">
                      <a:lumMod val="75000"/>
                    </a:schemeClr>
                  </a:solidFill>
                </a:rPr>
                <a:t>Class of 2020 (Rising Junior)</a:t>
              </a:r>
            </a:p>
            <a:p>
              <a:pPr algn="ctr"/>
              <a:r>
                <a:rPr lang="en-US" sz="1400" b="1" dirty="0"/>
                <a:t>Last summer: </a:t>
              </a:r>
              <a:r>
                <a:rPr lang="en-US" sz="1400" dirty="0">
                  <a:solidFill>
                    <a:schemeClr val="accent1">
                      <a:lumMod val="75000"/>
                    </a:schemeClr>
                  </a:solidFill>
                </a:rPr>
                <a:t>FBT Risk Team</a:t>
              </a:r>
            </a:p>
            <a:p>
              <a:pPr algn="ctr"/>
              <a:r>
                <a:rPr lang="en-US" sz="1400" dirty="0">
                  <a:solidFill>
                    <a:schemeClr val="accent1">
                      <a:lumMod val="75000"/>
                    </a:schemeClr>
                  </a:solidFill>
                </a:rPr>
                <a:t>Internal Ribbit Site and PDF conversion tool </a:t>
              </a:r>
            </a:p>
          </p:txBody>
        </p:sp>
      </p:grpSp>
    </p:spTree>
    <p:extLst>
      <p:ext uri="{BB962C8B-B14F-4D97-AF65-F5344CB8AC3E}">
        <p14:creationId xmlns:p14="http://schemas.microsoft.com/office/powerpoint/2010/main" val="2441471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4</a:t>
            </a:fld>
            <a:endParaRPr lang="en-US" dirty="0"/>
          </a:p>
        </p:txBody>
      </p:sp>
      <p:pic>
        <p:nvPicPr>
          <p:cNvPr id="5" name="Picture 4" descr="See the source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180" t="26416" r="13327" b="7717"/>
          <a:stretch/>
        </p:blipFill>
        <p:spPr bwMode="auto">
          <a:xfrm>
            <a:off x="131630" y="3238500"/>
            <a:ext cx="4190210" cy="15978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162549" y="295274"/>
            <a:ext cx="3629025" cy="2638426"/>
          </a:xfrm>
          <a:prstGeom prst="rect">
            <a:avLst/>
          </a:prstGeom>
          <a:noFill/>
        </p:spPr>
        <p:txBody>
          <a:bodyPr wrap="square" rtlCol="0">
            <a:noAutofit/>
          </a:bodyPr>
          <a:lstStyle/>
          <a:p>
            <a:pPr algn="r">
              <a:lnSpc>
                <a:spcPct val="150000"/>
              </a:lnSpc>
            </a:pPr>
            <a:r>
              <a:rPr lang="en-US" sz="1400" dirty="0"/>
              <a:t>Krishna Valluru, Technical Lead</a:t>
            </a:r>
          </a:p>
          <a:p>
            <a:pPr algn="r">
              <a:lnSpc>
                <a:spcPct val="150000"/>
              </a:lnSpc>
            </a:pPr>
            <a:r>
              <a:rPr lang="en-US" sz="1400" dirty="0"/>
              <a:t>Vandana Anand, Software Developer</a:t>
            </a:r>
          </a:p>
          <a:p>
            <a:pPr algn="r">
              <a:lnSpc>
                <a:spcPct val="150000"/>
              </a:lnSpc>
            </a:pPr>
            <a:r>
              <a:rPr lang="en-US" sz="1400" dirty="0"/>
              <a:t>Roshan Taheri, Data Scientist</a:t>
            </a:r>
          </a:p>
          <a:p>
            <a:pPr algn="r">
              <a:lnSpc>
                <a:spcPct val="150000"/>
              </a:lnSpc>
            </a:pPr>
            <a:r>
              <a:rPr lang="en-US" sz="1400" dirty="0"/>
              <a:t>Kunal Chavan, Engineer</a:t>
            </a:r>
          </a:p>
          <a:p>
            <a:pPr algn="r">
              <a:lnSpc>
                <a:spcPct val="150000"/>
              </a:lnSpc>
            </a:pPr>
            <a:r>
              <a:rPr lang="en-US" sz="1400" dirty="0"/>
              <a:t>Michael Ahmadi, Engineer</a:t>
            </a:r>
          </a:p>
          <a:p>
            <a:pPr algn="r">
              <a:lnSpc>
                <a:spcPct val="150000"/>
              </a:lnSpc>
            </a:pPr>
            <a:r>
              <a:rPr lang="en-US" sz="1400" dirty="0"/>
              <a:t>Anna Bachvarova, UX Designer</a:t>
            </a:r>
          </a:p>
          <a:p>
            <a:pPr algn="r">
              <a:lnSpc>
                <a:spcPct val="150000"/>
              </a:lnSpc>
            </a:pPr>
            <a:r>
              <a:rPr lang="en-US" sz="1400" dirty="0"/>
              <a:t>Mike Fuller, Analyst</a:t>
            </a:r>
          </a:p>
          <a:p>
            <a:pPr algn="r">
              <a:lnSpc>
                <a:spcPct val="150000"/>
              </a:lnSpc>
            </a:pPr>
            <a:r>
              <a:rPr lang="en-US" sz="1400" dirty="0"/>
              <a:t>North Carolina Team, Standups</a:t>
            </a:r>
          </a:p>
        </p:txBody>
      </p:sp>
    </p:spTree>
    <p:extLst>
      <p:ext uri="{BB962C8B-B14F-4D97-AF65-F5344CB8AC3E}">
        <p14:creationId xmlns:p14="http://schemas.microsoft.com/office/powerpoint/2010/main" val="373060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1800" dirty="0"/>
              <a:t>Can enter up to 5 keywords to compare how popular they were overtime </a:t>
            </a:r>
          </a:p>
          <a:p>
            <a:pPr lvl="1">
              <a:buFont typeface="Arial" panose="020B0604020202020204" pitchFamily="34" charset="0"/>
              <a:buChar char="•"/>
            </a:pPr>
            <a:r>
              <a:rPr lang="en-US" sz="1800" dirty="0"/>
              <a:t>Got permission to acquire this data for research purposes</a:t>
            </a:r>
          </a:p>
          <a:p>
            <a:pPr lvl="1">
              <a:buFont typeface="Arial" panose="020B0604020202020204" pitchFamily="34" charset="0"/>
              <a:buChar char="•"/>
            </a:pPr>
            <a:r>
              <a:rPr lang="en-US" sz="1800" dirty="0"/>
              <a:t>Python tool to extract Google Trends data </a:t>
            </a:r>
          </a:p>
          <a:p>
            <a:pPr lvl="1">
              <a:buFont typeface="Arial" panose="020B0604020202020204" pitchFamily="34" charset="0"/>
              <a:buChar char="•"/>
            </a:pPr>
            <a:r>
              <a:rPr lang="en-US" sz="1800" dirty="0"/>
              <a:t>Display this information that’s helpful for researchers/analysts to use the data</a:t>
            </a:r>
          </a:p>
          <a:p>
            <a:pPr marL="236537" lvl="1" indent="0">
              <a:buNone/>
            </a:pPr>
            <a:endParaRPr lang="en-US" dirty="0"/>
          </a:p>
          <a:p>
            <a:pPr lvl="1"/>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5</a:t>
            </a:fld>
            <a:endParaRPr lang="en-US" dirty="0"/>
          </a:p>
        </p:txBody>
      </p:sp>
    </p:spTree>
    <p:extLst>
      <p:ext uri="{BB962C8B-B14F-4D97-AF65-F5344CB8AC3E}">
        <p14:creationId xmlns:p14="http://schemas.microsoft.com/office/powerpoint/2010/main" val="3351063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Trends Data</a:t>
            </a:r>
          </a:p>
        </p:txBody>
      </p:sp>
      <p:sp>
        <p:nvSpPr>
          <p:cNvPr id="3" name="Content Placeholder 2"/>
          <p:cNvSpPr>
            <a:spLocks noGrp="1"/>
          </p:cNvSpPr>
          <p:nvPr>
            <p:ph idx="1"/>
          </p:nvPr>
        </p:nvSpPr>
        <p:spPr>
          <a:xfrm>
            <a:off x="620826" y="857886"/>
            <a:ext cx="8523174" cy="511069"/>
          </a:xfrm>
        </p:spPr>
        <p:txBody>
          <a:bodyPr/>
          <a:lstStyle/>
          <a:p>
            <a:pPr marL="0" indent="0">
              <a:buNone/>
            </a:pPr>
            <a:r>
              <a:rPr lang="en-US" sz="1600" dirty="0"/>
              <a:t>Research paper on using Google Trends data to predict the number of flu cases</a:t>
            </a:r>
          </a:p>
          <a:p>
            <a:endParaRPr lang="en-US" dirty="0"/>
          </a:p>
        </p:txBody>
      </p:sp>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6</a:t>
            </a:fld>
            <a:endParaRPr lang="en-US" dirty="0"/>
          </a:p>
        </p:txBody>
      </p:sp>
      <p:pic>
        <p:nvPicPr>
          <p:cNvPr id="1026" name="Picture 2" descr="C:\Users\a609691\Documents\FinalPresentationGTOver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97" y="1323975"/>
            <a:ext cx="5267325" cy="2125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90697" y="3592661"/>
            <a:ext cx="5607914" cy="1246419"/>
          </a:xfrm>
          <a:prstGeom prst="rect">
            <a:avLst/>
          </a:prstGeom>
          <a:noFill/>
        </p:spPr>
        <p:txBody>
          <a:bodyPr wrap="square" rtlCol="0">
            <a:noAutofit/>
          </a:bodyPr>
          <a:lstStyle/>
          <a:p>
            <a:pPr marL="285750" indent="-285750">
              <a:buFont typeface="Arial" panose="020B0604020202020204" pitchFamily="34" charset="0"/>
              <a:buChar char="•"/>
            </a:pPr>
            <a:r>
              <a:rPr lang="en-US" sz="1400" dirty="0"/>
              <a:t>High correlation between the two charts </a:t>
            </a:r>
          </a:p>
          <a:p>
            <a:pPr marL="285750" indent="-285750">
              <a:buFont typeface="Arial" panose="020B0604020202020204" pitchFamily="34" charset="0"/>
              <a:buChar char="•"/>
            </a:pPr>
            <a:r>
              <a:rPr lang="en-US" sz="1400" dirty="0"/>
              <a:t>Scores are normalized when comparing two or more keywords </a:t>
            </a:r>
          </a:p>
          <a:p>
            <a:r>
              <a:rPr lang="en-US" sz="1400" dirty="0"/>
              <a:t>as opposed to searching one keyword</a:t>
            </a:r>
          </a:p>
          <a:p>
            <a:pPr marL="285750" indent="-285750">
              <a:buFont typeface="Arial" panose="020B0604020202020204" pitchFamily="34" charset="0"/>
              <a:buChar char="•"/>
            </a:pPr>
            <a:r>
              <a:rPr lang="en-US" sz="1400" dirty="0"/>
              <a:t>Google data is very valuable as its historical data can be used to </a:t>
            </a:r>
          </a:p>
          <a:p>
            <a:r>
              <a:rPr lang="en-US" sz="1400" dirty="0"/>
              <a:t>predict the future</a:t>
            </a:r>
          </a:p>
          <a:p>
            <a:endParaRPr lang="en-US" sz="1400" dirty="0"/>
          </a:p>
        </p:txBody>
      </p:sp>
      <p:sp>
        <p:nvSpPr>
          <p:cNvPr id="6" name="TextBox 5"/>
          <p:cNvSpPr txBox="1"/>
          <p:nvPr/>
        </p:nvSpPr>
        <p:spPr>
          <a:xfrm>
            <a:off x="620826" y="3592661"/>
            <a:ext cx="1239970" cy="247650"/>
          </a:xfrm>
          <a:prstGeom prst="rect">
            <a:avLst/>
          </a:prstGeom>
          <a:noFill/>
        </p:spPr>
        <p:txBody>
          <a:bodyPr wrap="square" rtlCol="0">
            <a:noAutofit/>
          </a:bodyPr>
          <a:lstStyle/>
          <a:p>
            <a:r>
              <a:rPr lang="en-US" sz="1400" b="1" dirty="0"/>
              <a:t>Highlights:</a:t>
            </a:r>
          </a:p>
          <a:p>
            <a:endParaRPr lang="en-US" sz="1400" dirty="0"/>
          </a:p>
        </p:txBody>
      </p:sp>
    </p:spTree>
    <p:extLst>
      <p:ext uri="{BB962C8B-B14F-4D97-AF65-F5344CB8AC3E}">
        <p14:creationId xmlns:p14="http://schemas.microsoft.com/office/powerpoint/2010/main" val="103403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and Software</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7</a:t>
            </a:fld>
            <a:endParaRPr lang="en-US" dirty="0"/>
          </a:p>
        </p:txBody>
      </p:sp>
      <p:grpSp>
        <p:nvGrpSpPr>
          <p:cNvPr id="8" name="Group 7"/>
          <p:cNvGrpSpPr/>
          <p:nvPr/>
        </p:nvGrpSpPr>
        <p:grpSpPr>
          <a:xfrm>
            <a:off x="609600" y="1276350"/>
            <a:ext cx="7829550" cy="3560018"/>
            <a:chOff x="609600" y="1276350"/>
            <a:chExt cx="7829550" cy="3560018"/>
          </a:xfrm>
        </p:grpSpPr>
        <p:grpSp>
          <p:nvGrpSpPr>
            <p:cNvPr id="9" name="Group 8"/>
            <p:cNvGrpSpPr/>
            <p:nvPr/>
          </p:nvGrpSpPr>
          <p:grpSpPr>
            <a:xfrm>
              <a:off x="609600" y="1276350"/>
              <a:ext cx="7829550" cy="857250"/>
              <a:chOff x="390525" y="1238250"/>
              <a:chExt cx="7829550" cy="857250"/>
            </a:xfrm>
          </p:grpSpPr>
          <p:sp>
            <p:nvSpPr>
              <p:cNvPr id="4" name="Pentagon 3"/>
              <p:cNvSpPr/>
              <p:nvPr/>
            </p:nvSpPr>
            <p:spPr>
              <a:xfrm>
                <a:off x="390525" y="1238250"/>
                <a:ext cx="2228850" cy="857250"/>
              </a:xfrm>
              <a:prstGeom prst="homePlate">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Data Extraction</a:t>
                </a:r>
              </a:p>
            </p:txBody>
          </p:sp>
          <p:sp>
            <p:nvSpPr>
              <p:cNvPr id="5" name="Chevron 4"/>
              <p:cNvSpPr/>
              <p:nvPr/>
            </p:nvSpPr>
            <p:spPr>
              <a:xfrm>
                <a:off x="2114550" y="1238250"/>
                <a:ext cx="2486025" cy="85725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Generating Graphs</a:t>
                </a:r>
              </a:p>
            </p:txBody>
          </p:sp>
          <p:sp>
            <p:nvSpPr>
              <p:cNvPr id="6" name="Chevron 5"/>
              <p:cNvSpPr/>
              <p:nvPr/>
            </p:nvSpPr>
            <p:spPr>
              <a:xfrm>
                <a:off x="4005261" y="1238250"/>
                <a:ext cx="2252664" cy="857250"/>
              </a:xfrm>
              <a:prstGeom prst="chevron">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API</a:t>
                </a:r>
              </a:p>
            </p:txBody>
          </p:sp>
          <p:sp>
            <p:nvSpPr>
              <p:cNvPr id="7" name="Chevron 6"/>
              <p:cNvSpPr/>
              <p:nvPr/>
            </p:nvSpPr>
            <p:spPr>
              <a:xfrm>
                <a:off x="5829299" y="1238250"/>
                <a:ext cx="2390776" cy="857250"/>
              </a:xfrm>
              <a:prstGeom prst="chevron">
                <a:avLst/>
              </a:prstGeom>
              <a:solidFill>
                <a:srgbClr val="D6D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rPr>
                  <a:t>Linux Server</a:t>
                </a:r>
              </a:p>
            </p:txBody>
          </p:sp>
        </p:grpSp>
        <p:cxnSp>
          <p:nvCxnSpPr>
            <p:cNvPr id="11" name="Straight Arrow Connector 10"/>
            <p:cNvCxnSpPr/>
            <p:nvPr/>
          </p:nvCxnSpPr>
          <p:spPr>
            <a:xfrm flipV="1">
              <a:off x="1409700" y="2133600"/>
              <a:ext cx="1" cy="495300"/>
            </a:xfrm>
            <a:prstGeom prst="straightConnector1">
              <a:avLst/>
            </a:prstGeom>
            <a:ln w="38100">
              <a:solidFill>
                <a:srgbClr val="CC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81373" y="2133600"/>
              <a:ext cx="1" cy="49530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312569" y="2133600"/>
              <a:ext cx="1" cy="495300"/>
            </a:xfrm>
            <a:prstGeom prst="straightConnector1">
              <a:avLst/>
            </a:prstGeom>
            <a:ln w="3810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243762" y="2133600"/>
              <a:ext cx="1" cy="495300"/>
            </a:xfrm>
            <a:prstGeom prst="straightConnector1">
              <a:avLst/>
            </a:prstGeom>
            <a:ln w="38100">
              <a:solidFill>
                <a:srgbClr val="E5E85C"/>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09600" y="2628900"/>
              <a:ext cx="1724025" cy="2207468"/>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Arial" panose="020B0604020202020204" pitchFamily="34" charset="0"/>
                </a:rPr>
                <a:t>Developed a program that can also take in a CSV file with keywords and a region to extract Google Trends Data </a:t>
              </a:r>
            </a:p>
            <a:p>
              <a:r>
                <a:rPr lang="en-US" sz="1100" b="1" dirty="0">
                  <a:latin typeface="Arial" panose="020B0604020202020204" pitchFamily="34" charset="0"/>
                </a:rPr>
                <a:t>Software:</a:t>
              </a:r>
            </a:p>
            <a:p>
              <a:pPr marL="285750" indent="-285750">
                <a:buFont typeface="Arial" panose="020B0604020202020204" pitchFamily="34" charset="0"/>
                <a:buChar char="•"/>
              </a:pPr>
              <a:r>
                <a:rPr lang="en-US" sz="1100" dirty="0">
                  <a:latin typeface="Arial" panose="020B0604020202020204" pitchFamily="34" charset="0"/>
                </a:rPr>
                <a:t>Used </a:t>
              </a:r>
              <a:r>
                <a:rPr lang="en-US" sz="1100" b="1" dirty="0">
                  <a:solidFill>
                    <a:schemeClr val="tx1">
                      <a:lumMod val="85000"/>
                      <a:lumOff val="15000"/>
                    </a:schemeClr>
                  </a:solidFill>
                  <a:latin typeface="Arial" panose="020B0604020202020204" pitchFamily="34" charset="0"/>
                </a:rPr>
                <a:t>python</a:t>
              </a:r>
              <a:r>
                <a:rPr lang="en-US" sz="1100" dirty="0">
                  <a:latin typeface="Arial" panose="020B0604020202020204" pitchFamily="34" charset="0"/>
                </a:rPr>
                <a:t> for this whole program </a:t>
              </a:r>
            </a:p>
            <a:p>
              <a:pPr marL="285750" indent="-285750">
                <a:buFont typeface="Arial" panose="020B0604020202020204" pitchFamily="34" charset="0"/>
                <a:buChar char="•"/>
              </a:pPr>
              <a:r>
                <a:rPr lang="en-US" sz="1100" dirty="0">
                  <a:latin typeface="Arial" panose="020B0604020202020204" pitchFamily="34" charset="0"/>
                </a:rPr>
                <a:t>Built-in package called </a:t>
              </a:r>
              <a:r>
                <a:rPr lang="en-US" sz="1100" b="1" dirty="0">
                  <a:solidFill>
                    <a:schemeClr val="tx1">
                      <a:lumMod val="85000"/>
                      <a:lumOff val="15000"/>
                    </a:schemeClr>
                  </a:solidFill>
                  <a:latin typeface="Arial" panose="020B0604020202020204" pitchFamily="34" charset="0"/>
                </a:rPr>
                <a:t>pytrends</a:t>
              </a:r>
              <a:r>
                <a:rPr lang="en-US" sz="1100" dirty="0">
                  <a:latin typeface="Arial" panose="020B0604020202020204" pitchFamily="34" charset="0"/>
                </a:rPr>
                <a:t>  for data extraction </a:t>
              </a:r>
            </a:p>
            <a:p>
              <a:endParaRPr lang="en-US" sz="1100" dirty="0">
                <a:latin typeface="Arial" panose="020B0604020202020204" pitchFamily="34" charset="0"/>
              </a:endParaRPr>
            </a:p>
          </p:txBody>
        </p:sp>
        <p:sp>
          <p:nvSpPr>
            <p:cNvPr id="17" name="Rectangle 16"/>
            <p:cNvSpPr/>
            <p:nvPr/>
          </p:nvSpPr>
          <p:spPr>
            <a:xfrm>
              <a:off x="2500311" y="2628900"/>
              <a:ext cx="1724025" cy="212407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100" dirty="0">
                  <a:latin typeface="Arial" panose="020B0604020202020204" pitchFamily="34" charset="0"/>
                </a:rPr>
                <a:t>Added a function in order to have a chart functionality to build a graph for the data</a:t>
              </a:r>
            </a:p>
            <a:p>
              <a:r>
                <a:rPr lang="en-US" sz="1100" b="1" dirty="0">
                  <a:latin typeface="Arial" panose="020B0604020202020204" pitchFamily="34" charset="0"/>
                </a:rPr>
                <a:t>Software:</a:t>
              </a:r>
            </a:p>
            <a:p>
              <a:pPr marL="171450" indent="-171450">
                <a:buFont typeface="Arial" panose="020B0604020202020204" pitchFamily="34" charset="0"/>
                <a:buChar char="•"/>
              </a:pPr>
              <a:r>
                <a:rPr lang="en-US" sz="1100" dirty="0">
                  <a:latin typeface="Arial" panose="020B0604020202020204" pitchFamily="34" charset="0"/>
                </a:rPr>
                <a:t>Package in python for generating graphs called </a:t>
              </a:r>
              <a:r>
                <a:rPr lang="en-US" sz="1100" b="1" dirty="0">
                  <a:solidFill>
                    <a:schemeClr val="tx1"/>
                  </a:solidFill>
                  <a:latin typeface="Arial" panose="020B0604020202020204" pitchFamily="34" charset="0"/>
                </a:rPr>
                <a:t>plotly</a:t>
              </a:r>
            </a:p>
            <a:p>
              <a:pPr marL="171450" indent="-171450">
                <a:buFont typeface="Arial" panose="020B0604020202020204" pitchFamily="34" charset="0"/>
                <a:buChar char="•"/>
              </a:pPr>
              <a:endParaRPr lang="en-US" sz="1100" b="1" dirty="0">
                <a:latin typeface="Arial" panose="020B0604020202020204" pitchFamily="34" charset="0"/>
              </a:endParaRPr>
            </a:p>
          </p:txBody>
        </p:sp>
        <p:sp>
          <p:nvSpPr>
            <p:cNvPr id="19" name="Rectangle 18"/>
            <p:cNvSpPr/>
            <p:nvPr/>
          </p:nvSpPr>
          <p:spPr>
            <a:xfrm>
              <a:off x="6381750" y="2628899"/>
              <a:ext cx="1724025" cy="1905001"/>
            </a:xfrm>
            <a:prstGeom prst="rect">
              <a:avLst/>
            </a:prstGeom>
            <a:solidFill>
              <a:srgbClr val="D6D2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Arial" panose="020B0604020202020204" pitchFamily="34" charset="0"/>
                </a:rPr>
                <a:t>Installed this program on the Linux server for the team to access</a:t>
              </a:r>
            </a:p>
            <a:p>
              <a:r>
                <a:rPr lang="en-US" sz="1100" b="1" dirty="0">
                  <a:latin typeface="Arial" panose="020B0604020202020204" pitchFamily="34" charset="0"/>
                </a:rPr>
                <a:t>Software:</a:t>
              </a:r>
            </a:p>
            <a:p>
              <a:pPr marL="171450" indent="-171450">
                <a:buFont typeface="Arial" panose="020B0604020202020204" pitchFamily="34" charset="0"/>
                <a:buChar char="•"/>
              </a:pPr>
              <a:r>
                <a:rPr lang="en-US" sz="1100" dirty="0">
                  <a:latin typeface="Arial" panose="020B0604020202020204" pitchFamily="34" charset="0"/>
                </a:rPr>
                <a:t>The WSGI (web server gateway interface) called </a:t>
              </a:r>
              <a:r>
                <a:rPr lang="en-US" sz="1100" b="1" dirty="0">
                  <a:solidFill>
                    <a:schemeClr val="tx1"/>
                  </a:solidFill>
                  <a:latin typeface="Arial" panose="020B0604020202020204" pitchFamily="34" charset="0"/>
                </a:rPr>
                <a:t>gunicorn</a:t>
              </a:r>
              <a:r>
                <a:rPr lang="en-US" sz="1100" dirty="0">
                  <a:latin typeface="Arial" panose="020B0604020202020204" pitchFamily="34" charset="0"/>
                </a:rPr>
                <a:t> to call a port for hosting a site</a:t>
              </a:r>
            </a:p>
          </p:txBody>
        </p:sp>
        <p:sp>
          <p:nvSpPr>
            <p:cNvPr id="20" name="Rectangle 19"/>
            <p:cNvSpPr/>
            <p:nvPr/>
          </p:nvSpPr>
          <p:spPr>
            <a:xfrm>
              <a:off x="4450557" y="2628898"/>
              <a:ext cx="1724025" cy="200025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100" dirty="0">
                  <a:latin typeface="Arial" panose="020B0604020202020204" pitchFamily="34" charset="0"/>
                </a:rPr>
                <a:t>Created an API to get input parameters from the URL based on user needs and display data in an organized table</a:t>
              </a:r>
            </a:p>
            <a:p>
              <a:r>
                <a:rPr lang="en-US" sz="1100" b="1" dirty="0">
                  <a:latin typeface="Arial" panose="020B0604020202020204" pitchFamily="34" charset="0"/>
                </a:rPr>
                <a:t>Software:</a:t>
              </a:r>
            </a:p>
            <a:p>
              <a:pPr marL="171450" indent="-171450">
                <a:buFont typeface="Arial" panose="020B0604020202020204" pitchFamily="34" charset="0"/>
                <a:buChar char="•"/>
              </a:pPr>
              <a:r>
                <a:rPr lang="en-US" sz="1100" dirty="0">
                  <a:latin typeface="Arial" panose="020B0604020202020204" pitchFamily="34" charset="0"/>
                </a:rPr>
                <a:t>A tool to serve an application online called </a:t>
              </a:r>
              <a:r>
                <a:rPr lang="en-US" sz="1100" b="1" dirty="0">
                  <a:solidFill>
                    <a:schemeClr val="tx1"/>
                  </a:solidFill>
                  <a:latin typeface="Arial" panose="020B0604020202020204" pitchFamily="34" charset="0"/>
                </a:rPr>
                <a:t>flask</a:t>
              </a:r>
            </a:p>
            <a:p>
              <a:pPr algn="ctr"/>
              <a:endParaRPr lang="en-US" sz="1100" dirty="0">
                <a:latin typeface="Arial" panose="020B0604020202020204" pitchFamily="34" charset="0"/>
              </a:endParaRPr>
            </a:p>
          </p:txBody>
        </p:sp>
      </p:grpSp>
    </p:spTree>
    <p:extLst>
      <p:ext uri="{BB962C8B-B14F-4D97-AF65-F5344CB8AC3E}">
        <p14:creationId xmlns:p14="http://schemas.microsoft.com/office/powerpoint/2010/main" val="418430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pPr>
              <a:defRPr/>
            </a:pPr>
            <a:fld id="{E6474CC2-1230-4213-AD1A-4B2FEEABA7A1}" type="slidenum">
              <a:rPr lang="en-US" smtClean="0"/>
              <a:pPr>
                <a:defRPr/>
              </a:pPr>
              <a:t>8</a:t>
            </a:fld>
            <a:endParaRPr lang="en-US" dirty="0"/>
          </a:p>
        </p:txBody>
      </p:sp>
      <p:sp>
        <p:nvSpPr>
          <p:cNvPr id="3" name="Title 2"/>
          <p:cNvSpPr>
            <a:spLocks noGrp="1"/>
          </p:cNvSpPr>
          <p:nvPr>
            <p:ph type="title"/>
          </p:nvPr>
        </p:nvSpPr>
        <p:spPr/>
        <p:txBody>
          <a:bodyPr/>
          <a:lstStyle/>
          <a:p>
            <a:r>
              <a:rPr lang="en-US" dirty="0"/>
              <a:t>Final Product</a:t>
            </a:r>
          </a:p>
        </p:txBody>
      </p:sp>
      <p:pic>
        <p:nvPicPr>
          <p:cNvPr id="3074" name="Picture 2" descr="C:\Users\a609691\Documents\Data Table for Google Trends.PNG"/>
          <p:cNvPicPr>
            <a:picLocks noChangeAspect="1" noChangeArrowheads="1"/>
          </p:cNvPicPr>
          <p:nvPr/>
        </p:nvPicPr>
        <p:blipFill rotWithShape="1">
          <a:blip r:embed="rId3">
            <a:extLst>
              <a:ext uri="{28A0092B-C50C-407E-A947-70E740481C1C}">
                <a14:useLocalDpi xmlns:a14="http://schemas.microsoft.com/office/drawing/2010/main" val="0"/>
              </a:ext>
            </a:extLst>
          </a:blip>
          <a:srcRect r="19757"/>
          <a:stretch/>
        </p:blipFill>
        <p:spPr bwMode="auto">
          <a:xfrm>
            <a:off x="131630" y="884145"/>
            <a:ext cx="3097345" cy="2243732"/>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3075" name="Picture 3" descr="C:\Users\a609691\Documents\Plotly Graph of Google Trend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62325" y="884145"/>
            <a:ext cx="5694022" cy="341163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59510" y="3127877"/>
            <a:ext cx="2449645" cy="247650"/>
          </a:xfrm>
          <a:prstGeom prst="rect">
            <a:avLst/>
          </a:prstGeom>
          <a:noFill/>
        </p:spPr>
        <p:txBody>
          <a:bodyPr wrap="square" rtlCol="0">
            <a:noAutofit/>
          </a:bodyPr>
          <a:lstStyle/>
          <a:p>
            <a:r>
              <a:rPr lang="en-US" sz="1000" dirty="0"/>
              <a:t>Snip-it of the Google Trends Data Table</a:t>
            </a:r>
          </a:p>
        </p:txBody>
      </p:sp>
      <p:sp>
        <p:nvSpPr>
          <p:cNvPr id="7" name="TextBox 6"/>
          <p:cNvSpPr txBox="1"/>
          <p:nvPr/>
        </p:nvSpPr>
        <p:spPr>
          <a:xfrm>
            <a:off x="4309098" y="4314825"/>
            <a:ext cx="3800475" cy="247650"/>
          </a:xfrm>
          <a:prstGeom prst="rect">
            <a:avLst/>
          </a:prstGeom>
          <a:noFill/>
        </p:spPr>
        <p:txBody>
          <a:bodyPr wrap="square" rtlCol="0">
            <a:noAutofit/>
          </a:bodyPr>
          <a:lstStyle/>
          <a:p>
            <a:r>
              <a:rPr lang="en-US" sz="1000" dirty="0"/>
              <a:t>Chart generated by Plotly of the Google Trends Data Table</a:t>
            </a:r>
          </a:p>
        </p:txBody>
      </p:sp>
      <p:sp>
        <p:nvSpPr>
          <p:cNvPr id="6" name="Rectangle 5"/>
          <p:cNvSpPr/>
          <p:nvPr/>
        </p:nvSpPr>
        <p:spPr>
          <a:xfrm>
            <a:off x="131630" y="3540968"/>
            <a:ext cx="3164020" cy="117157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latin typeface="Arial" panose="020B0604020202020204" pitchFamily="34" charset="0"/>
              </a:rPr>
              <a:t>Input :	      	  Output:</a:t>
            </a:r>
          </a:p>
          <a:p>
            <a:r>
              <a:rPr lang="en-US" sz="1400" dirty="0">
                <a:latin typeface="Arial" panose="020B0604020202020204" pitchFamily="34" charset="0"/>
              </a:rPr>
              <a:t>- Up to 5 Keywords         -Data Table</a:t>
            </a:r>
          </a:p>
          <a:p>
            <a:r>
              <a:rPr lang="en-US" sz="1400" dirty="0">
                <a:latin typeface="Arial" panose="020B0604020202020204" pitchFamily="34" charset="0"/>
              </a:rPr>
              <a:t>- Region (ex. US, UK)     -Chart with </a:t>
            </a:r>
          </a:p>
          <a:p>
            <a:r>
              <a:rPr lang="en-US" sz="1400" dirty="0">
                <a:latin typeface="Arial" panose="020B0604020202020204" pitchFamily="34" charset="0"/>
              </a:rPr>
              <a:t>- Start/End Date	   keywords</a:t>
            </a:r>
          </a:p>
        </p:txBody>
      </p:sp>
      <p:sp>
        <p:nvSpPr>
          <p:cNvPr id="8" name="Rectangle 7"/>
          <p:cNvSpPr/>
          <p:nvPr/>
        </p:nvSpPr>
        <p:spPr>
          <a:xfrm>
            <a:off x="4641991" y="884145"/>
            <a:ext cx="3001340" cy="32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rPr>
              <a:t>Interest for Keywords Overtime</a:t>
            </a:r>
          </a:p>
        </p:txBody>
      </p:sp>
    </p:spTree>
    <p:extLst>
      <p:ext uri="{BB962C8B-B14F-4D97-AF65-F5344CB8AC3E}">
        <p14:creationId xmlns:p14="http://schemas.microsoft.com/office/powerpoint/2010/main" val="395861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Next </a:t>
            </a:r>
          </a:p>
        </p:txBody>
      </p:sp>
      <p:sp>
        <p:nvSpPr>
          <p:cNvPr id="3" name="Slide Number Placeholder 2"/>
          <p:cNvSpPr>
            <a:spLocks noGrp="1"/>
          </p:cNvSpPr>
          <p:nvPr>
            <p:ph type="sldNum" sz="quarter" idx="14"/>
          </p:nvPr>
        </p:nvSpPr>
        <p:spPr/>
        <p:txBody>
          <a:bodyPr/>
          <a:lstStyle/>
          <a:p>
            <a:pPr>
              <a:defRPr/>
            </a:pPr>
            <a:fld id="{E6474CC2-1230-4213-AD1A-4B2FEEABA7A1}" type="slidenum">
              <a:rPr lang="en-US" smtClean="0"/>
              <a:pPr>
                <a:defRPr/>
              </a:pPr>
              <a:t>9</a:t>
            </a:fld>
            <a:endParaRPr lang="en-US" dirty="0"/>
          </a:p>
        </p:txBody>
      </p:sp>
      <p:graphicFrame>
        <p:nvGraphicFramePr>
          <p:cNvPr id="4" name="Diagram 3"/>
          <p:cNvGraphicFramePr/>
          <p:nvPr>
            <p:extLst>
              <p:ext uri="{D42A27DB-BD31-4B8C-83A1-F6EECF244321}">
                <p14:modId xmlns:p14="http://schemas.microsoft.com/office/powerpoint/2010/main" val="4233644224"/>
              </p:ext>
            </p:extLst>
          </p:nvPr>
        </p:nvGraphicFramePr>
        <p:xfrm>
          <a:off x="1704975" y="903771"/>
          <a:ext cx="5943600" cy="3562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326096"/>
      </p:ext>
    </p:extLst>
  </p:cSld>
  <p:clrMapOvr>
    <a:masterClrMapping/>
  </p:clrMapOvr>
</p:sld>
</file>

<file path=ppt/theme/theme1.xml><?xml version="1.0" encoding="utf-8"?>
<a:theme xmlns:a="http://schemas.openxmlformats.org/drawingml/2006/main" name="Basic">
  <a:themeElements>
    <a:clrScheme name="Custom 14">
      <a:dk1>
        <a:srgbClr val="000000"/>
      </a:dk1>
      <a:lt1>
        <a:srgbClr val="FFFFFF"/>
      </a:lt1>
      <a:dk2>
        <a:srgbClr val="4D4D4D"/>
      </a:dk2>
      <a:lt2>
        <a:srgbClr val="D8D8D8"/>
      </a:lt2>
      <a:accent1>
        <a:srgbClr val="EF6D1D"/>
      </a:accent1>
      <a:accent2>
        <a:srgbClr val="2B73A7"/>
      </a:accent2>
      <a:accent3>
        <a:srgbClr val="235988"/>
      </a:accent3>
      <a:accent4>
        <a:srgbClr val="21662B"/>
      </a:accent4>
      <a:accent5>
        <a:srgbClr val="379533"/>
      </a:accent5>
      <a:accent6>
        <a:srgbClr val="29807F"/>
      </a:accent6>
      <a:hlink>
        <a:srgbClr val="005A8B"/>
      </a:hlink>
      <a:folHlink>
        <a:srgbClr val="FF9609"/>
      </a:folHlink>
    </a:clrScheme>
    <a:fontScheme name="Fidelity Font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spPr>
      <a:bodyPr rtlCol="0" anchor="ctr"/>
      <a:lstStyle>
        <a:defPPr algn="ctr">
          <a:defRPr dirty="0">
            <a:latin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24626</TotalTime>
  <Words>1396</Words>
  <Application>Microsoft Macintosh PowerPoint</Application>
  <PresentationFormat>On-screen Show (16:9)</PresentationFormat>
  <Paragraphs>252</Paragraphs>
  <Slides>25</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Basic</vt:lpstr>
      <vt:lpstr>Final Intern Presentation</vt:lpstr>
      <vt:lpstr>Agenda</vt:lpstr>
      <vt:lpstr>Introduction</vt:lpstr>
      <vt:lpstr>PowerPoint Presentation</vt:lpstr>
      <vt:lpstr>Project Overview</vt:lpstr>
      <vt:lpstr>Google Trends Data</vt:lpstr>
      <vt:lpstr>The Process and Software</vt:lpstr>
      <vt:lpstr>Final Product</vt:lpstr>
      <vt:lpstr>What’s Next </vt:lpstr>
      <vt:lpstr>Internship  Takeaways</vt:lpstr>
      <vt:lpstr>Questions?</vt:lpstr>
      <vt:lpstr>Credit Card Data Browser</vt:lpstr>
      <vt:lpstr>Motivations</vt:lpstr>
      <vt:lpstr>End Use Case</vt:lpstr>
      <vt:lpstr>Design</vt:lpstr>
      <vt:lpstr>Excel Tool</vt:lpstr>
      <vt:lpstr>What’s Next</vt:lpstr>
      <vt:lpstr>Internship Takeaways</vt:lpstr>
      <vt:lpstr>Questions?</vt:lpstr>
      <vt:lpstr>Verbatim</vt:lpstr>
      <vt:lpstr>Motivations</vt:lpstr>
      <vt:lpstr>Tech Stack</vt:lpstr>
      <vt:lpstr>Learning Experience</vt:lpstr>
      <vt:lpstr>Acknowledgements</vt:lpstr>
      <vt:lpstr>Thank you! </vt:lpstr>
    </vt:vector>
  </TitlesOfParts>
  <Company>[Default]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Puchacz, Abbey</dc:creator>
  <cp:lastModifiedBy>Anand, Vandana</cp:lastModifiedBy>
  <cp:revision>1486</cp:revision>
  <cp:lastPrinted>2015-02-02T16:31:04Z</cp:lastPrinted>
  <dcterms:created xsi:type="dcterms:W3CDTF">2015-01-15T16:51:51Z</dcterms:created>
  <dcterms:modified xsi:type="dcterms:W3CDTF">2020-09-15T15:13:15Z</dcterms:modified>
</cp:coreProperties>
</file>