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28" r:id="rId2"/>
  </p:sldMasterIdLst>
  <p:notesMasterIdLst>
    <p:notesMasterId r:id="rId4"/>
  </p:notesMasterIdLst>
  <p:sldIdLst>
    <p:sldId id="386" r:id="rId3"/>
  </p:sldIdLst>
  <p:sldSz cx="12192000" cy="6858000"/>
  <p:notesSz cx="6858000" cy="9144000"/>
  <p:custShowLst>
    <p:custShow name="Me" id="0">
      <p:sldLst/>
    </p:custShow>
    <p:custShow name="motivation" id="1">
      <p:sldLst/>
    </p:custShow>
    <p:custShow name="syllabus" id="2">
      <p:sldLst/>
    </p:custShow>
    <p:custShow name="after prelecture" id="3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92513220-6BD3-4BAA-9C2D-13AFE3F61F4C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25"/>
    <a:srgbClr val="FF9900"/>
    <a:srgbClr val="99FF99"/>
    <a:srgbClr val="66FF66"/>
    <a:srgbClr val="008000"/>
    <a:srgbClr val="0066FF"/>
    <a:srgbClr val="003C7D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 autoAdjust="0"/>
    <p:restoredTop sz="82562" autoAdjust="0"/>
  </p:normalViewPr>
  <p:slideViewPr>
    <p:cSldViewPr snapToObjects="1">
      <p:cViewPr varScale="1">
        <p:scale>
          <a:sx n="77" d="100"/>
          <a:sy n="77" d="100"/>
        </p:scale>
        <p:origin x="132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27B2A2E-55A4-49C0-AB74-40E779BE746C}" type="datetimeFigureOut">
              <a:rPr lang="en-US"/>
              <a:pPr>
                <a:defRPr/>
              </a:pPr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D39244-608C-47B9-BEF5-FC33E1780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4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39244-608C-47B9-BEF5-FC33E1780B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pixabay.com/en/binary-http-www-crash-958949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ser&#10;&#10;Description automatically generated">
            <a:extLst>
              <a:ext uri="{FF2B5EF4-FFF2-40B4-BE49-F238E27FC236}">
                <a16:creationId xmlns:a16="http://schemas.microsoft.com/office/drawing/2014/main" id="{D272AE90-F1AC-49BB-A965-713706B790A4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1771650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AA999796-0875-4517-B71E-F71927FF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D8CF10DD-F759-4521-B1E6-67B2AF7EC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967507" y="615950"/>
            <a:ext cx="7731797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264764" y="2240280"/>
            <a:ext cx="7220000" cy="8604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264764" y="3218688"/>
            <a:ext cx="7220000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AutoShape 4"/>
          <p:cNvSpPr>
            <a:spLocks noChangeAspect="1" noChangeArrowheads="1" noTextEdit="1"/>
          </p:cNvSpPr>
          <p:nvPr userDrawn="1"/>
        </p:nvSpPr>
        <p:spPr bwMode="auto">
          <a:xfrm>
            <a:off x="5588266" y="4865691"/>
            <a:ext cx="121539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29" name="Freeform 12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 userDrawn="1"/>
        </p:nvCxnSpPr>
        <p:spPr>
          <a:xfrm rot="-600000">
            <a:off x="3340549" y="1263508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9943696">
            <a:off x="51310" y="2836258"/>
            <a:ext cx="12012433" cy="1120307"/>
          </a:xfrm>
          <a:prstGeom prst="rect">
            <a:avLst/>
          </a:prstGeom>
          <a:noFill/>
          <a:ln>
            <a:noFill/>
          </a:ln>
        </p:spPr>
        <p:txBody>
          <a:bodyPr wrap="square" lIns="36557" tIns="36557" rIns="36557" bIns="36557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7996" b="1" dirty="0">
                <a:solidFill>
                  <a:srgbClr val="F0F0F0"/>
                </a:solidFill>
              </a:rPr>
              <a:t>DRAFT</a:t>
            </a:r>
            <a:endParaRPr lang="en-IN" sz="7996" b="1" dirty="0">
              <a:solidFill>
                <a:srgbClr val="F0F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9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 flipH="1">
            <a:off x="2666997" y="-2667001"/>
            <a:ext cx="6858002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97860" y="660576"/>
            <a:ext cx="5702863" cy="3897129"/>
          </a:xfrm>
          <a:custGeom>
            <a:avLst/>
            <a:gdLst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253827 h 5245571"/>
              <a:gd name="connsiteX10" fmla="*/ 5705833 w 5705833"/>
              <a:gd name="connsiteY10" fmla="*/ 702918 h 5245571"/>
              <a:gd name="connsiteX11" fmla="*/ 5705833 w 5705833"/>
              <a:gd name="connsiteY11" fmla="*/ 3287787 h 5245571"/>
              <a:gd name="connsiteX12" fmla="*/ 5705833 w 5705833"/>
              <a:gd name="connsiteY12" fmla="*/ 3539087 h 5245571"/>
              <a:gd name="connsiteX13" fmla="*/ 5705833 w 5705833"/>
              <a:gd name="connsiteY13" fmla="*/ 3988178 h 5245571"/>
              <a:gd name="connsiteX14" fmla="*/ 5705833 w 5705833"/>
              <a:gd name="connsiteY14" fmla="*/ 4239478 h 5245571"/>
              <a:gd name="connsiteX15" fmla="*/ 0 w 5705833"/>
              <a:gd name="connsiteY15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253827 h 5245571"/>
              <a:gd name="connsiteX10" fmla="*/ 5705833 w 5705833"/>
              <a:gd name="connsiteY10" fmla="*/ 3287787 h 5245571"/>
              <a:gd name="connsiteX11" fmla="*/ 5705833 w 5705833"/>
              <a:gd name="connsiteY11" fmla="*/ 3539087 h 5245571"/>
              <a:gd name="connsiteX12" fmla="*/ 5705833 w 5705833"/>
              <a:gd name="connsiteY12" fmla="*/ 3988178 h 5245571"/>
              <a:gd name="connsiteX13" fmla="*/ 5705833 w 5705833"/>
              <a:gd name="connsiteY13" fmla="*/ 4239478 h 5245571"/>
              <a:gd name="connsiteX14" fmla="*/ 0 w 5705833"/>
              <a:gd name="connsiteY14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3287787 h 5245571"/>
              <a:gd name="connsiteX10" fmla="*/ 5705833 w 5705833"/>
              <a:gd name="connsiteY10" fmla="*/ 3539087 h 5245571"/>
              <a:gd name="connsiteX11" fmla="*/ 5705833 w 5705833"/>
              <a:gd name="connsiteY11" fmla="*/ 3988178 h 5245571"/>
              <a:gd name="connsiteX12" fmla="*/ 5705833 w 5705833"/>
              <a:gd name="connsiteY12" fmla="*/ 4239478 h 5245571"/>
              <a:gd name="connsiteX13" fmla="*/ 0 w 5705833"/>
              <a:gd name="connsiteY13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700391 h 5245571"/>
              <a:gd name="connsiteX5" fmla="*/ 0 w 5705833"/>
              <a:gd name="connsiteY5" fmla="*/ 251300 h 5245571"/>
              <a:gd name="connsiteX6" fmla="*/ 0 w 5705833"/>
              <a:gd name="connsiteY6" fmla="*/ 0 h 5245571"/>
              <a:gd name="connsiteX7" fmla="*/ 5705833 w 5705833"/>
              <a:gd name="connsiteY7" fmla="*/ 2527 h 5245571"/>
              <a:gd name="connsiteX8" fmla="*/ 5705833 w 5705833"/>
              <a:gd name="connsiteY8" fmla="*/ 3287787 h 5245571"/>
              <a:gd name="connsiteX9" fmla="*/ 5705833 w 5705833"/>
              <a:gd name="connsiteY9" fmla="*/ 3539087 h 5245571"/>
              <a:gd name="connsiteX10" fmla="*/ 5705833 w 5705833"/>
              <a:gd name="connsiteY10" fmla="*/ 3988178 h 5245571"/>
              <a:gd name="connsiteX11" fmla="*/ 5705833 w 5705833"/>
              <a:gd name="connsiteY11" fmla="*/ 4239478 h 5245571"/>
              <a:gd name="connsiteX12" fmla="*/ 0 w 5705833"/>
              <a:gd name="connsiteY12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251300 h 5245571"/>
              <a:gd name="connsiteX5" fmla="*/ 0 w 5705833"/>
              <a:gd name="connsiteY5" fmla="*/ 0 h 5245571"/>
              <a:gd name="connsiteX6" fmla="*/ 5705833 w 5705833"/>
              <a:gd name="connsiteY6" fmla="*/ 2527 h 5245571"/>
              <a:gd name="connsiteX7" fmla="*/ 5705833 w 5705833"/>
              <a:gd name="connsiteY7" fmla="*/ 3287787 h 5245571"/>
              <a:gd name="connsiteX8" fmla="*/ 5705833 w 5705833"/>
              <a:gd name="connsiteY8" fmla="*/ 3539087 h 5245571"/>
              <a:gd name="connsiteX9" fmla="*/ 5705833 w 5705833"/>
              <a:gd name="connsiteY9" fmla="*/ 3988178 h 5245571"/>
              <a:gd name="connsiteX10" fmla="*/ 5705833 w 5705833"/>
              <a:gd name="connsiteY10" fmla="*/ 4239478 h 5245571"/>
              <a:gd name="connsiteX11" fmla="*/ 0 w 5705833"/>
              <a:gd name="connsiteY11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0 h 5245571"/>
              <a:gd name="connsiteX5" fmla="*/ 5705833 w 5705833"/>
              <a:gd name="connsiteY5" fmla="*/ 2527 h 5245571"/>
              <a:gd name="connsiteX6" fmla="*/ 5705833 w 5705833"/>
              <a:gd name="connsiteY6" fmla="*/ 3287787 h 5245571"/>
              <a:gd name="connsiteX7" fmla="*/ 5705833 w 5705833"/>
              <a:gd name="connsiteY7" fmla="*/ 3539087 h 5245571"/>
              <a:gd name="connsiteX8" fmla="*/ 5705833 w 5705833"/>
              <a:gd name="connsiteY8" fmla="*/ 3988178 h 5245571"/>
              <a:gd name="connsiteX9" fmla="*/ 5705833 w 5705833"/>
              <a:gd name="connsiteY9" fmla="*/ 4239478 h 5245571"/>
              <a:gd name="connsiteX10" fmla="*/ 0 w 5705833"/>
              <a:gd name="connsiteY10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0 h 5245571"/>
              <a:gd name="connsiteX5" fmla="*/ 5705833 w 5705833"/>
              <a:gd name="connsiteY5" fmla="*/ 1348442 h 5245571"/>
              <a:gd name="connsiteX6" fmla="*/ 5705833 w 5705833"/>
              <a:gd name="connsiteY6" fmla="*/ 3287787 h 5245571"/>
              <a:gd name="connsiteX7" fmla="*/ 5705833 w 5705833"/>
              <a:gd name="connsiteY7" fmla="*/ 3539087 h 5245571"/>
              <a:gd name="connsiteX8" fmla="*/ 5705833 w 5705833"/>
              <a:gd name="connsiteY8" fmla="*/ 3988178 h 5245571"/>
              <a:gd name="connsiteX9" fmla="*/ 5705833 w 5705833"/>
              <a:gd name="connsiteY9" fmla="*/ 4239478 h 5245571"/>
              <a:gd name="connsiteX10" fmla="*/ 0 w 5705833"/>
              <a:gd name="connsiteY10" fmla="*/ 5245571 h 5245571"/>
              <a:gd name="connsiteX0" fmla="*/ 0 w 5705833"/>
              <a:gd name="connsiteY0" fmla="*/ 3897129 h 3897129"/>
              <a:gd name="connsiteX1" fmla="*/ 0 w 5705833"/>
              <a:gd name="connsiteY1" fmla="*/ 3645829 h 3897129"/>
              <a:gd name="connsiteX2" fmla="*/ 0 w 5705833"/>
              <a:gd name="connsiteY2" fmla="*/ 3196738 h 3897129"/>
              <a:gd name="connsiteX3" fmla="*/ 0 w 5705833"/>
              <a:gd name="connsiteY3" fmla="*/ 2945438 h 3897129"/>
              <a:gd name="connsiteX4" fmla="*/ 0 w 5705833"/>
              <a:gd name="connsiteY4" fmla="*/ 7746 h 3897129"/>
              <a:gd name="connsiteX5" fmla="*/ 5705833 w 5705833"/>
              <a:gd name="connsiteY5" fmla="*/ 0 h 3897129"/>
              <a:gd name="connsiteX6" fmla="*/ 5705833 w 5705833"/>
              <a:gd name="connsiteY6" fmla="*/ 1939345 h 3897129"/>
              <a:gd name="connsiteX7" fmla="*/ 5705833 w 5705833"/>
              <a:gd name="connsiteY7" fmla="*/ 2190645 h 3897129"/>
              <a:gd name="connsiteX8" fmla="*/ 5705833 w 5705833"/>
              <a:gd name="connsiteY8" fmla="*/ 2639736 h 3897129"/>
              <a:gd name="connsiteX9" fmla="*/ 5705833 w 5705833"/>
              <a:gd name="connsiteY9" fmla="*/ 2891036 h 3897129"/>
              <a:gd name="connsiteX10" fmla="*/ 0 w 5705833"/>
              <a:gd name="connsiteY10" fmla="*/ 3897129 h 389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5833" h="3897129">
                <a:moveTo>
                  <a:pt x="0" y="3897129"/>
                </a:moveTo>
                <a:lnTo>
                  <a:pt x="0" y="3645829"/>
                </a:lnTo>
                <a:lnTo>
                  <a:pt x="0" y="3196738"/>
                </a:lnTo>
                <a:lnTo>
                  <a:pt x="0" y="2945438"/>
                </a:lnTo>
                <a:lnTo>
                  <a:pt x="0" y="7746"/>
                </a:lnTo>
                <a:lnTo>
                  <a:pt x="5705833" y="0"/>
                </a:lnTo>
                <a:lnTo>
                  <a:pt x="5705833" y="1939345"/>
                </a:lnTo>
                <a:lnTo>
                  <a:pt x="5705833" y="2190645"/>
                </a:lnTo>
                <a:lnTo>
                  <a:pt x="5705833" y="2639736"/>
                </a:lnTo>
                <a:lnTo>
                  <a:pt x="5705833" y="2891036"/>
                </a:lnTo>
                <a:lnTo>
                  <a:pt x="0" y="389712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7005" y="2092950"/>
            <a:ext cx="5112727" cy="8604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77005" y="3080502"/>
            <a:ext cx="5112727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8" y="612648"/>
            <a:ext cx="7727649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7097" y="2369820"/>
            <a:ext cx="6852709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17097" y="3348228"/>
            <a:ext cx="6852709" cy="38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13" name="Freeform 12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 userDrawn="1"/>
        </p:nvCxnSpPr>
        <p:spPr>
          <a:xfrm rot="-600000">
            <a:off x="-399185" y="1292789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5786346"/>
            <a:ext cx="3778032" cy="61875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 rot="19943696">
            <a:off x="1439172" y="3204179"/>
            <a:ext cx="8158261" cy="937180"/>
          </a:xfrm>
          <a:prstGeom prst="rect">
            <a:avLst/>
          </a:prstGeom>
          <a:noFill/>
          <a:ln>
            <a:noFill/>
          </a:ln>
        </p:spPr>
        <p:txBody>
          <a:bodyPr wrap="square" lIns="36557" tIns="36557" rIns="36557" bIns="36557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6597" b="1" dirty="0">
                <a:solidFill>
                  <a:srgbClr val="FFFFFF">
                    <a:lumMod val="65000"/>
                  </a:srgbClr>
                </a:solidFill>
              </a:rPr>
              <a:t>DISCUSSION NOTE</a:t>
            </a:r>
            <a:endParaRPr lang="en-IN" sz="6597" b="1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6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5786346"/>
            <a:ext cx="3778032" cy="61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9" y="510222"/>
            <a:ext cx="5410557" cy="4572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08303" y="1885355"/>
            <a:ext cx="456355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08303" y="2854619"/>
            <a:ext cx="456355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-600000">
            <a:off x="-504230" y="825858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18" name="Freeform 17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3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700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8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438">
              <a:defRPr/>
            </a:lvl2pPr>
            <a:lvl3pPr marL="712875">
              <a:defRPr/>
            </a:lvl3pPr>
            <a:lvl4pPr marL="1069313">
              <a:defRPr/>
            </a:lvl4pPr>
            <a:lvl5pPr marL="142575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2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C099D5F0-B830-4203-9E6C-80407D882C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2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425577"/>
            <a:ext cx="5384800" cy="4700589"/>
          </a:xfrm>
        </p:spPr>
        <p:txBody>
          <a:bodyPr/>
          <a:lstStyle>
            <a:lvl1pPr marL="356438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2875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313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9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5751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7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2188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799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5577"/>
            <a:ext cx="5384800" cy="4700589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2130551"/>
            <a:ext cx="5390400" cy="3995928"/>
          </a:xfrm>
        </p:spPr>
        <p:txBody>
          <a:bodyPr/>
          <a:lstStyle>
            <a:lvl1pPr>
              <a:defRPr sz="2399"/>
            </a:lvl1pPr>
            <a:lvl2pPr>
              <a:defRPr sz="2399"/>
            </a:lvl2pPr>
            <a:lvl3pPr marL="1080547" indent="-357009"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2130551"/>
            <a:ext cx="5390400" cy="3995928"/>
          </a:xfrm>
        </p:spPr>
        <p:txBody>
          <a:bodyPr/>
          <a:lstStyle>
            <a:lvl1pPr>
              <a:defRPr sz="23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329" y="1427144"/>
            <a:ext cx="53904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427144"/>
            <a:ext cx="53904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2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7" y="1025527"/>
            <a:ext cx="109728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98" b="1">
                <a:solidFill>
                  <a:schemeClr val="accent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60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85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5"/>
          <p:cNvSpPr/>
          <p:nvPr userDrawn="1"/>
        </p:nvSpPr>
        <p:spPr>
          <a:xfrm>
            <a:off x="-1" y="156672"/>
            <a:ext cx="8413922" cy="5939329"/>
          </a:xfrm>
          <a:custGeom>
            <a:avLst/>
            <a:gdLst/>
            <a:ahLst/>
            <a:cxnLst/>
            <a:rect l="l" t="t" r="r" b="b"/>
            <a:pathLst>
              <a:path w="8418304" h="5939329">
                <a:moveTo>
                  <a:pt x="0" y="0"/>
                </a:moveTo>
                <a:lnTo>
                  <a:pt x="279153" y="0"/>
                </a:lnTo>
                <a:lnTo>
                  <a:pt x="607803" y="0"/>
                </a:lnTo>
                <a:lnTo>
                  <a:pt x="886956" y="0"/>
                </a:lnTo>
                <a:lnTo>
                  <a:pt x="1816100" y="0"/>
                </a:lnTo>
                <a:lnTo>
                  <a:pt x="2095253" y="0"/>
                </a:lnTo>
                <a:lnTo>
                  <a:pt x="2423903" y="0"/>
                </a:lnTo>
                <a:lnTo>
                  <a:pt x="2703056" y="0"/>
                </a:lnTo>
                <a:lnTo>
                  <a:pt x="2857624" y="0"/>
                </a:lnTo>
                <a:lnTo>
                  <a:pt x="3136777" y="0"/>
                </a:lnTo>
                <a:lnTo>
                  <a:pt x="3465427" y="0"/>
                </a:lnTo>
                <a:lnTo>
                  <a:pt x="3744580" y="0"/>
                </a:lnTo>
                <a:lnTo>
                  <a:pt x="4673724" y="0"/>
                </a:lnTo>
                <a:lnTo>
                  <a:pt x="4952877" y="0"/>
                </a:lnTo>
                <a:lnTo>
                  <a:pt x="5281527" y="0"/>
                </a:lnTo>
                <a:lnTo>
                  <a:pt x="5560680" y="0"/>
                </a:lnTo>
                <a:cubicBezTo>
                  <a:pt x="7138903" y="0"/>
                  <a:pt x="8418304" y="1329564"/>
                  <a:pt x="8418304" y="2969665"/>
                </a:cubicBezTo>
                <a:cubicBezTo>
                  <a:pt x="8418304" y="4609766"/>
                  <a:pt x="7138903" y="5939329"/>
                  <a:pt x="5560680" y="5939329"/>
                </a:cubicBezTo>
                <a:lnTo>
                  <a:pt x="5281531" y="5939329"/>
                </a:lnTo>
                <a:lnTo>
                  <a:pt x="4952877" y="5939329"/>
                </a:lnTo>
                <a:lnTo>
                  <a:pt x="4673728" y="5939329"/>
                </a:lnTo>
                <a:lnTo>
                  <a:pt x="3744602" y="5939329"/>
                </a:lnTo>
                <a:lnTo>
                  <a:pt x="3744580" y="5939329"/>
                </a:lnTo>
                <a:lnTo>
                  <a:pt x="3465431" y="5939329"/>
                </a:lnTo>
                <a:lnTo>
                  <a:pt x="3136799" y="5939329"/>
                </a:lnTo>
                <a:cubicBezTo>
                  <a:pt x="3136791" y="5939329"/>
                  <a:pt x="3136784" y="5939329"/>
                  <a:pt x="3136777" y="5939329"/>
                </a:cubicBezTo>
                <a:lnTo>
                  <a:pt x="2857628" y="5939329"/>
                </a:lnTo>
                <a:lnTo>
                  <a:pt x="0" y="5939328"/>
                </a:lnTo>
                <a:close/>
              </a:path>
            </a:pathLst>
          </a:custGeom>
          <a:blipFill dpi="0" rotWithShape="0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6854431" y="762178"/>
            <a:ext cx="4725856" cy="4728317"/>
          </a:xfrm>
          <a:prstGeom prst="ellipse">
            <a:avLst/>
          </a:prstGeom>
          <a:solidFill>
            <a:srgbClr val="333333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941346" y="1831365"/>
            <a:ext cx="4552023" cy="2589940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ctr">
              <a:defRPr lang="en-US" sz="6597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0"/>
              </a:spcBef>
              <a:buClr>
                <a:schemeClr val="accent2"/>
              </a:buClr>
              <a:buSzPct val="70000"/>
              <a:buFont typeface="Arial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25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44554" y="4201921"/>
            <a:ext cx="703658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6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04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17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484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F97D97BD-FB39-477B-8319-C7D00CB73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14F579E3-5E65-4DF2-89BB-5A7871F04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99922C61-74CC-4BCB-A1E9-85041D057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5D905E84-B766-42A2-966B-5930AFA5AE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1F981641-CD0D-498A-B71B-AC3EF721D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A6022F59-6B66-49AA-8BDC-81D813702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9E84C560-2798-4B1F-AD72-1BDE9C673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fld id="{68AC4DDB-A8D8-4D67-9531-419514484EF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600">
          <a:solidFill>
            <a:schemeClr val="bg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Times" pitchFamily="18" charset="0"/>
        <a:buChar char="–"/>
        <a:defRPr sz="2400">
          <a:solidFill>
            <a:schemeClr val="bg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01600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25600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34325" y="6474841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9" dirty="0">
                <a:solidFill>
                  <a:srgbClr val="FFFFFF"/>
                </a:solidFill>
              </a:rPr>
              <a:t>Page </a:t>
            </a:r>
            <a:fld id="{9AE4D82F-B047-469B-AC52-A46321747EAF}" type="slidenum">
              <a:rPr lang="en-GB" sz="1099" smtClean="0">
                <a:solidFill>
                  <a:srgbClr val="FFFFFF"/>
                </a:solidFill>
              </a:rPr>
              <a:pPr/>
              <a:t>‹#›</a:t>
            </a:fld>
            <a:endParaRPr lang="en-GB" sz="1099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A474-A5A7-45A5-AB37-2E6593755FA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6337789"/>
            <a:ext cx="1817000" cy="504022"/>
          </a:xfrm>
          <a:prstGeom prst="rect">
            <a:avLst/>
          </a:prstGeom>
        </p:spPr>
      </p:pic>
      <p:sp>
        <p:nvSpPr>
          <p:cNvPr id="8" name="Line 11">
            <a:extLst>
              <a:ext uri="{FF2B5EF4-FFF2-40B4-BE49-F238E27FC236}">
                <a16:creationId xmlns:a16="http://schemas.microsoft.com/office/drawing/2014/main" id="{6210DB46-45FA-4D0B-A8CC-282B655B8C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8013" y="6243638"/>
            <a:ext cx="1097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726F86D4-06CA-43AE-A880-745EE62893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5600" y="6313488"/>
            <a:ext cx="393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 dirty="0">
                <a:solidFill>
                  <a:schemeClr val="bg1"/>
                </a:solidFill>
                <a:cs typeface="+mn-cs"/>
              </a:rPr>
              <a:t>Robotic Process Automation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89F0910-2FA8-4B95-AAEF-97DD0CBEAC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8013" y="1042988"/>
            <a:ext cx="1097915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999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9" kern="1200">
          <a:solidFill>
            <a:schemeClr val="bg1"/>
          </a:solidFill>
          <a:latin typeface="+mn-lt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B9DBDCC-8F6D-D8AF-F269-754ACAE23CC1}"/>
              </a:ext>
            </a:extLst>
          </p:cNvPr>
          <p:cNvSpPr txBox="1">
            <a:spLocks/>
          </p:cNvSpPr>
          <p:nvPr/>
        </p:nvSpPr>
        <p:spPr bwMode="auto">
          <a:xfrm>
            <a:off x="76200" y="0"/>
            <a:ext cx="12039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17200" kern="0" dirty="0">
                <a:latin typeface="Freestyle Script" panose="030804020302050B0404" pitchFamily="66" charset="0"/>
              </a:rPr>
              <a:t>Data Analytics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78CD787-0808-9F18-C244-59BD464FEDEA}"/>
              </a:ext>
            </a:extLst>
          </p:cNvPr>
          <p:cNvSpPr txBox="1">
            <a:spLocks/>
          </p:cNvSpPr>
          <p:nvPr/>
        </p:nvSpPr>
        <p:spPr bwMode="auto">
          <a:xfrm>
            <a:off x="255299" y="5072151"/>
            <a:ext cx="116814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8000" kern="0" dirty="0">
                <a:solidFill>
                  <a:srgbClr val="EA7125"/>
                </a:solidFill>
                <a:latin typeface="Bierstadt" panose="020B0004020202020204" pitchFamily="34" charset="0"/>
              </a:rPr>
              <a:t>Using Python and Tableau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3757F6B-3A91-68C0-B4A2-ABBF895DA9D0}"/>
              </a:ext>
            </a:extLst>
          </p:cNvPr>
          <p:cNvSpPr txBox="1">
            <a:spLocks/>
          </p:cNvSpPr>
          <p:nvPr/>
        </p:nvSpPr>
        <p:spPr bwMode="auto">
          <a:xfrm>
            <a:off x="48126" y="2061389"/>
            <a:ext cx="12039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17200" kern="0" dirty="0">
                <a:latin typeface="Freestyle Script" panose="030804020302050B0404" pitchFamily="66" charset="0"/>
              </a:rPr>
              <a:t>for Accountants</a:t>
            </a:r>
          </a:p>
        </p:txBody>
      </p:sp>
    </p:spTree>
    <p:extLst>
      <p:ext uri="{BB962C8B-B14F-4D97-AF65-F5344CB8AC3E}">
        <p14:creationId xmlns:p14="http://schemas.microsoft.com/office/powerpoint/2010/main" val="31053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Intro Class Slides" id="{FDC0D0C4-6AB1-4089-960E-31B00CCA0214}" vid="{4299FA89-020F-4957-94D7-5EDBCBB814FD}"/>
    </a:ext>
  </a:extLst>
</a:theme>
</file>

<file path=ppt/theme/theme2.xml><?xml version="1.0" encoding="utf-8"?>
<a:theme xmlns:a="http://schemas.openxmlformats.org/drawingml/2006/main" name="1_EY dark print">
  <a:themeElements>
    <a:clrScheme name="EY dark projection">
      <a:dk1>
        <a:srgbClr val="000000"/>
      </a:dk1>
      <a:lt1>
        <a:srgbClr val="FFFFFF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4</vt:i4>
      </vt:variant>
    </vt:vector>
  </HeadingPairs>
  <TitlesOfParts>
    <vt:vector size="14" baseType="lpstr">
      <vt:lpstr>Arial</vt:lpstr>
      <vt:lpstr>Bierstadt</vt:lpstr>
      <vt:lpstr>Calibri</vt:lpstr>
      <vt:lpstr>EYInterstate Light</vt:lpstr>
      <vt:lpstr>Freestyle Script</vt:lpstr>
      <vt:lpstr>Georgia</vt:lpstr>
      <vt:lpstr>Times</vt:lpstr>
      <vt:lpstr>Blank Presentation</vt:lpstr>
      <vt:lpstr>1_EY dark print</vt:lpstr>
      <vt:lpstr>PowerPoint Presentation</vt:lpstr>
      <vt:lpstr>Me</vt:lpstr>
      <vt:lpstr>motivation</vt:lpstr>
      <vt:lpstr>syllabus</vt:lpstr>
      <vt:lpstr>after prelecture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Pandas Viewing Pandas DataFrames Anatomy of Pandas DataFrames</dc:title>
  <dc:creator>Vic Anand</dc:creator>
  <cp:lastModifiedBy>Vic Anand</cp:lastModifiedBy>
  <cp:revision>49</cp:revision>
  <dcterms:created xsi:type="dcterms:W3CDTF">2019-10-21T01:34:06Z</dcterms:created>
  <dcterms:modified xsi:type="dcterms:W3CDTF">2024-08-21T03:10:58Z</dcterms:modified>
</cp:coreProperties>
</file>