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sldIdLst>
    <p:sldId id="256" r:id="rId4"/>
    <p:sldId id="261" r:id="rId5"/>
    <p:sldId id="264" r:id="rId6"/>
    <p:sldId id="265" r:id="rId7"/>
    <p:sldId id="278" r:id="rId8"/>
    <p:sldId id="288" r:id="rId9"/>
    <p:sldId id="299" r:id="rId10"/>
    <p:sldId id="300" r:id="rId11"/>
    <p:sldId id="301" r:id="rId12"/>
    <p:sldId id="266" r:id="rId13"/>
    <p:sldId id="304" r:id="rId14"/>
    <p:sldId id="302" r:id="rId15"/>
    <p:sldId id="303" r:id="rId16"/>
    <p:sldId id="305" r:id="rId17"/>
    <p:sldId id="306" r:id="rId18"/>
    <p:sldId id="307" r:id="rId19"/>
    <p:sldId id="308" r:id="rId20"/>
    <p:sldId id="262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830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8382-A265-45E8-AD83-0C8EF85AD803}" type="datetimeFigureOut">
              <a:rPr lang="en-US" smtClean="0"/>
              <a:t>30/05/2021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928E-20BE-4816-B6F2-AC291D43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928E-20BE-4816-B6F2-AC291D43B8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2928E-20BE-4816-B6F2-AC291D43B8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 </a:t>
            </a:r>
            <a:r>
              <a:rPr lang="en-US" altLang="ko-KR" sz="4000" dirty="0">
                <a:ea typeface="맑은 고딕" pitchFamily="50" charset="-127"/>
              </a:rPr>
              <a:t>Báo cáo</a:t>
            </a:r>
          </a:p>
          <a:p>
            <a:r>
              <a:rPr lang="en-US" altLang="ko-KR" sz="4000" dirty="0"/>
              <a:t> Thực hành KTMT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95936" y="2931790"/>
            <a:ext cx="5138530" cy="115212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Mã HP:  IT3280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Mã lớp: 122032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3. Phương pháp hình thang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642263"/>
            <a:chOff x="3687661" y="1203598"/>
            <a:chExt cx="2252491" cy="64226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a. Thuật toán, ý tưởng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3568" y="1091744"/>
            <a:ext cx="6174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200" dirty="0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2D4C0-7817-4694-9F72-931243E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6898"/>
            <a:ext cx="512516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3. Phương pháp hình thang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904657" cy="3436436"/>
            <a:chOff x="3687661" y="1203598"/>
            <a:chExt cx="2338029" cy="2162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687661" y="1568862"/>
                  <a:ext cx="2338029" cy="1796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Chia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hình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thang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thành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n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hình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thang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nhỏ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hơn</a:t>
                  </a:r>
                  <a:r>
                    <a:rPr lang="en-US" sz="1200" b="0" i="0" dirty="0">
                      <a:solidFill>
                        <a:srgbClr val="000000"/>
                      </a:solidFill>
                      <a:effectLst/>
                    </a:rPr>
                    <a:t>,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sao cho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mỗi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hình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thang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nhỏ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có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</a:t>
                  </a:r>
                  <a:r>
                    <a:rPr lang="en-US" sz="1200" dirty="0" err="1">
                      <a:solidFill>
                        <a:srgbClr val="000000"/>
                      </a:solidFill>
                    </a:rPr>
                    <a:t>chiều</a:t>
                  </a:r>
                  <a:r>
                    <a:rPr lang="en-US" sz="1200" dirty="0">
                      <a:solidFill>
                        <a:srgbClr val="000000"/>
                      </a:solidFill>
                    </a:rPr>
                    <a:t> </a:t>
                  </a:r>
                </a:p>
                <a:p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cao </a:t>
                  </a:r>
                  <a:r>
                    <a:rPr lang="vi-VN" sz="1200" b="0" i="0" dirty="0" err="1">
                      <a:solidFill>
                        <a:srgbClr val="000000"/>
                      </a:solidFill>
                      <a:effectLst/>
                    </a:rPr>
                    <a:t>bằng</a:t>
                  </a:r>
                  <a:r>
                    <a:rPr lang="vi-VN" sz="1200" b="0" i="0" dirty="0">
                      <a:solidFill>
                        <a:srgbClr val="000000"/>
                      </a:solidFill>
                      <a:effectLst/>
                    </a:rPr>
                    <a:t> nhau.  </a:t>
                  </a:r>
                  <a:endParaRPr lang="en-US" sz="1200" b="0" i="0" dirty="0">
                    <a:solidFill>
                      <a:srgbClr val="000000"/>
                    </a:solidFill>
                    <a:effectLst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1200" b="0" i="0" dirty="0">
                    <a:solidFill>
                      <a:srgbClr val="000000"/>
                    </a:solidFill>
                    <a:effectLst/>
                  </a:endParaRPr>
                </a:p>
                <a:p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Đáy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bé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và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đáy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lớn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của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hình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thang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lần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lượt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là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kết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quả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của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biểu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rgbClr val="000000"/>
                      </a:solidFill>
                      <a:cs typeface="Arial" pitchFamily="34" charset="0"/>
                    </a:rPr>
                    <a:t>thức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pt-BR" altLang="ko-KR" sz="1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pt-BR" altLang="ko-KR" sz="1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pt-BR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altLang="ko-KR" sz="1200" dirty="0">
                    <a:solidFill>
                      <a:srgbClr val="000000"/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Diện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tích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hình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thang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nhỏ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có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độ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dài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cạnh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là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x</a:t>
                  </a:r>
                  <a:r>
                    <a:rPr lang="en-US" altLang="ko-KR" sz="1200" baseline="-25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1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, x</a:t>
                  </a:r>
                  <a:r>
                    <a:rPr lang="en-US" altLang="ko-KR" sz="1200" baseline="-25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2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𝑆</m:t>
                        </m:r>
                        <m:r>
                          <a:rPr lang="en-US" altLang="ko-KR" sz="1200" b="0" i="1" baseline="-25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b="0" i="1" baseline="-250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US" altLang="ko-KR" sz="1200" b="0" i="1" baseline="-250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Tổng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diện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tích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của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n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hình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thang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chính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là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kết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quả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cần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tìm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𝑆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+…+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b="0" i="1" baseline="-250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  <m:r>
                                  <a:rPr lang="en-US" altLang="ko-KR" sz="1200" b="0" i="1" baseline="-250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𝑏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𝑆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h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</a:prst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+</m:t>
                                </m:r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𝑓</m:t>
                                </m:r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𝑏</m:t>
                                </m:r>
                                <m:r>
                                  <a:rPr lang="en-US" altLang="ko-KR" sz="12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ko-KR" sz="1200" i="1" baseline="-25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+…+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𝑥𝑛</m:t>
                            </m:r>
                            <m:r>
                              <a:rPr lang="en-US" altLang="ko-KR" sz="1200" b="0" i="1" baseline="-250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−1)</m:t>
                            </m:r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661" y="1568862"/>
                  <a:ext cx="2338029" cy="1796923"/>
                </a:xfrm>
                <a:prstGeom prst="rect">
                  <a:avLst/>
                </a:prstGeom>
                <a:blipFill>
                  <a:blip r:embed="rId3"/>
                  <a:stretch>
                    <a:fillRect t="-4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a. Thuật toán, ý tưởng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3568" y="1091744"/>
            <a:ext cx="6174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603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91680" y="707668"/>
            <a:ext cx="74523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06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b. Procedure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D3B248-0488-48FE-9BB4-68142548824A}"/>
                  </a:ext>
                </a:extLst>
              </p:cNvPr>
              <p:cNvSpPr txBox="1"/>
              <p:nvPr/>
            </p:nvSpPr>
            <p:spPr>
              <a:xfrm>
                <a:off x="2267744" y="1131590"/>
                <a:ext cx="5328592" cy="3307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Input: b, n,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Begin: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Kiểm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điều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kiện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%2=0</m:t>
                    </m:r>
                  </m:oMath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Kiểm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điều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kiện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400" b="0" dirty="0">
                  <a:solidFill>
                    <a:srgbClr val="000000"/>
                  </a:solidFill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𝑆</m:t>
                    </m:r>
                    <m:r>
                      <a:rPr lang="en-US" altLang="ko-KR" sz="1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US" altLang="ko-K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  <m:r>
                          <a:rPr lang="en-US" altLang="ko-K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b="0" dirty="0">
                  <a:solidFill>
                    <a:srgbClr val="000000"/>
                  </a:solidFill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:1→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sz="14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400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b="0" dirty="0">
                  <a:solidFill>
                    <a:srgbClr val="000000"/>
                  </a:solidFill>
                  <a:effectLst/>
                </a:endParaRPr>
              </a:p>
              <a:p>
                <a:endParaRPr lang="en-US" sz="1200" b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sz="1200" b="0" dirty="0">
                    <a:solidFill>
                      <a:srgbClr val="000000"/>
                    </a:solidFill>
                    <a:effectLst/>
                  </a:rPr>
                  <a:t>Output: </a:t>
                </a:r>
                <a:r>
                  <a:rPr lang="en-US" sz="1200" b="0" dirty="0" err="1">
                    <a:solidFill>
                      <a:srgbClr val="000000"/>
                    </a:solidFill>
                    <a:effectLst/>
                  </a:rPr>
                  <a:t>diện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ffectLst/>
                  </a:rPr>
                  <a:t>tích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ffectLst/>
                  </a:rPr>
                  <a:t>hình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ffectLst/>
                  </a:rPr>
                  <a:t>cần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ffectLst/>
                  </a:rPr>
                  <a:t>tính</a:t>
                </a:r>
                <a:endParaRPr lang="en-US" sz="1200" b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D3B248-0488-48FE-9BB4-68142548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131590"/>
                <a:ext cx="5328592" cy="3307765"/>
              </a:xfrm>
              <a:prstGeom prst="rect">
                <a:avLst/>
              </a:prstGeom>
              <a:blipFill>
                <a:blip r:embed="rId2"/>
                <a:stretch>
                  <a:fillRect l="-114" t="-369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27534"/>
            <a:ext cx="47342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dirty="0">
                <a:latin typeface="+mj-lt"/>
              </a:rPr>
              <a:t>c. Công cụ sử dụng </a:t>
            </a:r>
            <a:endParaRPr lang="en-US" sz="2000" dirty="0">
              <a:latin typeface="+mj-lt"/>
            </a:endParaRPr>
          </a:p>
          <a:p>
            <a:pPr fontAlgn="base"/>
            <a:endParaRPr lang="vi-VN" sz="2000" dirty="0">
              <a:latin typeface="+mj-lt"/>
            </a:endParaRPr>
          </a:p>
          <a:p>
            <a:pPr fontAlgn="base"/>
            <a:r>
              <a:rPr lang="en-US" sz="1200" dirty="0"/>
              <a:t>+ </a:t>
            </a:r>
            <a:r>
              <a:rPr lang="vi-VN" sz="1200" dirty="0"/>
              <a:t>System function : In ra thông báo nhập và xuất các dữ liệu. </a:t>
            </a:r>
            <a:endParaRPr lang="en-US" sz="1200" dirty="0"/>
          </a:p>
          <a:p>
            <a:pPr fontAlgn="base"/>
            <a:endParaRPr lang="vi-VN" sz="1200" dirty="0"/>
          </a:p>
          <a:p>
            <a:pPr fontAlgn="base"/>
            <a:r>
              <a:rPr lang="en-US" sz="1200" dirty="0"/>
              <a:t>+ </a:t>
            </a:r>
            <a:r>
              <a:rPr lang="vi-VN" sz="1200" dirty="0"/>
              <a:t>Stack: Lưu dữ liệu trong quá trình thực hiện tính toán. </a:t>
            </a:r>
            <a:endParaRPr lang="en-US" sz="1200" dirty="0"/>
          </a:p>
          <a:p>
            <a:pPr fontAlgn="base"/>
            <a:endParaRPr lang="vi-VN" sz="1200" dirty="0"/>
          </a:p>
          <a:p>
            <a:pPr fontAlgn="base"/>
            <a:r>
              <a:rPr lang="en-US" sz="1200" dirty="0"/>
              <a:t>+ </a:t>
            </a:r>
            <a:r>
              <a:rPr lang="vi-VN" sz="1200" dirty="0"/>
              <a:t>Chia chương trình thành các chương trình con để tính toán. </a:t>
            </a:r>
          </a:p>
        </p:txBody>
      </p:sp>
    </p:spTree>
    <p:extLst>
      <p:ext uri="{BB962C8B-B14F-4D97-AF65-F5344CB8AC3E}">
        <p14:creationId xmlns:p14="http://schemas.microsoft.com/office/powerpoint/2010/main" val="344242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4.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Code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1056898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896" y="691634"/>
            <a:ext cx="2736305" cy="642263"/>
            <a:chOff x="3687660" y="1203598"/>
            <a:chExt cx="2252491" cy="642263"/>
          </a:xfrm>
        </p:grpSpPr>
        <p:sp>
          <p:nvSpPr>
            <p:cNvPr id="10" name="TextBox 9"/>
            <p:cNvSpPr txBox="1"/>
            <p:nvPr/>
          </p:nvSpPr>
          <p:spPr>
            <a:xfrm>
              <a:off x="3687660" y="1568862"/>
              <a:ext cx="225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0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A16C47-5311-4F2E-A3DC-09197B21DDC9}"/>
              </a:ext>
            </a:extLst>
          </p:cNvPr>
          <p:cNvSpPr txBox="1"/>
          <p:nvPr/>
        </p:nvSpPr>
        <p:spPr>
          <a:xfrm>
            <a:off x="323528" y="26749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INPUT</a:t>
            </a:r>
            <a:endParaRPr lang="en-US" sz="16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00CEA-9E62-46DB-959A-CD20176D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65368"/>
            <a:ext cx="48965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4.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Code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1056898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896" y="691634"/>
            <a:ext cx="2736305" cy="642263"/>
            <a:chOff x="3687660" y="1203598"/>
            <a:chExt cx="2252491" cy="642263"/>
          </a:xfrm>
        </p:grpSpPr>
        <p:sp>
          <p:nvSpPr>
            <p:cNvPr id="10" name="TextBox 9"/>
            <p:cNvSpPr txBox="1"/>
            <p:nvPr/>
          </p:nvSpPr>
          <p:spPr>
            <a:xfrm>
              <a:off x="3687660" y="1568862"/>
              <a:ext cx="225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0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A16C47-5311-4F2E-A3DC-09197B21DDC9}"/>
              </a:ext>
            </a:extLst>
          </p:cNvPr>
          <p:cNvSpPr txBox="1"/>
          <p:nvPr/>
        </p:nvSpPr>
        <p:spPr>
          <a:xfrm>
            <a:off x="323528" y="267494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CHECK B			            CHECK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980DD-4D72-42F4-95AC-80D82D2C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9" y="606048"/>
            <a:ext cx="2364629" cy="4269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4F1B2-96E0-4789-BC3D-DA03A675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98" y="606048"/>
            <a:ext cx="2553056" cy="42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4.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Code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1056898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896" y="691634"/>
            <a:ext cx="2736305" cy="642263"/>
            <a:chOff x="3687660" y="1203598"/>
            <a:chExt cx="2252491" cy="642263"/>
          </a:xfrm>
        </p:grpSpPr>
        <p:sp>
          <p:nvSpPr>
            <p:cNvPr id="10" name="TextBox 9"/>
            <p:cNvSpPr txBox="1"/>
            <p:nvPr/>
          </p:nvSpPr>
          <p:spPr>
            <a:xfrm>
              <a:off x="3687660" y="1568862"/>
              <a:ext cx="225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0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A16C47-5311-4F2E-A3DC-09197B21DDC9}"/>
                  </a:ext>
                </a:extLst>
              </p:cNvPr>
              <p:cNvSpPr txBox="1"/>
              <p:nvPr/>
            </p:nvSpPr>
            <p:spPr>
              <a:xfrm>
                <a:off x="323528" y="267494"/>
                <a:ext cx="6192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/>
                  <a:t>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A16C47-5311-4F2E-A3DC-09197B21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7494"/>
                <a:ext cx="6192688" cy="338554"/>
              </a:xfrm>
              <a:prstGeom prst="rect">
                <a:avLst/>
              </a:prstGeom>
              <a:blipFill>
                <a:blip r:embed="rId2"/>
                <a:stretch>
                  <a:fillRect l="-49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2BDDDF-DBF7-4168-A338-0D4109EA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37905"/>
            <a:ext cx="371526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4.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Code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1056898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896" y="691634"/>
            <a:ext cx="2736305" cy="642263"/>
            <a:chOff x="3687660" y="1203598"/>
            <a:chExt cx="2252491" cy="642263"/>
          </a:xfrm>
        </p:grpSpPr>
        <p:sp>
          <p:nvSpPr>
            <p:cNvPr id="10" name="TextBox 9"/>
            <p:cNvSpPr txBox="1"/>
            <p:nvPr/>
          </p:nvSpPr>
          <p:spPr>
            <a:xfrm>
              <a:off x="3687660" y="1568862"/>
              <a:ext cx="225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0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A16C47-5311-4F2E-A3DC-09197B21DDC9}"/>
              </a:ext>
            </a:extLst>
          </p:cNvPr>
          <p:cNvSpPr txBox="1"/>
          <p:nvPr/>
        </p:nvSpPr>
        <p:spPr>
          <a:xfrm>
            <a:off x="323528" y="267494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TÍNH S</a:t>
            </a: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73886-B07E-41E9-B6D7-BB7B9C90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" y="555526"/>
            <a:ext cx="463826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Thành viên nhóm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                Bùi Vân Anh - 20184026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                Lê Ngọc Anh - 20184031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  Đinh Thị Duyên - 20184085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                Trần Quang Nam - 20184161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1840" y="2519778"/>
            <a:ext cx="439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6108" y="2427734"/>
            <a:ext cx="4896544" cy="1197848"/>
          </a:xfrm>
        </p:spPr>
        <p:txBody>
          <a:bodyPr/>
          <a:lstStyle/>
          <a:p>
            <a:r>
              <a:rPr lang="en-US" altLang="ko-KR" dirty="0"/>
              <a:t>Đề bài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3728" y="3435846"/>
            <a:ext cx="4888924" cy="477768"/>
          </a:xfrm>
        </p:spPr>
        <p:txBody>
          <a:bodyPr/>
          <a:lstStyle/>
          <a:p>
            <a:pPr lvl="0"/>
            <a:r>
              <a:rPr lang="vi-VN" i="1" dirty="0"/>
              <a:t>Tính gần đúng diện tích được giới hạn bởi </a:t>
            </a:r>
            <a:endParaRPr lang="en-US" i="1" dirty="0"/>
          </a:p>
          <a:p>
            <a:pPr lvl="0"/>
            <a:r>
              <a:rPr lang="vi-VN" i="1" dirty="0"/>
              <a:t>một đường cong và đường thẳng.</a:t>
            </a:r>
            <a:r>
              <a:rPr lang="vi-VN" dirty="0"/>
              <a:t>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Nội dung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653798"/>
            <a:ext cx="2664296" cy="717108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Phân công công việc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903216"/>
            <a:ext cx="2664296" cy="1038047"/>
            <a:chOff x="803640" y="3362835"/>
            <a:chExt cx="2059657" cy="75073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7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lphaLcPeriod"/>
              </a:pP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Nguyên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tắc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biểu diễn số thực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b. Chuẩn IEEE754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c. Dấu phẩy động trong MIPS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Dấu phẩy động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0683" y="3830393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868441"/>
            <a:ext cx="2664296" cy="1049620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a. Thuật toán, ý tưởng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b. Công cụ sử dụng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Phương pháp hình thang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724149"/>
            <a:ext cx="2664296" cy="383514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96719" y="3838776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Phân Công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32048"/>
          </a:xfrm>
        </p:spPr>
        <p:txBody>
          <a:bodyPr/>
          <a:lstStyle/>
          <a:p>
            <a:pPr lvl="0"/>
            <a:r>
              <a:rPr lang="en-US" altLang="ko-KR" sz="3600" dirty="0"/>
              <a:t>  Công Việc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Viết báo cáo phần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dấu phẩy động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Bùi Vân Anh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Viết báo cáo phương pháp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 thang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Đinh Thị Duyên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494026"/>
            <a:chOff x="803640" y="3362835"/>
            <a:chExt cx="2059657" cy="49402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 slide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Lê Ngọc Anh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494026"/>
            <a:chOff x="803640" y="3362835"/>
            <a:chExt cx="2059657" cy="49402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 slide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Trần Quang Nam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6258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633792"/>
            <a:ext cx="4788531" cy="1131590"/>
          </a:xfrm>
        </p:spPr>
        <p:txBody>
          <a:bodyPr/>
          <a:lstStyle/>
          <a:p>
            <a:pPr algn="l"/>
            <a:endParaRPr lang="en-US" altLang="ko-KR" dirty="0"/>
          </a:p>
          <a:p>
            <a:pPr algn="l"/>
            <a:r>
              <a:rPr lang="en-US" altLang="ko-KR" sz="2000" dirty="0"/>
              <a:t>a. Nguyên tắc chung biểu diễn số thực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493576"/>
            <a:ext cx="4536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vi-VN" sz="1200" dirty="0"/>
              <a:t>Trong máy </a:t>
            </a:r>
            <a:r>
              <a:rPr lang="en-US" sz="1200" dirty="0"/>
              <a:t>tính </a:t>
            </a:r>
            <a:r>
              <a:rPr lang="vi-VN" sz="1200" dirty="0"/>
              <a:t>số thực được biểu diển bằng kiểu số dấu phẩy </a:t>
            </a:r>
            <a:endParaRPr lang="en-US" sz="1200" dirty="0"/>
          </a:p>
          <a:p>
            <a:pPr fontAlgn="base"/>
            <a:r>
              <a:rPr lang="vi-VN" sz="1200" dirty="0"/>
              <a:t>động (Floating Point Number) </a:t>
            </a:r>
          </a:p>
          <a:p>
            <a:pPr fontAlgn="base"/>
            <a:r>
              <a:rPr lang="vi-VN" sz="1200" dirty="0"/>
              <a:t>Tổng quát: Một số thực X được biểu diễn theo kiểu số dấu </a:t>
            </a:r>
            <a:endParaRPr lang="en-US" sz="1200" dirty="0"/>
          </a:p>
          <a:p>
            <a:pPr fontAlgn="base"/>
            <a:r>
              <a:rPr lang="vi-VN" sz="1200" dirty="0"/>
              <a:t>phẩy động như sau: </a:t>
            </a:r>
          </a:p>
          <a:p>
            <a:pPr fontAlgn="base"/>
            <a:r>
              <a:rPr lang="en-US" sz="1200" b="1" dirty="0"/>
              <a:t>                                         </a:t>
            </a:r>
            <a:r>
              <a:rPr lang="vi-VN" sz="1200" b="1" dirty="0"/>
              <a:t>X = ± M*R</a:t>
            </a:r>
            <a:r>
              <a:rPr lang="vi-VN" sz="1200" b="1" baseline="30000" dirty="0"/>
              <a:t>E</a:t>
            </a:r>
            <a:r>
              <a:rPr lang="vi-VN" sz="1200" dirty="0"/>
              <a:t> </a:t>
            </a:r>
            <a:endParaRPr lang="en-US" sz="1200" dirty="0"/>
          </a:p>
          <a:p>
            <a:pPr fontAlgn="base"/>
            <a:r>
              <a:rPr lang="en-US" sz="1200" dirty="0"/>
              <a:t>                Trong đó: </a:t>
            </a:r>
            <a:r>
              <a:rPr lang="vi-VN" sz="1200" dirty="0"/>
              <a:t>M là phần định trị (Mantissa) </a:t>
            </a:r>
          </a:p>
          <a:p>
            <a:pPr lvl="3" fontAlgn="base"/>
            <a:r>
              <a:rPr lang="vi-VN" sz="1200" dirty="0"/>
              <a:t>R là cơ số (Radix) </a:t>
            </a:r>
          </a:p>
          <a:p>
            <a:pPr lvl="3" fontAlgn="base"/>
            <a:r>
              <a:rPr lang="vi-VN" sz="1200" dirty="0"/>
              <a:t>E là phần mũ (Exponent) 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816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x</a:t>
            </a:r>
            <a:endParaRPr lang="en-US" altLang="ko-KR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52120" y="881620"/>
            <a:ext cx="3320414" cy="3740104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3600" dirty="0"/>
              <a:t>2. </a:t>
            </a:r>
          </a:p>
          <a:p>
            <a:pPr lvl="2"/>
            <a:r>
              <a:rPr lang="en-US" altLang="ko-KR" sz="3600" dirty="0"/>
              <a:t>Dấu </a:t>
            </a:r>
          </a:p>
          <a:p>
            <a:pPr lvl="2"/>
            <a:r>
              <a:rPr lang="en-US" altLang="ko-KR" sz="3600" dirty="0"/>
              <a:t>Phẩy</a:t>
            </a:r>
          </a:p>
          <a:p>
            <a:pPr lvl="2"/>
            <a:r>
              <a:rPr lang="en-US" altLang="ko-KR" sz="3600" dirty="0"/>
              <a:t>Động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3752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60" y="483518"/>
            <a:ext cx="4446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b. Chuẩn IEEE754</a:t>
            </a:r>
            <a:endParaRPr lang="vi-VN" sz="2000" dirty="0"/>
          </a:p>
        </p:txBody>
      </p:sp>
      <p:sp>
        <p:nvSpPr>
          <p:cNvPr id="6" name="Rectangle 5"/>
          <p:cNvSpPr/>
          <p:nvPr/>
        </p:nvSpPr>
        <p:spPr>
          <a:xfrm>
            <a:off x="2411760" y="987574"/>
            <a:ext cx="56166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200" dirty="0"/>
              <a:t>Chuẩn được dùng để biểu diễn phổ biến trong máy tính là IEEE754-2008 </a:t>
            </a:r>
          </a:p>
          <a:p>
            <a:pPr fontAlgn="base"/>
            <a:r>
              <a:rPr lang="en-US" sz="1200" b="1" dirty="0"/>
              <a:t>+ </a:t>
            </a:r>
            <a:r>
              <a:rPr lang="vi-VN" sz="1200" b="1" dirty="0"/>
              <a:t>Cơ số 2 </a:t>
            </a:r>
          </a:p>
          <a:p>
            <a:pPr fontAlgn="base"/>
            <a:r>
              <a:rPr lang="en-US" sz="1200" b="1" dirty="0"/>
              <a:t>+ </a:t>
            </a:r>
            <a:r>
              <a:rPr lang="vi-VN" sz="1200" b="1" dirty="0"/>
              <a:t>Các dạng</a:t>
            </a:r>
            <a:endParaRPr lang="en-US" sz="1200" b="1" dirty="0"/>
          </a:p>
          <a:p>
            <a:pPr fontAlgn="base"/>
            <a:r>
              <a:rPr lang="en-US" sz="1200" dirty="0"/>
              <a:t>    * </a:t>
            </a:r>
            <a:r>
              <a:rPr lang="vi-VN" sz="1200" i="1" dirty="0"/>
              <a:t>Dạng 32-bit (single-precision)</a:t>
            </a:r>
            <a:r>
              <a:rPr lang="vi-VN" sz="1200" dirty="0"/>
              <a:t> </a:t>
            </a:r>
          </a:p>
          <a:p>
            <a:pPr fontAlgn="base"/>
            <a:r>
              <a:rPr lang="vi-VN" sz="1200" dirty="0"/>
              <a:t> </a:t>
            </a:r>
            <a:endParaRPr lang="en-US" sz="1200" dirty="0"/>
          </a:p>
          <a:p>
            <a:pPr fontAlgn="base"/>
            <a:endParaRPr lang="vi-VN" sz="1200" dirty="0"/>
          </a:p>
          <a:p>
            <a:pPr lvl="1" fontAlgn="base"/>
            <a:endParaRPr lang="en-US" sz="1200" dirty="0"/>
          </a:p>
          <a:p>
            <a:pPr lvl="1" fontAlgn="base"/>
            <a:endParaRPr lang="en-US" sz="1200" dirty="0"/>
          </a:p>
          <a:p>
            <a:pPr lvl="1" fontAlgn="base"/>
            <a:endParaRPr lang="en-US" sz="1200" dirty="0"/>
          </a:p>
          <a:p>
            <a:pPr lvl="1" fontAlgn="base"/>
            <a:r>
              <a:rPr lang="en-US" sz="1200" dirty="0"/>
              <a:t>- </a:t>
            </a:r>
            <a:r>
              <a:rPr lang="vi-VN" sz="1200" dirty="0"/>
              <a:t>S là bit dấu: 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S = 0 </a:t>
            </a:r>
            <a:r>
              <a:rPr lang="en-US" sz="1200" dirty="0"/>
              <a:t>=&gt;</a:t>
            </a:r>
            <a:r>
              <a:rPr lang="vi-VN" sz="1200" dirty="0"/>
              <a:t> Số Dương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S = 1 </a:t>
            </a:r>
            <a:r>
              <a:rPr lang="en-US" sz="1200" dirty="0"/>
              <a:t>=&gt;</a:t>
            </a:r>
            <a:r>
              <a:rPr lang="vi-VN" sz="1200" dirty="0"/>
              <a:t> Số Âm </a:t>
            </a:r>
          </a:p>
          <a:p>
            <a:pPr lvl="1" fontAlgn="base"/>
            <a:r>
              <a:rPr lang="en-US" sz="1200" dirty="0"/>
              <a:t>- </a:t>
            </a:r>
            <a:r>
              <a:rPr lang="vi-VN" sz="1200" dirty="0"/>
              <a:t>e (8bit) là giá trị dịch chuyển của phần mũ E: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e = E + 127 </a:t>
            </a:r>
            <a:r>
              <a:rPr lang="en-US" sz="1200" dirty="0"/>
              <a:t>=&gt; </a:t>
            </a:r>
            <a:r>
              <a:rPr lang="vi-VN" sz="1200" dirty="0"/>
              <a:t> E = e – 127 </a:t>
            </a:r>
          </a:p>
          <a:p>
            <a:pPr lvl="1" fontAlgn="base"/>
            <a:r>
              <a:rPr lang="en-US" sz="1200" dirty="0"/>
              <a:t>- </a:t>
            </a:r>
            <a:r>
              <a:rPr lang="vi-VN" sz="1200" dirty="0"/>
              <a:t>m (23bit) là phần lẻ của phần định trị M: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M = 1.m </a:t>
            </a:r>
          </a:p>
          <a:p>
            <a:pPr lvl="1" fontAlgn="base"/>
            <a:r>
              <a:rPr lang="en-US" sz="1200" dirty="0"/>
              <a:t>- </a:t>
            </a:r>
            <a:r>
              <a:rPr lang="vi-VN" sz="1200" dirty="0"/>
              <a:t>Công thức:  </a:t>
            </a:r>
          </a:p>
          <a:p>
            <a:pPr lvl="1" fontAlgn="base"/>
            <a:r>
              <a:rPr lang="en-US" sz="1200" b="1" dirty="0"/>
              <a:t>	</a:t>
            </a:r>
            <a:r>
              <a:rPr lang="vi-VN" sz="1200" b="1" dirty="0"/>
              <a:t>X = (-1)</a:t>
            </a:r>
            <a:r>
              <a:rPr lang="vi-VN" sz="1200" b="1" baseline="30000" dirty="0"/>
              <a:t>S</a:t>
            </a:r>
            <a:r>
              <a:rPr lang="vi-VN" sz="1200" b="1" dirty="0"/>
              <a:t>*1.m*2</a:t>
            </a:r>
            <a:r>
              <a:rPr lang="vi-VN" sz="1200" b="1" baseline="30000" dirty="0"/>
              <a:t>e-127</a:t>
            </a:r>
            <a:r>
              <a:rPr lang="vi-VN" sz="1200" dirty="0"/>
              <a:t>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VD: 1100 0001 0101 0110 0000 0000 0000 0000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S = 1 </a:t>
            </a:r>
            <a:r>
              <a:rPr lang="en-US" sz="1200" dirty="0"/>
              <a:t>=&gt; </a:t>
            </a:r>
            <a:r>
              <a:rPr lang="vi-VN" sz="1200" dirty="0"/>
              <a:t> Số âm </a:t>
            </a:r>
          </a:p>
          <a:p>
            <a:pPr lvl="1" fontAlgn="base"/>
            <a:r>
              <a:rPr lang="en-US" sz="1200" dirty="0"/>
              <a:t>	</a:t>
            </a:r>
            <a:r>
              <a:rPr lang="vi-VN" sz="1200" dirty="0"/>
              <a:t>e = 10000010</a:t>
            </a:r>
            <a:r>
              <a:rPr lang="vi-VN" sz="1200" baseline="-25000" dirty="0"/>
              <a:t>(2) </a:t>
            </a:r>
            <a:r>
              <a:rPr lang="vi-VN" sz="1200" dirty="0"/>
              <a:t>= 130</a:t>
            </a:r>
            <a:r>
              <a:rPr lang="vi-VN" sz="1200" baseline="-25000" dirty="0"/>
              <a:t>(10)</a:t>
            </a:r>
            <a:r>
              <a:rPr lang="vi-VN" sz="1200" dirty="0"/>
              <a:t> </a:t>
            </a:r>
            <a:r>
              <a:rPr lang="en-US" sz="1200" dirty="0"/>
              <a:t>=&gt; </a:t>
            </a:r>
            <a:r>
              <a:rPr lang="vi-VN" sz="1200" dirty="0"/>
              <a:t> E = 130-127 = 3 </a:t>
            </a:r>
          </a:p>
          <a:p>
            <a:pPr lvl="1" fontAlgn="base"/>
            <a:r>
              <a:rPr lang="en-US" sz="1200" dirty="0"/>
              <a:t>	=&gt; </a:t>
            </a:r>
            <a:r>
              <a:rPr lang="vi-VN" sz="1200" dirty="0"/>
              <a:t> X = -1.10101100</a:t>
            </a:r>
            <a:r>
              <a:rPr lang="vi-VN" sz="1200" baseline="-25000" dirty="0"/>
              <a:t>(2)</a:t>
            </a:r>
            <a:r>
              <a:rPr lang="vi-VN" sz="1200" dirty="0"/>
              <a:t> * 23 = -1101.011</a:t>
            </a:r>
            <a:r>
              <a:rPr lang="vi-VN" sz="1200" baseline="-25000" dirty="0"/>
              <a:t>(2</a:t>
            </a:r>
            <a:r>
              <a:rPr lang="vi-VN" sz="1200" dirty="0"/>
              <a:t>) = -13.375</a:t>
            </a:r>
            <a:r>
              <a:rPr lang="vi-VN" sz="1200" baseline="-25000" dirty="0"/>
              <a:t>(10)</a:t>
            </a:r>
            <a:r>
              <a:rPr lang="vi-VN" sz="1200" dirty="0"/>
              <a:t> </a:t>
            </a:r>
          </a:p>
          <a:p>
            <a:pPr fontAlgn="base"/>
            <a:endParaRPr lang="vi-VN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9F8A0-6049-486E-9967-F759F415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51670"/>
            <a:ext cx="503872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9300" y="2607627"/>
          <a:ext cx="5105400" cy="5791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b="1" i="0">
                          <a:effectLst/>
                          <a:latin typeface="Times New Roman"/>
                        </a:rPr>
                        <a:t>S</a:t>
                      </a:r>
                      <a:r>
                        <a:rPr lang="vi-VN" sz="1600" b="0" i="0">
                          <a:effectLst/>
                          <a:latin typeface="Times New Roman"/>
                        </a:rPr>
                        <a:t> </a:t>
                      </a:r>
                      <a:endParaRPr lang="vi-VN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b="1" i="0">
                          <a:effectLst/>
                          <a:latin typeface="Times New Roman"/>
                        </a:rPr>
                        <a:t>e</a:t>
                      </a:r>
                      <a:r>
                        <a:rPr lang="vi-VN" sz="1600" b="0" i="0">
                          <a:effectLst/>
                          <a:latin typeface="Times New Roman"/>
                        </a:rPr>
                        <a:t> </a:t>
                      </a:r>
                      <a:endParaRPr lang="vi-VN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b="1" i="0">
                          <a:effectLst/>
                          <a:latin typeface="Times New Roman"/>
                        </a:rPr>
                        <a:t>m</a:t>
                      </a:r>
                      <a:r>
                        <a:rPr lang="vi-VN" sz="1600" b="0" i="0">
                          <a:effectLst/>
                          <a:latin typeface="Times New Roman"/>
                        </a:rPr>
                        <a:t> </a:t>
                      </a:r>
                      <a:endParaRPr lang="vi-VN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9300" y="2607627"/>
          <a:ext cx="5105400" cy="5791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b="1" i="0" dirty="0">
                          <a:effectLst/>
                          <a:latin typeface="Times New Roman"/>
                        </a:rPr>
                        <a:t>S</a:t>
                      </a:r>
                      <a:r>
                        <a:rPr lang="vi-VN" sz="1600" b="0" i="0" dirty="0">
                          <a:effectLst/>
                          <a:latin typeface="Times New Roman"/>
                        </a:rPr>
                        <a:t> </a:t>
                      </a:r>
                      <a:endParaRPr lang="vi-VN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b="1" i="0">
                          <a:effectLst/>
                          <a:latin typeface="Times New Roman"/>
                        </a:rPr>
                        <a:t>e</a:t>
                      </a:r>
                      <a:r>
                        <a:rPr lang="vi-VN" sz="1600" b="0" i="0">
                          <a:effectLst/>
                          <a:latin typeface="Times New Roman"/>
                        </a:rPr>
                        <a:t> </a:t>
                      </a:r>
                      <a:endParaRPr lang="vi-VN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b="1" i="0" dirty="0">
                          <a:effectLst/>
                          <a:latin typeface="Times New Roman"/>
                        </a:rPr>
                        <a:t>m</a:t>
                      </a:r>
                      <a:r>
                        <a:rPr lang="vi-VN" sz="1600" b="0" i="0" dirty="0">
                          <a:effectLst/>
                          <a:latin typeface="Times New Roman"/>
                        </a:rPr>
                        <a:t> </a:t>
                      </a:r>
                      <a:endParaRPr lang="vi-VN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4" y="194434"/>
            <a:ext cx="6408712" cy="4570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628650" lvl="1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Dạng 64-bit (double-precision)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 </a:t>
            </a:r>
          </a:p>
          <a:p>
            <a:pPr lvl="1" fontAlgn="base" latinLnBrk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  <a:cs typeface="Times New Roman" pitchFamily="18" charset="0"/>
            </a:endParaRPr>
          </a:p>
          <a:p>
            <a:pPr lvl="1" fontAlgn="base" latinLnBrk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lvl="1" fontAlgn="base" latinLnBrk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1" fontAlgn="base" latinLnBrk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itchFamily="34" charset="0"/>
              </a:rPr>
              <a:t>                        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Dạng 128-bit (Quadruple precision)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 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+mj-lt"/>
              <a:cs typeface="Times New Roman" pitchFamily="18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itchFamily="34" charset="0"/>
              </a:rPr>
              <a:t>                               </a:t>
            </a:r>
            <a:endParaRPr lang="en-US" sz="1200" dirty="0">
              <a:latin typeface="+mj-lt"/>
              <a:cs typeface="Times New Roman" pitchFamily="18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+ Các</a:t>
            </a:r>
            <a:r>
              <a:rPr kumimoji="0" lang="en-US" sz="12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 quy ước đặc biệt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Các bit của e bằng 0, các bit của m bằng 0, thì X = ± 0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+mj-lt"/>
                <a:cs typeface="Times New Roman" pitchFamily="18" charset="0"/>
              </a:rPr>
              <a:t>000 0000 0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000 0000 0000 0000 0000 0000 à X = ± 0 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Các bit của e bằng 1, các bit của m bằng 0, thì X = ± ∞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+mj-lt"/>
                <a:cs typeface="Times New Roman" pitchFamily="18" charset="0"/>
              </a:rPr>
              <a:t>111 1111 1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000 0000 0000 0000 0000 0000 à X = ±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itchFamily="34" charset="0"/>
              </a:rPr>
              <a:t>∞ 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Segoe UI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Các bit của e bằng 1, còn m có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itchFamily="34" charset="0"/>
              </a:rPr>
              <a:t>ít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 nhất một bit bằng 1, thì nó không biểu diễn cho số 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nào cả (NaN - not a number)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AutoShape 2" descr="Hình dạng"/>
          <p:cNvSpPr>
            <a:spLocks noChangeAspect="1" noChangeArrowheads="1"/>
          </p:cNvSpPr>
          <p:nvPr/>
        </p:nvSpPr>
        <p:spPr bwMode="auto">
          <a:xfrm>
            <a:off x="2281140" y="16596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Hình dạng"/>
          <p:cNvSpPr>
            <a:spLocks noChangeAspect="1" noChangeArrowheads="1"/>
          </p:cNvSpPr>
          <p:nvPr/>
        </p:nvSpPr>
        <p:spPr bwMode="auto">
          <a:xfrm>
            <a:off x="2435225" y="152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ình dạng"/>
          <p:cNvSpPr>
            <a:spLocks noChangeAspect="1" noChangeArrowheads="1"/>
          </p:cNvSpPr>
          <p:nvPr/>
        </p:nvSpPr>
        <p:spPr bwMode="auto">
          <a:xfrm>
            <a:off x="2819400" y="1520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Hình dạng"/>
          <p:cNvSpPr>
            <a:spLocks noChangeAspect="1" noChangeArrowheads="1"/>
          </p:cNvSpPr>
          <p:nvPr/>
        </p:nvSpPr>
        <p:spPr bwMode="auto">
          <a:xfrm>
            <a:off x="2051050" y="217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Hình dạng"/>
          <p:cNvSpPr>
            <a:spLocks noChangeAspect="1" noChangeArrowheads="1"/>
          </p:cNvSpPr>
          <p:nvPr/>
        </p:nvSpPr>
        <p:spPr bwMode="auto">
          <a:xfrm>
            <a:off x="2435225" y="217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Hình dạng"/>
          <p:cNvSpPr>
            <a:spLocks noChangeAspect="1" noChangeArrowheads="1"/>
          </p:cNvSpPr>
          <p:nvPr/>
        </p:nvSpPr>
        <p:spPr bwMode="auto">
          <a:xfrm>
            <a:off x="2819400" y="2174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FDFC42-E813-4865-AF94-52A6B9C9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40" y="432948"/>
            <a:ext cx="5976664" cy="8774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444171-01E6-4F80-B8BA-A60D3BFD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1825624"/>
            <a:ext cx="5901954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8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3768" y="448092"/>
            <a:ext cx="619268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c. </a:t>
            </a:r>
            <a:r>
              <a:rPr lang="vi-VN" sz="2000" dirty="0"/>
              <a:t>Dấu phẩy động trong MIPS </a:t>
            </a:r>
          </a:p>
          <a:p>
            <a:pPr fontAlgn="base"/>
            <a:r>
              <a:rPr lang="vi-VN" sz="1200" dirty="0"/>
              <a:t>MIPS có bộ xử lý dấu phẩy động (Coprocessor 1) (FTU). Bộ xử lý này có thanh ghi riêng </a:t>
            </a:r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32 thanh ghi 32-bit (single-precision): $f0,$f1,$f2,…,$f31 </a:t>
            </a:r>
            <a:r>
              <a:rPr lang="en-US" sz="1200" dirty="0"/>
              <a:t>=&gt;</a:t>
            </a:r>
            <a:r>
              <a:rPr lang="vi-VN" sz="1200" dirty="0"/>
              <a:t> Float </a:t>
            </a:r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Cặp thanh ghi để chứa dữ liệu dạng 64-bit (double-precision): $f0/$f1,$f2/$f3,… </a:t>
            </a:r>
            <a:endParaRPr lang="en-US" sz="1200" dirty="0"/>
          </a:p>
          <a:p>
            <a:pPr lvl="1" fontAlgn="base"/>
            <a:r>
              <a:rPr lang="en-US" sz="1200" dirty="0"/>
              <a:t>=&gt;</a:t>
            </a:r>
            <a:r>
              <a:rPr lang="vi-VN" sz="1200" dirty="0"/>
              <a:t> Double </a:t>
            </a:r>
          </a:p>
          <a:p>
            <a:pPr fontAlgn="base"/>
            <a:r>
              <a:rPr lang="vi-VN" sz="1200" dirty="0"/>
              <a:t>Các lệnh số dấu phẩy động chỉ thực hiện trên các thanh ghi số dấu phẩy động </a:t>
            </a:r>
          </a:p>
          <a:p>
            <a:pPr fontAlgn="base"/>
            <a:r>
              <a:rPr lang="vi-VN" sz="1200" dirty="0"/>
              <a:t>Một số lệnh cơ bản: </a:t>
            </a:r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Lệnh load và store: </a:t>
            </a:r>
          </a:p>
          <a:p>
            <a:pPr lvl="2" fontAlgn="base"/>
            <a:r>
              <a:rPr lang="vi-VN" sz="1200" dirty="0"/>
              <a:t>lwc1, ldc1,swc1,sdc1 </a:t>
            </a:r>
          </a:p>
          <a:p>
            <a:pPr lvl="2" fontAlgn="base"/>
            <a:r>
              <a:rPr lang="vi-VN" sz="1200" dirty="0"/>
              <a:t>VD: ldc1 $f8,32($s2) </a:t>
            </a:r>
            <a:endParaRPr lang="en-US" sz="1200" dirty="0"/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Các lệnh số học với số FP 32-bit (single-precision) </a:t>
            </a:r>
          </a:p>
          <a:p>
            <a:pPr lvl="2" fontAlgn="base"/>
            <a:r>
              <a:rPr lang="vi-VN" sz="1200" dirty="0"/>
              <a:t>add.s, sub.s, mul.s, div.s </a:t>
            </a:r>
          </a:p>
          <a:p>
            <a:pPr lvl="2" fontAlgn="base"/>
            <a:r>
              <a:rPr lang="vi-VN" sz="1200" dirty="0"/>
              <a:t>VD: add.s $f0,$f1,$f6 </a:t>
            </a:r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Các lệnh số học với số FP 64-bit (doule-precision) </a:t>
            </a:r>
          </a:p>
          <a:p>
            <a:pPr lvl="2" fontAlgn="base"/>
            <a:r>
              <a:rPr lang="vi-VN" sz="1200" dirty="0"/>
              <a:t>add.d,  sub.d,  mul.d, div.d </a:t>
            </a:r>
          </a:p>
          <a:p>
            <a:pPr lvl="2" fontAlgn="base"/>
            <a:r>
              <a:rPr lang="vi-VN" sz="1200" dirty="0"/>
              <a:t>VD: mul.d $f4, $f4, $f6 </a:t>
            </a:r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Các lệnh so sánh </a:t>
            </a:r>
          </a:p>
          <a:p>
            <a:pPr lvl="2" fontAlgn="base"/>
            <a:r>
              <a:rPr lang="vi-VN" sz="1200" dirty="0"/>
              <a:t>c.xx.s, c.xx.d (trong đó xx là eq, lt, le, …) </a:t>
            </a:r>
          </a:p>
          <a:p>
            <a:pPr lvl="2" fontAlgn="base"/>
            <a:r>
              <a:rPr lang="vi-VN" sz="1200" dirty="0"/>
              <a:t>Thiết lập hoặc xóa các bit mã điều kiện </a:t>
            </a:r>
          </a:p>
          <a:p>
            <a:pPr lvl="2" fontAlgn="base"/>
            <a:r>
              <a:rPr lang="vi-VN" sz="1200" dirty="0"/>
              <a:t>VD: c.lt.s $f3, $f4 </a:t>
            </a:r>
          </a:p>
          <a:p>
            <a:pPr lvl="1" fontAlgn="base"/>
            <a:r>
              <a:rPr lang="en-US" sz="1200" dirty="0"/>
              <a:t>+ </a:t>
            </a:r>
            <a:r>
              <a:rPr lang="vi-VN" sz="1200" dirty="0"/>
              <a:t>Các lệnh rẽ nhánh dựa trên mã điều kiện </a:t>
            </a:r>
          </a:p>
          <a:p>
            <a:pPr lvl="2" fontAlgn="base"/>
            <a:r>
              <a:rPr lang="vi-VN" sz="1200" dirty="0"/>
              <a:t>bc1t, bc1f </a:t>
            </a:r>
          </a:p>
          <a:p>
            <a:pPr lvl="2" fontAlgn="base"/>
            <a:r>
              <a:rPr lang="vi-VN" sz="1200" dirty="0"/>
              <a:t>VD: bc1t TargetLabel </a:t>
            </a:r>
          </a:p>
          <a:p>
            <a:pPr lvl="1" fontAlgn="base"/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37813485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1081</Words>
  <Application>Microsoft Office PowerPoint</Application>
  <PresentationFormat>On-screen Show (16:9)</PresentationFormat>
  <Paragraphs>203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Segoe UI</vt:lpstr>
      <vt:lpstr>Times New Roman</vt:lpstr>
      <vt:lpstr>Verdana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Q.Nam Tran</cp:lastModifiedBy>
  <cp:revision>99</cp:revision>
  <dcterms:created xsi:type="dcterms:W3CDTF">2016-12-05T23:26:54Z</dcterms:created>
  <dcterms:modified xsi:type="dcterms:W3CDTF">2021-05-30T03:06:32Z</dcterms:modified>
</cp:coreProperties>
</file>