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71" r:id="rId3"/>
    <p:sldId id="259" r:id="rId4"/>
    <p:sldId id="260" r:id="rId5"/>
    <p:sldId id="261" r:id="rId6"/>
    <p:sldId id="292" r:id="rId7"/>
    <p:sldId id="263" r:id="rId8"/>
    <p:sldId id="276" r:id="rId9"/>
    <p:sldId id="264" r:id="rId10"/>
    <p:sldId id="268" r:id="rId11"/>
    <p:sldId id="318" r:id="rId12"/>
    <p:sldId id="319" r:id="rId13"/>
    <p:sldId id="320" r:id="rId14"/>
    <p:sldId id="321" r:id="rId15"/>
    <p:sldId id="322" r:id="rId16"/>
    <p:sldId id="267" r:id="rId17"/>
    <p:sldId id="323" r:id="rId18"/>
    <p:sldId id="265" r:id="rId19"/>
    <p:sldId id="274" r:id="rId20"/>
    <p:sldId id="266" r:id="rId21"/>
    <p:sldId id="324"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09-05-2023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A6DA363-769F-4536-A585-05649B49E1BA}" type="datetime1">
              <a:rPr lang="en-IN" smtClean="0"/>
              <a:t>09-05-2023</a:t>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IN"/>
              <a:t>BATCH NO:     DEPARTMENT OF COMPUTER SCIENCE &amp; ENGINEERING</a:t>
            </a: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69AD40C-E5A7-4132-A31D-54A4D1BB6E89}" type="slidenum">
              <a:rPr lang="en-IN" smtClean="0"/>
              <a:t>‹#›</a:t>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F2E8A3-6808-4ECB-90A8-23FB4F90A890}" type="datetime1">
              <a:rPr lang="en-IN" smtClean="0"/>
              <a:t>09-05-2023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D1D602-7652-41E6-8E54-FEB20C9E5001}" type="datetime1">
              <a:rPr lang="en-IN" smtClean="0"/>
              <a:t>09-05-2023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DEE5C-195B-4209-9085-526B148D6B3E}" type="datetime1">
              <a:rPr lang="en-IN" smtClean="0"/>
              <a:t>09-05-2023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09-05-2023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AA0376-BD03-4456-8456-9D2801477B8A}" type="datetime1">
              <a:rPr lang="en-IN" smtClean="0"/>
              <a:t>09-05-2023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A259B2-5909-479A-86EA-B8E6D0B656E5}" type="datetime1">
              <a:rPr lang="en-IN" smtClean="0"/>
              <a:t>09-05-2023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B8D5B8-FCD1-4494-B40C-0F9201435A46}" type="datetime1">
              <a:rPr lang="en-IN" smtClean="0"/>
              <a:t>09-05-2023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09-05-2023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09-05-2023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09-05-2023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4410C77-848B-4F1F-B383-63A05AF82216}" type="datetime1">
              <a:rPr lang="en-IN" smtClean="0"/>
              <a:t>09-05-2023</a:t>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IN"/>
              <a:t>BATCH NO:     DEPARTMENT OF COMPUTER SCIENCE &amp; ENGINEERING</a:t>
            </a: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69AD40C-E5A7-4132-A31D-54A4D1BB6E89}" type="slidenum">
              <a:rPr lang="en-IN" smtClean="0"/>
              <a:t>‹#›</a:t>
            </a:fld>
            <a:endParaRPr lang="en-IN"/>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700808"/>
            <a:ext cx="7848872" cy="1845310"/>
          </a:xfrm>
          <a:prstGeom prst="rect">
            <a:avLst/>
          </a:prstGeom>
        </p:spPr>
        <p:txBody>
          <a:bodyPr wrap="square">
            <a:spAutoFit/>
          </a:bodyPr>
          <a:lstStyle/>
          <a:p>
            <a:pPr algn="ctr" eaLnBrk="1" hangingPunct="1"/>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ea typeface="Verdana" panose="020B0604030504040204" pitchFamily="34" charset="0"/>
                <a:cs typeface="Times New Roman" panose="02020603050405020304" pitchFamily="18" charset="0"/>
                <a:sym typeface="+mn-ea"/>
              </a:rPr>
              <a:t>BOSTON IT SOLUTION INDIA PRIVATE LIMITED</a:t>
            </a:r>
            <a:endParaRPr lang="en-US" alt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ea typeface="Verdana" panose="020B0604030504040204" pitchFamily="34" charset="0"/>
              <a:cs typeface="Times New Roman" panose="02020603050405020304" pitchFamily="18" charset="0"/>
            </a:endParaRPr>
          </a:p>
          <a:p>
            <a:pPr algn="ctr"/>
            <a:endParaRPr lang="en-US" alt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Rectangle 6"/>
          <p:cNvSpPr/>
          <p:nvPr/>
        </p:nvSpPr>
        <p:spPr>
          <a:xfrm>
            <a:off x="851295" y="3957439"/>
            <a:ext cx="7848872" cy="398780"/>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sym typeface="+mn-ea"/>
              </a:rPr>
              <a:t>EMOTIONAL  EXAMIINATION OF AMAZON FOOD REVIEW</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5004048" y="4869160"/>
            <a:ext cx="3923928" cy="116840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p>
          <a:p>
            <a:pPr algn="ct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SRESHTHA SAHA   (11847)(19UECS0930)</a:t>
            </a:r>
          </a:p>
          <a:p>
            <a:r>
              <a:rPr lang="en-IN" sz="1400" b="1" dirty="0">
                <a:latin typeface="Times New Roman" panose="02020603050405020304" pitchFamily="18" charset="0"/>
                <a:cs typeface="Times New Roman" panose="02020603050405020304" pitchFamily="18" charset="0"/>
              </a:rPr>
              <a:t>2. S.NAVEEN                 (15324)(19UECS0874)</a:t>
            </a:r>
          </a:p>
          <a:p>
            <a:r>
              <a:rPr lang="en-IN" sz="1400" b="1" dirty="0">
                <a:latin typeface="Times New Roman" panose="02020603050405020304" pitchFamily="18" charset="0"/>
                <a:cs typeface="Times New Roman" panose="02020603050405020304" pitchFamily="18" charset="0"/>
              </a:rPr>
              <a:t>3. V.AKHIL SAI             (15775)(19UECS1019)</a:t>
            </a:r>
          </a:p>
        </p:txBody>
      </p:sp>
      <p:sp>
        <p:nvSpPr>
          <p:cNvPr id="9" name="Rectangle 8"/>
          <p:cNvSpPr/>
          <p:nvPr/>
        </p:nvSpPr>
        <p:spPr>
          <a:xfrm>
            <a:off x="557808" y="4831998"/>
            <a:ext cx="4014192" cy="159956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p>
          <a:p>
            <a:endParaRPr lang="en-IN" sz="1400" b="1" dirty="0">
              <a:latin typeface="Times New Roman" panose="02020603050405020304" pitchFamily="18" charset="0"/>
              <a:cs typeface="Times New Roman" panose="02020603050405020304" pitchFamily="18" charset="0"/>
            </a:endParaRPr>
          </a:p>
          <a:p>
            <a:r>
              <a:rPr lang="en-IN" sz="1400" b="1" dirty="0" err="1">
                <a:latin typeface="Times New Roman" panose="02020603050405020304" pitchFamily="18" charset="0"/>
                <a:cs typeface="Times New Roman" panose="02020603050405020304" pitchFamily="18" charset="0"/>
              </a:rPr>
              <a:t>Dr.</a:t>
            </a:r>
            <a:r>
              <a:rPr lang="en-IN" sz="1400" b="1" dirty="0">
                <a:latin typeface="Times New Roman" panose="02020603050405020304"/>
                <a:cs typeface="Times New Roman" panose="02020603050405020304"/>
                <a:sym typeface="+mn-ea"/>
              </a:rPr>
              <a:t>S.VINOTH KUMAR </a:t>
            </a:r>
            <a:r>
              <a:rPr lang="en-IN" sz="1400" b="1" dirty="0" err="1">
                <a:latin typeface="Times New Roman" panose="02020603050405020304"/>
                <a:cs typeface="Times New Roman" panose="02020603050405020304"/>
                <a:sym typeface="+mn-ea"/>
              </a:rPr>
              <a:t>M.E.,PhD</a:t>
            </a:r>
          </a:p>
          <a:p>
            <a:endParaRPr lang="en-IN" sz="1400" b="1" dirty="0" err="1">
              <a:latin typeface="Times New Roman" panose="02020603050405020304"/>
              <a:cs typeface="Times New Roman" panose="02020603050405020304"/>
              <a:sym typeface="+mn-ea"/>
            </a:endParaRPr>
          </a:p>
          <a:p>
            <a:r>
              <a:rPr lang="en-IN" sz="1400" b="1" dirty="0">
                <a:latin typeface="Times New Roman" panose="02020603050405020304"/>
                <a:cs typeface="Times New Roman" panose="02020603050405020304"/>
                <a:sym typeface="+mn-ea"/>
              </a:rPr>
              <a:t>ASSOCIATE PROFESSOR</a:t>
            </a:r>
            <a:endParaRPr lang="en-IN" sz="1400" b="1" dirty="0">
              <a:latin typeface="Times New Roman" panose="02020603050405020304"/>
              <a:cs typeface="Times New Roman" panose="02020603050405020304"/>
            </a:endParaRPr>
          </a:p>
          <a:p>
            <a:endParaRPr lang="en-IN" sz="1400" b="1" dirty="0">
              <a:latin typeface="Times New Roman" panose="02020603050405020304"/>
              <a:cs typeface="Times New Roman" panose="02020603050405020304"/>
            </a:endParaRPr>
          </a:p>
          <a:p>
            <a:r>
              <a:rPr lang="en-IN" sz="1400" b="1" dirty="0">
                <a:latin typeface="Times New Roman" panose="02020603050405020304" pitchFamily="18" charset="0"/>
                <a:cs typeface="Times New Roman" panose="02020603050405020304" pitchFamily="18" charset="0"/>
              </a:rPr>
              <a:t> </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p:txBody>
          <a:bodyPr/>
          <a:lstStyle/>
          <a:p>
            <a:endParaRPr lang="en-IN" dirty="0"/>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600200"/>
            <a:ext cx="7931225" cy="4525963"/>
          </a:xfrm>
        </p:spPr>
        <p:txBody>
          <a:bodyPr>
            <a:normAutofit/>
          </a:bodyPr>
          <a:lstStyle/>
          <a:p>
            <a:r>
              <a:rPr lang="en-US" sz="2000" b="1" dirty="0">
                <a:latin typeface="Times New Roman" panose="02020603050405020304" pitchFamily="18" charset="0"/>
                <a:cs typeface="Times New Roman" panose="02020603050405020304" pitchFamily="18" charset="0"/>
              </a:rPr>
              <a:t>UNIT TESTING</a:t>
            </a:r>
          </a:p>
          <a:p>
            <a:pPr marL="0" indent="0">
              <a:buNone/>
            </a:pPr>
            <a:r>
              <a:rPr lang="en-US" altLang="en-IN" sz="2000" b="1" i="1" dirty="0">
                <a:latin typeface="Times New Roman" panose="02020603050405020304" pitchFamily="18" charset="0"/>
                <a:cs typeface="Times New Roman" panose="02020603050405020304" pitchFamily="18" charset="0"/>
              </a:rPr>
              <a:t>    </a:t>
            </a:r>
            <a:r>
              <a:rPr lang="en-US" altLang="en-IN" sz="2000" b="1" dirty="0">
                <a:latin typeface="Times New Roman" panose="02020603050405020304" pitchFamily="18" charset="0"/>
                <a:cs typeface="Times New Roman" panose="02020603050405020304" pitchFamily="18" charset="0"/>
              </a:rPr>
              <a:t>Test Result</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pic>
        <p:nvPicPr>
          <p:cNvPr id="7" name="Content Placeholder 6"/>
          <p:cNvPicPr>
            <a:picLocks noGrp="1" noChangeAspect="1"/>
          </p:cNvPicPr>
          <p:nvPr>
            <p:ph sz="half" idx="2"/>
          </p:nvPr>
        </p:nvPicPr>
        <p:blipFill>
          <a:blip r:embed="rId2"/>
          <a:stretch>
            <a:fillRect/>
          </a:stretch>
        </p:blipFill>
        <p:spPr>
          <a:xfrm>
            <a:off x="1040130" y="2429510"/>
            <a:ext cx="7097395" cy="3696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600200"/>
            <a:ext cx="8229600" cy="4525963"/>
          </a:xfrm>
        </p:spPr>
        <p:txBody>
          <a:bodyPr>
            <a:normAutofit fontScale="90000"/>
          </a:bodyPr>
          <a:lstStyle/>
          <a:p>
            <a:r>
              <a:rPr lang="en-US" sz="2000" dirty="0">
                <a:latin typeface="Times New Roman" panose="02020603050405020304" pitchFamily="18" charset="0"/>
                <a:cs typeface="Times New Roman" panose="02020603050405020304" pitchFamily="18" charset="0"/>
              </a:rPr>
              <a:t>The term ”unit testing” refers to a specific kind of software testing in which </a:t>
            </a:r>
            <a:r>
              <a:rPr lang="en-US" sz="2000" dirty="0" err="1">
                <a:latin typeface="Times New Roman" panose="02020603050405020304" pitchFamily="18" charset="0"/>
                <a:cs typeface="Times New Roman" panose="02020603050405020304" pitchFamily="18" charset="0"/>
              </a:rPr>
              <a:t>discreteof</a:t>
            </a:r>
            <a:r>
              <a:rPr lang="en-US" sz="2000" dirty="0">
                <a:latin typeface="Times New Roman" panose="02020603050405020304" pitchFamily="18" charset="0"/>
                <a:cs typeface="Times New Roman" panose="02020603050405020304" pitchFamily="18" charset="0"/>
              </a:rPr>
              <a:t> a program are investigated. The purpose of this testing is to ensure that</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software operates as expected.</a:t>
            </a:r>
          </a:p>
          <a:p>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b="1" dirty="0">
                <a:latin typeface="Times New Roman" panose="02020603050405020304" pitchFamily="18" charset="0"/>
                <a:cs typeface="Times New Roman" panose="02020603050405020304" pitchFamily="18" charset="0"/>
              </a:rPr>
              <a:t>INPUT</a:t>
            </a:r>
          </a:p>
          <a:p>
            <a:pPr marL="0" indent="0">
              <a:buNone/>
            </a:pPr>
            <a:r>
              <a:rPr lang="en-IN" altLang="en-US" sz="2000" dirty="0">
                <a:latin typeface="Times New Roman" panose="02020603050405020304" pitchFamily="18" charset="0"/>
                <a:cs typeface="Times New Roman" panose="02020603050405020304" pitchFamily="18" charset="0"/>
              </a:rPr>
              <a:t>1. Test case for </a:t>
            </a:r>
            <a:r>
              <a:rPr lang="en-IN" altLang="en-US" sz="2000" dirty="0" err="1">
                <a:latin typeface="Times New Roman" panose="02020603050405020304" pitchFamily="18" charset="0"/>
                <a:cs typeface="Times New Roman" panose="02020603050405020304" pitchFamily="18" charset="0"/>
              </a:rPr>
              <a:t>preprocessing</a:t>
            </a:r>
            <a:r>
              <a:rPr lang="en-IN" altLang="en-US" sz="2000" dirty="0">
                <a:latin typeface="Times New Roman" panose="02020603050405020304" pitchFamily="18" charset="0"/>
                <a:cs typeface="Times New Roman" panose="02020603050405020304" pitchFamily="18" charset="0"/>
              </a:rPr>
              <a:t>: Ensure that the text </a:t>
            </a:r>
            <a:r>
              <a:rPr lang="en-IN" altLang="en-US" sz="2000" dirty="0" err="1">
                <a:latin typeface="Times New Roman" panose="02020603050405020304" pitchFamily="18" charset="0"/>
                <a:cs typeface="Times New Roman" panose="02020603050405020304" pitchFamily="18" charset="0"/>
              </a:rPr>
              <a:t>preprocessing</a:t>
            </a:r>
            <a:r>
              <a:rPr lang="en-IN" altLang="en-US" sz="2000" dirty="0">
                <a:latin typeface="Times New Roman" panose="02020603050405020304" pitchFamily="18" charset="0"/>
                <a:cs typeface="Times New Roman" panose="02020603050405020304" pitchFamily="18" charset="0"/>
              </a:rPr>
              <a:t> module correctly</a:t>
            </a:r>
          </a:p>
          <a:p>
            <a:pPr marL="0" indent="0">
              <a:buNone/>
            </a:pPr>
            <a:r>
              <a:rPr lang="en-IN" altLang="en-US" sz="2000" dirty="0">
                <a:latin typeface="Times New Roman" panose="02020603050405020304" pitchFamily="18" charset="0"/>
                <a:cs typeface="Times New Roman" panose="02020603050405020304" pitchFamily="18" charset="0"/>
              </a:rPr>
              <a:t>removes stop words, punctuation, and numbers from the text.</a:t>
            </a:r>
          </a:p>
          <a:p>
            <a:pPr marL="0" indent="0">
              <a:buNone/>
            </a:pPr>
            <a:r>
              <a:rPr lang="en-IN" altLang="en-US" sz="2000" dirty="0">
                <a:latin typeface="Times New Roman" panose="02020603050405020304" pitchFamily="18" charset="0"/>
                <a:cs typeface="Times New Roman" panose="02020603050405020304" pitchFamily="18" charset="0"/>
              </a:rPr>
              <a:t>2. Test case for aspect-based sentiment analysis: Ensure that the aspect-based</a:t>
            </a:r>
          </a:p>
          <a:p>
            <a:pPr marL="0" indent="0">
              <a:buNone/>
            </a:pPr>
            <a:r>
              <a:rPr lang="en-IN" altLang="en-US" sz="2000" dirty="0">
                <a:latin typeface="Times New Roman" panose="02020603050405020304" pitchFamily="18" charset="0"/>
                <a:cs typeface="Times New Roman" panose="02020603050405020304" pitchFamily="18" charset="0"/>
              </a:rPr>
              <a:t>sentiment analysis module correctly identifies the aspect of the food being reviewed</a:t>
            </a:r>
          </a:p>
          <a:p>
            <a:pPr marL="0" indent="0">
              <a:buNone/>
            </a:pPr>
            <a:r>
              <a:rPr lang="en-IN" altLang="en-US" sz="2000" dirty="0">
                <a:latin typeface="Times New Roman" panose="02020603050405020304" pitchFamily="18" charset="0"/>
                <a:cs typeface="Times New Roman" panose="02020603050405020304" pitchFamily="18" charset="0"/>
              </a:rPr>
              <a:t>and assigns a sentiment to that aspect.</a:t>
            </a:r>
          </a:p>
          <a:p>
            <a:pPr marL="0" indent="0">
              <a:buNone/>
            </a:pPr>
            <a:r>
              <a:rPr lang="en-IN" altLang="en-US" sz="2000" dirty="0">
                <a:latin typeface="Times New Roman" panose="02020603050405020304" pitchFamily="18" charset="0"/>
                <a:cs typeface="Times New Roman" panose="02020603050405020304" pitchFamily="18" charset="0"/>
              </a:rPr>
              <a:t>3. Test case for emotion recognition: Ensure that the emotion recognition module</a:t>
            </a:r>
          </a:p>
          <a:p>
            <a:pPr marL="0" indent="0">
              <a:buNone/>
            </a:pPr>
            <a:r>
              <a:rPr lang="en-IN" altLang="en-US" sz="2000" dirty="0">
                <a:latin typeface="Times New Roman" panose="02020603050405020304" pitchFamily="18" charset="0"/>
                <a:cs typeface="Times New Roman" panose="02020603050405020304" pitchFamily="18" charset="0"/>
              </a:rPr>
              <a:t>correctly identifies the emotions expressed in the review, such as happiness, sadness,</a:t>
            </a:r>
          </a:p>
          <a:p>
            <a:pPr marL="0" indent="0">
              <a:buNone/>
            </a:pPr>
            <a:r>
              <a:rPr lang="en-IN" altLang="en-US" sz="2000" dirty="0">
                <a:latin typeface="Times New Roman" panose="02020603050405020304" pitchFamily="18" charset="0"/>
                <a:cs typeface="Times New Roman" panose="02020603050405020304" pitchFamily="18" charset="0"/>
              </a:rPr>
              <a:t>anger, or fear</a:t>
            </a:r>
          </a:p>
        </p:txBody>
      </p:sp>
      <p:sp>
        <p:nvSpPr>
          <p:cNvPr id="7" name="Slide Number Placeholder 6"/>
          <p:cNvSpPr>
            <a:spLocks noGrp="1"/>
          </p:cNvSpPr>
          <p:nvPr>
            <p:ph type="sldNum" sz="quarter" idx="12"/>
          </p:nvPr>
        </p:nvSpPr>
        <p:spPr/>
        <p:txBody>
          <a:bodyPr/>
          <a:lstStyle/>
          <a:p>
            <a:fld id="{669AD40C-E5A7-4132-A31D-54A4D1BB6E89}" type="slidenum">
              <a:rPr lang="en-IN" smtClean="0"/>
              <a:t>11</a:t>
            </a:fld>
            <a:endParaRPr lang="en-IN"/>
          </a:p>
        </p:txBody>
      </p:sp>
      <p:sp>
        <p:nvSpPr>
          <p:cNvPr id="2" name="TextBox 1"/>
          <p:cNvSpPr txBox="1"/>
          <p:nvPr/>
        </p:nvSpPr>
        <p:spPr>
          <a:xfrm>
            <a:off x="827584" y="1052735"/>
            <a:ext cx="256599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Test Result</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b="1" dirty="0">
                <a:latin typeface="Times New Roman" panose="02020603050405020304" pitchFamily="18" charset="0"/>
                <a:cs typeface="Times New Roman" panose="02020603050405020304" pitchFamily="18" charset="0"/>
                <a:sym typeface="+mn-ea"/>
              </a:rPr>
              <a:t>INTEGRATION TESTING</a:t>
            </a:r>
            <a:endParaRPr lang="en-US" sz="2000" b="1" dirty="0">
              <a:latin typeface="Times New Roman" panose="02020603050405020304" pitchFamily="18" charset="0"/>
              <a:cs typeface="Times New Roman" panose="02020603050405020304" pitchFamily="18" charset="0"/>
            </a:endParaRPr>
          </a:p>
          <a:p>
            <a:pPr marL="0" indent="0">
              <a:buNone/>
            </a:pP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The programme is put through its paces in its final form, once all its parts have been</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combined, during the integration testing phase. At this phase, we look for place</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where interactions between components might cause problems.</a:t>
            </a:r>
          </a:p>
          <a:p>
            <a:pPr marL="0" indent="0">
              <a:buNone/>
            </a:pPr>
            <a:endParaRPr lang="en-US" sz="1800">
              <a:latin typeface="Times New Roman" panose="02020603050405020304" pitchFamily="18" charset="0"/>
              <a:cs typeface="Times New Roman" panose="02020603050405020304" pitchFamily="18" charset="0"/>
            </a:endParaRPr>
          </a:p>
          <a:p>
            <a:pPr marL="0" indent="0">
              <a:buNone/>
            </a:pPr>
            <a:r>
              <a:rPr lang="en-IN" altLang="en-US" sz="2000" b="1">
                <a:latin typeface="Times New Roman" panose="02020603050405020304" pitchFamily="18" charset="0"/>
                <a:cs typeface="Times New Roman" panose="02020603050405020304" pitchFamily="18" charset="0"/>
              </a:rPr>
              <a:t>INPUT</a:t>
            </a:r>
          </a:p>
          <a:p>
            <a:pPr marL="0" indent="0">
              <a:buNone/>
            </a:pPr>
            <a:r>
              <a:rPr lang="en-IN" altLang="en-US" sz="1800">
                <a:latin typeface="Times New Roman" panose="02020603050405020304" pitchFamily="18" charset="0"/>
                <a:cs typeface="Times New Roman" panose="02020603050405020304" pitchFamily="18" charset="0"/>
              </a:rPr>
              <a:t>1. Test case for data integration: Ensure that the data from multiple sources, such</a:t>
            </a:r>
          </a:p>
          <a:p>
            <a:pPr marL="0" indent="0">
              <a:buNone/>
            </a:pPr>
            <a:r>
              <a:rPr lang="en-IN" altLang="en-US" sz="1800">
                <a:latin typeface="Times New Roman" panose="02020603050405020304" pitchFamily="18" charset="0"/>
                <a:cs typeface="Times New Roman" panose="02020603050405020304" pitchFamily="18" charset="0"/>
              </a:rPr>
              <a:t>as the review data, product data, and customer data, are integrated correctly and ac_x0002_curately.</a:t>
            </a:r>
          </a:p>
          <a:p>
            <a:pPr marL="0" indent="0">
              <a:buNone/>
            </a:pPr>
            <a:r>
              <a:rPr lang="en-IN" altLang="en-US" sz="1800">
                <a:latin typeface="Times New Roman" panose="02020603050405020304" pitchFamily="18" charset="0"/>
                <a:cs typeface="Times New Roman" panose="02020603050405020304" pitchFamily="18" charset="0"/>
              </a:rPr>
              <a:t>2. Test case for module integration: Ensure that the individual modules of the</a:t>
            </a:r>
          </a:p>
          <a:p>
            <a:pPr marL="0" indent="0">
              <a:buNone/>
            </a:pPr>
            <a:r>
              <a:rPr lang="en-IN" altLang="en-US" sz="1800">
                <a:latin typeface="Times New Roman" panose="02020603050405020304" pitchFamily="18" charset="0"/>
                <a:cs typeface="Times New Roman" panose="02020603050405020304" pitchFamily="18" charset="0"/>
              </a:rPr>
              <a:t>system, such as preprocessing, aspect-based sentiment analysis, and emotion recog_x0002_nition, are integrated correctly and are able to work together seamlessly.</a:t>
            </a:r>
          </a:p>
          <a:p>
            <a:pPr marL="0" indent="0">
              <a:buNone/>
            </a:pPr>
            <a:r>
              <a:rPr lang="en-IN" altLang="en-US" sz="1800">
                <a:latin typeface="Times New Roman" panose="02020603050405020304" pitchFamily="18" charset="0"/>
                <a:cs typeface="Times New Roman" panose="02020603050405020304" pitchFamily="18" charset="0"/>
              </a:rPr>
              <a:t>3. Test case for output integration: Ensure that the output of the system, such as</a:t>
            </a:r>
          </a:p>
          <a:p>
            <a:pPr marL="0" indent="0">
              <a:buNone/>
            </a:pPr>
            <a:r>
              <a:rPr lang="en-IN" altLang="en-US" sz="1800">
                <a:latin typeface="Times New Roman" panose="02020603050405020304" pitchFamily="18" charset="0"/>
                <a:cs typeface="Times New Roman" panose="02020603050405020304" pitchFamily="18" charset="0"/>
              </a:rPr>
              <a:t>sentiment analysis and emotion recognition, is integrated correctly and provides a</a:t>
            </a:r>
          </a:p>
          <a:p>
            <a:pPr marL="0" indent="0">
              <a:buNone/>
            </a:pPr>
            <a:r>
              <a:rPr lang="en-IN" altLang="en-US" sz="1800">
                <a:latin typeface="Times New Roman" panose="02020603050405020304" pitchFamily="18" charset="0"/>
                <a:cs typeface="Times New Roman" panose="02020603050405020304" pitchFamily="18" charset="0"/>
              </a:rPr>
              <a:t>comprehensive analysis of the review.</a:t>
            </a:r>
          </a:p>
        </p:txBody>
      </p:sp>
      <p:sp>
        <p:nvSpPr>
          <p:cNvPr id="6" name="Slide Number Placeholder 5"/>
          <p:cNvSpPr>
            <a:spLocks noGrp="1"/>
          </p:cNvSpPr>
          <p:nvPr>
            <p:ph type="sldNum" sz="quarter" idx="12"/>
          </p:nvPr>
        </p:nvSpPr>
        <p:spPr/>
        <p:txBody>
          <a:bodyPr/>
          <a:lstStyle/>
          <a:p>
            <a:fld id="{669AD40C-E5A7-4132-A31D-54A4D1BB6E89}"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altLang="en-US" sz="2000" b="1">
                <a:latin typeface="Times New Roman" panose="02020603050405020304" pitchFamily="18" charset="0"/>
                <a:cs typeface="Times New Roman" panose="02020603050405020304" pitchFamily="18" charset="0"/>
              </a:rPr>
              <a:t>TEST RESULT</a:t>
            </a:r>
          </a:p>
          <a:p>
            <a:endParaRPr lang="en-IN" altLang="en-US" sz="20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69AD40C-E5A7-4132-A31D-54A4D1BB6E89}" type="slidenum">
              <a:rPr lang="en-IN" smtClean="0"/>
              <a:t>13</a:t>
            </a:fld>
            <a:endParaRPr lang="en-IN"/>
          </a:p>
        </p:txBody>
      </p:sp>
      <p:pic>
        <p:nvPicPr>
          <p:cNvPr id="7" name="Content Placeholder 6"/>
          <p:cNvPicPr>
            <a:picLocks noGrp="1" noChangeAspect="1"/>
          </p:cNvPicPr>
          <p:nvPr>
            <p:ph sz="half" idx="2"/>
          </p:nvPr>
        </p:nvPicPr>
        <p:blipFill>
          <a:blip r:embed="rId2"/>
          <a:stretch>
            <a:fillRect/>
          </a:stretch>
        </p:blipFill>
        <p:spPr>
          <a:xfrm>
            <a:off x="868045" y="2115185"/>
            <a:ext cx="7479665" cy="4002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r>
              <a:rPr lang="en-IN" altLang="en-US" sz="2000" b="1">
                <a:latin typeface="Times New Roman" panose="02020603050405020304" pitchFamily="18" charset="0"/>
                <a:cs typeface="Times New Roman" panose="02020603050405020304" pitchFamily="18" charset="0"/>
              </a:rPr>
              <a:t>SYSTEM TESTING</a:t>
            </a:r>
          </a:p>
          <a:p>
            <a:pPr marL="0" indent="0" algn="just">
              <a:buNone/>
            </a:pPr>
            <a:r>
              <a:rPr lang="en-IN" altLang="en-US" sz="1800">
                <a:latin typeface="Times New Roman" panose="02020603050405020304" pitchFamily="18" charset="0"/>
                <a:cs typeface="Times New Roman" panose="02020603050405020304" pitchFamily="18" charset="0"/>
              </a:rPr>
              <a:t>System testing is performed to ensure the overall functionality and quality of a soft_x0002_ware system or application. The overall system is checked rather than its individual components. Before to being put into a production environment, a system must be put through a battery of tests meant to reveal any flaws in its behaviour or perfor_x0002_mance.</a:t>
            </a:r>
          </a:p>
          <a:p>
            <a:pPr marL="0" indent="0" algn="just">
              <a:buNone/>
            </a:pPr>
            <a:r>
              <a:rPr lang="en-IN" altLang="en-US" sz="2000" b="1">
                <a:latin typeface="Times New Roman" panose="02020603050405020304" pitchFamily="18" charset="0"/>
                <a:cs typeface="Times New Roman" panose="02020603050405020304" pitchFamily="18" charset="0"/>
              </a:rPr>
              <a:t>INPUT</a:t>
            </a:r>
          </a:p>
          <a:p>
            <a:pPr marL="0" indent="0" algn="just">
              <a:buNone/>
            </a:pPr>
            <a:r>
              <a:rPr lang="en-IN" altLang="en-US" sz="1800">
                <a:latin typeface="Times New Roman" panose="02020603050405020304" pitchFamily="18" charset="0"/>
                <a:cs typeface="Times New Roman" panose="02020603050405020304" pitchFamily="18" charset="0"/>
              </a:rPr>
              <a:t>1. Test case for overall accuracy: Ensure that the overall accuracy of the system is above a certain threshold, such as 80%, indicating that the system is correctly identifying the sentiment and emotions expressed in the reviews.</a:t>
            </a:r>
          </a:p>
          <a:p>
            <a:pPr marL="0" indent="0" algn="just">
              <a:buNone/>
            </a:pPr>
            <a:r>
              <a:rPr lang="en-IN" altLang="en-US" sz="1800">
                <a:latin typeface="Times New Roman" panose="02020603050405020304" pitchFamily="18" charset="0"/>
                <a:cs typeface="Times New Roman" panose="02020603050405020304" pitchFamily="18" charset="0"/>
              </a:rPr>
              <a:t>2. Test case for performance: Ensure that the system is able to analyze a large volume of reviews within a reasonable amount of time, without any errors or crashes.</a:t>
            </a:r>
          </a:p>
          <a:p>
            <a:pPr marL="0" indent="0" algn="just">
              <a:buNone/>
            </a:pPr>
            <a:r>
              <a:rPr lang="en-IN" altLang="en-US" sz="1800">
                <a:latin typeface="Times New Roman" panose="02020603050405020304" pitchFamily="18" charset="0"/>
                <a:cs typeface="Times New Roman" panose="02020603050405020304" pitchFamily="18" charset="0"/>
              </a:rPr>
              <a:t>3. Test case for real-time analysis: Ensure that the system can analyze reviewsin real-time, enabling Amazon to identify emerging trends and respond quickly to</a:t>
            </a:r>
          </a:p>
          <a:p>
            <a:pPr marL="0" indent="0" algn="just">
              <a:buNone/>
            </a:pPr>
            <a:r>
              <a:rPr lang="en-IN" altLang="en-US" sz="1800">
                <a:latin typeface="Times New Roman" panose="02020603050405020304" pitchFamily="18" charset="0"/>
                <a:cs typeface="Times New Roman" panose="02020603050405020304" pitchFamily="18" charset="0"/>
              </a:rPr>
              <a:t>customer feedback.</a:t>
            </a:r>
          </a:p>
        </p:txBody>
      </p:sp>
      <p:sp>
        <p:nvSpPr>
          <p:cNvPr id="7" name="Slide Number Placeholder 6"/>
          <p:cNvSpPr>
            <a:spLocks noGrp="1"/>
          </p:cNvSpPr>
          <p:nvPr>
            <p:ph type="sldNum" sz="quarter" idx="12"/>
          </p:nvPr>
        </p:nvSpPr>
        <p:spPr/>
        <p:txBody>
          <a:bodyPr/>
          <a:lstStyle/>
          <a:p>
            <a:fld id="{669AD40C-E5A7-4132-A31D-54A4D1BB6E89}"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altLang="en-US" sz="2000" b="1">
                <a:latin typeface="Times New Roman" panose="02020603050405020304" pitchFamily="18" charset="0"/>
                <a:cs typeface="Times New Roman" panose="02020603050405020304" pitchFamily="18" charset="0"/>
              </a:rPr>
              <a:t>TEST RESULT</a:t>
            </a:r>
          </a:p>
          <a:p>
            <a:endParaRPr lang="en-IN" altLang="en-US" sz="20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69AD40C-E5A7-4132-A31D-54A4D1BB6E89}" type="slidenum">
              <a:rPr lang="en-IN" smtClean="0"/>
              <a:t>15</a:t>
            </a:fld>
            <a:endParaRPr lang="en-IN"/>
          </a:p>
        </p:txBody>
      </p:sp>
      <p:pic>
        <p:nvPicPr>
          <p:cNvPr id="7" name="Content Placeholder 6"/>
          <p:cNvPicPr>
            <a:picLocks noGrp="1" noChangeAspect="1"/>
          </p:cNvPicPr>
          <p:nvPr>
            <p:ph sz="half" idx="2"/>
          </p:nvPr>
        </p:nvPicPr>
        <p:blipFill>
          <a:blip r:embed="rId2"/>
          <a:stretch>
            <a:fillRect/>
          </a:stretch>
        </p:blipFill>
        <p:spPr>
          <a:xfrm>
            <a:off x="708025" y="2132965"/>
            <a:ext cx="7628255" cy="38652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971600" y="1275099"/>
            <a:ext cx="5544616"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4" name="Title 1"/>
          <p:cNvSpPr txBox="1"/>
          <p:nvPr/>
        </p:nvSpPr>
        <p:spPr>
          <a:xfrm>
            <a:off x="98425" y="3325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 AND OUTPUT</a:t>
            </a:r>
            <a:endParaRPr lang="en-IN" dirty="0"/>
          </a:p>
        </p:txBody>
      </p:sp>
      <p:sp>
        <p:nvSpPr>
          <p:cNvPr id="7" name="Slide Number Placeholder 6"/>
          <p:cNvSpPr>
            <a:spLocks noGrp="1"/>
          </p:cNvSpPr>
          <p:nvPr>
            <p:ph type="sldNum" sz="quarter" idx="12"/>
          </p:nvPr>
        </p:nvSpPr>
        <p:spPr/>
        <p:txBody>
          <a:bodyPr/>
          <a:lstStyle/>
          <a:p>
            <a:fld id="{669AD40C-E5A7-4132-A31D-54A4D1BB6E89}" type="slidenum">
              <a:rPr lang="en-IN" smtClean="0"/>
              <a:t>16</a:t>
            </a:fld>
            <a:endParaRPr lang="en-IN"/>
          </a:p>
        </p:txBody>
      </p:sp>
      <p:pic>
        <p:nvPicPr>
          <p:cNvPr id="11" name="Picture 10"/>
          <p:cNvPicPr>
            <a:picLocks noChangeAspect="1"/>
          </p:cNvPicPr>
          <p:nvPr/>
        </p:nvPicPr>
        <p:blipFill>
          <a:blip r:embed="rId2"/>
          <a:stretch>
            <a:fillRect/>
          </a:stretch>
        </p:blipFill>
        <p:spPr>
          <a:xfrm>
            <a:off x="539750" y="1844675"/>
            <a:ext cx="7788275" cy="4112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IN" altLang="en-US" sz="2400" b="1">
                <a:latin typeface="Times New Roman" panose="02020603050405020304" pitchFamily="18" charset="0"/>
                <a:cs typeface="Times New Roman" panose="02020603050405020304" pitchFamily="18" charset="0"/>
              </a:rPr>
              <a:t>OUTPUT DESIGN</a:t>
            </a:r>
          </a:p>
        </p:txBody>
      </p:sp>
      <p:sp>
        <p:nvSpPr>
          <p:cNvPr id="4" name="Slide Number Placeholder 3"/>
          <p:cNvSpPr>
            <a:spLocks noGrp="1"/>
          </p:cNvSpPr>
          <p:nvPr>
            <p:ph type="sldNum" sz="quarter" idx="12"/>
          </p:nvPr>
        </p:nvSpPr>
        <p:spPr/>
        <p:txBody>
          <a:bodyPr/>
          <a:lstStyle/>
          <a:p>
            <a:fld id="{669AD40C-E5A7-4132-A31D-54A4D1BB6E89}" type="slidenum">
              <a:rPr lang="en-IN" smtClean="0"/>
              <a:t>17</a:t>
            </a:fld>
            <a:endParaRPr lang="en-IN"/>
          </a:p>
        </p:txBody>
      </p:sp>
      <p:pic>
        <p:nvPicPr>
          <p:cNvPr id="7" name="Content Placeholder 6"/>
          <p:cNvPicPr>
            <a:picLocks noGrp="1" noChangeAspect="1"/>
          </p:cNvPicPr>
          <p:nvPr>
            <p:ph idx="1"/>
          </p:nvPr>
        </p:nvPicPr>
        <p:blipFill>
          <a:blip r:embed="rId2"/>
          <a:stretch>
            <a:fillRect/>
          </a:stretch>
        </p:blipFill>
        <p:spPr>
          <a:xfrm>
            <a:off x="1899920" y="1600200"/>
            <a:ext cx="5342890" cy="4526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p>
        </p:txBody>
      </p:sp>
      <p:sp>
        <p:nvSpPr>
          <p:cNvPr id="6" name="Content Placeholder 5"/>
          <p:cNvSpPr>
            <a:spLocks noGrp="1"/>
          </p:cNvSpPr>
          <p:nvPr>
            <p:ph idx="1"/>
          </p:nvPr>
        </p:nvSpPr>
        <p:spPr>
          <a:xfrm>
            <a:off x="457200" y="1546860"/>
            <a:ext cx="8229600" cy="4579620"/>
          </a:xfrm>
        </p:spPr>
        <p:txBody>
          <a:bodyPr>
            <a:noAutofit/>
          </a:bodyPr>
          <a:lstStyle/>
          <a:p>
            <a:pPr algn="just"/>
            <a:r>
              <a:rPr lang="en-US" sz="1800" dirty="0">
                <a:latin typeface="Times New Roman" panose="02020603050405020304" pitchFamily="18" charset="0"/>
                <a:cs typeface="Times New Roman" panose="02020603050405020304" pitchFamily="18" charset="0"/>
                <a:sym typeface="+mn-ea"/>
              </a:rPr>
              <a:t>This study analyzed Amazon food reviews to gain insights into the affective language used by reviewers, using sentiment analysis to explore the range of emotions that consumers associate with food products.</a:t>
            </a:r>
          </a:p>
          <a:p>
            <a:pPr algn="just"/>
            <a:r>
              <a:rPr lang="en-US" sz="1800" dirty="0">
                <a:latin typeface="Times New Roman" panose="02020603050405020304" pitchFamily="18" charset="0"/>
                <a:cs typeface="Times New Roman" panose="02020603050405020304" pitchFamily="18" charset="0"/>
                <a:sym typeface="+mn-ea"/>
              </a:rPr>
              <a:t>The results indicate that reviewers use a variety of emotions to describe their food experiences, with positive emotions being the most prevalent. The study highlights the importance of emotional language in shaping consumers' perceptions of food products and stresses the need for businesses to understand the emotional responses of their customers to improve their services and enhance customer satisfaction.</a:t>
            </a:r>
            <a:endParaRPr lang="en-US" sz="1800" dirty="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mn-ea"/>
              </a:rPr>
              <a:t>Furthermore, the study identified potential patterns and trends in emotional language across different demographic groups, providing businesses with valuable insights into consumer emotions and preferences.</a:t>
            </a:r>
          </a:p>
          <a:p>
            <a:pPr algn="just"/>
            <a:r>
              <a:rPr lang="en-US" sz="1800" dirty="0">
                <a:latin typeface="Times New Roman" panose="02020603050405020304" pitchFamily="18" charset="0"/>
                <a:cs typeface="Times New Roman" panose="02020603050405020304" pitchFamily="18" charset="0"/>
                <a:sym typeface="+mn-ea"/>
              </a:rPr>
              <a:t>The study's overall findings contribute to a better understanding of the significance of emotional language for businesses operating in the food industry, and provide actionable insights that can help food businesses improve their products and services, increase customer satisfaction, and strengthen their brand loyalty.</a:t>
            </a:r>
            <a:endParaRPr lang="en-US" sz="1800" dirty="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idx="1"/>
          </p:nvPr>
        </p:nvSpPr>
        <p:spPr/>
        <p:txBody>
          <a:bodyPr>
            <a:noAutofit/>
          </a:bodyPr>
          <a:lstStyle/>
          <a:p>
            <a:pPr algn="just"/>
            <a:r>
              <a:rPr lang="en-IN" sz="1800" dirty="0">
                <a:latin typeface="Times New Roman" panose="02020603050405020304" pitchFamily="18" charset="0"/>
                <a:cs typeface="Times New Roman" panose="02020603050405020304" pitchFamily="18" charset="0"/>
              </a:rPr>
              <a:t>Future enhancements for emotional examination of Amazon food reviews can in_x0002_clude the use of more advanced NLP techniques and machine learning algorithms toimprove the accuracy and efficiency of emotion detection and categorization.</a:t>
            </a:r>
          </a:p>
          <a:p>
            <a:pPr algn="just"/>
            <a:r>
              <a:rPr lang="en-IN" sz="1800" dirty="0">
                <a:latin typeface="Times New Roman" panose="02020603050405020304" pitchFamily="18" charset="0"/>
                <a:cs typeface="Times New Roman" panose="02020603050405020304" pitchFamily="18" charset="0"/>
              </a:rPr>
              <a:t>This</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can include the use of deep learning models, such as Recurrent Neural Networks(RNNs) and Transformers, which can capture the context and temporal dynamics</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of emotional expressions in the reviews.</a:t>
            </a:r>
          </a:p>
          <a:p>
            <a:pPr algn="just"/>
            <a:r>
              <a:rPr lang="en-IN" sz="1800" dirty="0">
                <a:latin typeface="Times New Roman" panose="02020603050405020304" pitchFamily="18" charset="0"/>
                <a:cs typeface="Times New Roman" panose="02020603050405020304" pitchFamily="18" charset="0"/>
              </a:rPr>
              <a:t> Another potential enhancement can be</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integration of other data sources, such as social media and product ratings, to</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provide a more comprehensive understanding of consumer sentiment and behavior</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towards food products.</a:t>
            </a:r>
          </a:p>
          <a:p>
            <a:pPr algn="just"/>
            <a:r>
              <a:rPr lang="en-IN" sz="1800" dirty="0">
                <a:latin typeface="Times New Roman" panose="02020603050405020304" pitchFamily="18" charset="0"/>
                <a:cs typeface="Times New Roman" panose="02020603050405020304" pitchFamily="18" charset="0"/>
              </a:rPr>
              <a:t>This can also involve the development of predictive models</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that can forecast consumer behavior and preferences based on emotional analysis</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and other data sources. Additionally, the emotional examination can be extended</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to other domains beyond food, such as electronics, fashion, and travel, providing</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valuable insights into consumer behavior and sentiment in these industries</a:t>
            </a:r>
            <a:r>
              <a:rPr lang="en-US" alt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69AD40C-E5A7-4132-A31D-54A4D1BB6E89}"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C9BD83-C5A0-4E36-8C00-12B73EF25A5D}" type="datetime1">
              <a:rPr lang="en-IN" smtClean="0"/>
              <a:t>09-05-2023</a:t>
            </a:fld>
            <a:endParaRPr lang="en-IN" dirty="0"/>
          </a:p>
        </p:txBody>
      </p:sp>
      <p:sp>
        <p:nvSpPr>
          <p:cNvPr id="5" name="Slide Number Placeholder 4"/>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p:cNvSpPr txBox="1"/>
          <p:nvPr/>
        </p:nvSpPr>
        <p:spPr>
          <a:xfrm>
            <a:off x="1403648" y="980728"/>
            <a:ext cx="54006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INDUSTRY DETAILS </a:t>
            </a:r>
          </a:p>
        </p:txBody>
      </p:sp>
      <p:sp>
        <p:nvSpPr>
          <p:cNvPr id="8" name="TextBox 7"/>
          <p:cNvSpPr txBox="1"/>
          <p:nvPr/>
        </p:nvSpPr>
        <p:spPr>
          <a:xfrm>
            <a:off x="971600" y="2375877"/>
            <a:ext cx="7200800" cy="3415030"/>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Industry Name: </a:t>
            </a:r>
            <a:r>
              <a:rPr lang="en-IN" dirty="0">
                <a:latin typeface="Times New Roman" panose="02020603050405020304" pitchFamily="18" charset="0"/>
                <a:cs typeface="Times New Roman" panose="02020603050405020304" pitchFamily="18" charset="0"/>
                <a:sym typeface="+mn-ea"/>
              </a:rPr>
              <a:t>Boston IT Solution India PVT </a:t>
            </a:r>
            <a:r>
              <a:rPr lang="en-IN" dirty="0" err="1">
                <a:latin typeface="Times New Roman" panose="02020603050405020304" pitchFamily="18" charset="0"/>
                <a:cs typeface="Times New Roman" panose="02020603050405020304" pitchFamily="18" charset="0"/>
                <a:sym typeface="+mn-ea"/>
              </a:rPr>
              <a:t>LTD,Bangalore</a:t>
            </a:r>
            <a:r>
              <a:rPr lang="en-IN" dirty="0">
                <a:latin typeface="Times New Roman" panose="02020603050405020304" pitchFamily="18" charset="0"/>
                <a:cs typeface="Times New Roman" panose="02020603050405020304" pitchFamily="18" charset="0"/>
                <a:sym typeface="+mn-ea"/>
              </a:rPr>
              <a:t>.</a:t>
            </a:r>
          </a:p>
          <a:p>
            <a:pPr marL="342900" indent="-342900">
              <a:buAutoNum type="arabicPeriod"/>
            </a:pPr>
            <a:r>
              <a:rPr lang="en-IN" dirty="0">
                <a:latin typeface="Times New Roman" panose="02020603050405020304" pitchFamily="18" charset="0"/>
                <a:cs typeface="Times New Roman" panose="02020603050405020304" pitchFamily="18" charset="0"/>
                <a:sym typeface="+mn-ea"/>
              </a:rPr>
              <a:t>Institute Name : </a:t>
            </a:r>
            <a:r>
              <a:rPr lang="en-US" dirty="0">
                <a:latin typeface="Times New Roman" panose="02020603050405020304" pitchFamily="18" charset="0"/>
                <a:cs typeface="Times New Roman" panose="02020603050405020304" pitchFamily="18" charset="0"/>
                <a:sym typeface="+mn-ea"/>
              </a:rPr>
              <a:t>Vel Tech Rangarajan Dr. </a:t>
            </a:r>
            <a:r>
              <a:rPr lang="en-US" dirty="0" err="1">
                <a:latin typeface="Times New Roman" panose="02020603050405020304" pitchFamily="18" charset="0"/>
                <a:cs typeface="Times New Roman" panose="02020603050405020304" pitchFamily="18" charset="0"/>
                <a:sym typeface="+mn-ea"/>
              </a:rPr>
              <a:t>Sagunthala</a:t>
            </a:r>
            <a:r>
              <a:rPr lang="en-US" dirty="0">
                <a:latin typeface="Times New Roman" panose="02020603050405020304" pitchFamily="18" charset="0"/>
                <a:cs typeface="Times New Roman" panose="02020603050405020304" pitchFamily="18" charset="0"/>
                <a:sym typeface="+mn-ea"/>
              </a:rPr>
              <a:t> R&amp;D Institute of Science and Technology</a:t>
            </a:r>
            <a:r>
              <a:rPr 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a:t>
            </a:r>
            <a:r>
              <a:rPr lang="en-IN" dirty="0">
                <a:latin typeface="Times New Roman" panose="02020603050405020304" pitchFamily="18" charset="0"/>
                <a:cs typeface="Times New Roman" panose="02020603050405020304" pitchFamily="18" charset="0"/>
                <a:sym typeface="+mn-ea"/>
              </a:rPr>
              <a:t>20/01/23 – 25/05/23</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 05</a:t>
            </a:r>
          </a:p>
          <a:p>
            <a:pPr marL="342900" indent="-342900">
              <a:buFontTx/>
              <a:buAutoNum type="arabicPeriod"/>
            </a:pPr>
            <a:r>
              <a:rPr lang="en-IN" dirty="0">
                <a:latin typeface="Times New Roman" panose="02020603050405020304" pitchFamily="18" charset="0"/>
                <a:cs typeface="Times New Roman" panose="02020603050405020304" pitchFamily="18" charset="0"/>
              </a:rPr>
              <a:t>Industry Guide Name: </a:t>
            </a:r>
            <a:r>
              <a:rPr lang="en-IN" dirty="0" err="1">
                <a:latin typeface="Times New Roman" panose="02020603050405020304" pitchFamily="18" charset="0"/>
                <a:cs typeface="Times New Roman" panose="02020603050405020304" pitchFamily="18" charset="0"/>
                <a:sym typeface="+mn-ea"/>
              </a:rPr>
              <a:t>Raakesh</a:t>
            </a:r>
            <a:r>
              <a:rPr lang="en-IN" dirty="0">
                <a:latin typeface="Times New Roman" panose="02020603050405020304" pitchFamily="18" charset="0"/>
                <a:cs typeface="Times New Roman" panose="02020603050405020304" pitchFamily="18" charset="0"/>
                <a:sym typeface="+mn-ea"/>
              </a:rPr>
              <a:t> Kumar</a:t>
            </a:r>
          </a:p>
          <a:p>
            <a:pPr marL="342900" indent="-342900">
              <a:buAutoNum type="arabicPeriod"/>
            </a:pPr>
            <a:r>
              <a:rPr lang="en-IN" dirty="0">
                <a:latin typeface="Times New Roman" panose="02020603050405020304" pitchFamily="18" charset="0"/>
                <a:cs typeface="Times New Roman" panose="02020603050405020304" pitchFamily="18" charset="0"/>
                <a:sym typeface="+mn-ea"/>
              </a:rPr>
              <a:t>Industry Guide Mobile No :7200522189</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sym typeface="+mn-ea"/>
              </a:rPr>
              <a:t>Industry Guide Mail ID : sriraakesh.kumar@bostonindia.in</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sym typeface="+mn-ea"/>
              </a:rPr>
              <a:t>Industry Address : Bangalore</a:t>
            </a: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A00FD27-8DB0-4CB2-BD37-BEA95C6A1008}" type="slidenum">
              <a:rPr lang="en-IN" smtClean="0"/>
              <a:t>20</a:t>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t>
            </a:r>
            <a:endParaRPr lang="en-IN" dirty="0"/>
          </a:p>
        </p:txBody>
      </p:sp>
      <p:sp>
        <p:nvSpPr>
          <p:cNvPr id="7" name="Title 1"/>
          <p:cNvSpPr>
            <a:spLocks noGrp="1"/>
          </p:cNvSpPr>
          <p:nvPr>
            <p:ph idx="1"/>
          </p:nvPr>
        </p:nvSpPr>
        <p:spPr/>
        <p:txBody>
          <a:bodyPr>
            <a:normAutofit fontScale="30000"/>
          </a:bodyPr>
          <a:lstStyle/>
          <a:p>
            <a:pPr marL="0" indent="0" algn="just">
              <a:buNone/>
            </a:pPr>
            <a:r>
              <a:rPr lang="en-IN" sz="6000" dirty="0">
                <a:latin typeface="Times New Roman" panose="02020603050405020304" pitchFamily="18" charset="0"/>
                <a:cs typeface="Times New Roman" panose="02020603050405020304" pitchFamily="18" charset="0"/>
              </a:rPr>
              <a:t>[1]  Agarwal, A., Xie, B., Vovsha, I., Rambow, O. and Passonneau, R. (2019). Sentiment Analysis of Twitter Data. Proceedings of the Workshop on Languages in Social Media,30-38.</a:t>
            </a:r>
          </a:p>
          <a:p>
            <a:pPr marL="0" indent="0" algn="just">
              <a:buNone/>
            </a:pPr>
            <a:r>
              <a:rPr lang="en-IN" sz="6000" dirty="0">
                <a:latin typeface="Times New Roman" panose="02020603050405020304" pitchFamily="18" charset="0"/>
                <a:cs typeface="Times New Roman" panose="02020603050405020304" pitchFamily="18" charset="0"/>
              </a:rPr>
              <a:t>[2] Cambria, E., Schuller, B., Xia, Y. and Havasi, C. (2018). New Avenues in Opin_x0002_ion Mining and Sentiment Analysis. IEEE Intelligent Systems, 28(2), 15-21.</a:t>
            </a:r>
          </a:p>
          <a:p>
            <a:pPr marL="0" indent="0" algn="just">
              <a:buNone/>
            </a:pPr>
            <a:r>
              <a:rPr lang="en-IN" sz="6000" dirty="0">
                <a:latin typeface="Times New Roman" panose="02020603050405020304" pitchFamily="18" charset="0"/>
                <a:cs typeface="Times New Roman" panose="02020603050405020304" pitchFamily="18" charset="0"/>
              </a:rPr>
              <a:t>[3] C. Rain. Sentiment analysis in amazon reviews using probabilistic machine learn_x0002_ing. Swarthmore College, (2019),54-156.</a:t>
            </a:r>
          </a:p>
          <a:p>
            <a:pPr marL="0" indent="0" algn="just">
              <a:buNone/>
            </a:pPr>
            <a:r>
              <a:rPr lang="en-IN" sz="6000" dirty="0">
                <a:latin typeface="Times New Roman" panose="02020603050405020304" pitchFamily="18" charset="0"/>
                <a:cs typeface="Times New Roman" panose="02020603050405020304" pitchFamily="18" charset="0"/>
              </a:rPr>
              <a:t>[4] Godes, D., Mayzlin, D. (2018). Using online conversations to study word-of_x0002_mouth communication. Marketing Science, 23(4), 545-560. </a:t>
            </a:r>
          </a:p>
          <a:p>
            <a:pPr marL="0" indent="0" algn="just">
              <a:buNone/>
            </a:pPr>
            <a:r>
              <a:rPr lang="en-US" sz="6000" dirty="0">
                <a:latin typeface="Times New Roman" panose="02020603050405020304" pitchFamily="18" charset="0"/>
                <a:cs typeface="Times New Roman" panose="02020603050405020304" pitchFamily="18" charset="0"/>
                <a:sym typeface="+mn-ea"/>
              </a:rPr>
              <a:t>[5] H. J. Kim and Y. J. Hyun, "The impact of online reviews on consumer behavior: A model for predicting the volume of online feedback and the valence of reviewer sentiment," Journal of Hospitality &amp; Tourism Research, vol. 35, no. 3, pp. 329-341, 2011.</a:t>
            </a:r>
          </a:p>
          <a:p>
            <a:pPr marL="0" indent="0" algn="just">
              <a:buNone/>
            </a:pPr>
            <a:endParaRPr lang="en-IN" sz="6155" dirty="0">
              <a:latin typeface="Times New Roman" panose="02020603050405020304" pitchFamily="18" charset="0"/>
              <a:cs typeface="Times New Roman" panose="02020603050405020304" pitchFamily="18" charset="0"/>
            </a:endParaRPr>
          </a:p>
          <a:p>
            <a:pPr marL="0" indent="0" algn="just">
              <a:buNone/>
            </a:pPr>
            <a:endParaRPr lang="en-IN" sz="615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IN" altLang="en-US" sz="2400"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pPr marL="0" indent="0" algn="just">
              <a:lnSpc>
                <a:spcPct val="100000"/>
              </a:lnSpc>
              <a:buNone/>
            </a:pPr>
            <a:r>
              <a:rPr lang="en-US" sz="1800">
                <a:latin typeface="Times New Roman" panose="02020603050405020304" pitchFamily="18" charset="0"/>
                <a:cs typeface="Times New Roman" panose="02020603050405020304" pitchFamily="18" charset="0"/>
              </a:rPr>
              <a:t>[6] Journal of Foodservice Business Research, Taylor Francis, Hoque, M. R., Ka_x0002_mal, M. M., 2018.</a:t>
            </a:r>
          </a:p>
          <a:p>
            <a:pPr marL="0" indent="0" algn="just">
              <a:lnSpc>
                <a:spcPct val="100000"/>
              </a:lnSpc>
              <a:buNone/>
            </a:pPr>
            <a:r>
              <a:rPr lang="en-US" sz="1800">
                <a:latin typeface="Times New Roman" panose="02020603050405020304" pitchFamily="18" charset="0"/>
                <a:cs typeface="Times New Roman" panose="02020603050405020304" pitchFamily="18" charset="0"/>
              </a:rPr>
              <a:t>[7] Journal of Hospitality Tourism Research, SAGE Publications, Kim, H. J., Hyun,</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Y. J., 2017</a:t>
            </a:r>
            <a:r>
              <a:rPr lang="en-IN" altLang="en-US" sz="1800">
                <a:latin typeface="Times New Roman" panose="02020603050405020304" pitchFamily="18" charset="0"/>
                <a:cs typeface="Times New Roman" panose="02020603050405020304" pitchFamily="18" charset="0"/>
              </a:rPr>
              <a:t>.</a:t>
            </a:r>
          </a:p>
          <a:p>
            <a:pPr marL="0" indent="0" algn="just">
              <a:lnSpc>
                <a:spcPct val="100000"/>
              </a:lnSpc>
              <a:buNone/>
            </a:pPr>
            <a:r>
              <a:rPr lang="en-US" sz="1800">
                <a:latin typeface="Times New Roman" panose="02020603050405020304" pitchFamily="18" charset="0"/>
                <a:cs typeface="Times New Roman" panose="02020603050405020304" pitchFamily="18" charset="0"/>
              </a:rPr>
              <a:t>[8] Kivetz, R., Simonson, I. Earning the right to indulge: Effort as a determinant of</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customer preferences toward frequency program rewards. Journal of Consumer</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Research,2015 </a:t>
            </a:r>
            <a:r>
              <a:rPr lang="en-IN" altLang="en-US" sz="1800">
                <a:latin typeface="Times New Roman" panose="02020603050405020304" pitchFamily="18" charset="0"/>
                <a:cs typeface="Times New Roman" panose="02020603050405020304" pitchFamily="18" charset="0"/>
              </a:rPr>
              <a:t>.</a:t>
            </a:r>
          </a:p>
          <a:p>
            <a:pPr marL="0" indent="0" algn="just">
              <a:lnSpc>
                <a:spcPct val="100000"/>
              </a:lnSpc>
              <a:buNone/>
            </a:pPr>
            <a:r>
              <a:rPr lang="en-US" sz="1800">
                <a:latin typeface="Times New Roman" panose="02020603050405020304" pitchFamily="18" charset="0"/>
                <a:cs typeface="Times New Roman" panose="02020603050405020304" pitchFamily="18" charset="0"/>
              </a:rPr>
              <a:t>[9] Mohammad, S., Kiritchenko, S. and Zhu, X. (2018). NRC-Canada: Building</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the State-of-the-Art in Sentiment Analysis of Tweets. Proceedings of the Seventh</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International Workshop on Semantic Evaluation (SemEval),321-327.</a:t>
            </a:r>
          </a:p>
          <a:p>
            <a:pPr marL="0" indent="0" algn="just">
              <a:lnSpc>
                <a:spcPct val="100000"/>
              </a:lnSpc>
              <a:buNone/>
            </a:pPr>
            <a:r>
              <a:rPr lang="en-US" sz="1800">
                <a:latin typeface="Times New Roman" panose="02020603050405020304" pitchFamily="18" charset="0"/>
                <a:cs typeface="Times New Roman" panose="02020603050405020304" pitchFamily="18" charset="0"/>
              </a:rPr>
              <a:t>[10] M. R. Hoque and M. M. Kamal, ”Analyzing Emotional Language of Online</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Reviews to Improve Customer Satisfaction in the Foodservice Industry,” Journal</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of Foodservice Business Research, vol. 21, no. 4, pp. 346-363, 2018.</a:t>
            </a:r>
          </a:p>
          <a:p>
            <a:pPr marL="0" indent="0" algn="just">
              <a:lnSpc>
                <a:spcPct val="100000"/>
              </a:lnSpc>
              <a:buNone/>
            </a:pPr>
            <a:endParaRPr lang="en-US" sz="180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69AD40C-E5A7-4132-A31D-54A4D1BB6E89}"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Photos in Industry</a:t>
            </a:r>
          </a:p>
        </p:txBody>
      </p:sp>
      <p:sp>
        <p:nvSpPr>
          <p:cNvPr id="6" name="Slide Number Placeholder 5"/>
          <p:cNvSpPr>
            <a:spLocks noGrp="1"/>
          </p:cNvSpPr>
          <p:nvPr>
            <p:ph type="sldNum" sz="quarter" idx="12"/>
          </p:nvPr>
        </p:nvSpPr>
        <p:spPr/>
        <p:txBody>
          <a:bodyPr/>
          <a:lstStyle/>
          <a:p>
            <a:fld id="{669AD40C-E5A7-4132-A31D-54A4D1BB6E89}" type="slidenum">
              <a:rPr lang="en-IN" smtClean="0"/>
              <a:t>22</a:t>
            </a:fld>
            <a:endParaRPr lang="en-IN"/>
          </a:p>
        </p:txBody>
      </p:sp>
      <p:pic>
        <p:nvPicPr>
          <p:cNvPr id="11" name="Content Placeholder 10"/>
          <p:cNvPicPr>
            <a:picLocks noGrp="1" noChangeAspect="1"/>
          </p:cNvPicPr>
          <p:nvPr>
            <p:ph sz="half" idx="2"/>
          </p:nvPr>
        </p:nvPicPr>
        <p:blipFill>
          <a:blip r:embed="rId2"/>
          <a:stretch>
            <a:fillRect/>
          </a:stretch>
        </p:blipFill>
        <p:spPr>
          <a:xfrm>
            <a:off x="457200" y="2545715"/>
            <a:ext cx="4008120" cy="3568065"/>
          </a:xfrm>
          <a:prstGeom prst="rect">
            <a:avLst/>
          </a:prstGeom>
        </p:spPr>
      </p:pic>
      <p:pic>
        <p:nvPicPr>
          <p:cNvPr id="12" name="Content Placeholder 11"/>
          <p:cNvPicPr>
            <a:picLocks noGrp="1" noChangeAspect="1"/>
          </p:cNvPicPr>
          <p:nvPr>
            <p:ph sz="quarter" idx="4"/>
          </p:nvPr>
        </p:nvPicPr>
        <p:blipFill>
          <a:blip r:embed="rId3"/>
          <a:stretch>
            <a:fillRect/>
          </a:stretch>
        </p:blipFill>
        <p:spPr>
          <a:xfrm>
            <a:off x="4886325" y="2658745"/>
            <a:ext cx="3630295" cy="33540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9AD40C-E5A7-4132-A31D-54A4D1BB6E89}" type="slidenum">
              <a:rPr lang="en-IN" smtClean="0"/>
              <a:t>23</a:t>
            </a:fld>
            <a:endParaRPr lang="en-IN"/>
          </a:p>
        </p:txBody>
      </p:sp>
      <p:pic>
        <p:nvPicPr>
          <p:cNvPr id="15" name="Content Placeholder 14"/>
          <p:cNvPicPr>
            <a:picLocks noGrp="1" noChangeAspect="1"/>
          </p:cNvPicPr>
          <p:nvPr>
            <p:ph idx="1"/>
          </p:nvPr>
        </p:nvPicPr>
        <p:blipFill>
          <a:blip r:embed="rId2"/>
          <a:stretch>
            <a:fillRect/>
          </a:stretch>
        </p:blipFill>
        <p:spPr>
          <a:xfrm>
            <a:off x="100330" y="1583055"/>
            <a:ext cx="8586470" cy="4692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sym typeface="+mn-ea"/>
              </a:rPr>
              <a:t>The main aim of this study is to examine the emotional aspects of Amazon food reviews and gain insights into the language used by reviewers.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study utilizes sentiment analysis to analyze a dataset of food reviews from Amazon, with a focus on the emotional tone of the language used.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analysis reveals that reviewers use various emotions to express their food experiences, with positive emotions like joy, satisfaction, and excitement being the most common.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Negative emotions such as disappointment and frustration are also present but less frequent.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study concludes that emotional language is significant in shaping consumers' perceptions of food products and that understanding consumer emotional responses can assist businesses in better catering to their preferences and needs.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a:p>
        </p:txBody>
      </p:sp>
      <p:sp>
        <p:nvSpPr>
          <p:cNvPr id="6" name="Date Placeholder 5"/>
          <p:cNvSpPr>
            <a:spLocks noGrp="1"/>
          </p:cNvSpPr>
          <p:nvPr>
            <p:ph type="dt" sz="half" idx="10"/>
          </p:nvPr>
        </p:nvSpPr>
        <p:spPr/>
        <p:txBody>
          <a:bodyPr/>
          <a:lstStyle/>
          <a:p>
            <a:fld id="{F67C4A23-F315-480F-A7E6-102C8FC63FC2}" type="datetime1">
              <a:rPr lang="en-IN" smtClean="0"/>
              <a:t>09-05-2023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sym typeface="+mn-ea"/>
              </a:rPr>
              <a:t>This study aims to examine the emotional aspects of Amazon food reviews to obtain a better understanding of the language used by reviewers.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analysis will focus on the emotional tone of the reviews and seek to identify the various emotions that consumers express when discussing food products, as well as how these emotions might affect their perceptions and buying behavior.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study's ultimate goal is to provide businesses with valuable insights into consumer emotions and how they can use this information to improve customer satisfaction and loyalty.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This research aims to explore the occurrence of positive and negative emotions in Amazon food reviews and investigate their associations with different food products.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study also seeks to identify potential trends and patterns in the emotional expressions used by reviewers across diverse demographic groups.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
        <p:nvSpPr>
          <p:cNvPr id="6" name="Date Placeholder 5"/>
          <p:cNvSpPr>
            <a:spLocks noGrp="1"/>
          </p:cNvSpPr>
          <p:nvPr>
            <p:ph type="dt" sz="half" idx="10"/>
          </p:nvPr>
        </p:nvSpPr>
        <p:spPr/>
        <p:txBody>
          <a:bodyPr/>
          <a:lstStyle/>
          <a:p>
            <a:fld id="{0AC031C7-39DA-4D42-972B-7216BDAAEDF5}" type="datetime1">
              <a:rPr lang="en-IN" smtClean="0"/>
              <a:t>09-05-2023</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8" name="Content Placeholder 7"/>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sym typeface="+mn-ea"/>
              </a:rPr>
              <a:t>Food is a fundamental aspect of human life and is often associated with emotional experiences. Online food reviews have become a critical source of information for customers who want to make informed decisions about what to buy and where to eat.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With the increasing popularity of online food ordering and delivery platforms like Amazon, it has become essential for businesses to comprehend the emotional responses of customers towards food products, in order to improve their services and enhance customer satisfaction.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Therefore, this study aims to examine the emotional language used by reviewers in Amazon food reviews to gain insights into the range of emotions that customers associate with food products.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sym typeface="+mn-ea"/>
              </a:rPr>
              <a:t>The study employs sentiment analysis to analyze a dataset of food reviews from Amazon. By understanding the emotional responses of customers, businesses can better cater to their preferences and needs, thereby improving their brand loyalty.</a:t>
            </a:r>
            <a:endParaRPr lang="en-US" sz="1800" dirty="0">
              <a:latin typeface="Times New Roman" panose="02020603050405020304" pitchFamily="18" charset="0"/>
              <a:cs typeface="Times New Roman" panose="02020603050405020304" pitchFamily="18" charset="0"/>
            </a:endParaRPr>
          </a:p>
          <a:p>
            <a:endParaRPr lang="en-IN" altLang="en-US" sz="1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3" name="Date Placeholder 2"/>
          <p:cNvSpPr>
            <a:spLocks noGrp="1"/>
          </p:cNvSpPr>
          <p:nvPr>
            <p:ph type="dt" sz="half" idx="10"/>
          </p:nvPr>
        </p:nvSpPr>
        <p:spPr/>
        <p:txBody>
          <a:bodyPr/>
          <a:lstStyle/>
          <a:p>
            <a:fld id="{94034055-8367-4D9C-9AE4-66FE75E8787D}" type="datetime1">
              <a:rPr lang="en-IN" smtClean="0"/>
              <a:t>09-05-2023</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845"/>
            <a:ext cx="8229600" cy="1134110"/>
          </a:xfrm>
        </p:spPr>
        <p:txBody>
          <a:bodyPr/>
          <a:lstStyle/>
          <a:p>
            <a:pPr algn="l"/>
            <a:r>
              <a:rPr lang="en-IN" altLang="en-US" sz="2400" b="1">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Additionally, the study aims to identify potential patterns and trends in the emotional language used by reviewers from diverse demographic groups. This can provide business with valuable insights into consumer emotions and preferences, enabling them to improve their products and services, increase customer satisfaction, and enhance their brand image.</a:t>
            </a:r>
          </a:p>
          <a:p>
            <a:r>
              <a:rPr lang="en-IN" sz="1800" dirty="0">
                <a:latin typeface="Times New Roman" panose="02020603050405020304" pitchFamily="18" charset="0"/>
                <a:cs typeface="Times New Roman" panose="02020603050405020304" pitchFamily="18" charset="0"/>
              </a:rPr>
              <a:t>This study contributes to a better understanding of the role of emotional language in shaping customers perceptions of food products and its significance for business operating in the food industry.</a:t>
            </a:r>
          </a:p>
        </p:txBody>
      </p:sp>
      <p:sp>
        <p:nvSpPr>
          <p:cNvPr id="4" name="Date Placeholder 3"/>
          <p:cNvSpPr>
            <a:spLocks noGrp="1"/>
          </p:cNvSpPr>
          <p:nvPr>
            <p:ph type="dt" sz="half" idx="10"/>
          </p:nvPr>
        </p:nvSpPr>
        <p:spPr/>
        <p:txBody>
          <a:bodyPr/>
          <a:lstStyle/>
          <a:p>
            <a:fld id="{526DEE5C-195B-4209-9085-526B148D6B3E}" type="datetime1">
              <a:rPr lang="en-IN" smtClean="0"/>
              <a:t>09-05-2023</a:t>
            </a:fld>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sym typeface="+mn-ea"/>
              </a:rPr>
              <a:t>MODULE 1: Data Collection and Pre-processing</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MODULE 2: Sentiment Analysis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MODULE 3: Data Analysis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MODULE 4: Recommendations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t>09-05-2023</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Python Standard Used: ISO/IEC WD TR 24772-4</a:t>
            </a:r>
          </a:p>
          <a:p>
            <a:pPr marL="0" indent="0">
              <a:buNone/>
            </a:pPr>
            <a:r>
              <a:rPr lang="en-IN" sz="1900" dirty="0">
                <a:latin typeface="Times New Roman" panose="02020603050405020304" pitchFamily="18" charset="0"/>
                <a:cs typeface="Times New Roman" panose="02020603050405020304" pitchFamily="18" charset="0"/>
              </a:rPr>
              <a:t>Anaconda-Standard Used: ISO/IEC 10918-1:1994</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dirty="0"/>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STANDARDS &amp; POLICIES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sz="2000" dirty="0">
                <a:latin typeface="Times New Roman" panose="02020603050405020304" pitchFamily="18" charset="0"/>
                <a:cs typeface="Times New Roman" panose="02020603050405020304" pitchFamily="18" charset="0"/>
                <a:sym typeface="+mn-ea"/>
              </a:rPr>
              <a:t>ARCHITECTURE DIAGRAM</a:t>
            </a: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3350" y="2276475"/>
            <a:ext cx="6496050" cy="3526155"/>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1976</Words>
  <Application>Microsoft Office PowerPoint</Application>
  <PresentationFormat>On-screen Show (4:3)</PresentationFormat>
  <Paragraphs>150</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Green Color</vt:lpstr>
      <vt:lpstr>PowerPoint Presentation</vt:lpstr>
      <vt:lpstr>PowerPoint Presentation</vt:lpstr>
      <vt:lpstr>ABSTRACT</vt:lpstr>
      <vt:lpstr>OBJECTIVES </vt:lpstr>
      <vt:lpstr>INTRODUCTION</vt:lpstr>
      <vt:lpstr>INTRODUCTION</vt:lpstr>
      <vt:lpstr>DESIGN AND METHODOLOGIES</vt:lpstr>
      <vt:lpstr>STANDARDS &amp; POLICIES</vt:lpstr>
      <vt:lpstr>IMPLEMENTATION</vt:lpstr>
      <vt:lpstr>TESTING</vt:lpstr>
      <vt:lpstr>PowerPoint Presentation</vt:lpstr>
      <vt:lpstr>PowerPoint Presentation</vt:lpstr>
      <vt:lpstr>PowerPoint Presentation</vt:lpstr>
      <vt:lpstr>PowerPoint Presentation</vt:lpstr>
      <vt:lpstr>PowerPoint Presentation</vt:lpstr>
      <vt:lpstr>PowerPoint Presentation</vt:lpstr>
      <vt:lpstr>OUTPUT DESIGN</vt:lpstr>
      <vt:lpstr>CONCLUSION</vt:lpstr>
      <vt:lpstr>FUTURE ENHANCEMENTS</vt:lpstr>
      <vt:lpstr>REFERENCES</vt:lpstr>
      <vt:lpstr>REFERENCES</vt:lpstr>
      <vt:lpstr>Photos in Industry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Akhil</cp:lastModifiedBy>
  <cp:revision>41</cp:revision>
  <dcterms:created xsi:type="dcterms:W3CDTF">2020-03-05T03:47:00Z</dcterms:created>
  <dcterms:modified xsi:type="dcterms:W3CDTF">2023-05-09T05:07:01Z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28AFC1798E3D4C59A8ACE3559C07539C</vt:lpwstr>
  </property>
  <property fmtid="{D5CDD505-2E9C-101B-9397-08002B2CF9AE}" pid="3" name="KSOProductBuildVer">
    <vt:lpwstr>1033-11.2.0.11537</vt:lpwstr>
  </property>
</Properties>
</file>