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3" r:id="rId5"/>
    <p:sldId id="715" r:id="rId6"/>
    <p:sldId id="676" r:id="rId7"/>
    <p:sldId id="717" r:id="rId8"/>
    <p:sldId id="718" r:id="rId9"/>
    <p:sldId id="719" r:id="rId10"/>
    <p:sldId id="720" r:id="rId11"/>
    <p:sldId id="721" r:id="rId12"/>
    <p:sldId id="722" r:id="rId13"/>
    <p:sldId id="723" r:id="rId14"/>
    <p:sldId id="724" r:id="rId15"/>
    <p:sldId id="71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6CC7"/>
    <a:srgbClr val="333F50"/>
    <a:srgbClr val="8497B0"/>
    <a:srgbClr val="8FAADC"/>
    <a:srgbClr val="2F559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p:scale>
          <a:sx n="75" d="100"/>
          <a:sy n="75" d="100"/>
        </p:scale>
        <p:origin x="869" y="413"/>
      </p:cViewPr>
      <p:guideLst/>
    </p:cSldViewPr>
  </p:slid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palli sumanth" userId="a6d6d458f41c2499" providerId="LiveId" clId="{9B176F09-B5B5-4056-9D1E-C5D97A02A4E8}"/>
    <pc:docChg chg="undo custSel modSld">
      <pc:chgData name="vanapalli sumanth" userId="a6d6d458f41c2499" providerId="LiveId" clId="{9B176F09-B5B5-4056-9D1E-C5D97A02A4E8}" dt="2025-04-13T07:13:56.810" v="65" actId="14100"/>
      <pc:docMkLst>
        <pc:docMk/>
      </pc:docMkLst>
      <pc:sldChg chg="modSp mod">
        <pc:chgData name="vanapalli sumanth" userId="a6d6d458f41c2499" providerId="LiveId" clId="{9B176F09-B5B5-4056-9D1E-C5D97A02A4E8}" dt="2025-04-06T03:11:09.064" v="55" actId="207"/>
        <pc:sldMkLst>
          <pc:docMk/>
          <pc:sldMk cId="1024334718" sldId="256"/>
        </pc:sldMkLst>
        <pc:spChg chg="mod">
          <ac:chgData name="vanapalli sumanth" userId="a6d6d458f41c2499" providerId="LiveId" clId="{9B176F09-B5B5-4056-9D1E-C5D97A02A4E8}" dt="2025-04-06T03:11:09.064" v="55" actId="207"/>
          <ac:spMkLst>
            <pc:docMk/>
            <pc:sldMk cId="1024334718" sldId="256"/>
            <ac:spMk id="3" creationId="{ED2D74CD-DC8D-1564-5FCF-DDE1134ACC03}"/>
          </ac:spMkLst>
        </pc:spChg>
      </pc:sldChg>
      <pc:sldChg chg="modSp mod">
        <pc:chgData name="vanapalli sumanth" userId="a6d6d458f41c2499" providerId="LiveId" clId="{9B176F09-B5B5-4056-9D1E-C5D97A02A4E8}" dt="2025-04-05T05:50:23.925" v="54" actId="12"/>
        <pc:sldMkLst>
          <pc:docMk/>
          <pc:sldMk cId="2845992452" sldId="676"/>
        </pc:sldMkLst>
        <pc:spChg chg="mod">
          <ac:chgData name="vanapalli sumanth" userId="a6d6d458f41c2499" providerId="LiveId" clId="{9B176F09-B5B5-4056-9D1E-C5D97A02A4E8}" dt="2025-04-05T05:50:23.925" v="54" actId="12"/>
          <ac:spMkLst>
            <pc:docMk/>
            <pc:sldMk cId="2845992452" sldId="676"/>
            <ac:spMk id="4" creationId="{C5BA2E58-FEC9-D54D-ACC0-E7CEEF5F42E4}"/>
          </ac:spMkLst>
        </pc:spChg>
      </pc:sldChg>
      <pc:sldChg chg="modSp mod">
        <pc:chgData name="vanapalli sumanth" userId="a6d6d458f41c2499" providerId="LiveId" clId="{9B176F09-B5B5-4056-9D1E-C5D97A02A4E8}" dt="2025-04-05T05:49:49.453" v="53" actId="115"/>
        <pc:sldMkLst>
          <pc:docMk/>
          <pc:sldMk cId="930790364" sldId="719"/>
        </pc:sldMkLst>
        <pc:spChg chg="mod">
          <ac:chgData name="vanapalli sumanth" userId="a6d6d458f41c2499" providerId="LiveId" clId="{9B176F09-B5B5-4056-9D1E-C5D97A02A4E8}" dt="2025-04-05T05:49:49.453" v="53" actId="115"/>
          <ac:spMkLst>
            <pc:docMk/>
            <pc:sldMk cId="930790364" sldId="719"/>
            <ac:spMk id="9" creationId="{FFFAE6EC-4140-4CBE-FF71-7B40E2DBB8EE}"/>
          </ac:spMkLst>
        </pc:spChg>
      </pc:sldChg>
      <pc:sldChg chg="modSp mod">
        <pc:chgData name="vanapalli sumanth" userId="a6d6d458f41c2499" providerId="LiveId" clId="{9B176F09-B5B5-4056-9D1E-C5D97A02A4E8}" dt="2025-04-05T05:49:14.961" v="51" actId="207"/>
        <pc:sldMkLst>
          <pc:docMk/>
          <pc:sldMk cId="2182640305" sldId="721"/>
        </pc:sldMkLst>
        <pc:spChg chg="mod">
          <ac:chgData name="vanapalli sumanth" userId="a6d6d458f41c2499" providerId="LiveId" clId="{9B176F09-B5B5-4056-9D1E-C5D97A02A4E8}" dt="2025-04-05T05:49:14.961" v="51" actId="207"/>
          <ac:spMkLst>
            <pc:docMk/>
            <pc:sldMk cId="2182640305" sldId="721"/>
            <ac:spMk id="2" creationId="{D38EA269-5A83-DA48-F954-58B568603FBD}"/>
          </ac:spMkLst>
        </pc:spChg>
      </pc:sldChg>
      <pc:sldChg chg="addSp modSp mod">
        <pc:chgData name="vanapalli sumanth" userId="a6d6d458f41c2499" providerId="LiveId" clId="{9B176F09-B5B5-4056-9D1E-C5D97A02A4E8}" dt="2025-04-13T07:13:56.810" v="65" actId="14100"/>
        <pc:sldMkLst>
          <pc:docMk/>
          <pc:sldMk cId="2621848867" sldId="723"/>
        </pc:sldMkLst>
        <pc:spChg chg="mod">
          <ac:chgData name="vanapalli sumanth" userId="a6d6d458f41c2499" providerId="LiveId" clId="{9B176F09-B5B5-4056-9D1E-C5D97A02A4E8}" dt="2025-04-13T07:13:41.391" v="61" actId="14100"/>
          <ac:spMkLst>
            <pc:docMk/>
            <pc:sldMk cId="2621848867" sldId="723"/>
            <ac:spMk id="5" creationId="{13A24D1E-779F-76EF-3996-57E39685D314}"/>
          </ac:spMkLst>
        </pc:spChg>
        <pc:picChg chg="add mod">
          <ac:chgData name="vanapalli sumanth" userId="a6d6d458f41c2499" providerId="LiveId" clId="{9B176F09-B5B5-4056-9D1E-C5D97A02A4E8}" dt="2025-04-13T07:13:56.810" v="65" actId="14100"/>
          <ac:picMkLst>
            <pc:docMk/>
            <pc:sldMk cId="2621848867" sldId="723"/>
            <ac:picMk id="3" creationId="{F1A2A501-655F-C3B5-C5E4-377940B8E74C}"/>
          </ac:picMkLst>
        </pc:picChg>
        <pc:picChg chg="mod">
          <ac:chgData name="vanapalli sumanth" userId="a6d6d458f41c2499" providerId="LiveId" clId="{9B176F09-B5B5-4056-9D1E-C5D97A02A4E8}" dt="2025-04-13T07:13:33.479" v="60" actId="14100"/>
          <ac:picMkLst>
            <pc:docMk/>
            <pc:sldMk cId="2621848867" sldId="723"/>
            <ac:picMk id="4" creationId="{96CD15CF-5FD3-FFDF-A51D-B6302D133680}"/>
          </ac:picMkLst>
        </pc:picChg>
      </pc:sldChg>
      <pc:sldChg chg="modSp mod">
        <pc:chgData name="vanapalli sumanth" userId="a6d6d458f41c2499" providerId="LiveId" clId="{9B176F09-B5B5-4056-9D1E-C5D97A02A4E8}" dt="2025-04-05T05:47:54.669" v="44" actId="1076"/>
        <pc:sldMkLst>
          <pc:docMk/>
          <pc:sldMk cId="2305852155" sldId="724"/>
        </pc:sldMkLst>
        <pc:spChg chg="mod">
          <ac:chgData name="vanapalli sumanth" userId="a6d6d458f41c2499" providerId="LiveId" clId="{9B176F09-B5B5-4056-9D1E-C5D97A02A4E8}" dt="2025-04-05T05:47:41.060" v="43" actId="20577"/>
          <ac:spMkLst>
            <pc:docMk/>
            <pc:sldMk cId="2305852155" sldId="724"/>
            <ac:spMk id="7" creationId="{EE77CF21-6032-EE92-CFE3-4C990C7B5803}"/>
          </ac:spMkLst>
        </pc:spChg>
        <pc:picChg chg="mod">
          <ac:chgData name="vanapalli sumanth" userId="a6d6d458f41c2499" providerId="LiveId" clId="{9B176F09-B5B5-4056-9D1E-C5D97A02A4E8}" dt="2025-04-05T05:47:54.669" v="44" actId="1076"/>
          <ac:picMkLst>
            <pc:docMk/>
            <pc:sldMk cId="2305852155" sldId="724"/>
            <ac:picMk id="9" creationId="{9C6FA620-5E88-2212-8DED-34A8315CFD57}"/>
          </ac:picMkLst>
        </pc:picChg>
      </pc:sldChg>
    </pc:docChg>
  </pc:docChgLst>
  <pc:docChgLst>
    <pc:chgData name="vanapalli sumanth" userId="a6d6d458f41c2499" providerId="LiveId" clId="{8F7A9C48-D239-4978-AE0C-AC3CF1EE3BB3}"/>
    <pc:docChg chg="custSel modSld">
      <pc:chgData name="vanapalli sumanth" userId="a6d6d458f41c2499" providerId="LiveId" clId="{8F7A9C48-D239-4978-AE0C-AC3CF1EE3BB3}" dt="2025-04-03T12:27:24.373" v="2" actId="20577"/>
      <pc:docMkLst>
        <pc:docMk/>
      </pc:docMkLst>
      <pc:sldChg chg="delSp modSp mod">
        <pc:chgData name="vanapalli sumanth" userId="a6d6d458f41c2499" providerId="LiveId" clId="{8F7A9C48-D239-4978-AE0C-AC3CF1EE3BB3}" dt="2025-04-03T12:27:24.373" v="2" actId="20577"/>
        <pc:sldMkLst>
          <pc:docMk/>
          <pc:sldMk cId="930790364" sldId="719"/>
        </pc:sldMkLst>
        <pc:spChg chg="mod">
          <ac:chgData name="vanapalli sumanth" userId="a6d6d458f41c2499" providerId="LiveId" clId="{8F7A9C48-D239-4978-AE0C-AC3CF1EE3BB3}" dt="2025-04-03T12:27:24.373" v="2" actId="20577"/>
          <ac:spMkLst>
            <pc:docMk/>
            <pc:sldMk cId="930790364" sldId="719"/>
            <ac:spMk id="9" creationId="{FFFAE6EC-4140-4CBE-FF71-7B40E2DBB8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web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359924" y="3023239"/>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PREDI</a:t>
            </a:r>
            <a:r>
              <a:rPr lang="en-US" sz="4400" b="1" dirty="0">
                <a:solidFill>
                  <a:schemeClr val="tx1">
                    <a:lumMod val="25000"/>
                    <a:lumOff val="75000"/>
                  </a:schemeClr>
                </a:solidFill>
                <a:latin typeface="Calibri" panose="020F0502020204030204" pitchFamily="34" charset="0"/>
              </a:rPr>
              <a:t>CTING</a:t>
            </a:r>
            <a:r>
              <a:rPr lang="en-US" sz="4400" b="1" dirty="0">
                <a:latin typeface="Calibri" panose="020F0502020204030204" pitchFamily="34" charset="0"/>
              </a:rPr>
              <a:t> </a:t>
            </a:r>
            <a:r>
              <a:rPr lang="en-US" sz="4400" b="1" dirty="0">
                <a:solidFill>
                  <a:srgbClr val="FFFF00"/>
                </a:solidFill>
                <a:latin typeface="Calibri" panose="020F0502020204030204" pitchFamily="34" charset="0"/>
              </a:rPr>
              <a:t>MOVIE</a:t>
            </a:r>
            <a:r>
              <a:rPr lang="en-US" sz="4400" b="1" dirty="0">
                <a:latin typeface="Calibri" panose="020F0502020204030204" pitchFamily="34" charset="0"/>
              </a:rPr>
              <a:t> </a:t>
            </a:r>
            <a:r>
              <a:rPr lang="en-US" sz="4400" b="1" dirty="0">
                <a:solidFill>
                  <a:srgbClr val="FF0000"/>
                </a:solidFill>
                <a:latin typeface="Calibri" panose="020F0502020204030204" pitchFamily="34" charset="0"/>
              </a:rPr>
              <a:t>SUCC</a:t>
            </a:r>
            <a:r>
              <a:rPr lang="en-US" sz="4400" b="1" dirty="0">
                <a:latin typeface="Calibri" panose="020F0502020204030204" pitchFamily="34" charset="0"/>
              </a:rPr>
              <a:t>ESS </a:t>
            </a:r>
          </a:p>
        </p:txBody>
      </p:sp>
      <p:sp>
        <p:nvSpPr>
          <p:cNvPr id="3" name="TextBox 2">
            <a:extLst>
              <a:ext uri="{FF2B5EF4-FFF2-40B4-BE49-F238E27FC236}">
                <a16:creationId xmlns:a16="http://schemas.microsoft.com/office/drawing/2014/main" id="{ED2D74CD-DC8D-1564-5FCF-DDE1134ACC03}"/>
              </a:ext>
            </a:extLst>
          </p:cNvPr>
          <p:cNvSpPr txBox="1"/>
          <p:nvPr/>
        </p:nvSpPr>
        <p:spPr>
          <a:xfrm>
            <a:off x="9774676" y="218871"/>
            <a:ext cx="2248711" cy="374516"/>
          </a:xfrm>
          <a:prstGeom prst="rect">
            <a:avLst/>
          </a:prstGeom>
          <a:noFill/>
        </p:spPr>
        <p:txBody>
          <a:bodyPr wrap="square" rtlCol="0">
            <a:spAutoFit/>
          </a:bodyPr>
          <a:lstStyle/>
          <a:p>
            <a:r>
              <a:rPr lang="en-IN" dirty="0">
                <a:solidFill>
                  <a:schemeClr val="bg1"/>
                </a:solidFill>
              </a:rPr>
              <a:t>VANAPALLI SUMANTH</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41F6-DC70-EDB9-408E-AFC3399B2939}"/>
              </a:ext>
            </a:extLst>
          </p:cNvPr>
          <p:cNvSpPr>
            <a:spLocks noGrp="1"/>
          </p:cNvSpPr>
          <p:nvPr>
            <p:ph type="title"/>
          </p:nvPr>
        </p:nvSpPr>
        <p:spPr>
          <a:xfrm>
            <a:off x="776161" y="331325"/>
            <a:ext cx="10834234" cy="612775"/>
          </a:xfrm>
        </p:spPr>
        <p:txBody>
          <a:bodyPr>
            <a:normAutofit fontScale="90000"/>
          </a:bodyPr>
          <a:lstStyle/>
          <a:p>
            <a:r>
              <a:rPr lang="en-IN" dirty="0">
                <a:solidFill>
                  <a:srgbClr val="000000"/>
                </a:solidFill>
                <a:latin typeface="Times New Roman" panose="02020603050405020304" pitchFamily="18" charset="0"/>
              </a:rPr>
              <a:t>                     </a:t>
            </a:r>
            <a:r>
              <a:rPr lang="en-IN" b="1" i="0" dirty="0">
                <a:solidFill>
                  <a:srgbClr val="000000"/>
                </a:solidFill>
                <a:effectLst/>
                <a:latin typeface="Times New Roman" panose="02020603050405020304" pitchFamily="18" charset="0"/>
              </a:rPr>
              <a:t> </a:t>
            </a:r>
            <a:r>
              <a:rPr lang="en-IN" b="0" i="0" dirty="0">
                <a:solidFill>
                  <a:schemeClr val="accent2"/>
                </a:solidFill>
                <a:effectLst/>
                <a:latin typeface="Algerian" panose="04020705040A02060702" pitchFamily="82" charset="0"/>
              </a:rPr>
              <a:t>Class</a:t>
            </a:r>
            <a:r>
              <a:rPr lang="en-IN" b="0" i="0" dirty="0">
                <a:solidFill>
                  <a:srgbClr val="000000"/>
                </a:solidFill>
                <a:effectLst/>
                <a:latin typeface="Algerian" panose="04020705040A02060702" pitchFamily="82" charset="0"/>
              </a:rPr>
              <a:t>ification </a:t>
            </a:r>
            <a:r>
              <a:rPr lang="en-IN" b="0" i="0" dirty="0">
                <a:solidFill>
                  <a:schemeClr val="accent1"/>
                </a:solidFill>
                <a:effectLst/>
                <a:latin typeface="Algerian" panose="04020705040A02060702" pitchFamily="82" charset="0"/>
              </a:rPr>
              <a:t>Model</a:t>
            </a:r>
            <a:r>
              <a:rPr lang="en-IN" b="0" i="0" dirty="0">
                <a:solidFill>
                  <a:srgbClr val="000000"/>
                </a:solidFill>
                <a:effectLst/>
                <a:latin typeface="Algerian" panose="04020705040A02060702" pitchFamily="82" charset="0"/>
              </a:rPr>
              <a:t> Buil</a:t>
            </a:r>
            <a:r>
              <a:rPr lang="en-IN" b="0" i="0" dirty="0">
                <a:solidFill>
                  <a:schemeClr val="accent6"/>
                </a:solidFill>
                <a:effectLst/>
                <a:latin typeface="Algerian" panose="04020705040A02060702" pitchFamily="82" charset="0"/>
              </a:rPr>
              <a:t>ding</a:t>
            </a:r>
            <a:br>
              <a:rPr lang="en-IN" b="1" i="0" dirty="0">
                <a:solidFill>
                  <a:schemeClr val="accent6"/>
                </a:solidFill>
                <a:effectLst/>
                <a:latin typeface="Times New Roman" panose="02020603050405020304" pitchFamily="18" charset="0"/>
              </a:rPr>
            </a:br>
            <a:endParaRPr lang="en-IN" dirty="0">
              <a:solidFill>
                <a:schemeClr val="accent6"/>
              </a:solidFill>
            </a:endParaRPr>
          </a:p>
        </p:txBody>
      </p:sp>
      <p:sp>
        <p:nvSpPr>
          <p:cNvPr id="3" name="TextBox 2">
            <a:extLst>
              <a:ext uri="{FF2B5EF4-FFF2-40B4-BE49-F238E27FC236}">
                <a16:creationId xmlns:a16="http://schemas.microsoft.com/office/drawing/2014/main" id="{6D2C6F70-9D07-E9B2-520B-541C64781143}"/>
              </a:ext>
            </a:extLst>
          </p:cNvPr>
          <p:cNvSpPr txBox="1"/>
          <p:nvPr/>
        </p:nvSpPr>
        <p:spPr>
          <a:xfrm>
            <a:off x="678881" y="944100"/>
            <a:ext cx="7044881" cy="5093702"/>
          </a:xfrm>
          <a:prstGeom prst="rect">
            <a:avLst/>
          </a:prstGeom>
          <a:noFill/>
        </p:spPr>
        <p:txBody>
          <a:bodyPr wrap="square" rtlCol="0">
            <a:spAutoFit/>
          </a:bodyPr>
          <a:lstStyle/>
          <a:p>
            <a:pPr marL="342900" indent="-342900" algn="l">
              <a:buFont typeface="Wingdings" panose="05000000000000000000" pitchFamily="2" charset="2"/>
              <a:buChar char="q"/>
            </a:pPr>
            <a:r>
              <a:rPr lang="en-US" sz="2500" b="0" i="0" dirty="0">
                <a:solidFill>
                  <a:srgbClr val="000000"/>
                </a:solidFill>
                <a:effectLst/>
                <a:latin typeface="Cambria" panose="02040503050406030204" pitchFamily="18" charset="0"/>
                <a:ea typeface="Cambria" panose="02040503050406030204" pitchFamily="18" charset="0"/>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p>
          <a:p>
            <a:pPr marL="342900" indent="-342900" algn="l">
              <a:buFont typeface="Wingdings" panose="05000000000000000000" pitchFamily="2" charset="2"/>
              <a:buChar char="q"/>
            </a:pPr>
            <a:endParaRPr lang="en-US" sz="2500" dirty="0">
              <a:solidFill>
                <a:srgbClr val="000000"/>
              </a:solidFill>
              <a:latin typeface="Times New Roman" panose="02020603050405020304" pitchFamily="18" charset="0"/>
            </a:endParaRPr>
          </a:p>
          <a:p>
            <a:pPr marL="342900" indent="-342900" algn="l">
              <a:buFont typeface="Wingdings" panose="05000000000000000000" pitchFamily="2" charset="2"/>
              <a:buChar char="q"/>
            </a:pPr>
            <a:endParaRPr lang="en-US" sz="2500" b="0" i="0" dirty="0">
              <a:solidFill>
                <a:srgbClr val="000000"/>
              </a:solidFill>
              <a:effectLst/>
              <a:latin typeface="Times New Roman" panose="02020603050405020304" pitchFamily="18" charset="0"/>
            </a:endParaRPr>
          </a:p>
          <a:p>
            <a:pPr marL="342900" indent="-342900" algn="l">
              <a:buFont typeface="Wingdings" panose="05000000000000000000" pitchFamily="2" charset="2"/>
              <a:buChar char="q"/>
            </a:pPr>
            <a:r>
              <a:rPr lang="en-US" sz="2500" b="0" i="0" dirty="0">
                <a:solidFill>
                  <a:srgbClr val="000000"/>
                </a:solidFill>
                <a:effectLst/>
                <a:latin typeface="Cambria" panose="02040503050406030204" pitchFamily="18" charset="0"/>
                <a:ea typeface="Cambria" panose="02040503050406030204" pitchFamily="18" charset="0"/>
              </a:rPr>
              <a:t>Splitting the data into X and y where X contains Independent variables and y contain Target/Dependent variable.</a:t>
            </a:r>
          </a:p>
          <a:p>
            <a:pPr marL="342900" indent="-342900">
              <a:buFont typeface="Wingdings" panose="05000000000000000000" pitchFamily="2" charset="2"/>
              <a:buChar char="q"/>
            </a:pPr>
            <a:endParaRPr lang="en-IN" sz="2500" dirty="0"/>
          </a:p>
        </p:txBody>
      </p:sp>
      <p:pic>
        <p:nvPicPr>
          <p:cNvPr id="5" name="Picture 4">
            <a:extLst>
              <a:ext uri="{FF2B5EF4-FFF2-40B4-BE49-F238E27FC236}">
                <a16:creationId xmlns:a16="http://schemas.microsoft.com/office/drawing/2014/main" id="{E3BDB21C-4507-BB87-8E39-49FD64A1E5B2}"/>
              </a:ext>
            </a:extLst>
          </p:cNvPr>
          <p:cNvPicPr>
            <a:picLocks noChangeAspect="1"/>
          </p:cNvPicPr>
          <p:nvPr/>
        </p:nvPicPr>
        <p:blipFill>
          <a:blip r:embed="rId2">
            <a:extLst>
              <a:ext uri="{28A0092B-C50C-407E-A947-70E740481C1C}">
                <a14:useLocalDpi xmlns:a14="http://schemas.microsoft.com/office/drawing/2010/main" val="0"/>
              </a:ext>
            </a:extLst>
          </a:blip>
          <a:srcRect b="8105"/>
          <a:stretch/>
        </p:blipFill>
        <p:spPr>
          <a:xfrm>
            <a:off x="7525440" y="1196502"/>
            <a:ext cx="4283277" cy="3142034"/>
          </a:xfrm>
          <a:prstGeom prst="rect">
            <a:avLst/>
          </a:prstGeom>
        </p:spPr>
      </p:pic>
    </p:spTree>
    <p:extLst>
      <p:ext uri="{BB962C8B-B14F-4D97-AF65-F5344CB8AC3E}">
        <p14:creationId xmlns:p14="http://schemas.microsoft.com/office/powerpoint/2010/main" val="178546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EA269-5A83-DA48-F954-58B568603FBD}"/>
              </a:ext>
            </a:extLst>
          </p:cNvPr>
          <p:cNvSpPr txBox="1"/>
          <p:nvPr/>
        </p:nvSpPr>
        <p:spPr>
          <a:xfrm>
            <a:off x="476656" y="184825"/>
            <a:ext cx="6478620" cy="2862322"/>
          </a:xfrm>
          <a:prstGeom prst="rect">
            <a:avLst/>
          </a:prstGeom>
          <a:noFill/>
        </p:spPr>
        <p:txBody>
          <a:bodyPr wrap="square" rtlCol="0">
            <a:spAutoFit/>
          </a:bodyPr>
          <a:lstStyle/>
          <a:p>
            <a:pPr algn="l">
              <a:buNone/>
            </a:pPr>
            <a:r>
              <a:rPr lang="en-US" b="1" i="0" dirty="0">
                <a:solidFill>
                  <a:srgbClr val="000000"/>
                </a:solidFill>
                <a:effectLst/>
                <a:latin typeface="Roboto" panose="02000000000000000000" pitchFamily="2" charset="0"/>
              </a:rPr>
              <a:t>1. Train </a:t>
            </a:r>
            <a:r>
              <a:rPr lang="en-US" b="1" i="0" dirty="0">
                <a:solidFill>
                  <a:schemeClr val="accent1"/>
                </a:solidFill>
                <a:effectLst/>
                <a:latin typeface="Roboto" panose="02000000000000000000" pitchFamily="2" charset="0"/>
              </a:rPr>
              <a:t>Test</a:t>
            </a:r>
            <a:r>
              <a:rPr lang="en-US" b="1" i="0" dirty="0">
                <a:solidFill>
                  <a:srgbClr val="000000"/>
                </a:solidFill>
                <a:effectLst/>
                <a:latin typeface="Roboto" panose="02000000000000000000" pitchFamily="2" charset="0"/>
              </a:rPr>
              <a:t> Split</a:t>
            </a:r>
          </a:p>
          <a:p>
            <a:pPr algn="l">
              <a:buNone/>
            </a:pPr>
            <a:r>
              <a:rPr lang="en-US" b="0" i="0" dirty="0">
                <a:solidFill>
                  <a:srgbClr val="000000"/>
                </a:solidFill>
                <a:effectLst/>
                <a:latin typeface="Roboto" panose="02000000000000000000" pitchFamily="2" charset="0"/>
              </a:rPr>
              <a:t>We need data not only to train our model but also to test our model. So, splitting the dataset into 70:30 (</a:t>
            </a:r>
            <a:r>
              <a:rPr lang="en-US" b="0" i="0" dirty="0" err="1">
                <a:solidFill>
                  <a:srgbClr val="000000"/>
                </a:solidFill>
                <a:effectLst/>
                <a:latin typeface="Roboto" panose="02000000000000000000" pitchFamily="2" charset="0"/>
              </a:rPr>
              <a:t>Train:Test</a:t>
            </a:r>
            <a:r>
              <a:rPr lang="en-US" b="0" i="0" dirty="0">
                <a:solidFill>
                  <a:srgbClr val="000000"/>
                </a:solidFill>
                <a:effectLst/>
                <a:latin typeface="Roboto" panose="02000000000000000000" pitchFamily="2" charset="0"/>
              </a:rPr>
              <a:t>) ratio. We have a predefined function in Sklearn library called train_test_split, we use that.</a:t>
            </a:r>
          </a:p>
          <a:p>
            <a:pPr algn="l">
              <a:buNone/>
            </a:pPr>
            <a:endParaRPr lang="en-US" b="0" i="0" dirty="0">
              <a:solidFill>
                <a:srgbClr val="000000"/>
              </a:solidFill>
              <a:effectLst/>
              <a:latin typeface="Roboto" panose="02000000000000000000" pitchFamily="2" charset="0"/>
            </a:endParaRPr>
          </a:p>
          <a:p>
            <a:pPr algn="l">
              <a:buNone/>
            </a:pPr>
            <a:r>
              <a:rPr lang="en-US" b="1" i="0" dirty="0">
                <a:solidFill>
                  <a:srgbClr val="000000"/>
                </a:solidFill>
                <a:effectLst/>
                <a:latin typeface="Roboto" panose="02000000000000000000" pitchFamily="2" charset="0"/>
              </a:rPr>
              <a:t>2. </a:t>
            </a:r>
            <a:r>
              <a:rPr lang="en-US" b="1" i="0" dirty="0">
                <a:solidFill>
                  <a:schemeClr val="accent6"/>
                </a:solidFill>
                <a:effectLst/>
                <a:latin typeface="Roboto" panose="02000000000000000000" pitchFamily="2" charset="0"/>
              </a:rPr>
              <a:t>Sca</a:t>
            </a:r>
            <a:r>
              <a:rPr lang="en-US" b="1" i="0" dirty="0">
                <a:effectLst/>
                <a:latin typeface="Roboto" panose="02000000000000000000" pitchFamily="2" charset="0"/>
              </a:rPr>
              <a:t>ling</a:t>
            </a:r>
          </a:p>
          <a:p>
            <a:pPr algn="l"/>
            <a:r>
              <a:rPr lang="en-US" b="0" i="0" dirty="0">
                <a:solidFill>
                  <a:srgbClr val="000000"/>
                </a:solidFill>
                <a:effectLst/>
                <a:latin typeface="Roboto" panose="02000000000000000000" pitchFamily="2" charset="0"/>
              </a:rPr>
              <a:t>Few variables will be in the range of Millions and some in Tens, lets bring all of them into same scale</a:t>
            </a:r>
          </a:p>
          <a:p>
            <a:endParaRPr lang="en-IN" dirty="0"/>
          </a:p>
        </p:txBody>
      </p:sp>
      <p:pic>
        <p:nvPicPr>
          <p:cNvPr id="4" name="Picture 3">
            <a:extLst>
              <a:ext uri="{FF2B5EF4-FFF2-40B4-BE49-F238E27FC236}">
                <a16:creationId xmlns:a16="http://schemas.microsoft.com/office/drawing/2014/main" id="{3D51BB82-6C61-D464-50A4-AEAC24E0C770}"/>
              </a:ext>
            </a:extLst>
          </p:cNvPr>
          <p:cNvPicPr>
            <a:picLocks noChangeAspect="1"/>
          </p:cNvPicPr>
          <p:nvPr/>
        </p:nvPicPr>
        <p:blipFill>
          <a:blip r:embed="rId2">
            <a:extLst>
              <a:ext uri="{28A0092B-C50C-407E-A947-70E740481C1C}">
                <a14:useLocalDpi xmlns:a14="http://schemas.microsoft.com/office/drawing/2010/main" val="0"/>
              </a:ext>
            </a:extLst>
          </a:blip>
          <a:srcRect l="10042" t="10763" r="9045" b="5440"/>
          <a:stretch/>
        </p:blipFill>
        <p:spPr>
          <a:xfrm>
            <a:off x="7147560" y="1714501"/>
            <a:ext cx="4354866" cy="3226828"/>
          </a:xfrm>
          <a:prstGeom prst="rect">
            <a:avLst/>
          </a:prstGeom>
        </p:spPr>
      </p:pic>
      <p:pic>
        <p:nvPicPr>
          <p:cNvPr id="6" name="Picture 5">
            <a:extLst>
              <a:ext uri="{FF2B5EF4-FFF2-40B4-BE49-F238E27FC236}">
                <a16:creationId xmlns:a16="http://schemas.microsoft.com/office/drawing/2014/main" id="{14703FCD-CAD9-2FA8-7B79-6AC66E97D7A6}"/>
              </a:ext>
            </a:extLst>
          </p:cNvPr>
          <p:cNvPicPr>
            <a:picLocks noChangeAspect="1"/>
          </p:cNvPicPr>
          <p:nvPr/>
        </p:nvPicPr>
        <p:blipFill>
          <a:blip r:embed="rId3">
            <a:extLst>
              <a:ext uri="{28A0092B-C50C-407E-A947-70E740481C1C}">
                <a14:useLocalDpi xmlns:a14="http://schemas.microsoft.com/office/drawing/2010/main" val="0"/>
              </a:ext>
            </a:extLst>
          </a:blip>
          <a:srcRect l="12385" t="20840" r="40432" b="22156"/>
          <a:stretch/>
        </p:blipFill>
        <p:spPr>
          <a:xfrm>
            <a:off x="933414" y="3069400"/>
            <a:ext cx="5162586" cy="3136848"/>
          </a:xfrm>
          <a:prstGeom prst="rect">
            <a:avLst/>
          </a:prstGeom>
        </p:spPr>
      </p:pic>
    </p:spTree>
    <p:extLst>
      <p:ext uri="{BB962C8B-B14F-4D97-AF65-F5344CB8AC3E}">
        <p14:creationId xmlns:p14="http://schemas.microsoft.com/office/powerpoint/2010/main" val="2182640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7739E-D22C-B2B8-E9A1-25DF7C429DA0}"/>
              </a:ext>
            </a:extLst>
          </p:cNvPr>
          <p:cNvSpPr txBox="1"/>
          <p:nvPr/>
        </p:nvSpPr>
        <p:spPr>
          <a:xfrm>
            <a:off x="3133725" y="125864"/>
            <a:ext cx="7715250" cy="1015663"/>
          </a:xfrm>
          <a:prstGeom prst="rect">
            <a:avLst/>
          </a:prstGeom>
          <a:noFill/>
        </p:spPr>
        <p:txBody>
          <a:bodyPr wrap="square" rtlCol="0">
            <a:spAutoFit/>
          </a:bodyPr>
          <a:lstStyle/>
          <a:p>
            <a:r>
              <a:rPr lang="en-IN" sz="3000" b="1" i="0" dirty="0">
                <a:solidFill>
                  <a:srgbClr val="000000"/>
                </a:solidFill>
                <a:effectLst/>
                <a:latin typeface="Algerian" panose="04020705040A02060702" pitchFamily="82" charset="0"/>
              </a:rPr>
              <a:t>Feature Selection using RFECV</a:t>
            </a:r>
          </a:p>
          <a:p>
            <a:endParaRPr lang="en-IN" sz="3000" dirty="0">
              <a:latin typeface="Algerian" panose="04020705040A02060702" pitchFamily="82" charset="0"/>
            </a:endParaRPr>
          </a:p>
        </p:txBody>
      </p:sp>
      <p:pic>
        <p:nvPicPr>
          <p:cNvPr id="6" name="Picture 5">
            <a:extLst>
              <a:ext uri="{FF2B5EF4-FFF2-40B4-BE49-F238E27FC236}">
                <a16:creationId xmlns:a16="http://schemas.microsoft.com/office/drawing/2014/main" id="{A338BBE8-7373-10EB-6ABA-BA37A92B644C}"/>
              </a:ext>
            </a:extLst>
          </p:cNvPr>
          <p:cNvPicPr>
            <a:picLocks noChangeAspect="1"/>
          </p:cNvPicPr>
          <p:nvPr/>
        </p:nvPicPr>
        <p:blipFill>
          <a:blip r:embed="rId2">
            <a:extLst>
              <a:ext uri="{28A0092B-C50C-407E-A947-70E740481C1C}">
                <a14:useLocalDpi xmlns:a14="http://schemas.microsoft.com/office/drawing/2010/main" val="0"/>
              </a:ext>
            </a:extLst>
          </a:blip>
          <a:srcRect t="6855" b="6163"/>
          <a:stretch/>
        </p:blipFill>
        <p:spPr>
          <a:xfrm>
            <a:off x="2019299" y="752475"/>
            <a:ext cx="8382001" cy="5200650"/>
          </a:xfrm>
          <a:prstGeom prst="rect">
            <a:avLst/>
          </a:prstGeom>
        </p:spPr>
      </p:pic>
    </p:spTree>
    <p:extLst>
      <p:ext uri="{BB962C8B-B14F-4D97-AF65-F5344CB8AC3E}">
        <p14:creationId xmlns:p14="http://schemas.microsoft.com/office/powerpoint/2010/main" val="413995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CD15CF-5FD3-FFDF-A51D-B6302D133680}"/>
              </a:ext>
            </a:extLst>
          </p:cNvPr>
          <p:cNvPicPr>
            <a:picLocks noChangeAspect="1"/>
          </p:cNvPicPr>
          <p:nvPr/>
        </p:nvPicPr>
        <p:blipFill rotWithShape="1">
          <a:blip r:embed="rId2">
            <a:extLst>
              <a:ext uri="{28A0092B-C50C-407E-A947-70E740481C1C}">
                <a14:useLocalDpi xmlns:a14="http://schemas.microsoft.com/office/drawing/2010/main" val="0"/>
              </a:ext>
            </a:extLst>
          </a:blip>
          <a:srcRect l="-79" t="-1" r="78" b="492"/>
          <a:stretch/>
        </p:blipFill>
        <p:spPr>
          <a:xfrm>
            <a:off x="66675" y="76200"/>
            <a:ext cx="12020550" cy="5781675"/>
          </a:xfrm>
          <a:prstGeom prst="rect">
            <a:avLst/>
          </a:prstGeom>
        </p:spPr>
      </p:pic>
      <p:sp>
        <p:nvSpPr>
          <p:cNvPr id="5" name="TextBox 4">
            <a:extLst>
              <a:ext uri="{FF2B5EF4-FFF2-40B4-BE49-F238E27FC236}">
                <a16:creationId xmlns:a16="http://schemas.microsoft.com/office/drawing/2014/main" id="{13A24D1E-779F-76EF-3996-57E39685D314}"/>
              </a:ext>
            </a:extLst>
          </p:cNvPr>
          <p:cNvSpPr txBox="1"/>
          <p:nvPr/>
        </p:nvSpPr>
        <p:spPr>
          <a:xfrm>
            <a:off x="847725" y="352425"/>
            <a:ext cx="8611235" cy="4493538"/>
          </a:xfrm>
          <a:prstGeom prst="rect">
            <a:avLst/>
          </a:prstGeom>
          <a:noFill/>
        </p:spPr>
        <p:txBody>
          <a:bodyPr wrap="square" rtlCol="0">
            <a:spAutoFit/>
          </a:bodyPr>
          <a:lstStyle/>
          <a:p>
            <a:pPr algn="l">
              <a:buNone/>
            </a:pPr>
            <a:r>
              <a:rPr lang="en-US" sz="2200" b="1" i="0" dirty="0">
                <a:effectLst/>
                <a:latin typeface="Algerian" panose="04020705040A02060702" pitchFamily="82" charset="0"/>
              </a:rPr>
              <a:t>4. </a:t>
            </a:r>
            <a:r>
              <a:rPr lang="en-US" sz="2200" b="1" i="0" dirty="0">
                <a:solidFill>
                  <a:schemeClr val="accent4">
                    <a:lumMod val="60000"/>
                    <a:lumOff val="40000"/>
                  </a:schemeClr>
                </a:solidFill>
                <a:effectLst/>
                <a:latin typeface="Algerian" panose="04020705040A02060702" pitchFamily="82" charset="0"/>
              </a:rPr>
              <a:t>Ran</a:t>
            </a:r>
            <a:r>
              <a:rPr lang="en-US" sz="2200" b="1" i="0" dirty="0">
                <a:effectLst/>
                <a:latin typeface="Algerian" panose="04020705040A02060702" pitchFamily="82" charset="0"/>
              </a:rPr>
              <a:t>dom </a:t>
            </a:r>
            <a:r>
              <a:rPr lang="en-US" sz="2200" b="1" i="0" dirty="0">
                <a:solidFill>
                  <a:schemeClr val="accent4">
                    <a:lumMod val="60000"/>
                    <a:lumOff val="40000"/>
                  </a:schemeClr>
                </a:solidFill>
                <a:effectLst/>
                <a:latin typeface="Algerian" panose="04020705040A02060702" pitchFamily="82" charset="0"/>
              </a:rPr>
              <a:t>For</a:t>
            </a:r>
            <a:r>
              <a:rPr lang="en-US" sz="2200" b="1" i="0" dirty="0">
                <a:effectLst/>
                <a:latin typeface="Algerian" panose="04020705040A02060702" pitchFamily="82" charset="0"/>
              </a:rPr>
              <a:t>est</a:t>
            </a:r>
          </a:p>
          <a:p>
            <a:pPr algn="l">
              <a:buNone/>
            </a:pPr>
            <a:r>
              <a:rPr lang="en-US" sz="2200" b="0" i="0" dirty="0">
                <a:solidFill>
                  <a:schemeClr val="bg1"/>
                </a:solidFill>
                <a:effectLst/>
                <a:latin typeface="Sitka Banner" pitchFamily="2" charset="0"/>
              </a:rPr>
              <a:t>Random Forest is a classifier that contains a number of decision trees on various subsets of the given dataset and takes the average to improve the predictive accuracy of that dataset.</a:t>
            </a:r>
          </a:p>
          <a:p>
            <a:pPr algn="l">
              <a:buNone/>
            </a:pPr>
            <a:endParaRPr lang="en-US" sz="2200" b="0" i="0" dirty="0">
              <a:solidFill>
                <a:schemeClr val="bg1"/>
              </a:solidFill>
              <a:effectLst/>
              <a:latin typeface="Sitka Banner" pitchFamily="2" charset="0"/>
            </a:endParaRPr>
          </a:p>
          <a:p>
            <a:pPr algn="l">
              <a:buNone/>
            </a:pPr>
            <a:endParaRPr lang="en-US" sz="2200" b="0" i="0" dirty="0">
              <a:solidFill>
                <a:schemeClr val="tx2">
                  <a:lumMod val="75000"/>
                </a:schemeClr>
              </a:solidFill>
              <a:effectLst/>
              <a:latin typeface="Sitka Banner" pitchFamily="2" charset="0"/>
            </a:endParaRPr>
          </a:p>
          <a:p>
            <a:pPr algn="l">
              <a:buNone/>
            </a:pPr>
            <a:r>
              <a:rPr lang="en-US" sz="2200" b="1" i="0" dirty="0">
                <a:effectLst/>
                <a:latin typeface="Algerian" panose="04020705040A02060702" pitchFamily="82" charset="0"/>
              </a:rPr>
              <a:t>5. </a:t>
            </a:r>
            <a:r>
              <a:rPr lang="en-US" sz="2200" b="1" i="0" dirty="0">
                <a:solidFill>
                  <a:srgbClr val="FFC000"/>
                </a:solidFill>
                <a:effectLst/>
                <a:latin typeface="Algerian" panose="04020705040A02060702" pitchFamily="82" charset="0"/>
              </a:rPr>
              <a:t>Conf</a:t>
            </a:r>
            <a:r>
              <a:rPr lang="en-US" sz="2200" b="1" i="0" dirty="0">
                <a:solidFill>
                  <a:schemeClr val="bg1"/>
                </a:solidFill>
                <a:effectLst/>
                <a:latin typeface="Algerian" panose="04020705040A02060702" pitchFamily="82" charset="0"/>
              </a:rPr>
              <a:t>usion</a:t>
            </a:r>
            <a:r>
              <a:rPr lang="en-US" sz="2200" b="1" i="0" dirty="0">
                <a:effectLst/>
                <a:latin typeface="Algerian" panose="04020705040A02060702" pitchFamily="82" charset="0"/>
              </a:rPr>
              <a:t> </a:t>
            </a:r>
            <a:r>
              <a:rPr lang="en-US" sz="2200" b="1" i="0" dirty="0">
                <a:solidFill>
                  <a:schemeClr val="accent4"/>
                </a:solidFill>
                <a:effectLst/>
                <a:latin typeface="Algerian" panose="04020705040A02060702" pitchFamily="82" charset="0"/>
              </a:rPr>
              <a:t>Mat</a:t>
            </a:r>
            <a:r>
              <a:rPr lang="en-US" sz="2200" b="1" i="0" dirty="0">
                <a:solidFill>
                  <a:schemeClr val="bg1"/>
                </a:solidFill>
                <a:effectLst/>
                <a:latin typeface="Algerian" panose="04020705040A02060702" pitchFamily="82" charset="0"/>
              </a:rPr>
              <a:t>rix</a:t>
            </a:r>
          </a:p>
          <a:p>
            <a:pPr algn="l"/>
            <a:r>
              <a:rPr lang="en-US" sz="2200" b="0" i="0" dirty="0">
                <a:solidFill>
                  <a:schemeClr val="bg1"/>
                </a:solidFill>
                <a:effectLst/>
                <a:latin typeface="Sitka Banner" pitchFamily="2" charset="0"/>
              </a:rPr>
              <a:t>A confusion matrix is a matrix that summarizes the performance of a machine learning model on a set of test data. It is a means of displaying the number of accurate and inaccurate instances based on the model’s predictions. It is often used to measure the performance of classification models, which aim to predict a categorical label for each input instance.</a:t>
            </a:r>
          </a:p>
          <a:p>
            <a:endParaRPr lang="en-IN" sz="2200" dirty="0"/>
          </a:p>
        </p:txBody>
      </p:sp>
      <p:pic>
        <p:nvPicPr>
          <p:cNvPr id="3" name="Picture 2">
            <a:extLst>
              <a:ext uri="{FF2B5EF4-FFF2-40B4-BE49-F238E27FC236}">
                <a16:creationId xmlns:a16="http://schemas.microsoft.com/office/drawing/2014/main" id="{F1A2A501-655F-C3B5-C5E4-377940B8E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148" y="220345"/>
            <a:ext cx="3066732" cy="2426652"/>
          </a:xfrm>
          <a:prstGeom prst="rect">
            <a:avLst/>
          </a:prstGeom>
        </p:spPr>
      </p:pic>
    </p:spTree>
    <p:extLst>
      <p:ext uri="{BB962C8B-B14F-4D97-AF65-F5344CB8AC3E}">
        <p14:creationId xmlns:p14="http://schemas.microsoft.com/office/powerpoint/2010/main" val="262184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EB43B-644F-8A18-D68A-C3634A592596}"/>
              </a:ext>
            </a:extLst>
          </p:cNvPr>
          <p:cNvSpPr txBox="1"/>
          <p:nvPr/>
        </p:nvSpPr>
        <p:spPr>
          <a:xfrm>
            <a:off x="3448050" y="219075"/>
            <a:ext cx="7038976" cy="1015663"/>
          </a:xfrm>
          <a:prstGeom prst="rect">
            <a:avLst/>
          </a:prstGeom>
          <a:noFill/>
        </p:spPr>
        <p:txBody>
          <a:bodyPr wrap="square" rtlCol="0">
            <a:spAutoFit/>
          </a:bodyPr>
          <a:lstStyle/>
          <a:p>
            <a:r>
              <a:rPr lang="en-IN" sz="3000" b="1" i="0" dirty="0">
                <a:solidFill>
                  <a:srgbClr val="000000"/>
                </a:solidFill>
                <a:effectLst/>
                <a:latin typeface="Algerian" panose="04020705040A02060702" pitchFamily="82" charset="0"/>
              </a:rPr>
              <a:t> </a:t>
            </a:r>
            <a:r>
              <a:rPr lang="en-IN" sz="3000" b="1" i="0" dirty="0">
                <a:solidFill>
                  <a:schemeClr val="accent4"/>
                </a:solidFill>
                <a:effectLst/>
                <a:latin typeface="Algerian" panose="04020705040A02060702" pitchFamily="82" charset="0"/>
              </a:rPr>
              <a:t>Class</a:t>
            </a:r>
            <a:r>
              <a:rPr lang="en-IN" sz="3000" b="1" i="0" dirty="0">
                <a:solidFill>
                  <a:srgbClr val="000000"/>
                </a:solidFill>
                <a:effectLst/>
                <a:latin typeface="Algerian" panose="04020705040A02060702" pitchFamily="82" charset="0"/>
              </a:rPr>
              <a:t>ification </a:t>
            </a:r>
            <a:r>
              <a:rPr lang="en-IN" sz="3000" b="1" i="0" dirty="0">
                <a:solidFill>
                  <a:schemeClr val="accent2">
                    <a:lumMod val="75000"/>
                  </a:schemeClr>
                </a:solidFill>
                <a:effectLst/>
                <a:latin typeface="Algerian" panose="04020705040A02060702" pitchFamily="82" charset="0"/>
              </a:rPr>
              <a:t>Rep</a:t>
            </a:r>
            <a:r>
              <a:rPr lang="en-IN" sz="3000" b="1" i="0" dirty="0">
                <a:solidFill>
                  <a:srgbClr val="000000"/>
                </a:solidFill>
                <a:effectLst/>
                <a:latin typeface="Algerian" panose="04020705040A02060702" pitchFamily="82" charset="0"/>
              </a:rPr>
              <a:t>ort</a:t>
            </a:r>
          </a:p>
          <a:p>
            <a:endParaRPr lang="en-IN" sz="3000" dirty="0">
              <a:latin typeface="Algerian" panose="04020705040A02060702" pitchFamily="82" charset="0"/>
            </a:endParaRPr>
          </a:p>
        </p:txBody>
      </p:sp>
      <p:sp>
        <p:nvSpPr>
          <p:cNvPr id="7" name="TextBox 6">
            <a:extLst>
              <a:ext uri="{FF2B5EF4-FFF2-40B4-BE49-F238E27FC236}">
                <a16:creationId xmlns:a16="http://schemas.microsoft.com/office/drawing/2014/main" id="{EE77CF21-6032-EE92-CFE3-4C990C7B5803}"/>
              </a:ext>
            </a:extLst>
          </p:cNvPr>
          <p:cNvSpPr txBox="1"/>
          <p:nvPr/>
        </p:nvSpPr>
        <p:spPr>
          <a:xfrm>
            <a:off x="1276350" y="1050072"/>
            <a:ext cx="10744200" cy="369332"/>
          </a:xfrm>
          <a:prstGeom prst="rect">
            <a:avLst/>
          </a:prstGeom>
          <a:noFill/>
        </p:spPr>
        <p:txBody>
          <a:bodyPr wrap="square" rtlCol="0">
            <a:spAutoFit/>
          </a:bodyPr>
          <a:lstStyle/>
          <a:p>
            <a:r>
              <a:rPr lang="en-US" dirty="0">
                <a:solidFill>
                  <a:srgbClr val="000000"/>
                </a:solidFill>
                <a:latin typeface="Arial Black" panose="020B0A04020102020204" pitchFamily="34" charset="0"/>
              </a:rPr>
              <a:t>A</a:t>
            </a:r>
            <a:r>
              <a:rPr lang="en-US" b="0" i="0" dirty="0">
                <a:solidFill>
                  <a:srgbClr val="000000"/>
                </a:solidFill>
                <a:effectLst/>
                <a:latin typeface="Arial Black" panose="020B0A04020102020204" pitchFamily="34" charset="0"/>
              </a:rPr>
              <a:t>s Seen </a:t>
            </a:r>
            <a:r>
              <a:rPr lang="en-US" dirty="0">
                <a:solidFill>
                  <a:srgbClr val="000000"/>
                </a:solidFill>
                <a:latin typeface="Arial Black" panose="020B0A04020102020204" pitchFamily="34" charset="0"/>
              </a:rPr>
              <a:t>I</a:t>
            </a:r>
            <a:r>
              <a:rPr lang="en-US" b="0" i="0" dirty="0">
                <a:solidFill>
                  <a:srgbClr val="000000"/>
                </a:solidFill>
                <a:effectLst/>
                <a:latin typeface="Arial Black" panose="020B0A04020102020204" pitchFamily="34" charset="0"/>
              </a:rPr>
              <a:t>n </a:t>
            </a:r>
            <a:r>
              <a:rPr lang="en-US" dirty="0">
                <a:solidFill>
                  <a:srgbClr val="000000"/>
                </a:solidFill>
                <a:latin typeface="Arial Black" panose="020B0A04020102020204" pitchFamily="34" charset="0"/>
              </a:rPr>
              <a:t>T</a:t>
            </a:r>
            <a:r>
              <a:rPr lang="en-US" b="0" i="0" dirty="0">
                <a:solidFill>
                  <a:srgbClr val="000000"/>
                </a:solidFill>
                <a:effectLst/>
                <a:latin typeface="Arial Black" panose="020B0A04020102020204" pitchFamily="34" charset="0"/>
              </a:rPr>
              <a:t>he </a:t>
            </a:r>
            <a:r>
              <a:rPr lang="en-US" dirty="0">
                <a:solidFill>
                  <a:srgbClr val="000000"/>
                </a:solidFill>
                <a:latin typeface="Arial Black" panose="020B0A04020102020204" pitchFamily="34" charset="0"/>
              </a:rPr>
              <a:t>C</a:t>
            </a:r>
            <a:r>
              <a:rPr lang="en-US" b="0" i="0" dirty="0">
                <a:solidFill>
                  <a:srgbClr val="000000"/>
                </a:solidFill>
                <a:effectLst/>
                <a:latin typeface="Arial Black" panose="020B0A04020102020204" pitchFamily="34" charset="0"/>
              </a:rPr>
              <a:t>lassification </a:t>
            </a:r>
            <a:r>
              <a:rPr lang="en-US" dirty="0">
                <a:solidFill>
                  <a:srgbClr val="000000"/>
                </a:solidFill>
                <a:latin typeface="Arial Black" panose="020B0A04020102020204" pitchFamily="34" charset="0"/>
              </a:rPr>
              <a:t>R</a:t>
            </a:r>
            <a:r>
              <a:rPr lang="en-US" b="0" i="0" dirty="0">
                <a:solidFill>
                  <a:srgbClr val="000000"/>
                </a:solidFill>
                <a:effectLst/>
                <a:latin typeface="Arial Black" panose="020B0A04020102020204" pitchFamily="34" charset="0"/>
              </a:rPr>
              <a:t>eport. We Have </a:t>
            </a:r>
            <a:r>
              <a:rPr lang="en-US" dirty="0">
                <a:solidFill>
                  <a:srgbClr val="000000"/>
                </a:solidFill>
                <a:latin typeface="Arial Black" panose="020B0A04020102020204" pitchFamily="34" charset="0"/>
              </a:rPr>
              <a:t>A</a:t>
            </a:r>
            <a:r>
              <a:rPr lang="en-US" b="0" i="0" dirty="0">
                <a:solidFill>
                  <a:srgbClr val="000000"/>
                </a:solidFill>
                <a:effectLst/>
                <a:latin typeface="Arial Black" panose="020B0A04020102020204" pitchFamily="34" charset="0"/>
              </a:rPr>
              <a:t>n </a:t>
            </a:r>
            <a:r>
              <a:rPr lang="en-US" dirty="0">
                <a:solidFill>
                  <a:srgbClr val="000000"/>
                </a:solidFill>
                <a:latin typeface="Arial Black" panose="020B0A04020102020204" pitchFamily="34" charset="0"/>
              </a:rPr>
              <a:t>A</a:t>
            </a:r>
            <a:r>
              <a:rPr lang="en-US" b="0" i="0" dirty="0">
                <a:solidFill>
                  <a:srgbClr val="000000"/>
                </a:solidFill>
                <a:effectLst/>
                <a:latin typeface="Arial Black" panose="020B0A04020102020204" pitchFamily="34" charset="0"/>
              </a:rPr>
              <a:t>ccuracy </a:t>
            </a:r>
            <a:r>
              <a:rPr lang="en-US" dirty="0">
                <a:solidFill>
                  <a:srgbClr val="000000"/>
                </a:solidFill>
                <a:latin typeface="Arial Black" panose="020B0A04020102020204" pitchFamily="34" charset="0"/>
              </a:rPr>
              <a:t>O</a:t>
            </a:r>
            <a:r>
              <a:rPr lang="en-US" b="0" i="0" dirty="0">
                <a:solidFill>
                  <a:srgbClr val="000000"/>
                </a:solidFill>
                <a:effectLst/>
                <a:latin typeface="Arial Black" panose="020B0A04020102020204" pitchFamily="34" charset="0"/>
              </a:rPr>
              <a:t>f 80% For </a:t>
            </a:r>
            <a:r>
              <a:rPr lang="en-US" dirty="0">
                <a:solidFill>
                  <a:srgbClr val="000000"/>
                </a:solidFill>
                <a:latin typeface="Arial Black" panose="020B0A04020102020204" pitchFamily="34" charset="0"/>
              </a:rPr>
              <a:t>T</a:t>
            </a:r>
            <a:r>
              <a:rPr lang="en-US" b="0" i="0" dirty="0">
                <a:solidFill>
                  <a:srgbClr val="000000"/>
                </a:solidFill>
                <a:effectLst/>
                <a:latin typeface="Arial Black" panose="020B0A04020102020204" pitchFamily="34" charset="0"/>
              </a:rPr>
              <a:t>his </a:t>
            </a:r>
            <a:r>
              <a:rPr lang="en-US" dirty="0">
                <a:solidFill>
                  <a:srgbClr val="000000"/>
                </a:solidFill>
                <a:latin typeface="Arial Black" panose="020B0A04020102020204" pitchFamily="34" charset="0"/>
              </a:rPr>
              <a:t>M</a:t>
            </a:r>
            <a:r>
              <a:rPr lang="en-US" b="0" i="0" dirty="0">
                <a:solidFill>
                  <a:srgbClr val="000000"/>
                </a:solidFill>
                <a:effectLst/>
                <a:latin typeface="Arial Black" panose="020B0A04020102020204" pitchFamily="34" charset="0"/>
              </a:rPr>
              <a:t>odel.</a:t>
            </a:r>
            <a:endParaRPr lang="en-IN" dirty="0">
              <a:latin typeface="Arial Black" panose="020B0A04020102020204" pitchFamily="34" charset="0"/>
            </a:endParaRPr>
          </a:p>
        </p:txBody>
      </p:sp>
      <p:pic>
        <p:nvPicPr>
          <p:cNvPr id="9" name="Picture 8">
            <a:extLst>
              <a:ext uri="{FF2B5EF4-FFF2-40B4-BE49-F238E27FC236}">
                <a16:creationId xmlns:a16="http://schemas.microsoft.com/office/drawing/2014/main" id="{9C6FA620-5E88-2212-8DED-34A8315CFD57}"/>
              </a:ext>
            </a:extLst>
          </p:cNvPr>
          <p:cNvPicPr>
            <a:picLocks noChangeAspect="1"/>
          </p:cNvPicPr>
          <p:nvPr/>
        </p:nvPicPr>
        <p:blipFill>
          <a:blip r:embed="rId2">
            <a:extLst>
              <a:ext uri="{28A0092B-C50C-407E-A947-70E740481C1C}">
                <a14:useLocalDpi xmlns:a14="http://schemas.microsoft.com/office/drawing/2010/main" val="0"/>
              </a:ext>
            </a:extLst>
          </a:blip>
          <a:srcRect l="5426" t="30251" r="29218" b="15370"/>
          <a:stretch/>
        </p:blipFill>
        <p:spPr>
          <a:xfrm>
            <a:off x="2181225" y="1883322"/>
            <a:ext cx="6238876" cy="2889433"/>
          </a:xfrm>
          <a:prstGeom prst="rect">
            <a:avLst/>
          </a:prstGeom>
        </p:spPr>
      </p:pic>
    </p:spTree>
    <p:extLst>
      <p:ext uri="{BB962C8B-B14F-4D97-AF65-F5344CB8AC3E}">
        <p14:creationId xmlns:p14="http://schemas.microsoft.com/office/powerpoint/2010/main" val="230585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latin typeface="Algerian" panose="04020705040A02060702" pitchFamily="82" charset="0"/>
              </a:rPr>
              <a:t>IN</a:t>
            </a:r>
            <a:r>
              <a:rPr lang="en-US" dirty="0">
                <a:solidFill>
                  <a:schemeClr val="accent2"/>
                </a:solidFill>
                <a:latin typeface="Algerian" panose="04020705040A02060702" pitchFamily="82" charset="0"/>
              </a:rPr>
              <a:t>D</a:t>
            </a:r>
            <a:r>
              <a:rPr lang="en-US" dirty="0">
                <a:latin typeface="Algerian" panose="04020705040A02060702" pitchFamily="82" charset="0"/>
              </a:rPr>
              <a:t>EX</a:t>
            </a:r>
            <a:endParaRPr lang="en-IN" dirty="0">
              <a:latin typeface="Algerian" panose="04020705040A02060702" pitchFamily="82" charset="0"/>
            </a:endParaRPr>
          </a:p>
        </p:txBody>
      </p:sp>
      <p:pic>
        <p:nvPicPr>
          <p:cNvPr id="9" name="Content Placeholder 8">
            <a:extLst>
              <a:ext uri="{FF2B5EF4-FFF2-40B4-BE49-F238E27FC236}">
                <a16:creationId xmlns:a16="http://schemas.microsoft.com/office/drawing/2014/main" id="{3F098A30-8E8B-6A5F-F844-8DD006858A08}"/>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t="-3879" b="-3879"/>
          <a:stretch/>
        </p:blipFill>
        <p:spPr>
          <a:xfrm>
            <a:off x="4765486" y="-272924"/>
            <a:ext cx="7426514" cy="6595904"/>
          </a:xfrm>
        </p:spPr>
      </p:pic>
      <p:sp>
        <p:nvSpPr>
          <p:cNvPr id="11" name="TextBox 10">
            <a:extLst>
              <a:ext uri="{FF2B5EF4-FFF2-40B4-BE49-F238E27FC236}">
                <a16:creationId xmlns:a16="http://schemas.microsoft.com/office/drawing/2014/main" id="{05996DDB-EB45-0BBD-02B0-5001A9C91D37}"/>
              </a:ext>
            </a:extLst>
          </p:cNvPr>
          <p:cNvSpPr txBox="1"/>
          <p:nvPr/>
        </p:nvSpPr>
        <p:spPr>
          <a:xfrm>
            <a:off x="678884" y="1438106"/>
            <a:ext cx="5838648" cy="4663209"/>
          </a:xfrm>
          <a:prstGeom prst="rect">
            <a:avLst/>
          </a:prstGeom>
          <a:noFill/>
        </p:spPr>
        <p:txBody>
          <a:bodyPr wrap="square">
            <a:spAutoFit/>
          </a:bodyPr>
          <a:lstStyle/>
          <a:p>
            <a:pPr algn="l">
              <a:buFont typeface="+mj-lt"/>
              <a:buAutoNum type="arabicPeriod"/>
            </a:pPr>
            <a:r>
              <a:rPr lang="en-IN" b="1" i="0" dirty="0">
                <a:solidFill>
                  <a:srgbClr val="000000"/>
                </a:solidFill>
                <a:effectLst/>
                <a:highlight>
                  <a:srgbClr val="C0C0C0"/>
                </a:highlight>
                <a:latin typeface="ui-serif"/>
              </a:rPr>
              <a:t>Introduction</a:t>
            </a:r>
          </a:p>
          <a:p>
            <a:pPr marL="742950" lvl="1" indent="-285750" algn="l">
              <a:buFont typeface="+mj-lt"/>
              <a:buAutoNum type="arabicPeriod"/>
            </a:pPr>
            <a:r>
              <a:rPr lang="en-IN" b="1" i="0" dirty="0">
                <a:solidFill>
                  <a:srgbClr val="000000"/>
                </a:solidFill>
                <a:effectLst/>
                <a:latin typeface="ui-serif"/>
              </a:rPr>
              <a:t>Problem Statement</a:t>
            </a:r>
          </a:p>
          <a:p>
            <a:pPr marL="742950" lvl="1" indent="-285750" algn="l">
              <a:buFont typeface="+mj-lt"/>
              <a:buAutoNum type="arabicPeriod"/>
            </a:pPr>
            <a:r>
              <a:rPr lang="en-IN" b="1" i="0" dirty="0">
                <a:solidFill>
                  <a:srgbClr val="000000"/>
                </a:solidFill>
                <a:effectLst/>
                <a:latin typeface="ui-serif"/>
              </a:rPr>
              <a:t>Project Benefits</a:t>
            </a:r>
          </a:p>
          <a:p>
            <a:pPr algn="l">
              <a:buFont typeface="+mj-lt"/>
              <a:buAutoNum type="arabicPeriod"/>
            </a:pPr>
            <a:r>
              <a:rPr lang="en-IN" b="1" i="0" dirty="0">
                <a:solidFill>
                  <a:srgbClr val="000000"/>
                </a:solidFill>
                <a:effectLst/>
                <a:highlight>
                  <a:srgbClr val="FFFF00"/>
                </a:highlight>
                <a:latin typeface="ui-serif"/>
              </a:rPr>
              <a:t>Data Exploration</a:t>
            </a:r>
          </a:p>
          <a:p>
            <a:pPr marL="742950" lvl="1" indent="-285750" algn="l">
              <a:buFont typeface="+mj-lt"/>
              <a:buAutoNum type="arabicPeriod"/>
            </a:pPr>
            <a:r>
              <a:rPr lang="en-IN" b="1" i="0" dirty="0">
                <a:solidFill>
                  <a:srgbClr val="000000"/>
                </a:solidFill>
                <a:effectLst/>
                <a:latin typeface="ui-serif"/>
              </a:rPr>
              <a:t>Importing Dataset and Libraries</a:t>
            </a:r>
          </a:p>
          <a:p>
            <a:pPr marL="742950" lvl="1" indent="-285750" algn="l">
              <a:buFont typeface="+mj-lt"/>
              <a:buAutoNum type="arabicPeriod"/>
            </a:pPr>
            <a:r>
              <a:rPr lang="en-IN" b="1" i="0" dirty="0">
                <a:solidFill>
                  <a:srgbClr val="000000"/>
                </a:solidFill>
                <a:effectLst/>
                <a:latin typeface="ui-serif"/>
              </a:rPr>
              <a:t>Categorizing the Target Variables</a:t>
            </a:r>
          </a:p>
          <a:p>
            <a:pPr marL="742950" lvl="1" indent="-285750" algn="l">
              <a:buFont typeface="+mj-lt"/>
              <a:buAutoNum type="arabicPeriod"/>
            </a:pPr>
            <a:r>
              <a:rPr lang="en-IN" b="1" i="0" dirty="0">
                <a:solidFill>
                  <a:srgbClr val="000000"/>
                </a:solidFill>
                <a:effectLst/>
                <a:latin typeface="ui-serif"/>
              </a:rPr>
              <a:t>Handling Missing Values</a:t>
            </a:r>
          </a:p>
          <a:p>
            <a:pPr marL="742950" lvl="1" indent="-285750" algn="l">
              <a:buFont typeface="+mj-lt"/>
              <a:buAutoNum type="arabicPeriod"/>
            </a:pPr>
            <a:r>
              <a:rPr lang="en-IN" b="1" i="0" dirty="0">
                <a:solidFill>
                  <a:srgbClr val="000000"/>
                </a:solidFill>
                <a:effectLst/>
                <a:latin typeface="ui-serif"/>
              </a:rPr>
              <a:t>Label Encoding</a:t>
            </a:r>
          </a:p>
          <a:p>
            <a:pPr marL="742950" lvl="1" indent="-285750" algn="l">
              <a:buFont typeface="+mj-lt"/>
              <a:buAutoNum type="arabicPeriod"/>
            </a:pPr>
            <a:r>
              <a:rPr lang="en-IN" b="1" i="0" dirty="0">
                <a:solidFill>
                  <a:srgbClr val="000000"/>
                </a:solidFill>
                <a:effectLst/>
                <a:latin typeface="ui-serif"/>
              </a:rPr>
              <a:t>Correlation</a:t>
            </a:r>
          </a:p>
          <a:p>
            <a:pPr algn="l">
              <a:buFont typeface="+mj-lt"/>
              <a:buAutoNum type="arabicPeriod"/>
            </a:pPr>
            <a:r>
              <a:rPr lang="en-IN" b="1" i="0" dirty="0">
                <a:solidFill>
                  <a:srgbClr val="000000"/>
                </a:solidFill>
                <a:effectLst/>
                <a:highlight>
                  <a:srgbClr val="00FFFF"/>
                </a:highlight>
                <a:latin typeface="ui-serif"/>
              </a:rPr>
              <a:t>Classification Model Building</a:t>
            </a:r>
          </a:p>
          <a:p>
            <a:pPr marL="742950" lvl="1" indent="-285750" algn="l">
              <a:buFont typeface="+mj-lt"/>
              <a:buAutoNum type="arabicPeriod"/>
            </a:pPr>
            <a:r>
              <a:rPr lang="en-IN" b="1" i="0" dirty="0">
                <a:solidFill>
                  <a:srgbClr val="000000"/>
                </a:solidFill>
                <a:effectLst/>
                <a:latin typeface="ui-serif"/>
              </a:rPr>
              <a:t>Train Test Split</a:t>
            </a:r>
          </a:p>
          <a:p>
            <a:pPr marL="742950" lvl="1" indent="-285750" algn="l">
              <a:buFont typeface="+mj-lt"/>
              <a:buAutoNum type="arabicPeriod"/>
            </a:pPr>
            <a:r>
              <a:rPr lang="en-IN" b="1" i="0" dirty="0">
                <a:solidFill>
                  <a:srgbClr val="000000"/>
                </a:solidFill>
                <a:effectLst/>
                <a:latin typeface="ui-serif"/>
              </a:rPr>
              <a:t>Scaling</a:t>
            </a:r>
          </a:p>
          <a:p>
            <a:pPr marL="742950" lvl="1" indent="-285750" algn="l">
              <a:buFont typeface="+mj-lt"/>
              <a:buAutoNum type="arabicPeriod"/>
            </a:pPr>
            <a:r>
              <a:rPr lang="en-IN" b="1" i="0" dirty="0">
                <a:solidFill>
                  <a:srgbClr val="000000"/>
                </a:solidFill>
                <a:effectLst/>
                <a:latin typeface="ui-serif"/>
              </a:rPr>
              <a:t>Feature Selection using RFECV</a:t>
            </a:r>
          </a:p>
          <a:p>
            <a:pPr marL="742950" lvl="1" indent="-285750" algn="l">
              <a:buFont typeface="+mj-lt"/>
              <a:buAutoNum type="arabicPeriod"/>
            </a:pPr>
            <a:r>
              <a:rPr lang="en-IN" b="1" i="0" dirty="0">
                <a:solidFill>
                  <a:srgbClr val="000000"/>
                </a:solidFill>
                <a:effectLst/>
                <a:latin typeface="ui-serif"/>
              </a:rPr>
              <a:t>Random Forest</a:t>
            </a:r>
          </a:p>
          <a:p>
            <a:pPr marL="742950" lvl="1" indent="-285750" algn="l">
              <a:buFont typeface="+mj-lt"/>
              <a:buAutoNum type="arabicPeriod"/>
            </a:pPr>
            <a:r>
              <a:rPr lang="en-IN" b="1" i="0" dirty="0">
                <a:solidFill>
                  <a:srgbClr val="000000"/>
                </a:solidFill>
                <a:effectLst/>
                <a:latin typeface="ui-serif"/>
              </a:rPr>
              <a:t>Confusion Matrix</a:t>
            </a:r>
          </a:p>
          <a:p>
            <a:pPr marL="742950" lvl="1" indent="-285750" algn="l">
              <a:buFont typeface="+mj-lt"/>
              <a:buAutoNum type="arabicPeriod"/>
            </a:pPr>
            <a:r>
              <a:rPr lang="en-IN" b="1" i="0" dirty="0">
                <a:solidFill>
                  <a:srgbClr val="000000"/>
                </a:solidFill>
                <a:effectLst/>
                <a:latin typeface="ui-serif"/>
              </a:rPr>
              <a:t>Classification Report</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Title</a:t>
            </a:r>
            <a:endParaRPr lang="en-IN" dirty="0"/>
          </a:p>
        </p:txBody>
      </p:sp>
      <p:pic>
        <p:nvPicPr>
          <p:cNvPr id="5" name="Content Placeholder 4" descr="A rolled white paper with a blue background with objects around it&#10;&#10;AI-generated content may be incorrect.">
            <a:extLst>
              <a:ext uri="{FF2B5EF4-FFF2-40B4-BE49-F238E27FC236}">
                <a16:creationId xmlns:a16="http://schemas.microsoft.com/office/drawing/2014/main" id="{BD5E8E51-B112-3EE5-F92C-9F33831A1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66" t="-1056" r="-673" b="1"/>
          <a:stretch/>
        </p:blipFill>
        <p:spPr>
          <a:xfrm>
            <a:off x="0" y="0"/>
            <a:ext cx="12192000" cy="6073775"/>
          </a:xfrm>
          <a:prstGeom prst="rect">
            <a:avLst/>
          </a:prstGeom>
        </p:spPr>
      </p:pic>
      <p:sp>
        <p:nvSpPr>
          <p:cNvPr id="6" name="TextBox 5">
            <a:extLst>
              <a:ext uri="{FF2B5EF4-FFF2-40B4-BE49-F238E27FC236}">
                <a16:creationId xmlns:a16="http://schemas.microsoft.com/office/drawing/2014/main" id="{174FDC8A-ED72-1956-BA00-8990EBAE0F4E}"/>
              </a:ext>
            </a:extLst>
          </p:cNvPr>
          <p:cNvSpPr txBox="1"/>
          <p:nvPr/>
        </p:nvSpPr>
        <p:spPr>
          <a:xfrm>
            <a:off x="348143" y="234334"/>
            <a:ext cx="4729695" cy="369332"/>
          </a:xfrm>
          <a:prstGeom prst="rect">
            <a:avLst/>
          </a:prstGeom>
          <a:noFill/>
        </p:spPr>
        <p:txBody>
          <a:bodyPr wrap="square" rtlCol="0">
            <a:spAutoFit/>
          </a:bodyPr>
          <a:lstStyle/>
          <a:p>
            <a:r>
              <a:rPr lang="en-US" dirty="0">
                <a:solidFill>
                  <a:schemeClr val="bg1"/>
                </a:solidFill>
                <a:latin typeface="Algerian" panose="04020705040A02060702" pitchFamily="82" charset="0"/>
              </a:rPr>
              <a:t>Steps For Movie Success prediction</a:t>
            </a:r>
            <a:endParaRPr lang="en-IN" dirty="0">
              <a:solidFill>
                <a:schemeClr val="bg1"/>
              </a:solidFill>
              <a:latin typeface="Algerian" panose="04020705040A02060702" pitchFamily="82" charset="0"/>
            </a:endParaRPr>
          </a:p>
        </p:txBody>
      </p:sp>
      <p:sp>
        <p:nvSpPr>
          <p:cNvPr id="7" name="TextBox 6">
            <a:extLst>
              <a:ext uri="{FF2B5EF4-FFF2-40B4-BE49-F238E27FC236}">
                <a16:creationId xmlns:a16="http://schemas.microsoft.com/office/drawing/2014/main" id="{ACCE9E11-2019-8ECC-B033-119236BAA0E7}"/>
              </a:ext>
            </a:extLst>
          </p:cNvPr>
          <p:cNvSpPr txBox="1"/>
          <p:nvPr/>
        </p:nvSpPr>
        <p:spPr>
          <a:xfrm>
            <a:off x="348143" y="2561015"/>
            <a:ext cx="9408700" cy="3693319"/>
          </a:xfrm>
          <a:prstGeom prst="rect">
            <a:avLst/>
          </a:prstGeom>
          <a:noFill/>
        </p:spPr>
        <p:txBody>
          <a:bodyPr wrap="square" rtlCol="0">
            <a:spAutoFit/>
          </a:bodyPr>
          <a:lstStyle/>
          <a:p>
            <a:pPr marL="285750" indent="-285750" algn="l">
              <a:buFont typeface="Wingdings" panose="05000000000000000000" pitchFamily="2" charset="2"/>
              <a:buChar char="Ø"/>
            </a:pPr>
            <a:r>
              <a:rPr lang="en-US" b="1" i="0" dirty="0">
                <a:solidFill>
                  <a:srgbClr val="000000"/>
                </a:solidFill>
                <a:effectLst/>
                <a:latin typeface="Sitka Banner Semibold" pitchFamily="2" charset="0"/>
              </a:rPr>
              <a:t>Load and explore the dataset using pandas, matplotlib, and seaborn.</a:t>
            </a:r>
          </a:p>
          <a:p>
            <a:pPr marL="285750" indent="-285750" algn="l">
              <a:buFont typeface="Wingdings" panose="05000000000000000000" pitchFamily="2" charset="2"/>
              <a:buChar char="Ø"/>
            </a:pPr>
            <a:endParaRPr lang="en-US" b="1" i="0" dirty="0">
              <a:solidFill>
                <a:srgbClr val="000000"/>
              </a:solidFill>
              <a:effectLst/>
              <a:latin typeface="Sitka Banner Semibold" pitchFamily="2" charset="0"/>
            </a:endParaRPr>
          </a:p>
          <a:p>
            <a:pPr marL="285750" indent="-285750" algn="l">
              <a:buFont typeface="Wingdings" panose="05000000000000000000" pitchFamily="2" charset="2"/>
              <a:buChar char="Ø"/>
            </a:pPr>
            <a:r>
              <a:rPr lang="en-US" b="1" i="0" dirty="0">
                <a:solidFill>
                  <a:srgbClr val="000000"/>
                </a:solidFill>
                <a:effectLst/>
                <a:latin typeface="Sitka Banner Semibold" pitchFamily="2" charset="0"/>
              </a:rPr>
              <a:t>Preprocess the data, including handling missing values, label encoding, and addressing multicollinearity.</a:t>
            </a:r>
          </a:p>
          <a:p>
            <a:pPr marL="285750" indent="-285750" algn="l">
              <a:buFont typeface="Wingdings" panose="05000000000000000000" pitchFamily="2" charset="2"/>
              <a:buChar char="Ø"/>
            </a:pPr>
            <a:endParaRPr lang="en-US" b="1" i="0" dirty="0">
              <a:solidFill>
                <a:srgbClr val="000000"/>
              </a:solidFill>
              <a:effectLst/>
              <a:latin typeface="Sitka Banner Semibold" pitchFamily="2" charset="0"/>
            </a:endParaRPr>
          </a:p>
          <a:p>
            <a:pPr marL="285750" indent="-285750" algn="l">
              <a:buFont typeface="Wingdings" panose="05000000000000000000" pitchFamily="2" charset="2"/>
              <a:buChar char="Ø"/>
            </a:pPr>
            <a:r>
              <a:rPr lang="en-US" b="1" i="0" dirty="0">
                <a:solidFill>
                  <a:srgbClr val="000000"/>
                </a:solidFill>
                <a:effectLst/>
                <a:latin typeface="Sitka Banner Semibold" pitchFamily="2" charset="0"/>
              </a:rPr>
              <a:t>Implement feature selection.</a:t>
            </a:r>
          </a:p>
          <a:p>
            <a:pPr marL="285750" indent="-285750" algn="l">
              <a:buFont typeface="Wingdings" panose="05000000000000000000" pitchFamily="2" charset="2"/>
              <a:buChar char="Ø"/>
            </a:pPr>
            <a:endParaRPr lang="en-US" b="1" i="0" dirty="0">
              <a:solidFill>
                <a:schemeClr val="bg1"/>
              </a:solidFill>
              <a:effectLst/>
              <a:latin typeface="Sitka Banner Semibold" pitchFamily="2" charset="0"/>
            </a:endParaRPr>
          </a:p>
          <a:p>
            <a:pPr marL="285750" indent="-285750" algn="l">
              <a:buFont typeface="Wingdings" panose="05000000000000000000" pitchFamily="2" charset="2"/>
              <a:buChar char="Ø"/>
            </a:pPr>
            <a:r>
              <a:rPr lang="en-US" b="1" i="0" dirty="0">
                <a:solidFill>
                  <a:srgbClr val="FFFF00"/>
                </a:solidFill>
                <a:effectLst/>
                <a:latin typeface="Sitka Banner Semibold" pitchFamily="2" charset="0"/>
              </a:rPr>
              <a:t>Split the data into training and testing sets, and apply feature scaling.</a:t>
            </a:r>
          </a:p>
          <a:p>
            <a:pPr marL="285750" indent="-285750" algn="l">
              <a:buFont typeface="Wingdings" panose="05000000000000000000" pitchFamily="2" charset="2"/>
              <a:buChar char="Ø"/>
            </a:pPr>
            <a:endParaRPr lang="en-US" b="1" i="0" dirty="0">
              <a:solidFill>
                <a:srgbClr val="FFFF00"/>
              </a:solidFill>
              <a:effectLst/>
              <a:latin typeface="Sitka Banner Semibold" pitchFamily="2" charset="0"/>
            </a:endParaRPr>
          </a:p>
          <a:p>
            <a:pPr marL="285750" indent="-285750" algn="l">
              <a:buFont typeface="Wingdings" panose="05000000000000000000" pitchFamily="2" charset="2"/>
              <a:buChar char="Ø"/>
            </a:pPr>
            <a:r>
              <a:rPr lang="en-US" b="1" i="0" dirty="0">
                <a:solidFill>
                  <a:srgbClr val="FFFF00"/>
                </a:solidFill>
                <a:effectLst/>
                <a:latin typeface="Sitka Banner Semibold" pitchFamily="2" charset="0"/>
              </a:rPr>
              <a:t>Train and evaluate a Random Forest classifier for predicting movie success categories.</a:t>
            </a:r>
          </a:p>
          <a:p>
            <a:pPr marL="285750" indent="-285750" algn="l">
              <a:buFont typeface="Wingdings" panose="05000000000000000000" pitchFamily="2" charset="2"/>
              <a:buChar char="Ø"/>
            </a:pPr>
            <a:endParaRPr lang="en-US" b="1" i="0" dirty="0">
              <a:solidFill>
                <a:srgbClr val="FFFF00"/>
              </a:solidFill>
              <a:effectLst/>
              <a:latin typeface="Sitka Banner Semibold" pitchFamily="2" charset="0"/>
            </a:endParaRPr>
          </a:p>
          <a:p>
            <a:pPr marL="285750" indent="-285750" algn="l">
              <a:buFont typeface="Wingdings" panose="05000000000000000000" pitchFamily="2" charset="2"/>
              <a:buChar char="Ø"/>
            </a:pPr>
            <a:r>
              <a:rPr lang="en-US" b="1" i="0" dirty="0">
                <a:solidFill>
                  <a:srgbClr val="FFFF00"/>
                </a:solidFill>
                <a:effectLst/>
                <a:latin typeface="Sitka Banner Semibold" pitchFamily="2" charset="0"/>
              </a:rPr>
              <a:t>Generate and interpret performance metrics and visualizations.</a:t>
            </a:r>
          </a:p>
          <a:p>
            <a:endParaRPr lang="en-IN" b="1" dirty="0">
              <a:latin typeface="Sitka Banner Semibold" pitchFamily="2" charset="0"/>
            </a:endParaRP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88608" y="673224"/>
            <a:ext cx="5107239" cy="612775"/>
          </a:xfrm>
        </p:spPr>
        <p:txBody>
          <a:bodyPr>
            <a:normAutofit fontScale="90000"/>
          </a:bodyPr>
          <a:lstStyle/>
          <a:p>
            <a:r>
              <a:rPr lang="en-IN" b="1" i="0" dirty="0">
                <a:effectLst/>
                <a:latin typeface="Roboto" panose="020F0502020204030204" pitchFamily="2" charset="0"/>
              </a:rPr>
              <a:t>Predicting Movie Success</a:t>
            </a:r>
            <a:br>
              <a:rPr lang="en-IN" b="1" i="0" dirty="0">
                <a:effectLst/>
                <a:latin typeface="Roboto" panose="020F0502020204030204" pitchFamily="2" charset="0"/>
              </a:rPr>
            </a:br>
            <a:endParaRPr lang="en-IN" dirty="0"/>
          </a:p>
        </p:txBody>
      </p:sp>
      <p:pic>
        <p:nvPicPr>
          <p:cNvPr id="3" name="Content Placeholder 2">
            <a:extLst>
              <a:ext uri="{FF2B5EF4-FFF2-40B4-BE49-F238E27FC236}">
                <a16:creationId xmlns:a16="http://schemas.microsoft.com/office/drawing/2014/main" id="{D0EF6C91-6B13-4753-B2F1-2F116F679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732" y="1285999"/>
            <a:ext cx="5873987" cy="4871610"/>
          </a:xfrm>
        </p:spPr>
      </p:pic>
      <p:sp>
        <p:nvSpPr>
          <p:cNvPr id="6" name="TextBox 5">
            <a:extLst>
              <a:ext uri="{FF2B5EF4-FFF2-40B4-BE49-F238E27FC236}">
                <a16:creationId xmlns:a16="http://schemas.microsoft.com/office/drawing/2014/main" id="{23F71A17-161D-4572-3E2B-7320D469F649}"/>
              </a:ext>
            </a:extLst>
          </p:cNvPr>
          <p:cNvSpPr txBox="1"/>
          <p:nvPr/>
        </p:nvSpPr>
        <p:spPr>
          <a:xfrm>
            <a:off x="387585" y="3083668"/>
            <a:ext cx="5603134" cy="2862322"/>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chemeClr val="bg2"/>
                </a:solidFill>
                <a:effectLst/>
                <a:latin typeface="Algerian" panose="04020705040A02060702" pitchFamily="82" charset="0"/>
              </a:rPr>
              <a:t>To develop a comprehensive data analysis pipeline and a robust machine learning model to accurately predict movie success categories (Hit, Average, Flop) based on various movie attributes. By utilizing this model, the studio aims to improve movie production decisions, marketing strategies, and overall film industry insights.</a:t>
            </a:r>
          </a:p>
          <a:p>
            <a:endParaRPr lang="en-IN" dirty="0">
              <a:solidFill>
                <a:schemeClr val="bg2"/>
              </a:solidFill>
              <a:latin typeface="Algerian" panose="04020705040A02060702" pitchFamily="82" charset="0"/>
            </a:endParaRPr>
          </a:p>
        </p:txBody>
      </p:sp>
      <p:pic>
        <p:nvPicPr>
          <p:cNvPr id="9" name="Picture 8">
            <a:extLst>
              <a:ext uri="{FF2B5EF4-FFF2-40B4-BE49-F238E27FC236}">
                <a16:creationId xmlns:a16="http://schemas.microsoft.com/office/drawing/2014/main" id="{559F636E-7BE3-BE78-ADD2-CDB32B0815D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021678" y="102343"/>
            <a:ext cx="4476750" cy="5962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C0FC-0A00-6032-60F6-D69830A13BEC}"/>
              </a:ext>
            </a:extLst>
          </p:cNvPr>
          <p:cNvSpPr>
            <a:spLocks noGrp="1"/>
          </p:cNvSpPr>
          <p:nvPr>
            <p:ph type="title"/>
          </p:nvPr>
        </p:nvSpPr>
        <p:spPr>
          <a:xfrm>
            <a:off x="2325171" y="680937"/>
            <a:ext cx="7055274" cy="612775"/>
          </a:xfrm>
        </p:spPr>
        <p:txBody>
          <a:bodyPr>
            <a:normAutofit fontScale="90000"/>
          </a:bodyPr>
          <a:lstStyle/>
          <a:p>
            <a:r>
              <a:rPr lang="en-IN" b="1" i="0" dirty="0">
                <a:solidFill>
                  <a:srgbClr val="000000"/>
                </a:solidFill>
                <a:effectLst/>
                <a:latin typeface="Algerian" panose="04020705040A02060702" pitchFamily="82" charset="0"/>
              </a:rPr>
              <a:t>Pr</a:t>
            </a:r>
            <a:r>
              <a:rPr lang="en-IN" b="1" i="0" dirty="0">
                <a:solidFill>
                  <a:schemeClr val="accent5">
                    <a:lumMod val="75000"/>
                  </a:schemeClr>
                </a:solidFill>
                <a:effectLst/>
                <a:latin typeface="Algerian" panose="04020705040A02060702" pitchFamily="82" charset="0"/>
              </a:rPr>
              <a:t>oje</a:t>
            </a:r>
            <a:r>
              <a:rPr lang="en-IN" b="1" i="0" dirty="0">
                <a:solidFill>
                  <a:srgbClr val="000000"/>
                </a:solidFill>
                <a:effectLst/>
                <a:latin typeface="Algerian" panose="04020705040A02060702" pitchFamily="82" charset="0"/>
              </a:rPr>
              <a:t>ct Be</a:t>
            </a:r>
            <a:r>
              <a:rPr lang="en-IN" b="1" i="0" dirty="0">
                <a:solidFill>
                  <a:schemeClr val="accent2"/>
                </a:solidFill>
                <a:effectLst/>
                <a:latin typeface="Algerian" panose="04020705040A02060702" pitchFamily="82" charset="0"/>
              </a:rPr>
              <a:t>nef</a:t>
            </a:r>
            <a:r>
              <a:rPr lang="en-IN" b="1" i="0" dirty="0">
                <a:solidFill>
                  <a:srgbClr val="000000"/>
                </a:solidFill>
                <a:effectLst/>
                <a:latin typeface="Algerian" panose="04020705040A02060702" pitchFamily="82" charset="0"/>
              </a:rPr>
              <a:t>its</a:t>
            </a:r>
            <a:br>
              <a:rPr lang="en-IN" b="1" i="0" dirty="0">
                <a:solidFill>
                  <a:srgbClr val="000000"/>
                </a:solidFill>
                <a:effectLst/>
                <a:latin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5F679567-AD8E-502B-D645-93EAFBA400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4" t="-167" r="164" b="-1"/>
          <a:stretch/>
        </p:blipFill>
        <p:spPr>
          <a:xfrm>
            <a:off x="88750" y="1293712"/>
            <a:ext cx="7840494" cy="47957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EA05342-4033-FC0C-8A84-40E19534069D}"/>
              </a:ext>
            </a:extLst>
          </p:cNvPr>
          <p:cNvSpPr txBox="1"/>
          <p:nvPr/>
        </p:nvSpPr>
        <p:spPr>
          <a:xfrm>
            <a:off x="88750" y="3239311"/>
            <a:ext cx="6195318" cy="2324977"/>
          </a:xfrm>
          <a:prstGeom prst="rect">
            <a:avLst/>
          </a:prstGeom>
          <a:noFill/>
        </p:spPr>
        <p:txBody>
          <a:bodyPr wrap="square" rtlCol="0">
            <a:spAutoFit/>
          </a:bodyPr>
          <a:lstStyle/>
          <a:p>
            <a:pPr marL="285750" indent="-285750" algn="l">
              <a:buFont typeface="Wingdings" panose="05000000000000000000" pitchFamily="2" charset="2"/>
              <a:buChar char="ü"/>
            </a:pPr>
            <a:r>
              <a:rPr lang="en-US" sz="2000" b="0" i="0" dirty="0">
                <a:solidFill>
                  <a:srgbClr val="000000"/>
                </a:solidFill>
                <a:effectLst/>
                <a:latin typeface="Bahnschrift SemiBold Condensed" panose="020B0502040204020203" pitchFamily="34" charset="0"/>
              </a:rPr>
              <a:t>Production Optimization: The model will help identify factors influencing movie success, allowing for more informed decisions in movie production.</a:t>
            </a:r>
          </a:p>
          <a:p>
            <a:pPr marL="285750" indent="-285750" algn="l">
              <a:buFont typeface="Wingdings" panose="05000000000000000000" pitchFamily="2" charset="2"/>
              <a:buChar char="ü"/>
            </a:pPr>
            <a:r>
              <a:rPr lang="en-US" sz="2000" b="0" i="0" dirty="0">
                <a:solidFill>
                  <a:srgbClr val="000000"/>
                </a:solidFill>
                <a:effectLst/>
                <a:latin typeface="Bahnschrift SemiBold Condensed" panose="020B0502040204020203" pitchFamily="34" charset="0"/>
              </a:rPr>
              <a:t>Marketing Strategy: Accurate prediction of movie success can assist in tailoring marketing efforts and budget allocation.</a:t>
            </a:r>
          </a:p>
          <a:p>
            <a:pPr marL="285750" indent="-285750" algn="l">
              <a:buFont typeface="Wingdings" panose="05000000000000000000" pitchFamily="2" charset="2"/>
              <a:buChar char="ü"/>
            </a:pPr>
            <a:r>
              <a:rPr lang="en-US" sz="2000" b="0" i="0" dirty="0">
                <a:solidFill>
                  <a:srgbClr val="000000"/>
                </a:solidFill>
                <a:effectLst/>
                <a:latin typeface="Bahnschrift SemiBold Condensed" panose="020B0502040204020203" pitchFamily="34" charset="0"/>
              </a:rPr>
              <a:t>Industry Insights: Understanding success patterns can</a:t>
            </a:r>
          </a:p>
          <a:p>
            <a:pPr marL="285750" indent="-285750" algn="l">
              <a:buFont typeface="Wingdings" panose="05000000000000000000" pitchFamily="2" charset="2"/>
              <a:buChar char="ü"/>
            </a:pPr>
            <a:r>
              <a:rPr lang="en-US" sz="2000" b="0" i="0" dirty="0">
                <a:solidFill>
                  <a:srgbClr val="000000"/>
                </a:solidFill>
                <a:effectLst/>
                <a:latin typeface="Bahnschrift SemiBold Condensed" panose="020B0502040204020203" pitchFamily="34" charset="0"/>
              </a:rPr>
              <a:t> guide future trends and innovations in filmmaking.</a:t>
            </a:r>
          </a:p>
        </p:txBody>
      </p:sp>
    </p:spTree>
    <p:extLst>
      <p:ext uri="{BB962C8B-B14F-4D97-AF65-F5344CB8AC3E}">
        <p14:creationId xmlns:p14="http://schemas.microsoft.com/office/powerpoint/2010/main" val="402799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2548430" y="728562"/>
            <a:ext cx="10827317" cy="942097"/>
          </a:xfrm>
        </p:spPr>
        <p:txBody>
          <a:bodyPr>
            <a:normAutofit fontScale="90000"/>
          </a:bodyPr>
          <a:lstStyle/>
          <a:p>
            <a:pPr marL="457200" indent="-457200">
              <a:buFont typeface="Arial" panose="020B0604020202020204" pitchFamily="34" charset="0"/>
              <a:buChar char="•"/>
            </a:pPr>
            <a:r>
              <a:rPr lang="en-US" b="1" i="0" u="sng" dirty="0">
                <a:effectLst/>
                <a:highlight>
                  <a:srgbClr val="C0C0C0"/>
                </a:highlight>
                <a:latin typeface="Times New Roman" panose="02020603050405020304" pitchFamily="18" charset="0"/>
                <a:cs typeface="Times New Roman" panose="02020603050405020304" pitchFamily="18" charset="0"/>
              </a:rPr>
              <a:t>Data Exploration (Exploratory Data Analysis)</a:t>
            </a:r>
            <a:br>
              <a:rPr lang="en-US" b="1" i="0" u="sng" dirty="0">
                <a:effectLst/>
                <a:highlight>
                  <a:srgbClr val="C0C0C0"/>
                </a:highlight>
                <a:latin typeface="Times New Roman" panose="02020603050405020304" pitchFamily="18" charset="0"/>
                <a:cs typeface="Times New Roman" panose="02020603050405020304" pitchFamily="18" charset="0"/>
              </a:rPr>
            </a:br>
            <a:br>
              <a:rPr lang="en-US" b="1" i="0" dirty="0">
                <a:effectLst/>
                <a:highlight>
                  <a:srgbClr val="C0C0C0"/>
                </a:highlight>
                <a:latin typeface="Times New Roman" panose="02020603050405020304" pitchFamily="18" charset="0"/>
                <a:cs typeface="Times New Roman" panose="02020603050405020304" pitchFamily="18" charset="0"/>
              </a:rPr>
            </a:br>
            <a:r>
              <a:rPr lang="en-US" b="1" i="0" dirty="0">
                <a:solidFill>
                  <a:srgbClr val="000000"/>
                </a:solidFill>
                <a:effectLst/>
                <a:latin typeface="Times New Roman" panose="02020603050405020304" pitchFamily="18" charset="0"/>
                <a:cs typeface="Times New Roman" panose="02020603050405020304" pitchFamily="18" charset="0"/>
              </a:rPr>
              <a:t>                     </a:t>
            </a:r>
            <a:r>
              <a:rPr lang="en-IN" b="1" i="0" u="sng" dirty="0">
                <a:solidFill>
                  <a:srgbClr val="000000"/>
                </a:solidFill>
                <a:effectLst/>
                <a:highlight>
                  <a:srgbClr val="C0C0C0"/>
                </a:highlight>
                <a:latin typeface="Times New Roman" panose="02020603050405020304" pitchFamily="18" charset="0"/>
                <a:cs typeface="Times New Roman" panose="02020603050405020304" pitchFamily="18" charset="0"/>
              </a:rPr>
              <a:t>Series of Steps</a:t>
            </a:r>
            <a:br>
              <a:rPr lang="en-IN" b="1" i="0" dirty="0">
                <a:solidFill>
                  <a:srgbClr val="000000"/>
                </a:solidFill>
                <a:effectLst/>
                <a:latin typeface="Times New Roman" panose="02020603050405020304" pitchFamily="18" charset="0"/>
                <a:cs typeface="Times New Roman" panose="02020603050405020304" pitchFamily="18" charset="0"/>
              </a:rPr>
            </a:br>
            <a:br>
              <a:rPr lang="en-US" b="1"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Minus Sign 10">
            <a:extLst>
              <a:ext uri="{FF2B5EF4-FFF2-40B4-BE49-F238E27FC236}">
                <a16:creationId xmlns:a16="http://schemas.microsoft.com/office/drawing/2014/main" id="{B7927475-5DB3-0A29-3BAE-792B4239C1BB}"/>
              </a:ext>
            </a:extLst>
          </p:cNvPr>
          <p:cNvSpPr/>
          <p:nvPr/>
        </p:nvSpPr>
        <p:spPr>
          <a:xfrm>
            <a:off x="3239311" y="586955"/>
            <a:ext cx="5252936" cy="2723742"/>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3" name="Minus Sign 12">
            <a:extLst>
              <a:ext uri="{FF2B5EF4-FFF2-40B4-BE49-F238E27FC236}">
                <a16:creationId xmlns:a16="http://schemas.microsoft.com/office/drawing/2014/main" id="{B971419B-E41E-C765-5307-AC4C4C4E4F01}"/>
              </a:ext>
            </a:extLst>
          </p:cNvPr>
          <p:cNvSpPr/>
          <p:nvPr/>
        </p:nvSpPr>
        <p:spPr>
          <a:xfrm>
            <a:off x="3521421" y="1449421"/>
            <a:ext cx="5252936" cy="2830749"/>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 name="Minus Sign 13">
            <a:extLst>
              <a:ext uri="{FF2B5EF4-FFF2-40B4-BE49-F238E27FC236}">
                <a16:creationId xmlns:a16="http://schemas.microsoft.com/office/drawing/2014/main" id="{E63D80A2-E3CA-01FE-F20B-C0A8A901D7EE}"/>
              </a:ext>
            </a:extLst>
          </p:cNvPr>
          <p:cNvSpPr/>
          <p:nvPr/>
        </p:nvSpPr>
        <p:spPr>
          <a:xfrm>
            <a:off x="4373815" y="3390548"/>
            <a:ext cx="5227361" cy="2576924"/>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latin typeface="Times New Roman" panose="02020603050405020304" pitchFamily="18" charset="0"/>
              <a:cs typeface="Times New Roman" panose="02020603050405020304" pitchFamily="18" charset="0"/>
            </a:endParaRPr>
          </a:p>
        </p:txBody>
      </p:sp>
      <p:sp>
        <p:nvSpPr>
          <p:cNvPr id="15" name="Minus Sign 14">
            <a:extLst>
              <a:ext uri="{FF2B5EF4-FFF2-40B4-BE49-F238E27FC236}">
                <a16:creationId xmlns:a16="http://schemas.microsoft.com/office/drawing/2014/main" id="{80EDB5B6-2D8E-085A-9368-4ECED1528459}"/>
              </a:ext>
            </a:extLst>
          </p:cNvPr>
          <p:cNvSpPr/>
          <p:nvPr/>
        </p:nvSpPr>
        <p:spPr>
          <a:xfrm>
            <a:off x="3988324" y="2391518"/>
            <a:ext cx="5145949" cy="2822248"/>
          </a:xfrm>
          <a:prstGeom prst="mathMinus">
            <a:avLst>
              <a:gd name="adj1" fmla="val 228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000" b="1" dirty="0">
              <a:latin typeface="Times New Roman" panose="02020603050405020304" pitchFamily="18" charset="0"/>
              <a:cs typeface="Times New Roman" panose="02020603050405020304" pitchFamily="18" charset="0"/>
            </a:endParaRPr>
          </a:p>
        </p:txBody>
      </p:sp>
      <p:sp>
        <p:nvSpPr>
          <p:cNvPr id="16" name="Arrow: Down 15">
            <a:extLst>
              <a:ext uri="{FF2B5EF4-FFF2-40B4-BE49-F238E27FC236}">
                <a16:creationId xmlns:a16="http://schemas.microsoft.com/office/drawing/2014/main" id="{C6708571-7101-85A3-14A2-F376F56358F0}"/>
              </a:ext>
            </a:extLst>
          </p:cNvPr>
          <p:cNvSpPr/>
          <p:nvPr/>
        </p:nvSpPr>
        <p:spPr>
          <a:xfrm>
            <a:off x="7237379" y="2214714"/>
            <a:ext cx="612842" cy="496111"/>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7" name="Arrow: Down 16">
            <a:extLst>
              <a:ext uri="{FF2B5EF4-FFF2-40B4-BE49-F238E27FC236}">
                <a16:creationId xmlns:a16="http://schemas.microsoft.com/office/drawing/2014/main" id="{B11CA280-5681-E0F9-061A-7229A50CE541}"/>
              </a:ext>
            </a:extLst>
          </p:cNvPr>
          <p:cNvSpPr/>
          <p:nvPr/>
        </p:nvSpPr>
        <p:spPr>
          <a:xfrm>
            <a:off x="7438417" y="3145224"/>
            <a:ext cx="612842" cy="496111"/>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Arrow: Down 17">
            <a:extLst>
              <a:ext uri="{FF2B5EF4-FFF2-40B4-BE49-F238E27FC236}">
                <a16:creationId xmlns:a16="http://schemas.microsoft.com/office/drawing/2014/main" id="{E4455753-2C50-1984-8B8D-9804FC9095B7}"/>
              </a:ext>
            </a:extLst>
          </p:cNvPr>
          <p:cNvSpPr/>
          <p:nvPr/>
        </p:nvSpPr>
        <p:spPr>
          <a:xfrm>
            <a:off x="7783748" y="4069162"/>
            <a:ext cx="612842" cy="496111"/>
          </a:xfrm>
          <a:prstGeom prst="downArrow">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A4AB6C9-5209-2F75-45DB-F2DF41408AAD}"/>
              </a:ext>
            </a:extLst>
          </p:cNvPr>
          <p:cNvSpPr txBox="1"/>
          <p:nvPr/>
        </p:nvSpPr>
        <p:spPr>
          <a:xfrm>
            <a:off x="4063724" y="1644234"/>
            <a:ext cx="3560327" cy="523220"/>
          </a:xfrm>
          <a:prstGeom prst="rect">
            <a:avLst/>
          </a:prstGeom>
          <a:noFill/>
        </p:spPr>
        <p:txBody>
          <a:bodyPr wrap="square" rtlCol="0">
            <a:spAutoFit/>
          </a:bodyPr>
          <a:lstStyle/>
          <a:p>
            <a:r>
              <a:rPr lang="en-IN" sz="2800" b="0" i="0" dirty="0">
                <a:solidFill>
                  <a:srgbClr val="FFFFFF"/>
                </a:solidFill>
                <a:effectLst/>
                <a:latin typeface="Times New Roman" panose="02020603050405020304" pitchFamily="18" charset="0"/>
                <a:cs typeface="Times New Roman" panose="02020603050405020304" pitchFamily="18" charset="0"/>
              </a:rPr>
              <a:t>Data Collection</a:t>
            </a:r>
            <a:endParaRPr lang="en-IN" sz="2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C0D60A95-620D-AFA0-6653-DF40C2574705}"/>
              </a:ext>
            </a:extLst>
          </p:cNvPr>
          <p:cNvSpPr txBox="1"/>
          <p:nvPr/>
        </p:nvSpPr>
        <p:spPr>
          <a:xfrm>
            <a:off x="4394465" y="2587252"/>
            <a:ext cx="3039900" cy="523220"/>
          </a:xfrm>
          <a:prstGeom prst="rect">
            <a:avLst/>
          </a:prstGeom>
          <a:noFill/>
        </p:spPr>
        <p:txBody>
          <a:bodyPr wrap="square" rtlCol="0">
            <a:spAutoFit/>
          </a:bodyPr>
          <a:lstStyle/>
          <a:p>
            <a:r>
              <a:rPr lang="en-IN" sz="2800" b="0" i="0" dirty="0">
                <a:solidFill>
                  <a:srgbClr val="FFFFFF"/>
                </a:solidFill>
                <a:effectLst/>
                <a:latin typeface="Times New Roman" panose="02020603050405020304" pitchFamily="18" charset="0"/>
                <a:cs typeface="Times New Roman" panose="02020603050405020304" pitchFamily="18" charset="0"/>
              </a:rPr>
              <a:t>Data Exploration</a:t>
            </a:r>
            <a:endParaRPr lang="en-IN" sz="28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594D839-D414-0204-F00C-014C30B0E2EF}"/>
              </a:ext>
            </a:extLst>
          </p:cNvPr>
          <p:cNvSpPr txBox="1"/>
          <p:nvPr/>
        </p:nvSpPr>
        <p:spPr>
          <a:xfrm>
            <a:off x="4682581" y="3569585"/>
            <a:ext cx="4918595"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C</a:t>
            </a:r>
            <a:r>
              <a:rPr lang="en-IN" sz="2000" b="1" i="0" dirty="0">
                <a:solidFill>
                  <a:schemeClr val="bg1"/>
                </a:solidFill>
                <a:effectLst/>
                <a:latin typeface="Times New Roman" panose="02020603050405020304" pitchFamily="18" charset="0"/>
                <a:cs typeface="Times New Roman" panose="02020603050405020304" pitchFamily="18" charset="0"/>
              </a:rPr>
              <a:t>ategorizing the target variables</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224CD93-1EF9-9A8B-BED0-987CAC94D6E0}"/>
              </a:ext>
            </a:extLst>
          </p:cNvPr>
          <p:cNvSpPr txBox="1"/>
          <p:nvPr/>
        </p:nvSpPr>
        <p:spPr>
          <a:xfrm>
            <a:off x="4394464" y="4478955"/>
            <a:ext cx="4918595" cy="400110"/>
          </a:xfrm>
          <a:prstGeom prst="rect">
            <a:avLst/>
          </a:prstGeom>
          <a:noFill/>
        </p:spPr>
        <p:txBody>
          <a:bodyPr wrap="square">
            <a:spAutoFit/>
          </a:bodyPr>
          <a:lstStyle/>
          <a:p>
            <a:pPr algn="ctr"/>
            <a:r>
              <a:rPr lang="en-IN" sz="2000" b="1" i="0" dirty="0">
                <a:solidFill>
                  <a:schemeClr val="bg1"/>
                </a:solidFill>
                <a:effectLst/>
                <a:latin typeface="Times New Roman" panose="02020603050405020304" pitchFamily="18" charset="0"/>
                <a:cs typeface="Times New Roman" panose="02020603050405020304" pitchFamily="18" charset="0"/>
              </a:rPr>
              <a:t>Handling the missing values</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CB4BCA-0985-2BA9-3090-3B9BC4447011}"/>
              </a:ext>
            </a:extLst>
          </p:cNvPr>
          <p:cNvSpPr txBox="1"/>
          <p:nvPr/>
        </p:nvSpPr>
        <p:spPr>
          <a:xfrm>
            <a:off x="291828" y="661482"/>
            <a:ext cx="6838546" cy="4893647"/>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C00000"/>
                </a:solidFill>
                <a:effectLst/>
                <a:latin typeface="Algerian" panose="04020705040A02060702" pitchFamily="82" charset="0"/>
              </a:rPr>
              <a:t>Importing</a:t>
            </a:r>
            <a:r>
              <a:rPr kumimoji="0" lang="en-US" altLang="en-US" sz="2400" b="1" i="0" u="none" strike="noStrike" cap="none" normalizeH="0" baseline="0" dirty="0">
                <a:ln>
                  <a:noFill/>
                </a:ln>
                <a:solidFill>
                  <a:srgbClr val="000000"/>
                </a:solidFill>
                <a:effectLst/>
                <a:latin typeface="Algerian" panose="04020705040A02060702" pitchFamily="82" charset="0"/>
              </a:rPr>
              <a:t> the</a:t>
            </a:r>
            <a:r>
              <a:rPr kumimoji="0" lang="en-US" altLang="en-US" sz="2400" b="1" i="0" u="none" strike="noStrike" cap="none" normalizeH="0" baseline="0" dirty="0">
                <a:ln>
                  <a:noFill/>
                </a:ln>
                <a:solidFill>
                  <a:schemeClr val="accent1"/>
                </a:solidFill>
                <a:effectLst/>
                <a:latin typeface="Algerian" panose="04020705040A02060702" pitchFamily="82" charset="0"/>
              </a:rPr>
              <a:t> Dataset </a:t>
            </a:r>
            <a:r>
              <a:rPr kumimoji="0" lang="en-US" altLang="en-US" sz="2400" b="1" i="0" u="none" strike="noStrike" cap="none" normalizeH="0" baseline="0" dirty="0">
                <a:ln>
                  <a:noFill/>
                </a:ln>
                <a:solidFill>
                  <a:srgbClr val="000000"/>
                </a:solidFill>
                <a:effectLst/>
                <a:latin typeface="Algerian" panose="04020705040A02060702" pitchFamily="82" charset="0"/>
              </a:rPr>
              <a:t>and </a:t>
            </a:r>
            <a:r>
              <a:rPr kumimoji="0" lang="en-US" altLang="en-US" sz="2400" b="1" i="0" u="none" strike="noStrike" cap="none" normalizeH="0" baseline="0" dirty="0">
                <a:ln>
                  <a:noFill/>
                </a:ln>
                <a:solidFill>
                  <a:schemeClr val="tx2"/>
                </a:solidFill>
                <a:effectLst/>
                <a:latin typeface="Algerian" panose="04020705040A02060702" pitchFamily="82" charset="0"/>
              </a:rPr>
              <a:t>Libraries</a:t>
            </a:r>
            <a:r>
              <a:rPr kumimoji="0" lang="en-US" altLang="en-US" sz="2400" b="1" i="0" u="none" strike="noStrike" cap="none" normalizeH="0" baseline="0" dirty="0">
                <a:ln>
                  <a:noFill/>
                </a:ln>
                <a:solidFill>
                  <a:srgbClr val="000000"/>
                </a:solidFill>
                <a:effectLst/>
                <a:latin typeface="Algerian" panose="04020705040A02060702" pitchFamily="82" charset="0"/>
              </a:rPr>
              <a:t>:</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lang="en-US" altLang="en-US" sz="2400" b="1" dirty="0">
              <a:solidFill>
                <a:srgbClr val="000000"/>
              </a:solidFill>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Importing all the required libraries for preprocessing i.e. pandas, NumPy, seaborn and matplotlib. Importing the dataset given by the client to the notebook using </a:t>
            </a:r>
            <a:r>
              <a:rPr kumimoji="0" lang="en-US" altLang="en-US" sz="2400" i="0" strike="noStrike" cap="none" normalizeH="0" baseline="0" dirty="0" err="1">
                <a:ln>
                  <a:noFill/>
                </a:ln>
                <a:effectLst/>
                <a:highlight>
                  <a:srgbClr val="00FF00"/>
                </a:highlight>
                <a:latin typeface="Bahnschrift Light Condensed" panose="020B0502040204020203" pitchFamily="34" charset="0"/>
              </a:rPr>
              <a:t>pd.read_csv</a:t>
            </a:r>
            <a:r>
              <a:rPr kumimoji="0" lang="en-US" altLang="en-US" sz="2400" i="0" strike="noStrike" cap="none" normalizeH="0" baseline="0" dirty="0">
                <a:ln>
                  <a:noFill/>
                </a:ln>
                <a:effectLst/>
                <a:highlight>
                  <a:srgbClr val="00FF00"/>
                </a:highlight>
                <a:latin typeface="Bahnschrift Light Condensed" panose="020B0502040204020203" pitchFamily="34" charset="0"/>
              </a:rPr>
              <a:t> </a:t>
            </a: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function from panda's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After importing the dataset, we check the shape and the description of the dataset.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The original dataset has 5043 rows and 28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Check the data type of each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Bahnschrift Light Condensed" panose="020B0502040204020203" pitchFamily="34" charset="0"/>
              </a:rPr>
              <a:t>dtypes</a:t>
            </a: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 float64(13), int64(3), object(12)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Bahnschrift Light Condensed" panose="020B0502040204020203" pitchFamily="34" charset="0"/>
              </a:rPr>
              <a:t>We check if there are any null cells in the dataset.</a:t>
            </a:r>
            <a:endParaRPr kumimoji="0" lang="en-US" altLang="en-US" sz="2400" b="0" i="0" u="none" strike="noStrike" cap="none" normalizeH="0" baseline="0" dirty="0">
              <a:ln>
                <a:noFill/>
              </a:ln>
              <a:solidFill>
                <a:schemeClr val="tx1"/>
              </a:solidFill>
              <a:effectLst/>
              <a:latin typeface="Bahnschrift Light Condensed" panose="020B0502040204020203" pitchFamily="34" charset="0"/>
            </a:endParaRPr>
          </a:p>
          <a:p>
            <a:endParaRPr lang="en-IN" sz="2400" dirty="0"/>
          </a:p>
        </p:txBody>
      </p:sp>
      <p:pic>
        <p:nvPicPr>
          <p:cNvPr id="6" name="Picture 5">
            <a:extLst>
              <a:ext uri="{FF2B5EF4-FFF2-40B4-BE49-F238E27FC236}">
                <a16:creationId xmlns:a16="http://schemas.microsoft.com/office/drawing/2014/main" id="{8B9C6BAA-EBA6-9C8A-4BE1-8991C64B0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268" y="1150457"/>
            <a:ext cx="4636209" cy="4404672"/>
          </a:xfrm>
          <a:prstGeom prst="rect">
            <a:avLst/>
          </a:prstGeom>
        </p:spPr>
      </p:pic>
    </p:spTree>
    <p:extLst>
      <p:ext uri="{BB962C8B-B14F-4D97-AF65-F5344CB8AC3E}">
        <p14:creationId xmlns:p14="http://schemas.microsoft.com/office/powerpoint/2010/main" val="16343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8E300-7EC8-BAEF-D72E-353E164D293D}"/>
              </a:ext>
            </a:extLst>
          </p:cNvPr>
          <p:cNvSpPr txBox="1"/>
          <p:nvPr/>
        </p:nvSpPr>
        <p:spPr>
          <a:xfrm>
            <a:off x="233464" y="233463"/>
            <a:ext cx="6867726" cy="5863144"/>
          </a:xfrm>
          <a:prstGeom prst="rect">
            <a:avLst/>
          </a:prstGeom>
          <a:noFill/>
        </p:spPr>
        <p:txBody>
          <a:bodyPr wrap="square" rtlCol="0">
            <a:spAutoFit/>
          </a:bodyPr>
          <a:lstStyle/>
          <a:p>
            <a:pPr algn="l">
              <a:buNone/>
            </a:pPr>
            <a:r>
              <a:rPr lang="en-US" sz="2500" b="1" i="0" dirty="0">
                <a:solidFill>
                  <a:srgbClr val="000000"/>
                </a:solidFill>
                <a:effectLst/>
                <a:latin typeface="Algerian" panose="04020705040A02060702" pitchFamily="82" charset="0"/>
              </a:rPr>
              <a:t>2. </a:t>
            </a:r>
            <a:r>
              <a:rPr lang="en-US" sz="2500" b="1" i="0" dirty="0">
                <a:solidFill>
                  <a:schemeClr val="accent6"/>
                </a:solidFill>
                <a:effectLst/>
                <a:latin typeface="Algerian" panose="04020705040A02060702" pitchFamily="82" charset="0"/>
              </a:rPr>
              <a:t>Ca</a:t>
            </a:r>
            <a:r>
              <a:rPr lang="en-US" sz="2500" b="1" i="0" dirty="0">
                <a:solidFill>
                  <a:schemeClr val="tx2"/>
                </a:solidFill>
                <a:effectLst/>
                <a:latin typeface="Algerian" panose="04020705040A02060702" pitchFamily="82" charset="0"/>
              </a:rPr>
              <a:t>tegorizi</a:t>
            </a:r>
            <a:r>
              <a:rPr lang="en-US" sz="2500" b="1" i="0" dirty="0">
                <a:solidFill>
                  <a:schemeClr val="accent6"/>
                </a:solidFill>
                <a:effectLst/>
                <a:latin typeface="Algerian" panose="04020705040A02060702" pitchFamily="82" charset="0"/>
              </a:rPr>
              <a:t>ng</a:t>
            </a:r>
            <a:r>
              <a:rPr lang="en-US" sz="2500" b="1" i="0" dirty="0">
                <a:solidFill>
                  <a:srgbClr val="000000"/>
                </a:solidFill>
                <a:effectLst/>
                <a:latin typeface="Algerian" panose="04020705040A02060702" pitchFamily="82" charset="0"/>
              </a:rPr>
              <a:t> the </a:t>
            </a:r>
            <a:r>
              <a:rPr lang="en-US" sz="2500" b="1" i="0" dirty="0">
                <a:solidFill>
                  <a:schemeClr val="accent4">
                    <a:lumMod val="75000"/>
                  </a:schemeClr>
                </a:solidFill>
                <a:effectLst/>
                <a:latin typeface="Algerian" panose="04020705040A02060702" pitchFamily="82" charset="0"/>
              </a:rPr>
              <a:t>Ta</a:t>
            </a:r>
            <a:r>
              <a:rPr lang="en-US" sz="2500" b="1" i="0" dirty="0">
                <a:solidFill>
                  <a:srgbClr val="000000"/>
                </a:solidFill>
                <a:effectLst/>
                <a:latin typeface="Algerian" panose="04020705040A02060702" pitchFamily="82" charset="0"/>
              </a:rPr>
              <a:t>rget </a:t>
            </a:r>
            <a:r>
              <a:rPr lang="en-US" sz="2500" b="1" i="0" dirty="0">
                <a:solidFill>
                  <a:schemeClr val="accent1"/>
                </a:solidFill>
                <a:effectLst/>
                <a:latin typeface="Algerian" panose="04020705040A02060702" pitchFamily="82" charset="0"/>
              </a:rPr>
              <a:t>Va</a:t>
            </a:r>
            <a:r>
              <a:rPr lang="en-US" sz="2500" b="1" i="0" dirty="0">
                <a:solidFill>
                  <a:schemeClr val="accent3">
                    <a:lumMod val="75000"/>
                  </a:schemeClr>
                </a:solidFill>
                <a:effectLst/>
                <a:latin typeface="Algerian" panose="04020705040A02060702" pitchFamily="82" charset="0"/>
              </a:rPr>
              <a:t>riabl</a:t>
            </a:r>
            <a:r>
              <a:rPr lang="en-US" sz="2500" b="1" i="0" dirty="0">
                <a:solidFill>
                  <a:schemeClr val="accent1"/>
                </a:solidFill>
                <a:effectLst/>
                <a:latin typeface="Algerian" panose="04020705040A02060702" pitchFamily="82" charset="0"/>
              </a:rPr>
              <a:t>es:</a:t>
            </a:r>
          </a:p>
          <a:p>
            <a:pPr algn="l">
              <a:buNone/>
            </a:pPr>
            <a:r>
              <a:rPr lang="en-US" sz="2500" b="0" i="0" dirty="0">
                <a:solidFill>
                  <a:srgbClr val="000000"/>
                </a:solidFill>
                <a:effectLst/>
                <a:latin typeface="Bahnschrift Light Condensed" panose="020B0502040204020203" pitchFamily="34" charset="0"/>
              </a:rPr>
              <a:t>Creating a new column Classify to categorize movies into "Hit", "Average", or "Flop" based on the IMDB score ranges(1-3 |-Flop Movie|,3-6 |- Average Movie,| 6-10 |- Hit Movie)</a:t>
            </a:r>
          </a:p>
          <a:p>
            <a:pPr algn="l">
              <a:buNone/>
            </a:pPr>
            <a:r>
              <a:rPr lang="en-US" sz="2500" b="0" i="0" dirty="0">
                <a:solidFill>
                  <a:srgbClr val="000000"/>
                </a:solidFill>
                <a:effectLst/>
                <a:latin typeface="Bahnschrift Light Condensed" panose="020B0502040204020203" pitchFamily="34" charset="0"/>
              </a:rPr>
              <a:t>As seen in the graph there are a greater number of hit movies.</a:t>
            </a:r>
          </a:p>
          <a:p>
            <a:pPr algn="l">
              <a:buNone/>
            </a:pPr>
            <a:endParaRPr lang="en-US" sz="2500" b="0" i="0" dirty="0">
              <a:solidFill>
                <a:srgbClr val="000000"/>
              </a:solidFill>
              <a:effectLst/>
              <a:latin typeface="Bahnschrift Light Condensed" panose="020B0502040204020203" pitchFamily="34" charset="0"/>
            </a:endParaRPr>
          </a:p>
          <a:p>
            <a:pPr algn="l">
              <a:buNone/>
            </a:pPr>
            <a:r>
              <a:rPr lang="en-US" sz="2500" b="1" i="0" dirty="0">
                <a:solidFill>
                  <a:srgbClr val="000000"/>
                </a:solidFill>
                <a:effectLst/>
                <a:latin typeface="Algerian" panose="04020705040A02060702" pitchFamily="82" charset="0"/>
              </a:rPr>
              <a:t>3. Ha</a:t>
            </a:r>
            <a:r>
              <a:rPr lang="en-US" sz="2500" b="1" i="0" dirty="0">
                <a:solidFill>
                  <a:schemeClr val="accent2"/>
                </a:solidFill>
                <a:effectLst/>
                <a:latin typeface="Algerian" panose="04020705040A02060702" pitchFamily="82" charset="0"/>
              </a:rPr>
              <a:t>ndli</a:t>
            </a:r>
            <a:r>
              <a:rPr lang="en-US" sz="2500" b="1" i="0" dirty="0">
                <a:solidFill>
                  <a:srgbClr val="000000"/>
                </a:solidFill>
                <a:effectLst/>
                <a:latin typeface="Algerian" panose="04020705040A02060702" pitchFamily="82" charset="0"/>
              </a:rPr>
              <a:t>ng Mi</a:t>
            </a:r>
            <a:r>
              <a:rPr lang="en-US" sz="2500" b="1" i="0" dirty="0">
                <a:solidFill>
                  <a:schemeClr val="accent1"/>
                </a:solidFill>
                <a:effectLst/>
                <a:latin typeface="Algerian" panose="04020705040A02060702" pitchFamily="82" charset="0"/>
              </a:rPr>
              <a:t>ssi</a:t>
            </a:r>
            <a:r>
              <a:rPr lang="en-US" sz="2500" b="1" i="0" dirty="0">
                <a:solidFill>
                  <a:srgbClr val="000000"/>
                </a:solidFill>
                <a:effectLst/>
                <a:latin typeface="Algerian" panose="04020705040A02060702" pitchFamily="82" charset="0"/>
              </a:rPr>
              <a:t>ng Va</a:t>
            </a:r>
            <a:r>
              <a:rPr lang="en-US" sz="2500" b="1" i="0" dirty="0">
                <a:solidFill>
                  <a:schemeClr val="accent6">
                    <a:lumMod val="50000"/>
                  </a:schemeClr>
                </a:solidFill>
                <a:effectLst/>
                <a:latin typeface="Algerian" panose="04020705040A02060702" pitchFamily="82" charset="0"/>
              </a:rPr>
              <a:t>lu</a:t>
            </a:r>
            <a:r>
              <a:rPr lang="en-US" sz="2500" b="1" i="0" dirty="0">
                <a:solidFill>
                  <a:srgbClr val="000000"/>
                </a:solidFill>
                <a:effectLst/>
                <a:latin typeface="Algerian" panose="04020705040A02060702" pitchFamily="82" charset="0"/>
              </a:rPr>
              <a:t>es.</a:t>
            </a:r>
          </a:p>
          <a:p>
            <a:pPr algn="l">
              <a:buNone/>
            </a:pPr>
            <a:r>
              <a:rPr lang="en-US" sz="2500" b="0" i="0" dirty="0">
                <a:solidFill>
                  <a:srgbClr val="000000"/>
                </a:solidFill>
                <a:effectLst/>
                <a:latin typeface="Bahnschrift Light Condensed" panose="020B0502040204020203" pitchFamily="34" charset="0"/>
              </a:rPr>
              <a:t>Dropping the samples which have missing values.</a:t>
            </a:r>
          </a:p>
          <a:p>
            <a:pPr algn="l">
              <a:buNone/>
            </a:pPr>
            <a:r>
              <a:rPr lang="en-US" sz="2500" b="0" i="0" dirty="0">
                <a:solidFill>
                  <a:srgbClr val="000000"/>
                </a:solidFill>
                <a:effectLst/>
                <a:latin typeface="Bahnschrift Light Condensed" panose="020B0502040204020203" pitchFamily="34" charset="0"/>
              </a:rPr>
              <a:t>After dropping all the samples which have missing values, we are left with a clean data which has 3755 rows and 29 columns.</a:t>
            </a:r>
          </a:p>
          <a:p>
            <a:pPr algn="l">
              <a:buNone/>
            </a:pPr>
            <a:r>
              <a:rPr lang="en-US" sz="2500" b="0" i="0" dirty="0">
                <a:solidFill>
                  <a:srgbClr val="000000"/>
                </a:solidFill>
                <a:effectLst/>
                <a:latin typeface="Bahnschrift Light Condensed" panose="020B0502040204020203" pitchFamily="34" charset="0"/>
              </a:rPr>
              <a:t>No column has been dropped.</a:t>
            </a:r>
          </a:p>
          <a:p>
            <a:pPr algn="l"/>
            <a:r>
              <a:rPr lang="en-US" sz="2500" b="0" i="0" dirty="0">
                <a:solidFill>
                  <a:srgbClr val="000000"/>
                </a:solidFill>
                <a:effectLst/>
                <a:latin typeface="Bahnschrift Light Condensed" panose="020B0502040204020203" pitchFamily="34" charset="0"/>
              </a:rPr>
              <a:t>We save the clean data as a separate csv file for making a dashboard.</a:t>
            </a:r>
          </a:p>
          <a:p>
            <a:endParaRPr lang="en-IN" sz="2500" dirty="0"/>
          </a:p>
        </p:txBody>
      </p:sp>
      <p:pic>
        <p:nvPicPr>
          <p:cNvPr id="4" name="Picture 3">
            <a:extLst>
              <a:ext uri="{FF2B5EF4-FFF2-40B4-BE49-F238E27FC236}">
                <a16:creationId xmlns:a16="http://schemas.microsoft.com/office/drawing/2014/main" id="{29F2EEFD-6D7B-5920-280A-113077F8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740" y="363161"/>
            <a:ext cx="4682247" cy="4812267"/>
          </a:xfrm>
          <a:prstGeom prst="rect">
            <a:avLst/>
          </a:prstGeom>
        </p:spPr>
      </p:pic>
    </p:spTree>
    <p:extLst>
      <p:ext uri="{BB962C8B-B14F-4D97-AF65-F5344CB8AC3E}">
        <p14:creationId xmlns:p14="http://schemas.microsoft.com/office/powerpoint/2010/main" val="367685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FFFAE6EC-4140-4CBE-FF71-7B40E2DBB8EE}"/>
              </a:ext>
            </a:extLst>
          </p:cNvPr>
          <p:cNvSpPr>
            <a:spLocks noChangeArrowheads="1"/>
          </p:cNvSpPr>
          <p:nvPr/>
        </p:nvSpPr>
        <p:spPr bwMode="auto">
          <a:xfrm>
            <a:off x="388782" y="235606"/>
            <a:ext cx="620657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a:t>
            </a:r>
            <a:r>
              <a:rPr kumimoji="0" lang="en-US" altLang="en-US" sz="2800" b="1" i="0"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a:t>
            </a:r>
            <a:r>
              <a:rPr kumimoji="0" lang="en-US" altLang="en-US" sz="2800" b="1" i="0"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b</a:t>
            </a:r>
            <a:r>
              <a:rPr kumimoji="0" lang="en-US" altLang="en-US" sz="2800" b="1" i="0"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 en</a:t>
            </a:r>
            <a:r>
              <a:rPr kumimoji="0" lang="en-US" altLang="en-US" sz="2800" b="1" i="0"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codi</a:t>
            </a:r>
            <a:r>
              <a:rPr kumimoji="0" lang="en-US" altLang="en-US" sz="2800" b="1" i="0"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Bahnschrift Light Condensed" panose="020B0502040204020203" pitchFamily="34" charset="0"/>
                <a:cs typeface="Times New Roman" panose="02020603050405020304" pitchFamily="18" charset="0"/>
              </a:rPr>
              <a:t>All the categorical columns are label encoded in this step.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a:t>
            </a:r>
            <a:r>
              <a:rPr kumimoji="0" lang="en-US" altLang="en-US" sz="2800" b="1" i="0" u="none" strike="noStrike" cap="none" normalizeH="0" baseline="0" dirty="0">
                <a:ln>
                  <a:noFill/>
                </a:ln>
                <a:solidFill>
                  <a:srgbClr val="626CC7"/>
                </a:solidFill>
                <a:effectLst/>
                <a:latin typeface="Times New Roman" panose="02020603050405020304" pitchFamily="18" charset="0"/>
                <a:cs typeface="Times New Roman" panose="02020603050405020304" pitchFamily="18" charset="0"/>
              </a:rPr>
              <a:t>Corr</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elati</a:t>
            </a:r>
            <a:r>
              <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Bahnschrift Light Condensed" panose="020B0502040204020203" pitchFamily="34" charset="0"/>
                <a:cs typeface="Times New Roman" panose="02020603050405020304" pitchFamily="18" charset="0"/>
              </a:rPr>
              <a:t>We have to find out if there is any relation between the columns. Multicollinearity cause errors to the prediction. Hence, we remove any multicollinearity. We also remove the column ‘</a:t>
            </a:r>
            <a:r>
              <a:rPr kumimoji="0" lang="en-US" altLang="en-US" sz="2800" b="0" i="0" u="none" strike="noStrike" cap="none" normalizeH="0" baseline="0" dirty="0" err="1">
                <a:ln>
                  <a:noFill/>
                </a:ln>
                <a:solidFill>
                  <a:srgbClr val="000000"/>
                </a:solidFill>
                <a:effectLst/>
                <a:latin typeface="Bahnschrift Light Condensed" panose="020B0502040204020203" pitchFamily="34" charset="0"/>
                <a:cs typeface="Times New Roman" panose="02020603050405020304" pitchFamily="18" charset="0"/>
              </a:rPr>
              <a:t>imdb_score</a:t>
            </a:r>
            <a:r>
              <a:rPr kumimoji="0" lang="en-US" altLang="en-US" sz="2800" b="0" i="0" u="none" strike="noStrike" cap="none" normalizeH="0" baseline="0" dirty="0">
                <a:ln>
                  <a:noFill/>
                </a:ln>
                <a:solidFill>
                  <a:srgbClr val="000000"/>
                </a:solidFill>
                <a:effectLst/>
                <a:latin typeface="Bahnschrift Light Condensed" panose="020B0502040204020203" pitchFamily="34" charset="0"/>
                <a:cs typeface="Times New Roman" panose="02020603050405020304" pitchFamily="18" charset="0"/>
              </a:rPr>
              <a:t>’ since we already have a column ‘classify’.</a:t>
            </a:r>
            <a:endParaRPr kumimoji="0" lang="en-US" altLang="en-US" sz="2800" b="0" i="0" u="none" strike="noStrike" cap="none" normalizeH="0" baseline="0" dirty="0">
              <a:ln>
                <a:noFill/>
              </a:ln>
              <a:solidFill>
                <a:schemeClr val="tx1"/>
              </a:solidFill>
              <a:effectLst/>
              <a:latin typeface="Bahnschrift Ligh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pic>
        <p:nvPicPr>
          <p:cNvPr id="13" name="Picture 12">
            <a:extLst>
              <a:ext uri="{FF2B5EF4-FFF2-40B4-BE49-F238E27FC236}">
                <a16:creationId xmlns:a16="http://schemas.microsoft.com/office/drawing/2014/main" id="{F6B153F8-C49A-3C27-B4CC-2C588D6CE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370" y="612843"/>
            <a:ext cx="4882927" cy="4605182"/>
          </a:xfrm>
          <a:prstGeom prst="rect">
            <a:avLst/>
          </a:prstGeom>
        </p:spPr>
      </p:pic>
    </p:spTree>
    <p:extLst>
      <p:ext uri="{BB962C8B-B14F-4D97-AF65-F5344CB8AC3E}">
        <p14:creationId xmlns:p14="http://schemas.microsoft.com/office/powerpoint/2010/main" val="93079036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7435</TotalTime>
  <Words>848</Words>
  <Application>Microsoft Office PowerPoint</Application>
  <PresentationFormat>Widescreen</PresentationFormat>
  <Paragraphs>91</Paragraphs>
  <Slides>16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Algerian</vt:lpstr>
      <vt:lpstr>Arial</vt:lpstr>
      <vt:lpstr>Arial Black</vt:lpstr>
      <vt:lpstr>Bahnschrift Light Condensed</vt:lpstr>
      <vt:lpstr>Bahnschrift SemiBold Condensed</vt:lpstr>
      <vt:lpstr>Calibri</vt:lpstr>
      <vt:lpstr>Cambria</vt:lpstr>
      <vt:lpstr>Roboto</vt:lpstr>
      <vt:lpstr>Sitka Banner</vt:lpstr>
      <vt:lpstr>Sitka Banner Semibold</vt:lpstr>
      <vt:lpstr>Times New Roman</vt:lpstr>
      <vt:lpstr>ui-serif</vt:lpstr>
      <vt:lpstr>Wingdings</vt:lpstr>
      <vt:lpstr>BIA Template</vt:lpstr>
      <vt:lpstr>PowerPoint Presentation</vt:lpstr>
      <vt:lpstr>INDEX</vt:lpstr>
      <vt:lpstr>Title</vt:lpstr>
      <vt:lpstr>Predicting Movie Success </vt:lpstr>
      <vt:lpstr>Project Benefits </vt:lpstr>
      <vt:lpstr>Data Exploration (Exploratory Data Analysis)                       Series of Steps  </vt:lpstr>
      <vt:lpstr>PowerPoint Presentation</vt:lpstr>
      <vt:lpstr>PowerPoint Presentation</vt:lpstr>
      <vt:lpstr>PowerPoint Presentation</vt:lpstr>
      <vt:lpstr>                      Classification Model Building </vt:lpstr>
      <vt:lpstr>PowerPoint Presentation</vt:lpstr>
      <vt:lpstr>PowerPoint Presentation</vt:lpstr>
      <vt:lpstr>PowerPoint Presentation</vt:lpstr>
      <vt:lpstr>PowerPoint Presentation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vanapalli sumanth</cp:lastModifiedBy>
  <cp:revision>2257</cp:revision>
  <dcterms:created xsi:type="dcterms:W3CDTF">2020-12-23T13:36:00Z</dcterms:created>
  <dcterms:modified xsi:type="dcterms:W3CDTF">2025-04-13T07:14:09Z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