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57" r:id="rId3"/>
    <p:sldId id="272" r:id="rId4"/>
    <p:sldId id="273" r:id="rId5"/>
    <p:sldId id="263" r:id="rId6"/>
    <p:sldId id="265" r:id="rId7"/>
    <p:sldId id="266" r:id="rId8"/>
    <p:sldId id="267" r:id="rId9"/>
    <p:sldId id="268" r:id="rId10"/>
    <p:sldId id="269" r:id="rId11"/>
    <p:sldId id="270" r:id="rId12"/>
    <p:sldId id="271" r:id="rId13"/>
    <p:sldId id="274" r:id="rId14"/>
    <p:sldId id="275" r:id="rId15"/>
    <p:sldId id="276" r:id="rId16"/>
    <p:sldId id="277" r:id="rId17"/>
    <p:sldId id="261"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BB3C0613-223D-4C25-9723-1B2F5AC8A385}" type="datetimeFigureOut">
              <a:rPr lang="en-US" smtClean="0"/>
              <a:t>6/27/2021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883BE4-EA18-4C78-B7B6-59517EDE6076}"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B3C0613-223D-4C25-9723-1B2F5AC8A385}"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83BE4-EA18-4C78-B7B6-59517EDE60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883BE4-EA18-4C78-B7B6-59517EDE6076}"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B3C0613-223D-4C25-9723-1B2F5AC8A385}"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BB3C0613-223D-4C25-9723-1B2F5AC8A385}"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883BE4-EA18-4C78-B7B6-59517EDE6076}"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B3C0613-223D-4C25-9723-1B2F5AC8A385}" type="datetimeFigureOut">
              <a:rPr lang="en-US" smtClean="0"/>
              <a:t>6/27/2021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883BE4-EA18-4C78-B7B6-59517EDE6076}"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BB3C0613-223D-4C25-9723-1B2F5AC8A385}"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83BE4-EA18-4C78-B7B6-59517EDE6076}"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BB3C0613-223D-4C25-9723-1B2F5AC8A385}" type="datetimeFigureOut">
              <a:rPr lang="en-US" smtClean="0"/>
              <a:t>6/27/2021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883BE4-EA18-4C78-B7B6-59517EDE6076}"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B3C0613-223D-4C25-9723-1B2F5AC8A385}" type="datetimeFigureOut">
              <a:rPr lang="en-US" smtClean="0"/>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883BE4-EA18-4C78-B7B6-59517EDE60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B3C0613-223D-4C25-9723-1B2F5AC8A385}" type="datetimeFigureOut">
              <a:rPr lang="en-US" smtClean="0"/>
              <a:t>6/27/2021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883BE4-EA18-4C78-B7B6-59517EDE60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883BE4-EA18-4C78-B7B6-59517EDE6076}"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B3C0613-223D-4C25-9723-1B2F5AC8A385}" type="datetimeFigureOut">
              <a:rPr lang="en-US" smtClean="0"/>
              <a:t>6/27/2021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883BE4-EA18-4C78-B7B6-59517EDE6076}"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BB3C0613-223D-4C25-9723-1B2F5AC8A385}" type="datetimeFigureOut">
              <a:rPr lang="en-US" smtClean="0"/>
              <a:t>6/27/2021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B3C0613-223D-4C25-9723-1B2F5AC8A385}" type="datetimeFigureOut">
              <a:rPr lang="en-US" smtClean="0"/>
              <a:t>6/27/2021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883BE4-EA18-4C78-B7B6-59517EDE6076}"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panose="05020102010507070707"/>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panose="05000000000000000000"/>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panose="05000000000000000000"/>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768082"/>
            <a:ext cx="9144000" cy="1905000"/>
          </a:xfrm>
        </p:spPr>
        <p:txBody>
          <a:bodyPr>
            <a:normAutofit fontScale="92500" lnSpcReduction="20000"/>
          </a:bodyPr>
          <a:lstStyle/>
          <a:p>
            <a:r>
              <a:rPr lang="en-US" sz="2100" b="0">
                <a:solidFill>
                  <a:schemeClr val="tx1">
                    <a:lumMod val="75000"/>
                  </a:schemeClr>
                </a:solidFill>
                <a:latin typeface="Gill Sans MT" panose="020B0502020104020203" pitchFamily="34" charset="0"/>
              </a:rPr>
              <a:t>Major </a:t>
            </a:r>
            <a:r>
              <a:rPr lang="en-US" sz="2100" b="0" dirty="0">
                <a:solidFill>
                  <a:schemeClr val="tx1">
                    <a:lumMod val="75000"/>
                  </a:schemeClr>
                </a:solidFill>
                <a:latin typeface="Gill Sans MT" panose="020B0502020104020203" pitchFamily="34" charset="0"/>
              </a:rPr>
              <a:t>PROJECT PRESENTATION</a:t>
            </a:r>
          </a:p>
          <a:p>
            <a:endParaRPr lang="en-US" sz="2100" b="0" dirty="0">
              <a:solidFill>
                <a:schemeClr val="tx1">
                  <a:lumMod val="75000"/>
                </a:schemeClr>
              </a:solidFill>
              <a:latin typeface="Gill Sans MT" panose="020B0502020104020203" pitchFamily="34" charset="0"/>
            </a:endParaRPr>
          </a:p>
          <a:p>
            <a:pPr algn="l"/>
            <a:r>
              <a:rPr lang="en-IN" altLang="en-US" sz="1700" dirty="0">
                <a:solidFill>
                  <a:srgbClr val="993366"/>
                </a:solidFill>
              </a:rPr>
              <a:t>  IMAGE PLAGIARISM DETECTION USING COMPRESSED IMAGES</a:t>
            </a:r>
            <a:endParaRPr lang="en-US" sz="1700" b="0" dirty="0">
              <a:solidFill>
                <a:schemeClr val="tx1">
                  <a:lumMod val="75000"/>
                </a:schemeClr>
              </a:solidFill>
              <a:latin typeface="Gill Sans MT" panose="020B0502020104020203" pitchFamily="34" charset="0"/>
            </a:endParaRPr>
          </a:p>
          <a:p>
            <a:r>
              <a:rPr lang="en-US" dirty="0"/>
              <a:t>		</a:t>
            </a:r>
          </a:p>
          <a:p>
            <a:endParaRPr lang="en-US" dirty="0"/>
          </a:p>
          <a:p>
            <a:endParaRPr lang="en-US" dirty="0">
              <a:solidFill>
                <a:schemeClr val="tx1"/>
              </a:solidFill>
            </a:endParaRPr>
          </a:p>
          <a:p>
            <a:r>
              <a:rPr lang="en-US" dirty="0">
                <a:solidFill>
                  <a:schemeClr val="tx1"/>
                </a:solidFill>
              </a:rPr>
              <a:t>					</a:t>
            </a:r>
            <a:endParaRPr lang="en-US" dirty="0"/>
          </a:p>
          <a:p>
            <a:endParaRPr lang="en-US" dirty="0"/>
          </a:p>
        </p:txBody>
      </p:sp>
      <p:sp>
        <p:nvSpPr>
          <p:cNvPr id="2" name="Title 1"/>
          <p:cNvSpPr>
            <a:spLocks noGrp="1"/>
          </p:cNvSpPr>
          <p:nvPr>
            <p:ph type="ctrTitle"/>
          </p:nvPr>
        </p:nvSpPr>
        <p:spPr/>
        <p:txBody>
          <a:bodyPr>
            <a:normAutofit/>
          </a:bodyPr>
          <a:lstStyle/>
          <a:p>
            <a:r>
              <a:rPr lang="en-US" sz="3200" b="1" baseline="-25000"/>
              <a:t>MAHATMA </a:t>
            </a:r>
            <a:r>
              <a:rPr lang="en-US" sz="3200" b="1" baseline="-25000" dirty="0"/>
              <a:t>GANDHI INSTITUTE OF TECHNOLOGY</a:t>
            </a:r>
            <a:br>
              <a:rPr lang="en-US" sz="3200" b="1" baseline="-25000" dirty="0"/>
            </a:br>
            <a:r>
              <a:rPr lang="en-US" sz="3200" b="1" baseline="-25000" dirty="0"/>
              <a:t>Department of Computer Science and Engineering</a:t>
            </a:r>
            <a:r>
              <a:rPr lang="en-US" sz="3200" b="1" dirty="0"/>
              <a:t> </a:t>
            </a:r>
            <a:endParaRPr lang="en-US" sz="3200" b="1" baseline="-25000" dirty="0"/>
          </a:p>
        </p:txBody>
      </p:sp>
      <p:sp>
        <p:nvSpPr>
          <p:cNvPr id="4" name="TextBox 3"/>
          <p:cNvSpPr txBox="1"/>
          <p:nvPr/>
        </p:nvSpPr>
        <p:spPr>
          <a:xfrm>
            <a:off x="6324600" y="4648200"/>
            <a:ext cx="2514356" cy="1477328"/>
          </a:xfrm>
          <a:prstGeom prst="rect">
            <a:avLst/>
          </a:prstGeom>
          <a:noFill/>
        </p:spPr>
        <p:txBody>
          <a:bodyPr wrap="square" rtlCol="0">
            <a:spAutoFit/>
          </a:bodyPr>
          <a:lstStyle/>
          <a:p>
            <a:pPr algn="l"/>
            <a:r>
              <a:rPr lang="en-US" dirty="0"/>
              <a:t>Presented By:</a:t>
            </a:r>
          </a:p>
          <a:p>
            <a:pPr algn="l"/>
            <a:r>
              <a:rPr lang="en-US" dirty="0"/>
              <a:t>	</a:t>
            </a:r>
            <a:r>
              <a:rPr lang="en-IN" dirty="0"/>
              <a:t>V SANDEEP</a:t>
            </a:r>
            <a:endParaRPr lang="en-US" dirty="0"/>
          </a:p>
          <a:p>
            <a:pPr algn="l"/>
            <a:r>
              <a:rPr lang="en-US" dirty="0"/>
              <a:t>	</a:t>
            </a:r>
            <a:r>
              <a:rPr lang="en-US" dirty="0">
                <a:latin typeface="Arial" panose="020B0604020202020204" pitchFamily="34" charset="0"/>
                <a:cs typeface="Arial" panose="020B0604020202020204" pitchFamily="34" charset="0"/>
              </a:rPr>
              <a:t>18265A0512</a:t>
            </a:r>
            <a:endParaRPr lang="en-US" dirty="0"/>
          </a:p>
          <a:p>
            <a:pPr algn="l"/>
            <a:r>
              <a:rPr lang="en-US" dirty="0"/>
              <a:t>Mentor:</a:t>
            </a:r>
          </a:p>
          <a:p>
            <a:pPr algn="l"/>
            <a:r>
              <a:rPr lang="en-IN" dirty="0">
                <a:sym typeface="+mn-ea"/>
              </a:rPr>
              <a:t>        MS M MAMATHA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AA16-52FE-468C-A002-056AB7DD8D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C9B4FA-F55A-4955-9C45-0A42834CE3DC}"/>
              </a:ext>
            </a:extLst>
          </p:cNvPr>
          <p:cNvSpPr>
            <a:spLocks noGrp="1"/>
          </p:cNvSpPr>
          <p:nvPr>
            <p:ph sz="quarter" idx="1"/>
          </p:nvPr>
        </p:nvSpPr>
        <p:spPr/>
        <p:txBody>
          <a:bodyPr/>
          <a:lstStyle/>
          <a:p>
            <a:r>
              <a:rPr lang="en-US" dirty="0">
                <a:latin typeface="Calibri" panose="020F0502020204030204" pitchFamily="34" charset="0"/>
                <a:cs typeface="Calibri" panose="020F0502020204030204" pitchFamily="34" charset="0"/>
              </a:rPr>
              <a:t>TABLE 3 Dividing FMM block by 5</a:t>
            </a: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F2AB28F-56A7-42CD-BE90-B9857BD85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743200"/>
            <a:ext cx="4810858" cy="2800350"/>
          </a:xfrm>
          <a:prstGeom prst="rect">
            <a:avLst/>
          </a:prstGeom>
        </p:spPr>
      </p:pic>
    </p:spTree>
    <p:extLst>
      <p:ext uri="{BB962C8B-B14F-4D97-AF65-F5344CB8AC3E}">
        <p14:creationId xmlns:p14="http://schemas.microsoft.com/office/powerpoint/2010/main" val="315252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CF65-6AFF-4E9F-A314-56D05C9EB0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1ABFF0-67F0-421F-A887-1BE18C7FF848}"/>
              </a:ext>
            </a:extLst>
          </p:cNvPr>
          <p:cNvSpPr>
            <a:spLocks noGrp="1"/>
          </p:cNvSpPr>
          <p:nvPr>
            <p:ph sz="quarter" idx="1"/>
          </p:nvPr>
        </p:nvSpPr>
        <p:spPr/>
        <p:txBody>
          <a:bodyPr/>
          <a:lstStyle/>
          <a:p>
            <a:r>
              <a:rPr lang="en-US" dirty="0">
                <a:latin typeface="Calibri" panose="020F0502020204030204" pitchFamily="34" charset="0"/>
                <a:cs typeface="Calibri" panose="020F0502020204030204" pitchFamily="34" charset="0"/>
              </a:rPr>
              <a:t>TABLE 4  AFTER SUBTRACTING MINIMUM</a:t>
            </a:r>
          </a:p>
          <a:p>
            <a:pPr marL="0" indent="0">
              <a:buNone/>
            </a:pP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C8F1443-53AF-46B5-AE3D-F5AD5FE3E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590800"/>
            <a:ext cx="3932593" cy="3149338"/>
          </a:xfrm>
          <a:prstGeom prst="rect">
            <a:avLst/>
          </a:prstGeom>
        </p:spPr>
      </p:pic>
    </p:spTree>
    <p:extLst>
      <p:ext uri="{BB962C8B-B14F-4D97-AF65-F5344CB8AC3E}">
        <p14:creationId xmlns:p14="http://schemas.microsoft.com/office/powerpoint/2010/main" val="777215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CA1F-CF48-41A7-A322-A07F3913F8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960CA1-B373-48BC-9011-A7A89963B8E0}"/>
              </a:ext>
            </a:extLst>
          </p:cNvPr>
          <p:cNvSpPr>
            <a:spLocks noGrp="1"/>
          </p:cNvSpPr>
          <p:nvPr>
            <p:ph sz="quarter" idx="1"/>
          </p:nvPr>
        </p:nvSpPr>
        <p:spPr/>
        <p:txBody>
          <a:bodyPr>
            <a:normAutofit/>
          </a:bodyPr>
          <a:lstStyle/>
          <a:p>
            <a:pPr marL="0" indent="0">
              <a:buNone/>
            </a:pPr>
            <a:r>
              <a:rPr lang="en-IN" sz="1800" dirty="0"/>
              <a:t>Clearly, as we know that each number 0-255 is stored at 8-bits location (1 byte). After transformation into FMM and making each number between 0-51 (255/5=51) and this can be shown in table as</a:t>
            </a:r>
          </a:p>
          <a:p>
            <a:pPr marL="0" indent="0">
              <a:buNone/>
            </a:pPr>
            <a:endParaRPr lang="en-IN" sz="1800" dirty="0"/>
          </a:p>
        </p:txBody>
      </p:sp>
      <p:pic>
        <p:nvPicPr>
          <p:cNvPr id="5" name="Picture 4">
            <a:extLst>
              <a:ext uri="{FF2B5EF4-FFF2-40B4-BE49-F238E27FC236}">
                <a16:creationId xmlns:a16="http://schemas.microsoft.com/office/drawing/2014/main" id="{CB53FE4E-659D-47BA-B0BE-26474BBDA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575769"/>
            <a:ext cx="3048000" cy="3348624"/>
          </a:xfrm>
          <a:prstGeom prst="rect">
            <a:avLst/>
          </a:prstGeom>
        </p:spPr>
      </p:pic>
    </p:spTree>
    <p:extLst>
      <p:ext uri="{BB962C8B-B14F-4D97-AF65-F5344CB8AC3E}">
        <p14:creationId xmlns:p14="http://schemas.microsoft.com/office/powerpoint/2010/main" val="1796164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19A5-BFC2-4B82-86A6-09852036BBB4}"/>
              </a:ext>
            </a:extLst>
          </p:cNvPr>
          <p:cNvSpPr>
            <a:spLocks noGrp="1"/>
          </p:cNvSpPr>
          <p:nvPr>
            <p:ph type="title"/>
          </p:nvPr>
        </p:nvSpPr>
        <p:spPr/>
        <p:txBody>
          <a:bodyPr/>
          <a:lstStyle/>
          <a:p>
            <a:r>
              <a:rPr lang="en-US" dirty="0">
                <a:solidFill>
                  <a:srgbClr val="C00000"/>
                </a:solidFill>
              </a:rPr>
              <a:t>RESULTS</a:t>
            </a:r>
            <a:endParaRPr lang="en-IN" dirty="0">
              <a:solidFill>
                <a:srgbClr val="C00000"/>
              </a:solidFill>
            </a:endParaRPr>
          </a:p>
        </p:txBody>
      </p:sp>
      <p:pic>
        <p:nvPicPr>
          <p:cNvPr id="5" name="Content Placeholder 4">
            <a:extLst>
              <a:ext uri="{FF2B5EF4-FFF2-40B4-BE49-F238E27FC236}">
                <a16:creationId xmlns:a16="http://schemas.microsoft.com/office/drawing/2014/main" id="{ED720428-519E-446D-AEF6-0B4D0CC422D1}"/>
              </a:ext>
            </a:extLst>
          </p:cNvPr>
          <p:cNvPicPr>
            <a:picLocks noGrp="1" noChangeAspect="1"/>
          </p:cNvPicPr>
          <p:nvPr>
            <p:ph sz="quarter" idx="1"/>
          </p:nvPr>
        </p:nvPicPr>
        <p:blipFill>
          <a:blip r:embed="rId2"/>
          <a:stretch>
            <a:fillRect/>
          </a:stretch>
        </p:blipFill>
        <p:spPr>
          <a:xfrm>
            <a:off x="504952" y="1752600"/>
            <a:ext cx="8128000" cy="4492625"/>
          </a:xfrm>
        </p:spPr>
      </p:pic>
    </p:spTree>
    <p:extLst>
      <p:ext uri="{BB962C8B-B14F-4D97-AF65-F5344CB8AC3E}">
        <p14:creationId xmlns:p14="http://schemas.microsoft.com/office/powerpoint/2010/main" val="3481370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61090-391F-4CA6-B0D2-A5F8B5BC36C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3A371C7-D74F-4106-A9B0-40F3FB3474B2}"/>
              </a:ext>
            </a:extLst>
          </p:cNvPr>
          <p:cNvPicPr>
            <a:picLocks noGrp="1" noChangeAspect="1"/>
          </p:cNvPicPr>
          <p:nvPr>
            <p:ph sz="quarter" idx="1"/>
          </p:nvPr>
        </p:nvPicPr>
        <p:blipFill>
          <a:blip r:embed="rId2"/>
          <a:stretch>
            <a:fillRect/>
          </a:stretch>
        </p:blipFill>
        <p:spPr>
          <a:xfrm>
            <a:off x="489744" y="1527175"/>
            <a:ext cx="8128000" cy="4572000"/>
          </a:xfrm>
        </p:spPr>
      </p:pic>
    </p:spTree>
    <p:extLst>
      <p:ext uri="{BB962C8B-B14F-4D97-AF65-F5344CB8AC3E}">
        <p14:creationId xmlns:p14="http://schemas.microsoft.com/office/powerpoint/2010/main" val="2434248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FEEA-6441-411B-B329-19B1C7435A9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16E509E-65D0-433D-867A-2F4BE617D59B}"/>
              </a:ext>
            </a:extLst>
          </p:cNvPr>
          <p:cNvPicPr>
            <a:picLocks noGrp="1" noChangeAspect="1"/>
          </p:cNvPicPr>
          <p:nvPr>
            <p:ph sz="quarter" idx="1"/>
          </p:nvPr>
        </p:nvPicPr>
        <p:blipFill>
          <a:blip r:embed="rId2"/>
          <a:stretch>
            <a:fillRect/>
          </a:stretch>
        </p:blipFill>
        <p:spPr>
          <a:xfrm>
            <a:off x="489744" y="1527175"/>
            <a:ext cx="8128000" cy="4572000"/>
          </a:xfrm>
        </p:spPr>
      </p:pic>
    </p:spTree>
    <p:extLst>
      <p:ext uri="{BB962C8B-B14F-4D97-AF65-F5344CB8AC3E}">
        <p14:creationId xmlns:p14="http://schemas.microsoft.com/office/powerpoint/2010/main" val="4196817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3854E-6A80-4A53-AB32-EF6CEFAFB8A0}"/>
              </a:ext>
            </a:extLst>
          </p:cNvPr>
          <p:cNvSpPr>
            <a:spLocks noGrp="1"/>
          </p:cNvSpPr>
          <p:nvPr>
            <p:ph type="title"/>
          </p:nvPr>
        </p:nvSpPr>
        <p:spPr/>
        <p:txBody>
          <a:bodyPr/>
          <a:lstStyle/>
          <a:p>
            <a:r>
              <a:rPr lang="en-US" dirty="0">
                <a:solidFill>
                  <a:srgbClr val="C00000"/>
                </a:solidFill>
              </a:rPr>
              <a:t>Conclusion</a:t>
            </a:r>
            <a:endParaRPr lang="en-IN" dirty="0">
              <a:solidFill>
                <a:srgbClr val="C00000"/>
              </a:solidFill>
            </a:endParaRPr>
          </a:p>
        </p:txBody>
      </p:sp>
      <p:sp>
        <p:nvSpPr>
          <p:cNvPr id="3" name="Content Placeholder 2">
            <a:extLst>
              <a:ext uri="{FF2B5EF4-FFF2-40B4-BE49-F238E27FC236}">
                <a16:creationId xmlns:a16="http://schemas.microsoft.com/office/drawing/2014/main" id="{CCACF4CF-079C-4215-AA94-8D9D82443E6B}"/>
              </a:ext>
            </a:extLst>
          </p:cNvPr>
          <p:cNvSpPr>
            <a:spLocks noGrp="1"/>
          </p:cNvSpPr>
          <p:nvPr>
            <p:ph sz="quarter" idx="1"/>
          </p:nvPr>
        </p:nvSpPr>
        <p:spPr/>
        <p:txBody>
          <a:bodyPr/>
          <a:lstStyle/>
          <a:p>
            <a:r>
              <a:rPr lang="en-US" dirty="0"/>
              <a:t>At last we conclude that we are able to detect the plagiarism in color transformed and resized images.</a:t>
            </a:r>
            <a:endParaRPr lang="en-IN" dirty="0"/>
          </a:p>
        </p:txBody>
      </p:sp>
    </p:spTree>
    <p:extLst>
      <p:ext uri="{BB962C8B-B14F-4D97-AF65-F5344CB8AC3E}">
        <p14:creationId xmlns:p14="http://schemas.microsoft.com/office/powerpoint/2010/main" val="3979814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90033"/>
                </a:solidFill>
              </a:rPr>
              <a:t>References</a:t>
            </a:r>
            <a:endParaRPr lang="en-US" dirty="0"/>
          </a:p>
        </p:txBody>
      </p:sp>
      <p:sp>
        <p:nvSpPr>
          <p:cNvPr id="3" name="Content Placeholder 2"/>
          <p:cNvSpPr>
            <a:spLocks noGrp="1"/>
          </p:cNvSpPr>
          <p:nvPr>
            <p:ph sz="quarter" idx="1"/>
          </p:nvPr>
        </p:nvSpPr>
        <p:spPr/>
        <p:txBody>
          <a:bodyPr>
            <a:normAutofit/>
          </a:bodyPr>
          <a:lstStyle/>
          <a:p>
            <a:pPr algn="just">
              <a:buNone/>
            </a:pPr>
            <a:endParaRPr lang="en-US" dirty="0"/>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https://ieeexplore.ieee.org/document/9250940</a:t>
            </a:r>
          </a:p>
          <a:p>
            <a:pPr algn="just"/>
            <a:r>
              <a:rPr lang="en-US" sz="2000" dirty="0"/>
              <a:t>https://www.researchgate.net/publication/334226542_Image_Plagiarism_Detection_using_Compressed_Images</a:t>
            </a:r>
          </a:p>
          <a:p>
            <a:pPr algn="just">
              <a:buNone/>
            </a:pPr>
            <a:endParaRPr lang="en-US" dirty="0"/>
          </a:p>
          <a:p>
            <a:pPr algn="just">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lgn="ctr">
              <a:buNone/>
            </a:pPr>
            <a:endParaRPr lang="en-US" sz="4500" dirty="0"/>
          </a:p>
          <a:p>
            <a:pPr algn="ctr">
              <a:buNone/>
            </a:pPr>
            <a:r>
              <a:rPr lang="en-US" sz="45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990033"/>
                </a:solidFill>
              </a:rPr>
              <a:t>Problem Statement </a:t>
            </a:r>
            <a:endParaRPr lang="en-US" dirty="0">
              <a:solidFill>
                <a:srgbClr val="CC0000"/>
              </a:solidFill>
            </a:endParaRPr>
          </a:p>
        </p:txBody>
      </p:sp>
      <p:sp>
        <p:nvSpPr>
          <p:cNvPr id="3" name="Content Placeholder 2"/>
          <p:cNvSpPr>
            <a:spLocks noGrp="1"/>
          </p:cNvSpPr>
          <p:nvPr>
            <p:ph sz="quarter" idx="1"/>
          </p:nvPr>
        </p:nvSpPr>
        <p:spPr>
          <a:xfrm>
            <a:off x="152400" y="1447800"/>
            <a:ext cx="8819388" cy="4803648"/>
          </a:xfrm>
        </p:spPr>
        <p:txBody>
          <a:bodyPr>
            <a:normAutofit/>
          </a:bodyPr>
          <a:lstStyle/>
          <a:p>
            <a:pPr>
              <a:buNone/>
            </a:pPr>
            <a:r>
              <a:rPr lang="en-IN" altLang="en-US" dirty="0">
                <a:solidFill>
                  <a:srgbClr val="993366"/>
                </a:solidFill>
              </a:rPr>
              <a:t> </a:t>
            </a:r>
            <a:endParaRPr lang="en-US" dirty="0">
              <a:solidFill>
                <a:srgbClr val="993366"/>
              </a:solidFill>
            </a:endParaRPr>
          </a:p>
          <a:p>
            <a:r>
              <a:rPr lang="en-IN" sz="2000" dirty="0">
                <a:latin typeface="Calibri" panose="020F0502020204030204" pitchFamily="34" charset="0"/>
                <a:cs typeface="Calibri" panose="020F0502020204030204" pitchFamily="34" charset="0"/>
              </a:rPr>
              <a:t>Plagiarism is the practice of copying someone else’s work or ideas, and passing them off as one’s own original work. Not only images but, architecture, flow diagram, UML diagrams, even snapshots of test results can be plagiarized. If the author has not mentioned the credit for the original author from where he/she copied the image then it is said to be plagiarized.</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Previousl</a:t>
            </a:r>
            <a:r>
              <a:rPr lang="en-IN" sz="2000" dirty="0">
                <a:latin typeface="Calibri" panose="020F0502020204030204" pitchFamily="34" charset="0"/>
                <a:ea typeface="Calibri" panose="020F0502020204030204" pitchFamily="34" charset="0"/>
                <a:cs typeface="Times New Roman" panose="02020603050405020304" pitchFamily="18" charset="0"/>
              </a:rPr>
              <a:t>y lot of work is done to detect the plagiarism, but now in this </a:t>
            </a:r>
            <a:r>
              <a:rPr lang="en-IN" sz="2000" dirty="0" err="1">
                <a:latin typeface="Calibri" panose="020F0502020204030204" pitchFamily="34" charset="0"/>
                <a:ea typeface="Calibri" panose="020F0502020204030204" pitchFamily="34" charset="0"/>
                <a:cs typeface="Times New Roman" panose="02020603050405020304" pitchFamily="18" charset="0"/>
              </a:rPr>
              <a:t>i</a:t>
            </a:r>
            <a:r>
              <a:rPr lang="en-IN" sz="2000" dirty="0">
                <a:latin typeface="Calibri" panose="020F0502020204030204" pitchFamily="34" charset="0"/>
                <a:ea typeface="Calibri" panose="020F0502020204030204" pitchFamily="34" charset="0"/>
                <a:cs typeface="Times New Roman" panose="02020603050405020304" pitchFamily="18" charset="0"/>
              </a:rPr>
              <a:t> make an attempt to detect difference between images using image subtraction.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i="0" dirty="0">
              <a:solidFill>
                <a:srgbClr val="292929"/>
              </a:solidFill>
              <a:effectLst/>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1FD0-383C-4E07-BE27-AA965A57F02A}"/>
              </a:ext>
            </a:extLst>
          </p:cNvPr>
          <p:cNvSpPr>
            <a:spLocks noGrp="1"/>
          </p:cNvSpPr>
          <p:nvPr>
            <p:ph type="title"/>
          </p:nvPr>
        </p:nvSpPr>
        <p:spPr/>
        <p:txBody>
          <a:bodyPr/>
          <a:lstStyle/>
          <a:p>
            <a:r>
              <a:rPr lang="en-US" dirty="0">
                <a:solidFill>
                  <a:srgbClr val="990033"/>
                </a:solidFill>
              </a:rPr>
              <a:t>Existing Problem </a:t>
            </a:r>
            <a:endParaRPr lang="en-IN" dirty="0"/>
          </a:p>
        </p:txBody>
      </p:sp>
      <p:sp>
        <p:nvSpPr>
          <p:cNvPr id="3" name="Content Placeholder 2">
            <a:extLst>
              <a:ext uri="{FF2B5EF4-FFF2-40B4-BE49-F238E27FC236}">
                <a16:creationId xmlns:a16="http://schemas.microsoft.com/office/drawing/2014/main" id="{142BEB68-0C3E-4A7A-B339-4C0CD8A64F6D}"/>
              </a:ext>
            </a:extLst>
          </p:cNvPr>
          <p:cNvSpPr>
            <a:spLocks noGrp="1"/>
          </p:cNvSpPr>
          <p:nvPr>
            <p:ph sz="quarter" idx="1"/>
          </p:nvPr>
        </p:nvSpPr>
        <p:spPr/>
        <p:txBody>
          <a:bodyPr>
            <a:normAutofit fontScale="77500" lnSpcReduction="20000"/>
          </a:bodyPr>
          <a:lstStyle/>
          <a:p>
            <a:pPr algn="just">
              <a:buNone/>
            </a:pPr>
            <a:r>
              <a:rPr lang="en-US" dirty="0">
                <a:solidFill>
                  <a:srgbClr val="993366"/>
                </a:solidFill>
              </a:rPr>
              <a:t>Existing System:</a:t>
            </a:r>
          </a:p>
          <a:p>
            <a:pPr algn="just">
              <a:lnSpc>
                <a:spcPct val="150000"/>
              </a:lnSpc>
              <a:spcAft>
                <a:spcPts val="800"/>
              </a:spcAft>
            </a:pPr>
            <a:r>
              <a:rPr lang="en-IN" sz="2800" dirty="0"/>
              <a:t>The existing system uses Content-Based Image Retrieval (CBIR) is a kind of feature extraction method which uses may contents of an image like shape, colour, texture for representation and indexing of image. </a:t>
            </a:r>
          </a:p>
          <a:p>
            <a:pPr algn="just">
              <a:lnSpc>
                <a:spcPct val="150000"/>
              </a:lnSpc>
              <a:spcAft>
                <a:spcPts val="800"/>
              </a:spcAft>
            </a:pPr>
            <a:r>
              <a:rPr lang="en-IN" sz="2800" dirty="0"/>
              <a:t>The system has the vulnerability of re-sizing, compression and colour differentiation</a:t>
            </a:r>
            <a:r>
              <a:rPr lang="en-IN" sz="1800" dirty="0"/>
              <a:t>. </a:t>
            </a:r>
          </a:p>
          <a:p>
            <a:pPr algn="just">
              <a:lnSpc>
                <a:spcPct val="150000"/>
              </a:lnSpc>
              <a:spcAft>
                <a:spcPts val="800"/>
              </a:spcAft>
            </a:pPr>
            <a:r>
              <a:rPr lang="en-IN" sz="2800" dirty="0"/>
              <a:t>CBIR requires lot of work to detect whether the images are plagiarized or not.</a:t>
            </a:r>
          </a:p>
          <a:p>
            <a:endParaRPr lang="en-IN" dirty="0"/>
          </a:p>
        </p:txBody>
      </p:sp>
    </p:spTree>
    <p:extLst>
      <p:ext uri="{BB962C8B-B14F-4D97-AF65-F5344CB8AC3E}">
        <p14:creationId xmlns:p14="http://schemas.microsoft.com/office/powerpoint/2010/main" val="2569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11B0-AB01-41BC-B38C-4DB59EC39A71}"/>
              </a:ext>
            </a:extLst>
          </p:cNvPr>
          <p:cNvSpPr>
            <a:spLocks noGrp="1"/>
          </p:cNvSpPr>
          <p:nvPr>
            <p:ph type="title"/>
          </p:nvPr>
        </p:nvSpPr>
        <p:spPr/>
        <p:txBody>
          <a:bodyPr/>
          <a:lstStyle/>
          <a:p>
            <a:r>
              <a:rPr lang="en-IN" altLang="en-US" dirty="0">
                <a:solidFill>
                  <a:srgbClr val="990033"/>
                </a:solidFill>
                <a:sym typeface="+mn-ea"/>
              </a:rPr>
              <a:t>Proposed</a:t>
            </a:r>
            <a:r>
              <a:rPr lang="en-US" dirty="0">
                <a:solidFill>
                  <a:srgbClr val="990033"/>
                </a:solidFill>
                <a:sym typeface="+mn-ea"/>
              </a:rPr>
              <a:t> Problem</a:t>
            </a:r>
            <a:endParaRPr lang="en-IN" dirty="0"/>
          </a:p>
        </p:txBody>
      </p:sp>
      <p:sp>
        <p:nvSpPr>
          <p:cNvPr id="3" name="Content Placeholder 2">
            <a:extLst>
              <a:ext uri="{FF2B5EF4-FFF2-40B4-BE49-F238E27FC236}">
                <a16:creationId xmlns:a16="http://schemas.microsoft.com/office/drawing/2014/main" id="{589EAD4A-2766-4EB8-A18B-C84D8E8DC656}"/>
              </a:ext>
            </a:extLst>
          </p:cNvPr>
          <p:cNvSpPr>
            <a:spLocks noGrp="1"/>
          </p:cNvSpPr>
          <p:nvPr>
            <p:ph sz="quarter" idx="1"/>
          </p:nvPr>
        </p:nvSpPr>
        <p:spPr/>
        <p:txBody>
          <a:bodyPr>
            <a:normAutofit fontScale="70000" lnSpcReduction="20000"/>
          </a:bodyPr>
          <a:lstStyle/>
          <a:p>
            <a:pPr marL="0" indent="0">
              <a:buNone/>
            </a:pPr>
            <a:r>
              <a:rPr lang="en-IN" altLang="en-US" sz="2800" dirty="0">
                <a:solidFill>
                  <a:srgbClr val="993366"/>
                </a:solidFill>
                <a:sym typeface="+mn-ea"/>
              </a:rPr>
              <a:t>Proposed</a:t>
            </a:r>
            <a:r>
              <a:rPr lang="en-US" sz="2800" dirty="0">
                <a:solidFill>
                  <a:srgbClr val="993366"/>
                </a:solidFill>
                <a:sym typeface="+mn-ea"/>
              </a:rPr>
              <a:t> System:</a:t>
            </a:r>
          </a:p>
          <a:p>
            <a:pPr marL="0" indent="0">
              <a:buNone/>
            </a:pPr>
            <a:endParaRPr lang="en-IN" sz="2800" dirty="0"/>
          </a:p>
          <a:p>
            <a:r>
              <a:rPr lang="en-IN" sz="2800" dirty="0"/>
              <a:t>In </a:t>
            </a:r>
            <a:r>
              <a:rPr lang="en-IN" sz="3200" dirty="0"/>
              <a:t>the proposed system it uses FMM(Five modulus method) algorithm.  The FMM (Five Modulus Method) algorithm converts an random image into 8*8 block matrix.  I have used FMM for compression as the intended data which is required is not lost in this method</a:t>
            </a:r>
          </a:p>
          <a:p>
            <a:pPr algn="just">
              <a:lnSpc>
                <a:spcPct val="107000"/>
              </a:lnSpc>
              <a:spcAft>
                <a:spcPts val="800"/>
              </a:spcAft>
            </a:pPr>
            <a:r>
              <a:rPr lang="en-IN" sz="2800" dirty="0"/>
              <a:t>The proposed work mainly focus on finding the similarity between two images. Sample image is given as the reference and it is compared with the other image which is taken from any journal and comparison is done through histogram. </a:t>
            </a:r>
          </a:p>
          <a:p>
            <a:pPr marL="342900" lvl="0" indent="-342900" algn="just">
              <a:lnSpc>
                <a:spcPct val="107000"/>
              </a:lnSpc>
              <a:spcAft>
                <a:spcPts val="800"/>
              </a:spcAft>
              <a:buFont typeface="Symbol" panose="05050102010706020507" pitchFamily="18" charset="2"/>
              <a:buChar char=""/>
            </a:pPr>
            <a:r>
              <a:rPr lang="en-IN" sz="2800" dirty="0"/>
              <a:t>Histogram is the best way to visualize the largest intensities of an image. It is used to find the problems which originate during image acquisition such as exposure, contrast etc.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998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129CB-F9D7-4B7F-B60A-52859A19BC5D}"/>
              </a:ext>
            </a:extLst>
          </p:cNvPr>
          <p:cNvSpPr>
            <a:spLocks noGrp="1"/>
          </p:cNvSpPr>
          <p:nvPr>
            <p:ph type="title"/>
          </p:nvPr>
        </p:nvSpPr>
        <p:spPr/>
        <p:txBody>
          <a:bodyPr>
            <a:normAutofit/>
          </a:bodyPr>
          <a:lstStyle/>
          <a:p>
            <a:r>
              <a:rPr lang="en-US" sz="2800" dirty="0">
                <a:solidFill>
                  <a:srgbClr val="C00000"/>
                </a:solidFill>
              </a:rPr>
              <a:t>DESIGN METHODOLOGY</a:t>
            </a:r>
            <a:endParaRPr lang="en-IN" sz="2800" dirty="0">
              <a:solidFill>
                <a:srgbClr val="C00000"/>
              </a:solidFill>
            </a:endParaRPr>
          </a:p>
        </p:txBody>
      </p:sp>
      <p:sp>
        <p:nvSpPr>
          <p:cNvPr id="4" name="Content Placeholder 3">
            <a:extLst>
              <a:ext uri="{FF2B5EF4-FFF2-40B4-BE49-F238E27FC236}">
                <a16:creationId xmlns:a16="http://schemas.microsoft.com/office/drawing/2014/main" id="{D53AA9D1-0BF5-4FBD-B371-27CBA620D52C}"/>
              </a:ext>
            </a:extLst>
          </p:cNvPr>
          <p:cNvSpPr>
            <a:spLocks noGrp="1"/>
          </p:cNvSpPr>
          <p:nvPr>
            <p:ph sz="quarter" idx="1"/>
          </p:nvPr>
        </p:nvSpPr>
        <p:spPr>
          <a:xfrm>
            <a:off x="152400" y="1447800"/>
            <a:ext cx="8839200" cy="4953000"/>
          </a:xfrm>
        </p:spPr>
        <p:txBody>
          <a:bodyPr/>
          <a:lstStyle/>
          <a:p>
            <a:pPr marL="342900" indent="-342900">
              <a:buFont typeface="+mj-lt"/>
              <a:buAutoNum type="arabicPeriod"/>
            </a:pPr>
            <a:r>
              <a:rPr lang="en-US" sz="1800" dirty="0">
                <a:latin typeface="Calibri" panose="020F0502020204030204" pitchFamily="34" charset="0"/>
                <a:cs typeface="Calibri" panose="020F0502020204030204" pitchFamily="34" charset="0"/>
              </a:rPr>
              <a:t>Implementation of OpenCV,Matplot and Django</a:t>
            </a:r>
          </a:p>
          <a:p>
            <a:pPr marL="342900" indent="-342900">
              <a:buFont typeface="+mj-lt"/>
              <a:buAutoNum type="arabicPeriod"/>
            </a:pPr>
            <a:r>
              <a:rPr lang="en-US" sz="1800" dirty="0">
                <a:latin typeface="Calibri" panose="020F0502020204030204" pitchFamily="34" charset="0"/>
                <a:cs typeface="Calibri" panose="020F0502020204030204" pitchFamily="34" charset="0"/>
              </a:rPr>
              <a:t>Take the input from the Database.</a:t>
            </a:r>
          </a:p>
          <a:p>
            <a:pPr marL="342900" indent="-342900">
              <a:buFont typeface="+mj-lt"/>
              <a:buAutoNum type="arabicPeriod"/>
            </a:pPr>
            <a:r>
              <a:rPr lang="en-US" sz="1800" dirty="0">
                <a:latin typeface="Calibri" panose="020F0502020204030204" pitchFamily="34" charset="0"/>
                <a:cs typeface="Calibri" panose="020F0502020204030204" pitchFamily="34" charset="0"/>
              </a:rPr>
              <a:t>Preprocessing of the Data i.e., Resizing, Grey scaling, Binarization.</a:t>
            </a:r>
          </a:p>
          <a:p>
            <a:pPr marL="342900" indent="-342900">
              <a:buFont typeface="+mj-lt"/>
              <a:buAutoNum type="arabicPeriod"/>
            </a:pPr>
            <a:r>
              <a:rPr lang="en-US" sz="1800" dirty="0">
                <a:latin typeface="Calibri" panose="020F0502020204030204" pitchFamily="34" charset="0"/>
                <a:cs typeface="Calibri" panose="020F0502020204030204" pitchFamily="34" charset="0"/>
              </a:rPr>
              <a:t>Perform Histogram on Pre processed Images</a:t>
            </a:r>
          </a:p>
          <a:p>
            <a:pPr marL="342900" indent="-342900">
              <a:buFont typeface="+mj-lt"/>
              <a:buAutoNum type="arabicPeriod"/>
            </a:pPr>
            <a:r>
              <a:rPr lang="en-US" sz="1800" dirty="0">
                <a:latin typeface="Calibri" panose="020F0502020204030204" pitchFamily="34" charset="0"/>
                <a:cs typeface="Calibri" panose="020F0502020204030204" pitchFamily="34" charset="0"/>
              </a:rPr>
              <a:t>Compare the results </a:t>
            </a:r>
          </a:p>
          <a:p>
            <a:pPr marL="342900" indent="-342900">
              <a:buFont typeface="+mj-lt"/>
              <a:buAutoNum type="arabicPeriod"/>
            </a:pPr>
            <a:r>
              <a:rPr lang="en-US" sz="1800" dirty="0">
                <a:latin typeface="Calibri" panose="020F0502020204030204" pitchFamily="34" charset="0"/>
                <a:cs typeface="Calibri" panose="020F0502020204030204" pitchFamily="34" charset="0"/>
              </a:rPr>
              <a:t>Display the result whether image is Plagiarized or not.</a:t>
            </a:r>
          </a:p>
          <a:p>
            <a:pPr marL="0" indent="0">
              <a:buNone/>
            </a:pP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endParaRPr lang="en-US" sz="18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48792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10CA-C1A9-4588-9238-D5C2FA09BBB4}"/>
              </a:ext>
            </a:extLst>
          </p:cNvPr>
          <p:cNvSpPr>
            <a:spLocks noGrp="1"/>
          </p:cNvSpPr>
          <p:nvPr>
            <p:ph type="title"/>
          </p:nvPr>
        </p:nvSpPr>
        <p:spPr/>
        <p:txBody>
          <a:bodyPr/>
          <a:lstStyle/>
          <a:p>
            <a:r>
              <a:rPr lang="en-US" dirty="0">
                <a:solidFill>
                  <a:srgbClr val="C00000"/>
                </a:solidFill>
              </a:rPr>
              <a:t>FLOW CHART</a:t>
            </a:r>
            <a:endParaRPr lang="en-IN" dirty="0">
              <a:solidFill>
                <a:srgbClr val="C00000"/>
              </a:solidFill>
            </a:endParaRPr>
          </a:p>
        </p:txBody>
      </p:sp>
      <p:pic>
        <p:nvPicPr>
          <p:cNvPr id="4" name="Content Placeholder 4">
            <a:extLst>
              <a:ext uri="{FF2B5EF4-FFF2-40B4-BE49-F238E27FC236}">
                <a16:creationId xmlns:a16="http://schemas.microsoft.com/office/drawing/2014/main" id="{B9EEECD3-A905-474A-9EE0-CDA00A0BE44F}"/>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95449" y="1752600"/>
            <a:ext cx="5147005" cy="4572000"/>
          </a:xfrm>
        </p:spPr>
      </p:pic>
    </p:spTree>
    <p:extLst>
      <p:ext uri="{BB962C8B-B14F-4D97-AF65-F5344CB8AC3E}">
        <p14:creationId xmlns:p14="http://schemas.microsoft.com/office/powerpoint/2010/main" val="282580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FC2A6-C2CA-461E-82F0-35D43FE9FD0F}"/>
              </a:ext>
            </a:extLst>
          </p:cNvPr>
          <p:cNvSpPr>
            <a:spLocks noGrp="1"/>
          </p:cNvSpPr>
          <p:nvPr>
            <p:ph type="title"/>
          </p:nvPr>
        </p:nvSpPr>
        <p:spPr/>
        <p:txBody>
          <a:bodyPr/>
          <a:lstStyle/>
          <a:p>
            <a:r>
              <a:rPr lang="en-US" dirty="0">
                <a:solidFill>
                  <a:srgbClr val="C00000"/>
                </a:solidFill>
              </a:rPr>
              <a:t>ALGORITHM</a:t>
            </a:r>
            <a:endParaRPr lang="en-IN" dirty="0">
              <a:solidFill>
                <a:srgbClr val="C00000"/>
              </a:solidFill>
            </a:endParaRPr>
          </a:p>
        </p:txBody>
      </p:sp>
      <p:sp>
        <p:nvSpPr>
          <p:cNvPr id="3" name="Content Placeholder 2">
            <a:extLst>
              <a:ext uri="{FF2B5EF4-FFF2-40B4-BE49-F238E27FC236}">
                <a16:creationId xmlns:a16="http://schemas.microsoft.com/office/drawing/2014/main" id="{C0BCB67E-26F8-401E-A1F5-71C376F229BD}"/>
              </a:ext>
            </a:extLst>
          </p:cNvPr>
          <p:cNvSpPr>
            <a:spLocks noGrp="1"/>
          </p:cNvSpPr>
          <p:nvPr>
            <p:ph sz="quarter" idx="1"/>
          </p:nvPr>
        </p:nvSpPr>
        <p:spPr>
          <a:xfrm>
            <a:off x="301752" y="1527048"/>
            <a:ext cx="8766048" cy="5102352"/>
          </a:xfrm>
        </p:spPr>
        <p:txBody>
          <a:bodyPr>
            <a:normAutofit fontScale="62500" lnSpcReduction="20000"/>
          </a:bodyPr>
          <a:lstStyle/>
          <a:p>
            <a:pPr marL="0" indent="0">
              <a:buNone/>
            </a:pPr>
            <a:r>
              <a:rPr lang="en-IN" sz="3400" dirty="0"/>
              <a:t>FMM Algorithm</a:t>
            </a:r>
          </a:p>
          <a:p>
            <a:r>
              <a:rPr lang="en-IN" sz="3400" dirty="0"/>
              <a:t> The basic idea in FMM is to check the whole pixels in the 8×8 and transform each pixel into a number divisible by 5 according to the following conditions</a:t>
            </a:r>
            <a:r>
              <a:rPr lang="en-IN" sz="1800" dirty="0"/>
              <a:t>.</a:t>
            </a:r>
            <a:r>
              <a:rPr lang="en-IN" dirty="0"/>
              <a:t> </a:t>
            </a:r>
          </a:p>
          <a:p>
            <a:pPr marL="0" indent="0" algn="ctr">
              <a:buNone/>
            </a:pPr>
            <a:endParaRPr lang="en-IN" sz="2300" dirty="0">
              <a:latin typeface="Calibri" panose="020F0502020204030204" pitchFamily="34" charset="0"/>
              <a:cs typeface="Calibri" panose="020F0502020204030204" pitchFamily="34" charset="0"/>
            </a:endParaRPr>
          </a:p>
          <a:p>
            <a:pPr marL="0" indent="0" algn="ctr">
              <a:buNone/>
            </a:pPr>
            <a:r>
              <a:rPr lang="en-IN" sz="2300" dirty="0">
                <a:latin typeface="Calibri" panose="020F0502020204030204" pitchFamily="34" charset="0"/>
                <a:cs typeface="Calibri" panose="020F0502020204030204" pitchFamily="34" charset="0"/>
              </a:rPr>
              <a:t>if A(i,j) Mod 5 = 4 </a:t>
            </a:r>
          </a:p>
          <a:p>
            <a:pPr marL="0" indent="0" algn="ctr">
              <a:buNone/>
            </a:pPr>
            <a:r>
              <a:rPr lang="en-IN" sz="2300" dirty="0">
                <a:latin typeface="Calibri" panose="020F0502020204030204" pitchFamily="34" charset="0"/>
                <a:cs typeface="Calibri" panose="020F0502020204030204" pitchFamily="34" charset="0"/>
              </a:rPr>
              <a:t>A(i,j)=A(i,j)+1 </a:t>
            </a:r>
          </a:p>
          <a:p>
            <a:pPr marL="0" indent="0" algn="ctr">
              <a:buNone/>
            </a:pPr>
            <a:r>
              <a:rPr lang="en-IN" sz="2300" dirty="0">
                <a:latin typeface="Calibri" panose="020F0502020204030204" pitchFamily="34" charset="0"/>
                <a:cs typeface="Calibri" panose="020F0502020204030204" pitchFamily="34" charset="0"/>
              </a:rPr>
              <a:t>Else if A(i,j) Mod 5 = 3 </a:t>
            </a:r>
          </a:p>
          <a:p>
            <a:pPr marL="0" indent="0" algn="ctr">
              <a:buNone/>
            </a:pPr>
            <a:r>
              <a:rPr lang="en-IN" sz="2300" dirty="0">
                <a:latin typeface="Calibri" panose="020F0502020204030204" pitchFamily="34" charset="0"/>
                <a:cs typeface="Calibri" panose="020F0502020204030204" pitchFamily="34" charset="0"/>
              </a:rPr>
              <a:t>A(i,j)=A(i,j)+2 </a:t>
            </a:r>
          </a:p>
          <a:p>
            <a:pPr marL="0" indent="0" algn="ctr">
              <a:buNone/>
            </a:pPr>
            <a:r>
              <a:rPr lang="en-IN" sz="2300" dirty="0">
                <a:latin typeface="Calibri" panose="020F0502020204030204" pitchFamily="34" charset="0"/>
                <a:cs typeface="Calibri" panose="020F0502020204030204" pitchFamily="34" charset="0"/>
              </a:rPr>
              <a:t>Else if A(i,j) Mod 5 = 2</a:t>
            </a:r>
          </a:p>
          <a:p>
            <a:pPr marL="0" indent="0" algn="ctr">
              <a:buNone/>
            </a:pPr>
            <a:r>
              <a:rPr lang="en-IN" sz="2300" dirty="0">
                <a:latin typeface="Calibri" panose="020F0502020204030204" pitchFamily="34" charset="0"/>
                <a:cs typeface="Calibri" panose="020F0502020204030204" pitchFamily="34" charset="0"/>
              </a:rPr>
              <a:t> A(i,j)=A(i,j)-2 </a:t>
            </a:r>
          </a:p>
          <a:p>
            <a:pPr marL="0" indent="0" algn="ctr">
              <a:buNone/>
            </a:pPr>
            <a:r>
              <a:rPr lang="en-IN" sz="2300" dirty="0">
                <a:latin typeface="Calibri" panose="020F0502020204030204" pitchFamily="34" charset="0"/>
                <a:cs typeface="Calibri" panose="020F0502020204030204" pitchFamily="34" charset="0"/>
              </a:rPr>
              <a:t>Else if A(i,j) Mod 5 = 1</a:t>
            </a:r>
          </a:p>
          <a:p>
            <a:pPr marL="0" indent="0" algn="ctr">
              <a:buNone/>
            </a:pPr>
            <a:r>
              <a:rPr lang="en-IN" sz="2300" dirty="0">
                <a:latin typeface="Calibri" panose="020F0502020204030204" pitchFamily="34" charset="0"/>
                <a:cs typeface="Calibri" panose="020F0502020204030204" pitchFamily="34" charset="0"/>
              </a:rPr>
              <a:t> A(i,j)=A(i,j)-1</a:t>
            </a:r>
          </a:p>
          <a:p>
            <a:pPr marL="0" indent="0" algn="ctr">
              <a:buNone/>
            </a:pPr>
            <a:r>
              <a:rPr lang="en-IN" sz="2300" dirty="0">
                <a:latin typeface="Calibri" panose="020F0502020204030204" pitchFamily="34" charset="0"/>
                <a:cs typeface="Calibri" panose="020F0502020204030204" pitchFamily="34" charset="0"/>
              </a:rPr>
              <a:t>for </a:t>
            </a:r>
            <a:r>
              <a:rPr lang="en-IN" sz="2300" dirty="0" err="1">
                <a:latin typeface="Calibri" panose="020F0502020204030204" pitchFamily="34" charset="0"/>
                <a:cs typeface="Calibri" panose="020F0502020204030204" pitchFamily="34" charset="0"/>
              </a:rPr>
              <a:t>i</a:t>
            </a:r>
            <a:r>
              <a:rPr lang="en-IN" sz="2300" dirty="0">
                <a:latin typeface="Calibri" panose="020F0502020204030204" pitchFamily="34" charset="0"/>
                <a:cs typeface="Calibri" panose="020F0502020204030204" pitchFamily="34" charset="0"/>
              </a:rPr>
              <a:t> in range(rows):</a:t>
            </a:r>
          </a:p>
          <a:p>
            <a:pPr marL="0" indent="0" algn="ctr">
              <a:buNone/>
            </a:pPr>
            <a:r>
              <a:rPr lang="en-IN" sz="2300" dirty="0">
                <a:latin typeface="Calibri" panose="020F0502020204030204" pitchFamily="34" charset="0"/>
                <a:cs typeface="Calibri" panose="020F0502020204030204" pitchFamily="34" charset="0"/>
              </a:rPr>
              <a:t>        for j in range(cols):</a:t>
            </a:r>
          </a:p>
          <a:p>
            <a:pPr marL="0" indent="0" algn="ctr">
              <a:buNone/>
            </a:pPr>
            <a:r>
              <a:rPr lang="en-IN" sz="2300" dirty="0">
                <a:latin typeface="Calibri" panose="020F0502020204030204" pitchFamily="34" charset="0"/>
                <a:cs typeface="Calibri" panose="020F0502020204030204" pitchFamily="34" charset="0"/>
              </a:rPr>
              <a:t>k = img[i,j]</a:t>
            </a:r>
          </a:p>
          <a:p>
            <a:pPr marL="0" indent="0" algn="ctr">
              <a:buNone/>
            </a:pPr>
            <a:r>
              <a:rPr lang="en-IN" sz="2300" dirty="0">
                <a:latin typeface="Calibri" panose="020F0502020204030204" pitchFamily="34" charset="0"/>
                <a:cs typeface="Calibri" panose="020F0502020204030204" pitchFamily="34" charset="0"/>
              </a:rPr>
              <a:t>k = k / 5</a:t>
            </a:r>
          </a:p>
          <a:p>
            <a:pPr marL="0" indent="0" algn="ctr">
              <a:buNone/>
            </a:pPr>
            <a:r>
              <a:rPr lang="en-IN" sz="2300" dirty="0">
                <a:latin typeface="Calibri" panose="020F0502020204030204" pitchFamily="34" charset="0"/>
                <a:cs typeface="Calibri" panose="020F0502020204030204" pitchFamily="34" charset="0"/>
              </a:rPr>
              <a:t>img[i,j] = k</a:t>
            </a:r>
          </a:p>
          <a:p>
            <a:pPr marL="0" indent="0" algn="ctr">
              <a:buNone/>
            </a:pPr>
            <a:r>
              <a:rPr lang="en-IN" sz="2300" dirty="0">
                <a:latin typeface="Calibri" panose="020F0502020204030204" pitchFamily="34" charset="0"/>
                <a:cs typeface="Calibri" panose="020F0502020204030204" pitchFamily="34" charset="0"/>
              </a:rPr>
              <a:t>temp = img.ravel()</a:t>
            </a:r>
          </a:p>
          <a:p>
            <a:pPr marL="0" indent="0" algn="ctr">
              <a:buNone/>
            </a:pPr>
            <a:r>
              <a:rPr lang="en-IN" sz="2300" dirty="0">
                <a:latin typeface="Calibri" panose="020F0502020204030204" pitchFamily="34" charset="0"/>
                <a:cs typeface="Calibri" panose="020F0502020204030204" pitchFamily="34" charset="0"/>
              </a:rPr>
              <a:t>temp = np.min(img)</a:t>
            </a:r>
          </a:p>
          <a:p>
            <a:pPr marL="0" indent="0" algn="ctr">
              <a:buNone/>
            </a:pPr>
            <a:endParaRPr lang="en-IN" sz="1600" dirty="0"/>
          </a:p>
        </p:txBody>
      </p:sp>
    </p:spTree>
    <p:extLst>
      <p:ext uri="{BB962C8B-B14F-4D97-AF65-F5344CB8AC3E}">
        <p14:creationId xmlns:p14="http://schemas.microsoft.com/office/powerpoint/2010/main" val="1760997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6F21-D120-407F-81E9-00B76FE5877A}"/>
              </a:ext>
            </a:extLst>
          </p:cNvPr>
          <p:cNvSpPr>
            <a:spLocks noGrp="1"/>
          </p:cNvSpPr>
          <p:nvPr>
            <p:ph type="title"/>
          </p:nvPr>
        </p:nvSpPr>
        <p:spPr/>
        <p:txBody>
          <a:bodyPr/>
          <a:lstStyle/>
          <a:p>
            <a:endParaRPr lang="en-IN"/>
          </a:p>
        </p:txBody>
      </p:sp>
      <p:sp>
        <p:nvSpPr>
          <p:cNvPr id="11" name="Content Placeholder 10">
            <a:extLst>
              <a:ext uri="{FF2B5EF4-FFF2-40B4-BE49-F238E27FC236}">
                <a16:creationId xmlns:a16="http://schemas.microsoft.com/office/drawing/2014/main" id="{BFC70EB4-D15D-49DA-85D6-644121849813}"/>
              </a:ext>
            </a:extLst>
          </p:cNvPr>
          <p:cNvSpPr>
            <a:spLocks noGrp="1"/>
          </p:cNvSpPr>
          <p:nvPr>
            <p:ph sz="quarter" idx="1"/>
          </p:nvPr>
        </p:nvSpPr>
        <p:spPr/>
        <p:txBody>
          <a:bodyPr/>
          <a:lstStyle/>
          <a:p>
            <a:pPr marL="0" indent="0">
              <a:buNone/>
            </a:pPr>
            <a:r>
              <a:rPr lang="en-IN" dirty="0">
                <a:latin typeface="Calibri" panose="020F0502020204030204" pitchFamily="34" charset="0"/>
                <a:cs typeface="Calibri" panose="020F0502020204030204" pitchFamily="34" charset="0"/>
              </a:rPr>
              <a:t>TABLE 1 sample 8 x 8 Matrix</a:t>
            </a:r>
          </a:p>
        </p:txBody>
      </p:sp>
      <p:pic>
        <p:nvPicPr>
          <p:cNvPr id="13" name="Picture 12">
            <a:extLst>
              <a:ext uri="{FF2B5EF4-FFF2-40B4-BE49-F238E27FC236}">
                <a16:creationId xmlns:a16="http://schemas.microsoft.com/office/drawing/2014/main" id="{9D41B0B6-51D4-4940-91AF-4336B02D9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514600"/>
            <a:ext cx="6907696" cy="3429000"/>
          </a:xfrm>
          <a:prstGeom prst="rect">
            <a:avLst/>
          </a:prstGeom>
        </p:spPr>
      </p:pic>
    </p:spTree>
    <p:extLst>
      <p:ext uri="{BB962C8B-B14F-4D97-AF65-F5344CB8AC3E}">
        <p14:creationId xmlns:p14="http://schemas.microsoft.com/office/powerpoint/2010/main" val="419332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285C-76F3-4069-A483-45D26A8586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0130A5-B0A1-45F5-AFDE-A7F0647ADA89}"/>
              </a:ext>
            </a:extLst>
          </p:cNvPr>
          <p:cNvSpPr>
            <a:spLocks noGrp="1"/>
          </p:cNvSpPr>
          <p:nvPr>
            <p:ph sz="quarter" idx="1"/>
          </p:nvPr>
        </p:nvSpPr>
        <p:spPr/>
        <p:txBody>
          <a:bodyPr/>
          <a:lstStyle/>
          <a:p>
            <a:r>
              <a:rPr lang="en-US" dirty="0">
                <a:latin typeface="Calibri" panose="020F0502020204030204" pitchFamily="34" charset="0"/>
                <a:cs typeface="Calibri" panose="020F0502020204030204" pitchFamily="34" charset="0"/>
              </a:rPr>
              <a:t>TABLE 2 Transformed block matrix using FMM</a:t>
            </a:r>
          </a:p>
          <a:p>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313E127-E188-418B-8144-A6128ABB1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564226"/>
            <a:ext cx="4835022" cy="2472594"/>
          </a:xfrm>
          <a:prstGeom prst="rect">
            <a:avLst/>
          </a:prstGeom>
        </p:spPr>
      </p:pic>
    </p:spTree>
    <p:extLst>
      <p:ext uri="{BB962C8B-B14F-4D97-AF65-F5344CB8AC3E}">
        <p14:creationId xmlns:p14="http://schemas.microsoft.com/office/powerpoint/2010/main" val="23060634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517</TotalTime>
  <Words>705</Words>
  <Application>Microsoft Office PowerPoint</Application>
  <PresentationFormat>On-screen Show (4:3)</PresentationFormat>
  <Paragraphs>70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Georgia</vt:lpstr>
      <vt:lpstr>Gill Sans MT</vt:lpstr>
      <vt:lpstr>Symbol</vt:lpstr>
      <vt:lpstr>Times New Roman</vt:lpstr>
      <vt:lpstr>Wingdings</vt:lpstr>
      <vt:lpstr>Wingdings 2</vt:lpstr>
      <vt:lpstr>Civic</vt:lpstr>
      <vt:lpstr>MAHATMA GANDHI INSTITUTE OF TECHNOLOGY Department of Computer Science and Engineering </vt:lpstr>
      <vt:lpstr>Problem Statement </vt:lpstr>
      <vt:lpstr>Existing Problem </vt:lpstr>
      <vt:lpstr>Proposed Problem</vt:lpstr>
      <vt:lpstr>DESIGN METHODOLOGY</vt:lpstr>
      <vt:lpstr>FLOW CHART</vt:lpstr>
      <vt:lpstr>ALGORITHM</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Written Equation Solver using CNN</dc:title>
  <dc:creator>Windows User</dc:creator>
  <cp:lastModifiedBy>sandeep sandy</cp:lastModifiedBy>
  <cp:revision>42</cp:revision>
  <dcterms:created xsi:type="dcterms:W3CDTF">2021-04-07T17:03:00Z</dcterms:created>
  <dcterms:modified xsi:type="dcterms:W3CDTF">2021-06-27T12:00:18Z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