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2a373d4975ec45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17T18:33:03.033" idx="1">
    <p:pos x="10" y="10"/>
    <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B2336-C2BD-4181-A74A-E2235A2D1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2B2D738-6427-4455-B7AC-4CB7C42E14E4}">
      <dgm:prSet phldrT="[Text]"/>
      <dgm:spPr/>
      <dgm:t>
        <a:bodyPr/>
        <a:lstStyle/>
        <a:p>
          <a:r>
            <a:rPr lang="en-US" dirty="0" smtClean="0"/>
            <a:t>1</a:t>
          </a:r>
          <a:endParaRPr lang="en-US" dirty="0"/>
        </a:p>
      </dgm:t>
    </dgm:pt>
    <dgm:pt modelId="{E1E71C42-6AFE-4EFC-B6A0-C66417134B02}" type="parTrans" cxnId="{45BD7B41-4C4C-4D65-B8E4-B56EA2DC9405}">
      <dgm:prSet/>
      <dgm:spPr/>
      <dgm:t>
        <a:bodyPr/>
        <a:lstStyle/>
        <a:p>
          <a:endParaRPr lang="en-US"/>
        </a:p>
      </dgm:t>
    </dgm:pt>
    <dgm:pt modelId="{48D945F9-7FCC-4298-965E-69AB9F5B850A}" type="sibTrans" cxnId="{45BD7B41-4C4C-4D65-B8E4-B56EA2DC9405}">
      <dgm:prSet/>
      <dgm:spPr/>
      <dgm:t>
        <a:bodyPr/>
        <a:lstStyle/>
        <a:p>
          <a:endParaRPr lang="en-US"/>
        </a:p>
      </dgm:t>
    </dgm:pt>
    <dgm:pt modelId="{66F430C3-1A35-43A4-AB4C-FEB210013B8E}">
      <dgm:prSet phldrT="[Text]"/>
      <dgm:spPr/>
      <dgm:t>
        <a:bodyPr/>
        <a:lstStyle/>
        <a:p>
          <a:r>
            <a:rPr lang="en-US" dirty="0" smtClean="0"/>
            <a:t>Description</a:t>
          </a:r>
          <a:endParaRPr lang="en-US" dirty="0"/>
        </a:p>
      </dgm:t>
    </dgm:pt>
    <dgm:pt modelId="{E562A70D-BF8F-4649-91CD-30FD9527FE29}" type="parTrans" cxnId="{BF96BCFC-4D41-4661-B0D0-20A0F8B8B137}">
      <dgm:prSet/>
      <dgm:spPr/>
      <dgm:t>
        <a:bodyPr/>
        <a:lstStyle/>
        <a:p>
          <a:endParaRPr lang="en-US"/>
        </a:p>
      </dgm:t>
    </dgm:pt>
    <dgm:pt modelId="{B13C1096-0C74-4690-B7D8-B2E979ACFE44}" type="sibTrans" cxnId="{BF96BCFC-4D41-4661-B0D0-20A0F8B8B137}">
      <dgm:prSet/>
      <dgm:spPr/>
      <dgm:t>
        <a:bodyPr/>
        <a:lstStyle/>
        <a:p>
          <a:endParaRPr lang="en-US"/>
        </a:p>
      </dgm:t>
    </dgm:pt>
    <dgm:pt modelId="{C73BB124-C24B-481F-8BEB-C33EF8586C61}">
      <dgm:prSet phldrT="[Text]"/>
      <dgm:spPr/>
      <dgm:t>
        <a:bodyPr/>
        <a:lstStyle/>
        <a:p>
          <a:r>
            <a:rPr lang="en-US" dirty="0" smtClean="0"/>
            <a:t>2</a:t>
          </a:r>
          <a:endParaRPr lang="en-US" dirty="0"/>
        </a:p>
      </dgm:t>
    </dgm:pt>
    <dgm:pt modelId="{C86C30DE-DE41-4DB3-8AE7-C5D21734AE36}" type="parTrans" cxnId="{8CD5A4DE-CD12-4E36-B0DB-0F708AFE47EB}">
      <dgm:prSet/>
      <dgm:spPr/>
      <dgm:t>
        <a:bodyPr/>
        <a:lstStyle/>
        <a:p>
          <a:endParaRPr lang="en-US"/>
        </a:p>
      </dgm:t>
    </dgm:pt>
    <dgm:pt modelId="{AAFA5986-BAF9-4C7B-A7D8-BFF282DCB4A7}" type="sibTrans" cxnId="{8CD5A4DE-CD12-4E36-B0DB-0F708AFE47EB}">
      <dgm:prSet/>
      <dgm:spPr/>
      <dgm:t>
        <a:bodyPr/>
        <a:lstStyle/>
        <a:p>
          <a:endParaRPr lang="en-US"/>
        </a:p>
      </dgm:t>
    </dgm:pt>
    <dgm:pt modelId="{7C102F82-44F0-4D03-A090-C6F3C5567B67}">
      <dgm:prSet phldrT="[Text]"/>
      <dgm:spPr/>
      <dgm:t>
        <a:bodyPr/>
        <a:lstStyle/>
        <a:p>
          <a:r>
            <a:rPr lang="en-US" dirty="0" smtClean="0"/>
            <a:t>Due Date </a:t>
          </a:r>
          <a:endParaRPr lang="en-US" dirty="0"/>
        </a:p>
      </dgm:t>
    </dgm:pt>
    <dgm:pt modelId="{B8752A40-1318-4A73-821A-3D2F7069D07B}" type="parTrans" cxnId="{FD374857-1971-4C21-A93A-1924019C55F3}">
      <dgm:prSet/>
      <dgm:spPr/>
      <dgm:t>
        <a:bodyPr/>
        <a:lstStyle/>
        <a:p>
          <a:endParaRPr lang="en-US"/>
        </a:p>
      </dgm:t>
    </dgm:pt>
    <dgm:pt modelId="{DD4E7BE8-7BDB-4FBD-825A-E0B8569EA46A}" type="sibTrans" cxnId="{FD374857-1971-4C21-A93A-1924019C55F3}">
      <dgm:prSet/>
      <dgm:spPr/>
      <dgm:t>
        <a:bodyPr/>
        <a:lstStyle/>
        <a:p>
          <a:endParaRPr lang="en-US"/>
        </a:p>
      </dgm:t>
    </dgm:pt>
    <dgm:pt modelId="{DF5E3E95-A0B3-46EF-9C51-A0BD5D78B72B}">
      <dgm:prSet phldrT="[Text]"/>
      <dgm:spPr/>
      <dgm:t>
        <a:bodyPr/>
        <a:lstStyle/>
        <a:p>
          <a:r>
            <a:rPr lang="en-US" dirty="0" smtClean="0"/>
            <a:t>3</a:t>
          </a:r>
          <a:endParaRPr lang="en-US" dirty="0"/>
        </a:p>
      </dgm:t>
    </dgm:pt>
    <dgm:pt modelId="{3364B3AB-76B6-4107-9E8B-60332F210FE9}" type="parTrans" cxnId="{3172ECAF-581D-479D-AC5E-2F40AEC7F803}">
      <dgm:prSet/>
      <dgm:spPr/>
      <dgm:t>
        <a:bodyPr/>
        <a:lstStyle/>
        <a:p>
          <a:endParaRPr lang="en-US"/>
        </a:p>
      </dgm:t>
    </dgm:pt>
    <dgm:pt modelId="{E688FC68-0C11-47B1-B91A-3831125DDEE2}" type="sibTrans" cxnId="{3172ECAF-581D-479D-AC5E-2F40AEC7F803}">
      <dgm:prSet/>
      <dgm:spPr/>
      <dgm:t>
        <a:bodyPr/>
        <a:lstStyle/>
        <a:p>
          <a:endParaRPr lang="en-US"/>
        </a:p>
      </dgm:t>
    </dgm:pt>
    <dgm:pt modelId="{14CDB535-8C90-4A36-974F-4A046E22AB82}">
      <dgm:prSet phldrT="[Text]"/>
      <dgm:spPr/>
      <dgm:t>
        <a:bodyPr/>
        <a:lstStyle/>
        <a:p>
          <a:r>
            <a:rPr lang="en-US" b="0" i="0" dirty="0" smtClean="0"/>
            <a:t>Completion status</a:t>
          </a:r>
          <a:endParaRPr lang="en-US" dirty="0"/>
        </a:p>
      </dgm:t>
    </dgm:pt>
    <dgm:pt modelId="{D41E339B-7608-45DA-A746-39910FDB65C2}" type="parTrans" cxnId="{EAD04201-4F7D-46A2-B0CF-131E1E57BD7B}">
      <dgm:prSet/>
      <dgm:spPr/>
      <dgm:t>
        <a:bodyPr/>
        <a:lstStyle/>
        <a:p>
          <a:endParaRPr lang="en-US"/>
        </a:p>
      </dgm:t>
    </dgm:pt>
    <dgm:pt modelId="{F8666354-AAB1-49DD-B432-38F19D6942A6}" type="sibTrans" cxnId="{EAD04201-4F7D-46A2-B0CF-131E1E57BD7B}">
      <dgm:prSet/>
      <dgm:spPr/>
      <dgm:t>
        <a:bodyPr/>
        <a:lstStyle/>
        <a:p>
          <a:endParaRPr lang="en-US"/>
        </a:p>
      </dgm:t>
    </dgm:pt>
    <dgm:pt modelId="{3F993184-9C1C-4CF7-9BB7-0D28200178A1}" type="pres">
      <dgm:prSet presAssocID="{661B2336-C2BD-4181-A74A-E2235A2D1225}" presName="linearFlow" presStyleCnt="0">
        <dgm:presLayoutVars>
          <dgm:dir/>
          <dgm:animLvl val="lvl"/>
          <dgm:resizeHandles val="exact"/>
        </dgm:presLayoutVars>
      </dgm:prSet>
      <dgm:spPr/>
    </dgm:pt>
    <dgm:pt modelId="{8667D554-30F5-4BB5-8A4E-BC6B7CFD7C6D}" type="pres">
      <dgm:prSet presAssocID="{D2B2D738-6427-4455-B7AC-4CB7C42E14E4}" presName="composite" presStyleCnt="0"/>
      <dgm:spPr/>
    </dgm:pt>
    <dgm:pt modelId="{539D82D1-6DEC-4D87-B457-53DF4F9755C8}" type="pres">
      <dgm:prSet presAssocID="{D2B2D738-6427-4455-B7AC-4CB7C42E14E4}" presName="parentText" presStyleLbl="alignNode1" presStyleIdx="0" presStyleCnt="3">
        <dgm:presLayoutVars>
          <dgm:chMax val="1"/>
          <dgm:bulletEnabled val="1"/>
        </dgm:presLayoutVars>
      </dgm:prSet>
      <dgm:spPr/>
    </dgm:pt>
    <dgm:pt modelId="{EB7E325B-74A7-4C98-B2DD-D8A204F09078}" type="pres">
      <dgm:prSet presAssocID="{D2B2D738-6427-4455-B7AC-4CB7C42E14E4}" presName="descendantText" presStyleLbl="alignAcc1" presStyleIdx="0" presStyleCnt="3" custLinFactNeighborX="0" custLinFactNeighborY="18425">
        <dgm:presLayoutVars>
          <dgm:bulletEnabled val="1"/>
        </dgm:presLayoutVars>
      </dgm:prSet>
      <dgm:spPr/>
      <dgm:t>
        <a:bodyPr/>
        <a:lstStyle/>
        <a:p>
          <a:endParaRPr lang="en-US"/>
        </a:p>
      </dgm:t>
    </dgm:pt>
    <dgm:pt modelId="{47BBD53C-DA6B-4F41-8528-EB1E4CFF6B0D}" type="pres">
      <dgm:prSet presAssocID="{48D945F9-7FCC-4298-965E-69AB9F5B850A}" presName="sp" presStyleCnt="0"/>
      <dgm:spPr/>
    </dgm:pt>
    <dgm:pt modelId="{2DA0BCF6-0909-4501-96DC-3312B2F4419D}" type="pres">
      <dgm:prSet presAssocID="{C73BB124-C24B-481F-8BEB-C33EF8586C61}" presName="composite" presStyleCnt="0"/>
      <dgm:spPr/>
    </dgm:pt>
    <dgm:pt modelId="{D3F53CD6-6966-45EA-9CAD-037AE722E9EE}" type="pres">
      <dgm:prSet presAssocID="{C73BB124-C24B-481F-8BEB-C33EF8586C61}" presName="parentText" presStyleLbl="alignNode1" presStyleIdx="1" presStyleCnt="3">
        <dgm:presLayoutVars>
          <dgm:chMax val="1"/>
          <dgm:bulletEnabled val="1"/>
        </dgm:presLayoutVars>
      </dgm:prSet>
      <dgm:spPr/>
    </dgm:pt>
    <dgm:pt modelId="{3311C670-43D7-4827-B817-F8E636D5A123}" type="pres">
      <dgm:prSet presAssocID="{C73BB124-C24B-481F-8BEB-C33EF8586C61}" presName="descendantText" presStyleLbl="alignAcc1" presStyleIdx="1" presStyleCnt="3" custLinFactNeighborX="0" custLinFactNeighborY="9213">
        <dgm:presLayoutVars>
          <dgm:bulletEnabled val="1"/>
        </dgm:presLayoutVars>
      </dgm:prSet>
      <dgm:spPr/>
      <dgm:t>
        <a:bodyPr/>
        <a:lstStyle/>
        <a:p>
          <a:endParaRPr lang="en-US"/>
        </a:p>
      </dgm:t>
    </dgm:pt>
    <dgm:pt modelId="{2A3C60B3-5DCD-4601-A1C2-77443E51291B}" type="pres">
      <dgm:prSet presAssocID="{AAFA5986-BAF9-4C7B-A7D8-BFF282DCB4A7}" presName="sp" presStyleCnt="0"/>
      <dgm:spPr/>
    </dgm:pt>
    <dgm:pt modelId="{C9A168B7-B0EC-4DF8-91F7-0BA979E16385}" type="pres">
      <dgm:prSet presAssocID="{DF5E3E95-A0B3-46EF-9C51-A0BD5D78B72B}" presName="composite" presStyleCnt="0"/>
      <dgm:spPr/>
    </dgm:pt>
    <dgm:pt modelId="{74B6A3CF-52F8-499B-9623-5E9FB627F8DA}" type="pres">
      <dgm:prSet presAssocID="{DF5E3E95-A0B3-46EF-9C51-A0BD5D78B72B}" presName="parentText" presStyleLbl="alignNode1" presStyleIdx="2" presStyleCnt="3">
        <dgm:presLayoutVars>
          <dgm:chMax val="1"/>
          <dgm:bulletEnabled val="1"/>
        </dgm:presLayoutVars>
      </dgm:prSet>
      <dgm:spPr/>
    </dgm:pt>
    <dgm:pt modelId="{91B2B1B5-AF74-4572-B032-4C648F62791E}" type="pres">
      <dgm:prSet presAssocID="{DF5E3E95-A0B3-46EF-9C51-A0BD5D78B72B}" presName="descendantText" presStyleLbl="alignAcc1" presStyleIdx="2" presStyleCnt="3">
        <dgm:presLayoutVars>
          <dgm:bulletEnabled val="1"/>
        </dgm:presLayoutVars>
      </dgm:prSet>
      <dgm:spPr/>
      <dgm:t>
        <a:bodyPr/>
        <a:lstStyle/>
        <a:p>
          <a:endParaRPr lang="en-US"/>
        </a:p>
      </dgm:t>
    </dgm:pt>
  </dgm:ptLst>
  <dgm:cxnLst>
    <dgm:cxn modelId="{EAD04201-4F7D-46A2-B0CF-131E1E57BD7B}" srcId="{DF5E3E95-A0B3-46EF-9C51-A0BD5D78B72B}" destId="{14CDB535-8C90-4A36-974F-4A046E22AB82}" srcOrd="0" destOrd="0" parTransId="{D41E339B-7608-45DA-A746-39910FDB65C2}" sibTransId="{F8666354-AAB1-49DD-B432-38F19D6942A6}"/>
    <dgm:cxn modelId="{45BD7B41-4C4C-4D65-B8E4-B56EA2DC9405}" srcId="{661B2336-C2BD-4181-A74A-E2235A2D1225}" destId="{D2B2D738-6427-4455-B7AC-4CB7C42E14E4}" srcOrd="0" destOrd="0" parTransId="{E1E71C42-6AFE-4EFC-B6A0-C66417134B02}" sibTransId="{48D945F9-7FCC-4298-965E-69AB9F5B850A}"/>
    <dgm:cxn modelId="{32C3E94D-1DCF-45E1-AED8-A8AA8A893F95}" type="presOf" srcId="{7C102F82-44F0-4D03-A090-C6F3C5567B67}" destId="{3311C670-43D7-4827-B817-F8E636D5A123}" srcOrd="0" destOrd="0" presId="urn:microsoft.com/office/officeart/2005/8/layout/chevron2"/>
    <dgm:cxn modelId="{8CD5A4DE-CD12-4E36-B0DB-0F708AFE47EB}" srcId="{661B2336-C2BD-4181-A74A-E2235A2D1225}" destId="{C73BB124-C24B-481F-8BEB-C33EF8586C61}" srcOrd="1" destOrd="0" parTransId="{C86C30DE-DE41-4DB3-8AE7-C5D21734AE36}" sibTransId="{AAFA5986-BAF9-4C7B-A7D8-BFF282DCB4A7}"/>
    <dgm:cxn modelId="{04BE4696-32E8-4358-824D-FCAFBBA2A330}" type="presOf" srcId="{DF5E3E95-A0B3-46EF-9C51-A0BD5D78B72B}" destId="{74B6A3CF-52F8-499B-9623-5E9FB627F8DA}" srcOrd="0" destOrd="0" presId="urn:microsoft.com/office/officeart/2005/8/layout/chevron2"/>
    <dgm:cxn modelId="{430D43B6-550C-4CCB-A47C-8FFCA4393684}" type="presOf" srcId="{C73BB124-C24B-481F-8BEB-C33EF8586C61}" destId="{D3F53CD6-6966-45EA-9CAD-037AE722E9EE}" srcOrd="0" destOrd="0" presId="urn:microsoft.com/office/officeart/2005/8/layout/chevron2"/>
    <dgm:cxn modelId="{5736510F-295C-4B79-AD90-CFD5FF0E00F0}" type="presOf" srcId="{14CDB535-8C90-4A36-974F-4A046E22AB82}" destId="{91B2B1B5-AF74-4572-B032-4C648F62791E}" srcOrd="0" destOrd="0" presId="urn:microsoft.com/office/officeart/2005/8/layout/chevron2"/>
    <dgm:cxn modelId="{21739B9A-72C9-4923-800F-4C434C2B2420}" type="presOf" srcId="{66F430C3-1A35-43A4-AB4C-FEB210013B8E}" destId="{EB7E325B-74A7-4C98-B2DD-D8A204F09078}" srcOrd="0" destOrd="0" presId="urn:microsoft.com/office/officeart/2005/8/layout/chevron2"/>
    <dgm:cxn modelId="{3172ECAF-581D-479D-AC5E-2F40AEC7F803}" srcId="{661B2336-C2BD-4181-A74A-E2235A2D1225}" destId="{DF5E3E95-A0B3-46EF-9C51-A0BD5D78B72B}" srcOrd="2" destOrd="0" parTransId="{3364B3AB-76B6-4107-9E8B-60332F210FE9}" sibTransId="{E688FC68-0C11-47B1-B91A-3831125DDEE2}"/>
    <dgm:cxn modelId="{F911D768-8F53-4FCF-B9D7-B78A02912961}" type="presOf" srcId="{661B2336-C2BD-4181-A74A-E2235A2D1225}" destId="{3F993184-9C1C-4CF7-9BB7-0D28200178A1}" srcOrd="0" destOrd="0" presId="urn:microsoft.com/office/officeart/2005/8/layout/chevron2"/>
    <dgm:cxn modelId="{FD374857-1971-4C21-A93A-1924019C55F3}" srcId="{C73BB124-C24B-481F-8BEB-C33EF8586C61}" destId="{7C102F82-44F0-4D03-A090-C6F3C5567B67}" srcOrd="0" destOrd="0" parTransId="{B8752A40-1318-4A73-821A-3D2F7069D07B}" sibTransId="{DD4E7BE8-7BDB-4FBD-825A-E0B8569EA46A}"/>
    <dgm:cxn modelId="{BF96BCFC-4D41-4661-B0D0-20A0F8B8B137}" srcId="{D2B2D738-6427-4455-B7AC-4CB7C42E14E4}" destId="{66F430C3-1A35-43A4-AB4C-FEB210013B8E}" srcOrd="0" destOrd="0" parTransId="{E562A70D-BF8F-4649-91CD-30FD9527FE29}" sibTransId="{B13C1096-0C74-4690-B7D8-B2E979ACFE44}"/>
    <dgm:cxn modelId="{6494459E-AF50-4AD1-B2E3-8C184F9042DE}" type="presOf" srcId="{D2B2D738-6427-4455-B7AC-4CB7C42E14E4}" destId="{539D82D1-6DEC-4D87-B457-53DF4F9755C8}" srcOrd="0" destOrd="0" presId="urn:microsoft.com/office/officeart/2005/8/layout/chevron2"/>
    <dgm:cxn modelId="{16CFAD2F-72CC-44CC-9B62-DA219AA3E808}" type="presParOf" srcId="{3F993184-9C1C-4CF7-9BB7-0D28200178A1}" destId="{8667D554-30F5-4BB5-8A4E-BC6B7CFD7C6D}" srcOrd="0" destOrd="0" presId="urn:microsoft.com/office/officeart/2005/8/layout/chevron2"/>
    <dgm:cxn modelId="{C40847EB-8812-4827-9919-61AC4F11B8AD}" type="presParOf" srcId="{8667D554-30F5-4BB5-8A4E-BC6B7CFD7C6D}" destId="{539D82D1-6DEC-4D87-B457-53DF4F9755C8}" srcOrd="0" destOrd="0" presId="urn:microsoft.com/office/officeart/2005/8/layout/chevron2"/>
    <dgm:cxn modelId="{A198496F-94CE-4999-8FD3-967726597DED}" type="presParOf" srcId="{8667D554-30F5-4BB5-8A4E-BC6B7CFD7C6D}" destId="{EB7E325B-74A7-4C98-B2DD-D8A204F09078}" srcOrd="1" destOrd="0" presId="urn:microsoft.com/office/officeart/2005/8/layout/chevron2"/>
    <dgm:cxn modelId="{B6DE3CBE-C05B-4409-B753-C7DE1ECA4C78}" type="presParOf" srcId="{3F993184-9C1C-4CF7-9BB7-0D28200178A1}" destId="{47BBD53C-DA6B-4F41-8528-EB1E4CFF6B0D}" srcOrd="1" destOrd="0" presId="urn:microsoft.com/office/officeart/2005/8/layout/chevron2"/>
    <dgm:cxn modelId="{80258DAE-8C94-4EA4-916C-88CAB4C8343D}" type="presParOf" srcId="{3F993184-9C1C-4CF7-9BB7-0D28200178A1}" destId="{2DA0BCF6-0909-4501-96DC-3312B2F4419D}" srcOrd="2" destOrd="0" presId="urn:microsoft.com/office/officeart/2005/8/layout/chevron2"/>
    <dgm:cxn modelId="{B36513FB-84DE-4435-A4F3-073A0977B2ED}" type="presParOf" srcId="{2DA0BCF6-0909-4501-96DC-3312B2F4419D}" destId="{D3F53CD6-6966-45EA-9CAD-037AE722E9EE}" srcOrd="0" destOrd="0" presId="urn:microsoft.com/office/officeart/2005/8/layout/chevron2"/>
    <dgm:cxn modelId="{B033C8FF-92BB-47D9-A82A-85DBBAEC00F3}" type="presParOf" srcId="{2DA0BCF6-0909-4501-96DC-3312B2F4419D}" destId="{3311C670-43D7-4827-B817-F8E636D5A123}" srcOrd="1" destOrd="0" presId="urn:microsoft.com/office/officeart/2005/8/layout/chevron2"/>
    <dgm:cxn modelId="{FA94C74E-5B9B-4966-B388-717C604D3EDB}" type="presParOf" srcId="{3F993184-9C1C-4CF7-9BB7-0D28200178A1}" destId="{2A3C60B3-5DCD-4601-A1C2-77443E51291B}" srcOrd="3" destOrd="0" presId="urn:microsoft.com/office/officeart/2005/8/layout/chevron2"/>
    <dgm:cxn modelId="{E6758F0C-2E2C-48EE-A88C-DD6882B0A213}" type="presParOf" srcId="{3F993184-9C1C-4CF7-9BB7-0D28200178A1}" destId="{C9A168B7-B0EC-4DF8-91F7-0BA979E16385}" srcOrd="4" destOrd="0" presId="urn:microsoft.com/office/officeart/2005/8/layout/chevron2"/>
    <dgm:cxn modelId="{BF191C24-030D-4783-885A-258397D55B60}" type="presParOf" srcId="{C9A168B7-B0EC-4DF8-91F7-0BA979E16385}" destId="{74B6A3CF-52F8-499B-9623-5E9FB627F8DA}" srcOrd="0" destOrd="0" presId="urn:microsoft.com/office/officeart/2005/8/layout/chevron2"/>
    <dgm:cxn modelId="{8E71EF12-8681-41E3-8CEE-91979767C651}" type="presParOf" srcId="{C9A168B7-B0EC-4DF8-91F7-0BA979E16385}" destId="{91B2B1B5-AF74-4572-B032-4C648F62791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D82D1-6DEC-4D87-B457-53DF4F9755C8}">
      <dsp:nvSpPr>
        <dsp:cNvPr id="0" name=""/>
        <dsp:cNvSpPr/>
      </dsp:nvSpPr>
      <dsp:spPr>
        <a:xfrm rot="5400000">
          <a:off x="-150300" y="151348"/>
          <a:ext cx="1002003" cy="70140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1</a:t>
          </a:r>
          <a:endParaRPr lang="en-US" sz="1900" kern="1200" dirty="0"/>
        </a:p>
      </dsp:txBody>
      <dsp:txXfrm rot="-5400000">
        <a:off x="1" y="351748"/>
        <a:ext cx="701402" cy="300601"/>
      </dsp:txXfrm>
    </dsp:sp>
    <dsp:sp modelId="{EB7E325B-74A7-4C98-B2DD-D8A204F09078}">
      <dsp:nvSpPr>
        <dsp:cNvPr id="0" name=""/>
        <dsp:cNvSpPr/>
      </dsp:nvSpPr>
      <dsp:spPr>
        <a:xfrm rot="5400000">
          <a:off x="4340231" y="-3517777"/>
          <a:ext cx="651302" cy="792895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t>Description</a:t>
          </a:r>
          <a:endParaRPr lang="en-US" sz="3800" kern="1200" dirty="0"/>
        </a:p>
      </dsp:txBody>
      <dsp:txXfrm rot="-5400000">
        <a:off x="701403" y="152845"/>
        <a:ext cx="7897165" cy="587714"/>
      </dsp:txXfrm>
    </dsp:sp>
    <dsp:sp modelId="{D3F53CD6-6966-45EA-9CAD-037AE722E9EE}">
      <dsp:nvSpPr>
        <dsp:cNvPr id="0" name=""/>
        <dsp:cNvSpPr/>
      </dsp:nvSpPr>
      <dsp:spPr>
        <a:xfrm rot="5400000">
          <a:off x="-150300" y="946456"/>
          <a:ext cx="1002003" cy="70140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2</a:t>
          </a:r>
          <a:endParaRPr lang="en-US" sz="1900" kern="1200" dirty="0"/>
        </a:p>
      </dsp:txBody>
      <dsp:txXfrm rot="-5400000">
        <a:off x="1" y="1146856"/>
        <a:ext cx="701402" cy="300601"/>
      </dsp:txXfrm>
    </dsp:sp>
    <dsp:sp modelId="{3311C670-43D7-4827-B817-F8E636D5A123}">
      <dsp:nvSpPr>
        <dsp:cNvPr id="0" name=""/>
        <dsp:cNvSpPr/>
      </dsp:nvSpPr>
      <dsp:spPr>
        <a:xfrm rot="5400000">
          <a:off x="4340231" y="-2782667"/>
          <a:ext cx="651302" cy="792895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t>Due Date </a:t>
          </a:r>
          <a:endParaRPr lang="en-US" sz="3800" kern="1200" dirty="0"/>
        </a:p>
      </dsp:txBody>
      <dsp:txXfrm rot="-5400000">
        <a:off x="701403" y="887955"/>
        <a:ext cx="7897165" cy="587714"/>
      </dsp:txXfrm>
    </dsp:sp>
    <dsp:sp modelId="{74B6A3CF-52F8-499B-9623-5E9FB627F8DA}">
      <dsp:nvSpPr>
        <dsp:cNvPr id="0" name=""/>
        <dsp:cNvSpPr/>
      </dsp:nvSpPr>
      <dsp:spPr>
        <a:xfrm rot="5400000">
          <a:off x="-150300" y="1741564"/>
          <a:ext cx="1002003" cy="70140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3</a:t>
          </a:r>
          <a:endParaRPr lang="en-US" sz="1900" kern="1200" dirty="0"/>
        </a:p>
      </dsp:txBody>
      <dsp:txXfrm rot="-5400000">
        <a:off x="1" y="1941964"/>
        <a:ext cx="701402" cy="300601"/>
      </dsp:txXfrm>
    </dsp:sp>
    <dsp:sp modelId="{91B2B1B5-AF74-4572-B032-4C648F62791E}">
      <dsp:nvSpPr>
        <dsp:cNvPr id="0" name=""/>
        <dsp:cNvSpPr/>
      </dsp:nvSpPr>
      <dsp:spPr>
        <a:xfrm rot="5400000">
          <a:off x="4340231" y="-2047564"/>
          <a:ext cx="651302" cy="792895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b="0" i="0" kern="1200" dirty="0" smtClean="0"/>
            <a:t>Completion status</a:t>
          </a:r>
          <a:endParaRPr lang="en-US" sz="3800" kern="1200" dirty="0"/>
        </a:p>
      </dsp:txBody>
      <dsp:txXfrm rot="-5400000">
        <a:off x="701403" y="1623058"/>
        <a:ext cx="7897165" cy="5877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B6C07-632A-4057-9804-22EE876056CE}"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5CE4B-0839-4AC7-A669-44A053030793}" type="slidenum">
              <a:rPr lang="en-US" smtClean="0"/>
              <a:t>‹#›</a:t>
            </a:fld>
            <a:endParaRPr lang="en-US"/>
          </a:p>
        </p:txBody>
      </p:sp>
    </p:spTree>
    <p:extLst>
      <p:ext uri="{BB962C8B-B14F-4D97-AF65-F5344CB8AC3E}">
        <p14:creationId xmlns:p14="http://schemas.microsoft.com/office/powerpoint/2010/main" val="37256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369669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1215D-102D-433A-BB87-24CAFE822497}"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18375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995124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193781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3100369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1044809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53935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100674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83867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77709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1215D-102D-433A-BB87-24CAFE822497}"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67795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1215D-102D-433A-BB87-24CAFE822497}"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58665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81215D-102D-433A-BB87-24CAFE822497}"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339413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81215D-102D-433A-BB87-24CAFE822497}"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318154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1215D-102D-433A-BB87-24CAFE822497}"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97522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1215D-102D-433A-BB87-24CAFE822497}"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256124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1215D-102D-433A-BB87-24CAFE822497}"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75AE8-7BCE-4A18-98D9-9D9BCFE33DDB}" type="slidenum">
              <a:rPr lang="en-US" smtClean="0"/>
              <a:t>‹#›</a:t>
            </a:fld>
            <a:endParaRPr lang="en-US"/>
          </a:p>
        </p:txBody>
      </p:sp>
    </p:spTree>
    <p:extLst>
      <p:ext uri="{BB962C8B-B14F-4D97-AF65-F5344CB8AC3E}">
        <p14:creationId xmlns:p14="http://schemas.microsoft.com/office/powerpoint/2010/main" val="412850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1215D-102D-433A-BB87-24CAFE822497}" type="datetimeFigureOut">
              <a:rPr lang="en-US" smtClean="0"/>
              <a:t>3/17/2024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075AE8-7BCE-4A18-98D9-9D9BCFE33DDB}" type="slidenum">
              <a:rPr lang="en-US" smtClean="0"/>
              <a:t>‹#›</a:t>
            </a:fld>
            <a:endParaRPr lang="en-US"/>
          </a:p>
        </p:txBody>
      </p:sp>
    </p:spTree>
    <p:extLst>
      <p:ext uri="{BB962C8B-B14F-4D97-AF65-F5344CB8AC3E}">
        <p14:creationId xmlns:p14="http://schemas.microsoft.com/office/powerpoint/2010/main" val="684984038"/>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615793"/>
            <a:ext cx="8972448" cy="2616199"/>
          </a:xfrm>
        </p:spPr>
        <p:txBody>
          <a:bodyPr/>
          <a:lstStyle/>
          <a:p>
            <a:pPr algn="ctr"/>
            <a:r>
              <a:rPr lang="en-US" b="1" u="sng" dirty="0" smtClean="0"/>
              <a:t>Task </a:t>
            </a:r>
            <a:r>
              <a:rPr lang="en-US" b="1" u="sng" dirty="0"/>
              <a:t>Management System</a:t>
            </a:r>
            <a:endParaRPr lang="en-US" b="1" u="sng" dirty="0"/>
          </a:p>
        </p:txBody>
      </p:sp>
      <p:sp>
        <p:nvSpPr>
          <p:cNvPr id="3" name="Subtitle 2"/>
          <p:cNvSpPr>
            <a:spLocks noGrp="1"/>
          </p:cNvSpPr>
          <p:nvPr>
            <p:ph type="subTitle" idx="1"/>
          </p:nvPr>
        </p:nvSpPr>
        <p:spPr>
          <a:xfrm>
            <a:off x="4913203" y="3231992"/>
            <a:ext cx="6987645" cy="1388534"/>
          </a:xfrm>
        </p:spPr>
        <p:txBody>
          <a:bodyPr>
            <a:normAutofit/>
          </a:bodyPr>
          <a:lstStyle/>
          <a:p>
            <a:r>
              <a:rPr lang="en-US" sz="2800" b="1" u="sng" dirty="0"/>
              <a:t>A C++ Project</a:t>
            </a:r>
            <a:endParaRPr lang="en-US" sz="2800" b="1" u="sng" dirty="0"/>
          </a:p>
        </p:txBody>
      </p:sp>
      <p:sp>
        <p:nvSpPr>
          <p:cNvPr id="4" name="TextBox 3"/>
          <p:cNvSpPr txBox="1"/>
          <p:nvPr/>
        </p:nvSpPr>
        <p:spPr>
          <a:xfrm>
            <a:off x="9451651" y="5248026"/>
            <a:ext cx="2527359" cy="1200329"/>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Under the Guidance of</a:t>
            </a:r>
            <a:endParaRPr lang="en-US" b="1" dirty="0" smtClean="0">
              <a:effectLst/>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Prof .</a:t>
            </a:r>
            <a:r>
              <a:rPr lang="en-US" b="1" dirty="0" err="1" smtClean="0">
                <a:latin typeface="Times New Roman" panose="02020603050405020304" pitchFamily="18" charset="0"/>
                <a:cs typeface="Times New Roman" panose="02020603050405020304" pitchFamily="18" charset="0"/>
              </a:rPr>
              <a:t>Nikshep</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Ash </a:t>
            </a:r>
            <a:r>
              <a:rPr lang="en-US" b="1" dirty="0" err="1">
                <a:latin typeface="Times New Roman" panose="02020603050405020304" pitchFamily="18" charset="0"/>
                <a:cs typeface="Times New Roman" panose="02020603050405020304" pitchFamily="18" charset="0"/>
              </a:rPr>
              <a:t>Kulli</a:t>
            </a:r>
            <a:endParaRPr lang="en-US" b="1" dirty="0" smtClean="0">
              <a:effectLst/>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293209" y="5065146"/>
            <a:ext cx="2121415" cy="1200329"/>
          </a:xfrm>
          <a:prstGeom prst="rect">
            <a:avLst/>
          </a:prstGeom>
          <a:noFill/>
        </p:spPr>
        <p:txBody>
          <a:bodyPr wrap="none" rtlCol="0">
            <a:spAutoFit/>
          </a:bodyPr>
          <a:lstStyle/>
          <a:p>
            <a:r>
              <a:rPr lang="en-US" b="1" dirty="0"/>
              <a:t>Project Team</a:t>
            </a:r>
            <a:r>
              <a:rPr lang="en-US" b="1" dirty="0" smtClean="0"/>
              <a:t>:</a:t>
            </a:r>
            <a:r>
              <a:rPr lang="en-US" dirty="0" smtClean="0"/>
              <a:t/>
            </a:r>
            <a:br>
              <a:rPr lang="en-US" dirty="0" smtClean="0"/>
            </a:br>
            <a:r>
              <a:rPr lang="en-US" dirty="0" err="1" smtClean="0">
                <a:latin typeface="Times New Roman" panose="02020603050405020304" pitchFamily="18" charset="0"/>
                <a:cs typeface="Times New Roman" panose="02020603050405020304" pitchFamily="18" charset="0"/>
              </a:rPr>
              <a:t>Sushmitha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Konintee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Sainath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vanarasi</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9213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597" y="-27296"/>
            <a:ext cx="5909481" cy="7017306"/>
          </a:xfrm>
          <a:prstGeom prst="rect">
            <a:avLst/>
          </a:prstGeom>
          <a:noFill/>
        </p:spPr>
        <p:txBody>
          <a:bodyPr wrap="square" rtlCol="0">
            <a:spAutoFit/>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#include &lt;vector&gt;</a:t>
            </a:r>
          </a:p>
          <a:p>
            <a:r>
              <a:rPr lang="en-US" dirty="0"/>
              <a:t>#include &lt;string&gt;</a:t>
            </a:r>
          </a:p>
          <a:p>
            <a:r>
              <a:rPr lang="en-US" dirty="0"/>
              <a:t>#include &lt;</a:t>
            </a:r>
            <a:r>
              <a:rPr lang="en-US" dirty="0" err="1"/>
              <a:t>iomanip</a:t>
            </a:r>
            <a:r>
              <a:rPr lang="en-US" dirty="0"/>
              <a:t>&gt;</a:t>
            </a:r>
          </a:p>
          <a:p>
            <a:endParaRPr lang="en-US" dirty="0"/>
          </a:p>
          <a:p>
            <a:r>
              <a:rPr lang="en-US" dirty="0"/>
              <a:t>using namespace </a:t>
            </a:r>
            <a:r>
              <a:rPr lang="en-US" dirty="0" err="1"/>
              <a:t>std</a:t>
            </a:r>
            <a:r>
              <a:rPr lang="en-US" dirty="0"/>
              <a:t>;</a:t>
            </a:r>
          </a:p>
          <a:p>
            <a:endParaRPr lang="en-US" dirty="0"/>
          </a:p>
          <a:p>
            <a:r>
              <a:rPr lang="en-US" dirty="0"/>
              <a:t>// Structure to represent a task</a:t>
            </a:r>
          </a:p>
          <a:p>
            <a:r>
              <a:rPr lang="en-US" dirty="0" err="1"/>
              <a:t>struct</a:t>
            </a:r>
            <a:r>
              <a:rPr lang="en-US" dirty="0"/>
              <a:t> Task {</a:t>
            </a:r>
          </a:p>
          <a:p>
            <a:r>
              <a:rPr lang="en-US" dirty="0"/>
              <a:t>    string description;</a:t>
            </a:r>
          </a:p>
          <a:p>
            <a:r>
              <a:rPr lang="en-US" dirty="0"/>
              <a:t>    string </a:t>
            </a:r>
            <a:r>
              <a:rPr lang="en-US" dirty="0" err="1"/>
              <a:t>dueDate</a:t>
            </a:r>
            <a:r>
              <a:rPr lang="en-US" dirty="0"/>
              <a:t>;</a:t>
            </a:r>
          </a:p>
          <a:p>
            <a:r>
              <a:rPr lang="en-US" dirty="0"/>
              <a:t>    </a:t>
            </a:r>
            <a:r>
              <a:rPr lang="en-US" dirty="0" err="1"/>
              <a:t>bool</a:t>
            </a:r>
            <a:r>
              <a:rPr lang="en-US" dirty="0"/>
              <a:t> completed;</a:t>
            </a:r>
          </a:p>
          <a:p>
            <a:r>
              <a:rPr lang="en-US" dirty="0" smtClean="0"/>
              <a:t>};</a:t>
            </a:r>
          </a:p>
          <a:p>
            <a:r>
              <a:rPr lang="en-US" dirty="0"/>
              <a:t>// Function to add a new task</a:t>
            </a:r>
          </a:p>
          <a:p>
            <a:r>
              <a:rPr lang="en-US" dirty="0"/>
              <a:t>void </a:t>
            </a:r>
            <a:r>
              <a:rPr lang="en-US" dirty="0" err="1"/>
              <a:t>addTask</a:t>
            </a:r>
            <a:r>
              <a:rPr lang="en-US" dirty="0"/>
              <a:t>(vector&lt;Task&gt;&amp; tasks) {</a:t>
            </a:r>
          </a:p>
          <a:p>
            <a:r>
              <a:rPr lang="en-US" dirty="0"/>
              <a:t>    Task </a:t>
            </a:r>
            <a:r>
              <a:rPr lang="en-US" dirty="0" err="1"/>
              <a:t>newTask</a:t>
            </a:r>
            <a:r>
              <a:rPr lang="en-US" dirty="0"/>
              <a:t>;</a:t>
            </a:r>
          </a:p>
          <a:p>
            <a:r>
              <a:rPr lang="en-US" dirty="0"/>
              <a:t>    </a:t>
            </a:r>
            <a:r>
              <a:rPr lang="en-US" dirty="0" err="1"/>
              <a:t>cout</a:t>
            </a:r>
            <a:r>
              <a:rPr lang="en-US" dirty="0"/>
              <a:t> &lt;&lt; "Enter Ticket description: ";</a:t>
            </a:r>
          </a:p>
          <a:p>
            <a:r>
              <a:rPr lang="en-US" dirty="0"/>
              <a:t>    // Read the description including whitespaces</a:t>
            </a:r>
          </a:p>
          <a:p>
            <a:r>
              <a:rPr lang="en-US" dirty="0"/>
              <a:t>    </a:t>
            </a:r>
            <a:r>
              <a:rPr lang="en-US" dirty="0" err="1"/>
              <a:t>getline</a:t>
            </a:r>
            <a:r>
              <a:rPr lang="en-US" dirty="0"/>
              <a:t>(</a:t>
            </a:r>
            <a:r>
              <a:rPr lang="en-US" dirty="0" err="1"/>
              <a:t>cin</a:t>
            </a:r>
            <a:r>
              <a:rPr lang="en-US" dirty="0"/>
              <a:t> &gt;&gt; </a:t>
            </a:r>
            <a:r>
              <a:rPr lang="en-US" dirty="0" err="1"/>
              <a:t>ws</a:t>
            </a:r>
            <a:r>
              <a:rPr lang="en-US" dirty="0"/>
              <a:t>, </a:t>
            </a:r>
            <a:r>
              <a:rPr lang="en-US" dirty="0" err="1"/>
              <a:t>newTask.description</a:t>
            </a:r>
            <a:r>
              <a:rPr lang="en-US" dirty="0"/>
              <a:t>);</a:t>
            </a:r>
          </a:p>
          <a:p>
            <a:r>
              <a:rPr lang="fr-FR" dirty="0"/>
              <a:t>    cout &lt;&lt; "Enter due date (YYYY-MM-DD): ";</a:t>
            </a:r>
          </a:p>
          <a:p>
            <a:r>
              <a:rPr lang="en-US" dirty="0"/>
              <a:t>    </a:t>
            </a:r>
            <a:r>
              <a:rPr lang="en-US" dirty="0" err="1"/>
              <a:t>cin</a:t>
            </a:r>
            <a:r>
              <a:rPr lang="en-US" dirty="0"/>
              <a:t> &gt;&gt; </a:t>
            </a:r>
            <a:r>
              <a:rPr lang="en-US" dirty="0" err="1"/>
              <a:t>newTask.dueDate</a:t>
            </a:r>
            <a:r>
              <a:rPr lang="en-US" dirty="0"/>
              <a:t>;</a:t>
            </a:r>
          </a:p>
          <a:p>
            <a:r>
              <a:rPr lang="en-US" dirty="0"/>
              <a:t>    </a:t>
            </a:r>
            <a:r>
              <a:rPr lang="en-US" dirty="0" err="1"/>
              <a:t>newTask.completed</a:t>
            </a:r>
            <a:r>
              <a:rPr lang="en-US" dirty="0"/>
              <a:t> = false;</a:t>
            </a:r>
          </a:p>
          <a:p>
            <a:r>
              <a:rPr lang="en-US" dirty="0"/>
              <a:t>    </a:t>
            </a:r>
            <a:r>
              <a:rPr lang="en-US" dirty="0" err="1"/>
              <a:t>tasks.push_back</a:t>
            </a:r>
            <a:r>
              <a:rPr lang="en-US" dirty="0"/>
              <a:t>(</a:t>
            </a:r>
            <a:r>
              <a:rPr lang="en-US" dirty="0" err="1"/>
              <a:t>newTask</a:t>
            </a:r>
            <a:r>
              <a:rPr lang="en-US" dirty="0"/>
              <a:t>);</a:t>
            </a:r>
          </a:p>
          <a:p>
            <a:r>
              <a:rPr lang="en-US" dirty="0"/>
              <a:t>}</a:t>
            </a:r>
          </a:p>
        </p:txBody>
      </p:sp>
    </p:spTree>
    <p:extLst>
      <p:ext uri="{BB962C8B-B14F-4D97-AF65-F5344CB8AC3E}">
        <p14:creationId xmlns:p14="http://schemas.microsoft.com/office/powerpoint/2010/main" val="1002721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7628" y="0"/>
            <a:ext cx="10625025" cy="6740307"/>
          </a:xfrm>
          <a:prstGeom prst="rect">
            <a:avLst/>
          </a:prstGeom>
          <a:noFill/>
        </p:spPr>
        <p:txBody>
          <a:bodyPr wrap="none" rtlCol="0">
            <a:spAutoFit/>
          </a:bodyPr>
          <a:lstStyle/>
          <a:p>
            <a:r>
              <a:rPr lang="en-US" sz="1600" dirty="0"/>
              <a:t>/ Function to view all tasks</a:t>
            </a:r>
          </a:p>
          <a:p>
            <a:r>
              <a:rPr lang="en-US" sz="1600" dirty="0"/>
              <a:t>void </a:t>
            </a:r>
            <a:r>
              <a:rPr lang="en-US" sz="1600" dirty="0" err="1"/>
              <a:t>viewTasks</a:t>
            </a:r>
            <a:r>
              <a:rPr lang="en-US" sz="1600" dirty="0"/>
              <a:t>(</a:t>
            </a:r>
            <a:r>
              <a:rPr lang="en-US" sz="1600" dirty="0" err="1"/>
              <a:t>const</a:t>
            </a:r>
            <a:r>
              <a:rPr lang="en-US" sz="1600" dirty="0"/>
              <a:t> vector&lt;Task&gt;&amp; tasks) {</a:t>
            </a:r>
          </a:p>
          <a:p>
            <a:r>
              <a:rPr lang="en-US" sz="1600" dirty="0"/>
              <a:t>    </a:t>
            </a:r>
            <a:r>
              <a:rPr lang="en-US" sz="1600" dirty="0" err="1"/>
              <a:t>cout</a:t>
            </a:r>
            <a:r>
              <a:rPr lang="en-US" sz="1600" dirty="0"/>
              <a:t> &lt;&lt; "Ticket:" &lt;&lt; </a:t>
            </a:r>
            <a:r>
              <a:rPr lang="en-US" sz="1600" dirty="0" err="1"/>
              <a:t>endl</a:t>
            </a:r>
            <a:r>
              <a:rPr lang="en-US" sz="1600" dirty="0"/>
              <a:t>;</a:t>
            </a:r>
          </a:p>
          <a:p>
            <a:r>
              <a:rPr lang="en-US" sz="1600" dirty="0"/>
              <a:t>    </a:t>
            </a:r>
            <a:r>
              <a:rPr lang="en-US" sz="1600" dirty="0" err="1"/>
              <a:t>cout</a:t>
            </a:r>
            <a:r>
              <a:rPr lang="en-US" sz="1600" dirty="0"/>
              <a:t> &lt;&lt; "----------------------------------------" &lt;&lt; </a:t>
            </a:r>
            <a:r>
              <a:rPr lang="en-US" sz="1600" dirty="0" err="1"/>
              <a:t>endl</a:t>
            </a:r>
            <a:r>
              <a:rPr lang="en-US" sz="1600" dirty="0"/>
              <a:t>;</a:t>
            </a:r>
          </a:p>
          <a:p>
            <a:r>
              <a:rPr lang="en-US" sz="1600" dirty="0"/>
              <a:t>    </a:t>
            </a:r>
            <a:r>
              <a:rPr lang="en-US" sz="1600" dirty="0" err="1"/>
              <a:t>cout</a:t>
            </a:r>
            <a:r>
              <a:rPr lang="en-US" sz="1600" dirty="0"/>
              <a:t> &lt;&lt; </a:t>
            </a:r>
            <a:r>
              <a:rPr lang="en-US" sz="1600" dirty="0" err="1"/>
              <a:t>setw</a:t>
            </a:r>
            <a:r>
              <a:rPr lang="en-US" sz="1600" dirty="0"/>
              <a:t>(10) &lt;&lt; "Description" &lt;&lt; </a:t>
            </a:r>
            <a:r>
              <a:rPr lang="en-US" sz="1600" dirty="0" err="1"/>
              <a:t>setw</a:t>
            </a:r>
            <a:r>
              <a:rPr lang="en-US" sz="1600" dirty="0"/>
              <a:t>(15) &lt;&lt; "Due Date" &lt;&lt; </a:t>
            </a:r>
            <a:r>
              <a:rPr lang="en-US" sz="1600" dirty="0" err="1"/>
              <a:t>setw</a:t>
            </a:r>
            <a:r>
              <a:rPr lang="en-US" sz="1600" dirty="0"/>
              <a:t>(12) &lt;&lt; "Completed" &lt;&lt; </a:t>
            </a:r>
            <a:r>
              <a:rPr lang="en-US" sz="1600" dirty="0" err="1"/>
              <a:t>endl</a:t>
            </a:r>
            <a:r>
              <a:rPr lang="en-US" sz="1600" dirty="0"/>
              <a:t>;</a:t>
            </a:r>
          </a:p>
          <a:p>
            <a:r>
              <a:rPr lang="en-US" sz="1600" dirty="0"/>
              <a:t>    </a:t>
            </a:r>
            <a:r>
              <a:rPr lang="en-US" sz="1600" dirty="0" err="1"/>
              <a:t>cout</a:t>
            </a:r>
            <a:r>
              <a:rPr lang="en-US" sz="1600" dirty="0"/>
              <a:t> &lt;&lt; "----------------------------------------" &lt;&lt; </a:t>
            </a:r>
            <a:r>
              <a:rPr lang="en-US" sz="1600" dirty="0" err="1"/>
              <a:t>endl</a:t>
            </a:r>
            <a:r>
              <a:rPr lang="en-US" sz="1600" dirty="0"/>
              <a:t>;</a:t>
            </a:r>
          </a:p>
          <a:p>
            <a:r>
              <a:rPr lang="en-US" sz="1600" dirty="0"/>
              <a:t>    for (</a:t>
            </a:r>
            <a:r>
              <a:rPr lang="en-US" sz="1600" dirty="0" err="1"/>
              <a:t>const</a:t>
            </a:r>
            <a:r>
              <a:rPr lang="en-US" sz="1600" dirty="0"/>
              <a:t> auto&amp; task : tasks) {</a:t>
            </a:r>
          </a:p>
          <a:p>
            <a:r>
              <a:rPr lang="en-US" sz="1600" dirty="0"/>
              <a:t>        // Output task details</a:t>
            </a:r>
          </a:p>
          <a:p>
            <a:r>
              <a:rPr lang="en-US" sz="1600" dirty="0"/>
              <a:t>        </a:t>
            </a:r>
            <a:r>
              <a:rPr lang="en-US" sz="1600" dirty="0" err="1"/>
              <a:t>cout</a:t>
            </a:r>
            <a:r>
              <a:rPr lang="en-US" sz="1600" dirty="0"/>
              <a:t> &lt;&lt; </a:t>
            </a:r>
            <a:r>
              <a:rPr lang="en-US" sz="1600" dirty="0" err="1"/>
              <a:t>setw</a:t>
            </a:r>
            <a:r>
              <a:rPr lang="en-US" sz="1600" dirty="0"/>
              <a:t>(10) &lt;&lt; </a:t>
            </a:r>
            <a:r>
              <a:rPr lang="en-US" sz="1600" dirty="0" err="1"/>
              <a:t>task.description</a:t>
            </a:r>
            <a:r>
              <a:rPr lang="en-US" sz="1600" dirty="0"/>
              <a:t> &lt;&lt; </a:t>
            </a:r>
            <a:r>
              <a:rPr lang="en-US" sz="1600" dirty="0" err="1"/>
              <a:t>setw</a:t>
            </a:r>
            <a:r>
              <a:rPr lang="en-US" sz="1600" dirty="0"/>
              <a:t>(15) &lt;&lt; </a:t>
            </a:r>
            <a:r>
              <a:rPr lang="en-US" sz="1600" dirty="0" err="1"/>
              <a:t>task.dueDate</a:t>
            </a:r>
            <a:r>
              <a:rPr lang="en-US" sz="1600" dirty="0"/>
              <a:t> &lt;&lt; </a:t>
            </a:r>
            <a:r>
              <a:rPr lang="en-US" sz="1600" dirty="0" err="1"/>
              <a:t>setw</a:t>
            </a:r>
            <a:r>
              <a:rPr lang="en-US" sz="1600" dirty="0"/>
              <a:t>(12) &lt;&lt; (</a:t>
            </a:r>
            <a:r>
              <a:rPr lang="en-US" sz="1600" dirty="0" err="1"/>
              <a:t>task.completed</a:t>
            </a:r>
            <a:r>
              <a:rPr lang="en-US" sz="1600" dirty="0"/>
              <a:t> ? "Yes" : "No") &lt;&lt; </a:t>
            </a:r>
            <a:r>
              <a:rPr lang="en-US" sz="1600" dirty="0" err="1"/>
              <a:t>endl</a:t>
            </a:r>
            <a:r>
              <a:rPr lang="en-US" sz="1600" dirty="0"/>
              <a:t>;</a:t>
            </a:r>
          </a:p>
          <a:p>
            <a:r>
              <a:rPr lang="en-US" sz="1600" dirty="0"/>
              <a:t>    }</a:t>
            </a:r>
          </a:p>
          <a:p>
            <a:r>
              <a:rPr lang="en-US" sz="1600" dirty="0"/>
              <a:t>    </a:t>
            </a:r>
            <a:r>
              <a:rPr lang="en-US" sz="1600" dirty="0" err="1"/>
              <a:t>cout</a:t>
            </a:r>
            <a:r>
              <a:rPr lang="en-US" sz="1600" dirty="0"/>
              <a:t> &lt;&lt; "----------------------------------------" &lt;&lt; </a:t>
            </a:r>
            <a:r>
              <a:rPr lang="en-US" sz="1600" dirty="0" err="1"/>
              <a:t>endl</a:t>
            </a:r>
            <a:r>
              <a:rPr lang="en-US" sz="1600" dirty="0"/>
              <a:t>;</a:t>
            </a:r>
          </a:p>
          <a:p>
            <a:r>
              <a:rPr lang="en-US" sz="1600" dirty="0"/>
              <a:t>}</a:t>
            </a:r>
          </a:p>
          <a:p>
            <a:endParaRPr lang="en-US" sz="1600" dirty="0"/>
          </a:p>
          <a:p>
            <a:r>
              <a:rPr lang="en-US" sz="1600" dirty="0"/>
              <a:t>// Function to mark a task as completed</a:t>
            </a:r>
          </a:p>
          <a:p>
            <a:r>
              <a:rPr lang="en-US" sz="1600" dirty="0"/>
              <a:t>void markTaskCompleted(vector&lt;Task&gt;&amp; tasks) {</a:t>
            </a:r>
          </a:p>
          <a:p>
            <a:r>
              <a:rPr lang="en-US" sz="1600" dirty="0"/>
              <a:t>    </a:t>
            </a:r>
            <a:r>
              <a:rPr lang="en-US" sz="1600" dirty="0" err="1"/>
              <a:t>int</a:t>
            </a:r>
            <a:r>
              <a:rPr lang="en-US" sz="1600" dirty="0"/>
              <a:t> index;</a:t>
            </a:r>
          </a:p>
          <a:p>
            <a:r>
              <a:rPr lang="en-US" sz="1600" dirty="0"/>
              <a:t>    </a:t>
            </a:r>
            <a:r>
              <a:rPr lang="en-US" sz="1600" dirty="0" err="1"/>
              <a:t>cout</a:t>
            </a:r>
            <a:r>
              <a:rPr lang="en-US" sz="1600" dirty="0"/>
              <a:t> &lt;&lt; "Enter index of Ticket to mark as completed: ";</a:t>
            </a:r>
          </a:p>
          <a:p>
            <a:r>
              <a:rPr lang="en-US" sz="1600" dirty="0"/>
              <a:t>    </a:t>
            </a:r>
            <a:r>
              <a:rPr lang="en-US" sz="1600" dirty="0" err="1"/>
              <a:t>cin</a:t>
            </a:r>
            <a:r>
              <a:rPr lang="en-US" sz="1600" dirty="0"/>
              <a:t> &gt;&gt; index;</a:t>
            </a:r>
          </a:p>
          <a:p>
            <a:r>
              <a:rPr lang="en-US" sz="1600" dirty="0"/>
              <a:t>    if (index &gt;= 0 &amp;&amp; index &lt; </a:t>
            </a:r>
            <a:r>
              <a:rPr lang="en-US" sz="1600" dirty="0" err="1"/>
              <a:t>tasks.size</a:t>
            </a:r>
            <a:r>
              <a:rPr lang="en-US" sz="1600" dirty="0"/>
              <a:t>()) {</a:t>
            </a:r>
          </a:p>
          <a:p>
            <a:r>
              <a:rPr lang="en-US" sz="1600" dirty="0"/>
              <a:t>        tasks[index].completed = true;</a:t>
            </a:r>
          </a:p>
          <a:p>
            <a:r>
              <a:rPr lang="en-US" sz="1600" dirty="0"/>
              <a:t>        </a:t>
            </a:r>
            <a:r>
              <a:rPr lang="en-US" sz="1600" dirty="0" err="1"/>
              <a:t>cout</a:t>
            </a:r>
            <a:r>
              <a:rPr lang="en-US" sz="1600" dirty="0"/>
              <a:t> &lt;&lt; "Ticket marked as completed." &lt;&lt; </a:t>
            </a:r>
            <a:r>
              <a:rPr lang="en-US" sz="1600" dirty="0" err="1"/>
              <a:t>endl</a:t>
            </a:r>
            <a:r>
              <a:rPr lang="en-US" sz="1600" dirty="0"/>
              <a:t>;</a:t>
            </a:r>
          </a:p>
          <a:p>
            <a:r>
              <a:rPr lang="en-US" sz="1600" dirty="0"/>
              <a:t>    }</a:t>
            </a:r>
          </a:p>
          <a:p>
            <a:r>
              <a:rPr lang="en-US" sz="1600" dirty="0"/>
              <a:t>    else {</a:t>
            </a:r>
          </a:p>
          <a:p>
            <a:r>
              <a:rPr lang="en-US" sz="1600" dirty="0"/>
              <a:t>        </a:t>
            </a:r>
            <a:r>
              <a:rPr lang="en-US" sz="1600" dirty="0" err="1"/>
              <a:t>cout</a:t>
            </a:r>
            <a:r>
              <a:rPr lang="en-US" sz="1600" dirty="0"/>
              <a:t> &lt;&lt; "Invalid index." &lt;&lt; </a:t>
            </a:r>
            <a:r>
              <a:rPr lang="en-US" sz="1600" dirty="0" err="1"/>
              <a:t>endl</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244292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1881" y="517803"/>
            <a:ext cx="7526419" cy="6340197"/>
          </a:xfrm>
          <a:prstGeom prst="rect">
            <a:avLst/>
          </a:prstGeom>
          <a:noFill/>
        </p:spPr>
        <p:txBody>
          <a:bodyPr wrap="none" rtlCol="0">
            <a:spAutoFit/>
          </a:bodyPr>
          <a:lstStyle/>
          <a:p>
            <a:r>
              <a:rPr lang="en-US" sz="1400" dirty="0"/>
              <a:t>// Function to delete a task</a:t>
            </a:r>
          </a:p>
          <a:p>
            <a:r>
              <a:rPr lang="en-US" sz="1400" dirty="0"/>
              <a:t>void </a:t>
            </a:r>
            <a:r>
              <a:rPr lang="en-US" sz="1400" dirty="0" err="1"/>
              <a:t>deleteTask</a:t>
            </a:r>
            <a:r>
              <a:rPr lang="en-US" sz="1400" dirty="0"/>
              <a:t>(vector&lt;Task&gt;&amp; tasks) {</a:t>
            </a:r>
          </a:p>
          <a:p>
            <a:r>
              <a:rPr lang="en-US" sz="1400" dirty="0"/>
              <a:t>    </a:t>
            </a:r>
            <a:r>
              <a:rPr lang="en-US" sz="1400" dirty="0" err="1"/>
              <a:t>int</a:t>
            </a:r>
            <a:r>
              <a:rPr lang="en-US" sz="1400" dirty="0"/>
              <a:t> index;</a:t>
            </a:r>
          </a:p>
          <a:p>
            <a:r>
              <a:rPr lang="en-US" sz="1400" dirty="0"/>
              <a:t>    </a:t>
            </a:r>
            <a:r>
              <a:rPr lang="en-US" sz="1400" dirty="0" err="1"/>
              <a:t>cout</a:t>
            </a:r>
            <a:r>
              <a:rPr lang="en-US" sz="1400" dirty="0"/>
              <a:t> &lt;&lt; "Enter index of Ticket to delete: ";</a:t>
            </a:r>
          </a:p>
          <a:p>
            <a:r>
              <a:rPr lang="en-US" sz="1400" dirty="0"/>
              <a:t>    </a:t>
            </a:r>
            <a:r>
              <a:rPr lang="en-US" sz="1400" dirty="0" err="1"/>
              <a:t>cin</a:t>
            </a:r>
            <a:r>
              <a:rPr lang="en-US" sz="1400" dirty="0"/>
              <a:t> &gt;&gt; index;</a:t>
            </a:r>
          </a:p>
          <a:p>
            <a:r>
              <a:rPr lang="en-US" sz="1400" dirty="0"/>
              <a:t>    if (index &gt;= 0 &amp;&amp; index &lt; </a:t>
            </a:r>
            <a:r>
              <a:rPr lang="en-US" sz="1400" dirty="0" err="1"/>
              <a:t>tasks.size</a:t>
            </a:r>
            <a:r>
              <a:rPr lang="en-US" sz="1400" dirty="0"/>
              <a:t>()) {</a:t>
            </a:r>
          </a:p>
          <a:p>
            <a:r>
              <a:rPr lang="en-US" sz="1400" dirty="0"/>
              <a:t>        </a:t>
            </a:r>
            <a:r>
              <a:rPr lang="en-US" sz="1400" dirty="0" err="1"/>
              <a:t>tasks.erase</a:t>
            </a:r>
            <a:r>
              <a:rPr lang="en-US" sz="1400" dirty="0"/>
              <a:t>(</a:t>
            </a:r>
            <a:r>
              <a:rPr lang="en-US" sz="1400" dirty="0" err="1"/>
              <a:t>tasks.begin</a:t>
            </a:r>
            <a:r>
              <a:rPr lang="en-US" sz="1400" dirty="0"/>
              <a:t>() + index);</a:t>
            </a:r>
          </a:p>
          <a:p>
            <a:r>
              <a:rPr lang="en-US" sz="1400" dirty="0"/>
              <a:t>        </a:t>
            </a:r>
            <a:r>
              <a:rPr lang="en-US" sz="1400" dirty="0" err="1"/>
              <a:t>cout</a:t>
            </a:r>
            <a:r>
              <a:rPr lang="en-US" sz="1400" dirty="0"/>
              <a:t> &lt;&lt; "Ticket was deleted." &lt;&lt; </a:t>
            </a:r>
            <a:r>
              <a:rPr lang="en-US" sz="1400" dirty="0" err="1"/>
              <a:t>endl</a:t>
            </a:r>
            <a:r>
              <a:rPr lang="en-US" sz="1400" dirty="0"/>
              <a:t>;</a:t>
            </a:r>
          </a:p>
          <a:p>
            <a:r>
              <a:rPr lang="en-US" sz="1400" dirty="0"/>
              <a:t>    }</a:t>
            </a:r>
          </a:p>
          <a:p>
            <a:r>
              <a:rPr lang="en-US" sz="1400" dirty="0"/>
              <a:t>    else {</a:t>
            </a:r>
          </a:p>
          <a:p>
            <a:r>
              <a:rPr lang="en-US" sz="1400" dirty="0"/>
              <a:t>        </a:t>
            </a:r>
            <a:r>
              <a:rPr lang="en-US" sz="1400" dirty="0" err="1"/>
              <a:t>cout</a:t>
            </a:r>
            <a:r>
              <a:rPr lang="en-US" sz="1400" dirty="0"/>
              <a:t> &lt;&lt; "Invalid index." &lt;&lt; </a:t>
            </a:r>
            <a:r>
              <a:rPr lang="en-US" sz="1400" dirty="0" err="1"/>
              <a:t>endl</a:t>
            </a:r>
            <a:r>
              <a:rPr lang="en-US" sz="1400" dirty="0"/>
              <a:t>;</a:t>
            </a:r>
          </a:p>
          <a:p>
            <a:r>
              <a:rPr lang="en-US" sz="1400" dirty="0"/>
              <a:t>    }</a:t>
            </a:r>
          </a:p>
          <a:p>
            <a:r>
              <a:rPr lang="en-US" sz="1400" dirty="0"/>
              <a:t>}</a:t>
            </a:r>
          </a:p>
          <a:p>
            <a:endParaRPr lang="en-US" sz="1400" dirty="0"/>
          </a:p>
          <a:p>
            <a:r>
              <a:rPr lang="en-US" sz="1400" dirty="0"/>
              <a:t>// Function to save tasks to a file</a:t>
            </a:r>
          </a:p>
          <a:p>
            <a:r>
              <a:rPr lang="en-US" sz="1400" dirty="0"/>
              <a:t>void saveTasksToFile(</a:t>
            </a:r>
            <a:r>
              <a:rPr lang="en-US" sz="1400" dirty="0" err="1"/>
              <a:t>const</a:t>
            </a:r>
            <a:r>
              <a:rPr lang="en-US" sz="1400" dirty="0"/>
              <a:t> vector&lt;Task&gt;&amp; tasks, </a:t>
            </a:r>
            <a:r>
              <a:rPr lang="en-US" sz="1400" dirty="0" err="1"/>
              <a:t>const</a:t>
            </a:r>
            <a:r>
              <a:rPr lang="en-US" sz="1400" dirty="0"/>
              <a:t> string&amp; filename) {</a:t>
            </a:r>
          </a:p>
          <a:p>
            <a:r>
              <a:rPr lang="en-US" sz="1400" dirty="0"/>
              <a:t>    </a:t>
            </a:r>
            <a:r>
              <a:rPr lang="en-US" sz="1400" dirty="0" err="1"/>
              <a:t>ofstream</a:t>
            </a:r>
            <a:r>
              <a:rPr lang="en-US" sz="1400" dirty="0"/>
              <a:t> </a:t>
            </a:r>
            <a:r>
              <a:rPr lang="en-US" sz="1400" dirty="0" err="1"/>
              <a:t>outFile</a:t>
            </a:r>
            <a:r>
              <a:rPr lang="en-US" sz="1400" dirty="0"/>
              <a:t>(filename);</a:t>
            </a:r>
          </a:p>
          <a:p>
            <a:r>
              <a:rPr lang="en-US" sz="1400" dirty="0"/>
              <a:t>    if (</a:t>
            </a:r>
            <a:r>
              <a:rPr lang="en-US" sz="1400" dirty="0" err="1"/>
              <a:t>outFile.is_open</a:t>
            </a:r>
            <a:r>
              <a:rPr lang="en-US" sz="1400" dirty="0"/>
              <a:t>()) {</a:t>
            </a:r>
          </a:p>
          <a:p>
            <a:r>
              <a:rPr lang="en-US" sz="1400" dirty="0"/>
              <a:t>        for (</a:t>
            </a:r>
            <a:r>
              <a:rPr lang="en-US" sz="1400" dirty="0" err="1"/>
              <a:t>const</a:t>
            </a:r>
            <a:r>
              <a:rPr lang="en-US" sz="1400" dirty="0"/>
              <a:t> auto&amp; task : tasks) {</a:t>
            </a:r>
          </a:p>
          <a:p>
            <a:r>
              <a:rPr lang="en-US" sz="1400" dirty="0"/>
              <a:t>            // Save task details to file</a:t>
            </a:r>
          </a:p>
          <a:p>
            <a:r>
              <a:rPr lang="en-US" sz="1400" dirty="0"/>
              <a:t>            </a:t>
            </a:r>
            <a:r>
              <a:rPr lang="en-US" sz="1400" dirty="0" err="1"/>
              <a:t>outFile</a:t>
            </a:r>
            <a:r>
              <a:rPr lang="en-US" sz="1400" dirty="0"/>
              <a:t> &lt;&lt; </a:t>
            </a:r>
            <a:r>
              <a:rPr lang="en-US" sz="1400" dirty="0" err="1"/>
              <a:t>task.description</a:t>
            </a:r>
            <a:r>
              <a:rPr lang="en-US" sz="1400" dirty="0"/>
              <a:t> &lt;&lt; "," &lt;&lt; </a:t>
            </a:r>
            <a:r>
              <a:rPr lang="en-US" sz="1400" dirty="0" err="1"/>
              <a:t>task.dueDate</a:t>
            </a:r>
            <a:r>
              <a:rPr lang="en-US" sz="1400" dirty="0"/>
              <a:t> &lt;&lt; "," &lt;&lt; (</a:t>
            </a:r>
            <a:r>
              <a:rPr lang="en-US" sz="1400" dirty="0" err="1"/>
              <a:t>task.completed</a:t>
            </a:r>
            <a:r>
              <a:rPr lang="en-US" sz="1400" dirty="0"/>
              <a:t> ? "1" : "0") &lt;&lt; </a:t>
            </a:r>
            <a:r>
              <a:rPr lang="en-US" sz="1400" dirty="0" err="1"/>
              <a:t>endl</a:t>
            </a:r>
            <a:r>
              <a:rPr lang="en-US" sz="1400" dirty="0"/>
              <a:t>;</a:t>
            </a:r>
          </a:p>
          <a:p>
            <a:r>
              <a:rPr lang="en-US" sz="1400" dirty="0"/>
              <a:t>        }</a:t>
            </a:r>
          </a:p>
          <a:p>
            <a:r>
              <a:rPr lang="en-US" sz="1400" dirty="0"/>
              <a:t>        </a:t>
            </a:r>
            <a:r>
              <a:rPr lang="en-US" sz="1400" dirty="0" err="1"/>
              <a:t>cout</a:t>
            </a:r>
            <a:r>
              <a:rPr lang="en-US" sz="1400" dirty="0"/>
              <a:t> &lt;&lt; "Ticket saved to " &lt;&lt; filename &lt;&lt; </a:t>
            </a:r>
            <a:r>
              <a:rPr lang="en-US" sz="1400" dirty="0" err="1"/>
              <a:t>endl</a:t>
            </a:r>
            <a:r>
              <a:rPr lang="en-US" sz="1400" dirty="0"/>
              <a:t>;</a:t>
            </a:r>
          </a:p>
          <a:p>
            <a:r>
              <a:rPr lang="en-US" sz="1400" dirty="0"/>
              <a:t>    }</a:t>
            </a:r>
          </a:p>
          <a:p>
            <a:r>
              <a:rPr lang="en-US" sz="1400" dirty="0"/>
              <a:t>    else {</a:t>
            </a:r>
          </a:p>
          <a:p>
            <a:r>
              <a:rPr lang="en-US" sz="1400" dirty="0"/>
              <a:t>        </a:t>
            </a:r>
            <a:r>
              <a:rPr lang="en-US" sz="1400" dirty="0" err="1"/>
              <a:t>cout</a:t>
            </a:r>
            <a:r>
              <a:rPr lang="en-US" sz="1400" dirty="0"/>
              <a:t> &lt;&lt; "Error: Unable to open file for writing." &lt;&lt; </a:t>
            </a:r>
            <a:r>
              <a:rPr lang="en-US" sz="1400" dirty="0" err="1"/>
              <a:t>endl</a:t>
            </a:r>
            <a:r>
              <a:rPr lang="en-US" sz="1400" dirty="0"/>
              <a:t>;</a:t>
            </a:r>
          </a:p>
          <a:p>
            <a:r>
              <a:rPr lang="en-US" sz="1400" dirty="0"/>
              <a:t>    }</a:t>
            </a:r>
          </a:p>
          <a:p>
            <a:r>
              <a:rPr lang="en-US" sz="1400" dirty="0"/>
              <a:t>}</a:t>
            </a:r>
          </a:p>
          <a:p>
            <a:endParaRPr lang="en-US" sz="1400" dirty="0"/>
          </a:p>
        </p:txBody>
      </p:sp>
    </p:spTree>
    <p:extLst>
      <p:ext uri="{BB962C8B-B14F-4D97-AF65-F5344CB8AC3E}">
        <p14:creationId xmlns:p14="http://schemas.microsoft.com/office/powerpoint/2010/main" val="2554721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5276" y="163773"/>
            <a:ext cx="7751929" cy="7232749"/>
          </a:xfrm>
          <a:prstGeom prst="rect">
            <a:avLst/>
          </a:prstGeom>
          <a:noFill/>
        </p:spPr>
        <p:txBody>
          <a:bodyPr wrap="square" rtlCol="0">
            <a:spAutoFit/>
          </a:bodyPr>
          <a:lstStyle/>
          <a:p>
            <a:r>
              <a:rPr lang="en-US" sz="1600" dirty="0"/>
              <a:t>// Function to load tasks from a file</a:t>
            </a:r>
          </a:p>
          <a:p>
            <a:r>
              <a:rPr lang="en-US" sz="1600" dirty="0"/>
              <a:t>void loadTasksFromFile(vector&lt;Task&gt;&amp; tasks, </a:t>
            </a:r>
            <a:r>
              <a:rPr lang="en-US" sz="1600" dirty="0" err="1"/>
              <a:t>const</a:t>
            </a:r>
            <a:r>
              <a:rPr lang="en-US" sz="1600" dirty="0"/>
              <a:t> string&amp; filename) {</a:t>
            </a:r>
          </a:p>
          <a:p>
            <a:r>
              <a:rPr lang="en-US" sz="1600" dirty="0"/>
              <a:t>    </a:t>
            </a:r>
            <a:r>
              <a:rPr lang="en-US" sz="1600" dirty="0" err="1"/>
              <a:t>ifstream</a:t>
            </a:r>
            <a:r>
              <a:rPr lang="en-US" sz="1600" dirty="0"/>
              <a:t> </a:t>
            </a:r>
            <a:r>
              <a:rPr lang="en-US" sz="1600" dirty="0" err="1"/>
              <a:t>inFile</a:t>
            </a:r>
            <a:r>
              <a:rPr lang="en-US" sz="1600" dirty="0"/>
              <a:t>(filename);</a:t>
            </a:r>
          </a:p>
          <a:p>
            <a:r>
              <a:rPr lang="en-US" sz="1600" dirty="0"/>
              <a:t>    if (</a:t>
            </a:r>
            <a:r>
              <a:rPr lang="en-US" sz="1600" dirty="0" err="1"/>
              <a:t>inFile.is_open</a:t>
            </a:r>
            <a:r>
              <a:rPr lang="en-US" sz="1600" dirty="0"/>
              <a:t>()) {</a:t>
            </a:r>
          </a:p>
          <a:p>
            <a:r>
              <a:rPr lang="en-US" sz="1600" dirty="0"/>
              <a:t>        </a:t>
            </a:r>
            <a:r>
              <a:rPr lang="en-US" sz="1600" dirty="0" err="1"/>
              <a:t>tasks.clear</a:t>
            </a:r>
            <a:r>
              <a:rPr lang="en-US" sz="1600" dirty="0"/>
              <a:t>();</a:t>
            </a:r>
          </a:p>
          <a:p>
            <a:r>
              <a:rPr lang="en-US" sz="1600" dirty="0"/>
              <a:t>        string line;</a:t>
            </a:r>
          </a:p>
          <a:p>
            <a:r>
              <a:rPr lang="en-US" sz="1600" dirty="0"/>
              <a:t>        while (</a:t>
            </a:r>
            <a:r>
              <a:rPr lang="en-US" sz="1600" dirty="0" err="1"/>
              <a:t>getline</a:t>
            </a:r>
            <a:r>
              <a:rPr lang="en-US" sz="1600" dirty="0"/>
              <a:t>(</a:t>
            </a:r>
            <a:r>
              <a:rPr lang="en-US" sz="1600" dirty="0" err="1"/>
              <a:t>inFile</a:t>
            </a:r>
            <a:r>
              <a:rPr lang="en-US" sz="1600" dirty="0"/>
              <a:t>, line)) {</a:t>
            </a:r>
          </a:p>
          <a:p>
            <a:r>
              <a:rPr lang="en-US" sz="1600" dirty="0"/>
              <a:t>            Task </a:t>
            </a:r>
            <a:r>
              <a:rPr lang="en-US" sz="1600" dirty="0" err="1"/>
              <a:t>task</a:t>
            </a:r>
            <a:r>
              <a:rPr lang="en-US" sz="1600" dirty="0"/>
              <a:t>;</a:t>
            </a:r>
          </a:p>
          <a:p>
            <a:r>
              <a:rPr lang="en-US" sz="1600" dirty="0"/>
              <a:t>            </a:t>
            </a:r>
            <a:r>
              <a:rPr lang="en-US" sz="1600" dirty="0" err="1"/>
              <a:t>size_t</a:t>
            </a:r>
            <a:r>
              <a:rPr lang="en-US" sz="1600" dirty="0"/>
              <a:t> </a:t>
            </a:r>
            <a:r>
              <a:rPr lang="en-US" sz="1600" dirty="0" err="1"/>
              <a:t>commaPos</a:t>
            </a:r>
            <a:r>
              <a:rPr lang="en-US" sz="1600" dirty="0"/>
              <a:t> = </a:t>
            </a:r>
            <a:r>
              <a:rPr lang="en-US" sz="1600" dirty="0" err="1"/>
              <a:t>line.find</a:t>
            </a:r>
            <a:r>
              <a:rPr lang="en-US" sz="1600" dirty="0"/>
              <a:t>(',');</a:t>
            </a:r>
          </a:p>
          <a:p>
            <a:r>
              <a:rPr lang="en-US" sz="1600" dirty="0"/>
              <a:t>            // Parse task details from file</a:t>
            </a:r>
          </a:p>
          <a:p>
            <a:r>
              <a:rPr lang="en-US" sz="1600" dirty="0"/>
              <a:t>            </a:t>
            </a:r>
            <a:r>
              <a:rPr lang="en-US" sz="1600" dirty="0" err="1"/>
              <a:t>task.description</a:t>
            </a:r>
            <a:r>
              <a:rPr lang="en-US" sz="1600" dirty="0"/>
              <a:t> = </a:t>
            </a:r>
            <a:r>
              <a:rPr lang="en-US" sz="1600" dirty="0" err="1"/>
              <a:t>line.substr</a:t>
            </a:r>
            <a:r>
              <a:rPr lang="en-US" sz="1600" dirty="0"/>
              <a:t>(0, </a:t>
            </a:r>
            <a:r>
              <a:rPr lang="en-US" sz="1600" dirty="0" err="1"/>
              <a:t>commaPos</a:t>
            </a:r>
            <a:r>
              <a:rPr lang="en-US" sz="1600" dirty="0"/>
              <a:t>);</a:t>
            </a:r>
          </a:p>
          <a:p>
            <a:r>
              <a:rPr lang="en-US" sz="1600" dirty="0"/>
              <a:t>            </a:t>
            </a:r>
            <a:r>
              <a:rPr lang="en-US" sz="1600" dirty="0" err="1"/>
              <a:t>line.erase</a:t>
            </a:r>
            <a:r>
              <a:rPr lang="en-US" sz="1600" dirty="0"/>
              <a:t>(0, </a:t>
            </a:r>
            <a:r>
              <a:rPr lang="en-US" sz="1600" dirty="0" err="1"/>
              <a:t>commaPos</a:t>
            </a:r>
            <a:r>
              <a:rPr lang="en-US" sz="1600" dirty="0"/>
              <a:t> + 1);</a:t>
            </a:r>
          </a:p>
          <a:p>
            <a:r>
              <a:rPr lang="en-US" sz="1600" dirty="0"/>
              <a:t>            </a:t>
            </a:r>
            <a:r>
              <a:rPr lang="en-US" sz="1600" dirty="0" err="1"/>
              <a:t>commaPos</a:t>
            </a:r>
            <a:r>
              <a:rPr lang="en-US" sz="1600" dirty="0"/>
              <a:t> = </a:t>
            </a:r>
            <a:r>
              <a:rPr lang="en-US" sz="1600" dirty="0" err="1"/>
              <a:t>line.find</a:t>
            </a:r>
            <a:r>
              <a:rPr lang="en-US" sz="1600" dirty="0"/>
              <a:t>(',');</a:t>
            </a:r>
          </a:p>
          <a:p>
            <a:r>
              <a:rPr lang="en-US" sz="1600" dirty="0"/>
              <a:t>            </a:t>
            </a:r>
            <a:r>
              <a:rPr lang="en-US" sz="1600" dirty="0" err="1"/>
              <a:t>task.dueDate</a:t>
            </a:r>
            <a:r>
              <a:rPr lang="en-US" sz="1600" dirty="0"/>
              <a:t> = </a:t>
            </a:r>
            <a:r>
              <a:rPr lang="en-US" sz="1600" dirty="0" err="1"/>
              <a:t>line.substr</a:t>
            </a:r>
            <a:r>
              <a:rPr lang="en-US" sz="1600" dirty="0"/>
              <a:t>(0, </a:t>
            </a:r>
            <a:r>
              <a:rPr lang="en-US" sz="1600" dirty="0" err="1"/>
              <a:t>commaPos</a:t>
            </a:r>
            <a:r>
              <a:rPr lang="en-US" sz="1600" dirty="0"/>
              <a:t>);</a:t>
            </a:r>
          </a:p>
          <a:p>
            <a:r>
              <a:rPr lang="en-US" sz="1600" dirty="0"/>
              <a:t>            </a:t>
            </a:r>
            <a:r>
              <a:rPr lang="en-US" sz="1600" dirty="0" err="1"/>
              <a:t>line.erase</a:t>
            </a:r>
            <a:r>
              <a:rPr lang="en-US" sz="1600" dirty="0"/>
              <a:t>(0, </a:t>
            </a:r>
            <a:r>
              <a:rPr lang="en-US" sz="1600" dirty="0" err="1"/>
              <a:t>commaPos</a:t>
            </a:r>
            <a:r>
              <a:rPr lang="en-US" sz="1600" dirty="0"/>
              <a:t> + 1);</a:t>
            </a:r>
          </a:p>
          <a:p>
            <a:r>
              <a:rPr lang="en-US" sz="1600" dirty="0"/>
              <a:t>            </a:t>
            </a:r>
            <a:r>
              <a:rPr lang="en-US" sz="1600" dirty="0" err="1"/>
              <a:t>task.completed</a:t>
            </a:r>
            <a:r>
              <a:rPr lang="en-US" sz="1600" dirty="0"/>
              <a:t> = (line == "1");</a:t>
            </a:r>
          </a:p>
          <a:p>
            <a:r>
              <a:rPr lang="en-US" sz="1600" dirty="0"/>
              <a:t>            </a:t>
            </a:r>
            <a:r>
              <a:rPr lang="en-US" sz="1600" dirty="0" err="1"/>
              <a:t>tasks.push_back</a:t>
            </a:r>
            <a:r>
              <a:rPr lang="en-US" sz="1600" dirty="0"/>
              <a:t>(task);</a:t>
            </a:r>
          </a:p>
          <a:p>
            <a:r>
              <a:rPr lang="en-US" sz="1600" dirty="0"/>
              <a:t>        }</a:t>
            </a:r>
          </a:p>
          <a:p>
            <a:r>
              <a:rPr lang="en-US" sz="1600" dirty="0"/>
              <a:t>        </a:t>
            </a:r>
            <a:r>
              <a:rPr lang="en-US" sz="1600" dirty="0" err="1"/>
              <a:t>cout</a:t>
            </a:r>
            <a:r>
              <a:rPr lang="en-US" sz="1600" dirty="0"/>
              <a:t> &lt;&lt; "Ticket loaded from " &lt;&lt; filename &lt;&lt; </a:t>
            </a:r>
            <a:r>
              <a:rPr lang="en-US" sz="1600" dirty="0" err="1"/>
              <a:t>endl</a:t>
            </a:r>
            <a:r>
              <a:rPr lang="en-US" sz="1600" dirty="0"/>
              <a:t>;</a:t>
            </a:r>
          </a:p>
          <a:p>
            <a:r>
              <a:rPr lang="en-US" sz="1600" dirty="0"/>
              <a:t>    }</a:t>
            </a:r>
          </a:p>
          <a:p>
            <a:r>
              <a:rPr lang="en-US" sz="1600" dirty="0"/>
              <a:t>    else {</a:t>
            </a:r>
          </a:p>
          <a:p>
            <a:r>
              <a:rPr lang="en-US" sz="1600" dirty="0"/>
              <a:t>        </a:t>
            </a:r>
            <a:r>
              <a:rPr lang="en-US" sz="1600" dirty="0" err="1"/>
              <a:t>cout</a:t>
            </a:r>
            <a:r>
              <a:rPr lang="en-US" sz="1600" dirty="0"/>
              <a:t> &lt;&lt; "Error: Unable to open file for reading. Creating new file." &lt;&lt; </a:t>
            </a:r>
            <a:r>
              <a:rPr lang="en-US" sz="1600" dirty="0" err="1"/>
              <a:t>endl</a:t>
            </a:r>
            <a:r>
              <a:rPr lang="en-US" sz="1600" dirty="0"/>
              <a:t>;</a:t>
            </a:r>
          </a:p>
          <a:p>
            <a:r>
              <a:rPr lang="en-US" sz="1600" dirty="0"/>
              <a:t>        // Attempt to create the file if it doesn't exist</a:t>
            </a:r>
          </a:p>
          <a:p>
            <a:r>
              <a:rPr lang="en-US" sz="1600" dirty="0"/>
              <a:t>        </a:t>
            </a:r>
            <a:r>
              <a:rPr lang="en-US" sz="1600" dirty="0" err="1"/>
              <a:t>ofstream</a:t>
            </a:r>
            <a:r>
              <a:rPr lang="en-US" sz="1600" dirty="0"/>
              <a:t> </a:t>
            </a:r>
            <a:r>
              <a:rPr lang="en-US" sz="1600" dirty="0" err="1"/>
              <a:t>outFile</a:t>
            </a:r>
            <a:r>
              <a:rPr lang="en-US" sz="1600" dirty="0"/>
              <a:t>(filename);</a:t>
            </a:r>
          </a:p>
          <a:p>
            <a:r>
              <a:rPr lang="en-US" sz="1600" dirty="0"/>
              <a:t>        if (!</a:t>
            </a:r>
            <a:r>
              <a:rPr lang="en-US" sz="1600" dirty="0" err="1"/>
              <a:t>outFile.is_open</a:t>
            </a:r>
            <a:r>
              <a:rPr lang="en-US" sz="1600" dirty="0"/>
              <a:t>()) {</a:t>
            </a:r>
          </a:p>
          <a:p>
            <a:r>
              <a:rPr lang="en-US" sz="1600" dirty="0"/>
              <a:t>            </a:t>
            </a:r>
            <a:r>
              <a:rPr lang="en-US" sz="1600" dirty="0" err="1"/>
              <a:t>cout</a:t>
            </a:r>
            <a:r>
              <a:rPr lang="en-US" sz="1600" dirty="0"/>
              <a:t> &lt;&lt; "Error: Unable to create file." &lt;&lt; </a:t>
            </a:r>
            <a:r>
              <a:rPr lang="en-US" sz="1600" dirty="0" err="1"/>
              <a:t>endl</a:t>
            </a:r>
            <a:r>
              <a:rPr lang="en-US" sz="1600" dirty="0"/>
              <a:t>;</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2187608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6160" y="958913"/>
            <a:ext cx="4987134" cy="4524315"/>
          </a:xfrm>
          <a:prstGeom prst="rect">
            <a:avLst/>
          </a:prstGeom>
          <a:noFill/>
        </p:spPr>
        <p:txBody>
          <a:bodyPr wrap="none" rtlCol="0">
            <a:spAutoFit/>
          </a:bodyPr>
          <a:lstStyle/>
          <a:p>
            <a:r>
              <a:rPr lang="en-US" dirty="0" err="1"/>
              <a:t>int</a:t>
            </a:r>
            <a:r>
              <a:rPr lang="en-US" dirty="0"/>
              <a:t> main() {</a:t>
            </a:r>
          </a:p>
          <a:p>
            <a:r>
              <a:rPr lang="en-US" dirty="0"/>
              <a:t>    vector&lt;Task&gt; tasks;</a:t>
            </a:r>
          </a:p>
          <a:p>
            <a:r>
              <a:rPr lang="en-US" dirty="0"/>
              <a:t>    string filename = "tasks.txt";</a:t>
            </a:r>
          </a:p>
          <a:p>
            <a:r>
              <a:rPr lang="en-US" dirty="0"/>
              <a:t>    loadTasksFromFile(tasks, filename);</a:t>
            </a:r>
          </a:p>
          <a:p>
            <a:endParaRPr lang="en-US" dirty="0"/>
          </a:p>
          <a:p>
            <a:r>
              <a:rPr lang="en-US" dirty="0"/>
              <a:t>    </a:t>
            </a:r>
            <a:r>
              <a:rPr lang="en-US" dirty="0" err="1"/>
              <a:t>int</a:t>
            </a:r>
            <a:r>
              <a:rPr lang="en-US" dirty="0"/>
              <a:t> choice;</a:t>
            </a:r>
          </a:p>
          <a:p>
            <a:r>
              <a:rPr lang="en-US" dirty="0"/>
              <a:t>    do {</a:t>
            </a:r>
          </a:p>
          <a:p>
            <a:r>
              <a:rPr lang="en-US" dirty="0"/>
              <a:t>        </a:t>
            </a:r>
            <a:r>
              <a:rPr lang="en-US" dirty="0" err="1"/>
              <a:t>cout</a:t>
            </a:r>
            <a:r>
              <a:rPr lang="en-US" dirty="0"/>
              <a:t> &lt;&lt; "\</a:t>
            </a:r>
            <a:r>
              <a:rPr lang="en-US" dirty="0" err="1"/>
              <a:t>nTask</a:t>
            </a:r>
            <a:r>
              <a:rPr lang="en-US" dirty="0"/>
              <a:t> Management System" &lt;&lt; </a:t>
            </a:r>
            <a:r>
              <a:rPr lang="en-US" dirty="0" err="1"/>
              <a:t>endl</a:t>
            </a:r>
            <a:r>
              <a:rPr lang="en-US" dirty="0"/>
              <a:t>;</a:t>
            </a:r>
          </a:p>
          <a:p>
            <a:r>
              <a:rPr lang="en-US" dirty="0"/>
              <a:t>        </a:t>
            </a:r>
            <a:r>
              <a:rPr lang="en-US" dirty="0" err="1"/>
              <a:t>cout</a:t>
            </a:r>
            <a:r>
              <a:rPr lang="en-US" dirty="0"/>
              <a:t> &lt;&lt; "1. Add Ticket" &lt;&lt; </a:t>
            </a:r>
            <a:r>
              <a:rPr lang="en-US" dirty="0" err="1"/>
              <a:t>endl</a:t>
            </a:r>
            <a:r>
              <a:rPr lang="en-US" dirty="0"/>
              <a:t>;</a:t>
            </a:r>
          </a:p>
          <a:p>
            <a:r>
              <a:rPr lang="en-US" dirty="0"/>
              <a:t>        </a:t>
            </a:r>
            <a:r>
              <a:rPr lang="en-US" dirty="0" err="1"/>
              <a:t>cout</a:t>
            </a:r>
            <a:r>
              <a:rPr lang="en-US" dirty="0"/>
              <a:t> &lt;&lt; "2. View Ticket" &lt;&lt; </a:t>
            </a:r>
            <a:r>
              <a:rPr lang="en-US" dirty="0" err="1"/>
              <a:t>endl</a:t>
            </a:r>
            <a:r>
              <a:rPr lang="en-US" dirty="0"/>
              <a:t>;</a:t>
            </a:r>
          </a:p>
          <a:p>
            <a:r>
              <a:rPr lang="en-US" dirty="0"/>
              <a:t>        </a:t>
            </a:r>
            <a:r>
              <a:rPr lang="en-US" dirty="0" err="1"/>
              <a:t>cout</a:t>
            </a:r>
            <a:r>
              <a:rPr lang="en-US" dirty="0"/>
              <a:t> &lt;&lt; "3. Mark Ticket as Completed" &lt;&lt; </a:t>
            </a:r>
            <a:r>
              <a:rPr lang="en-US" dirty="0" err="1"/>
              <a:t>endl</a:t>
            </a:r>
            <a:r>
              <a:rPr lang="en-US" dirty="0"/>
              <a:t>;</a:t>
            </a:r>
          </a:p>
          <a:p>
            <a:r>
              <a:rPr lang="en-US" dirty="0"/>
              <a:t>        </a:t>
            </a:r>
            <a:r>
              <a:rPr lang="en-US" dirty="0" err="1"/>
              <a:t>cout</a:t>
            </a:r>
            <a:r>
              <a:rPr lang="en-US" dirty="0"/>
              <a:t> &lt;&lt; "4. Delete Ticket" &lt;&lt; </a:t>
            </a:r>
            <a:r>
              <a:rPr lang="en-US" dirty="0" err="1"/>
              <a:t>endl</a:t>
            </a:r>
            <a:r>
              <a:rPr lang="en-US" dirty="0"/>
              <a:t>;</a:t>
            </a:r>
          </a:p>
          <a:p>
            <a:r>
              <a:rPr lang="en-US" dirty="0"/>
              <a:t>        </a:t>
            </a:r>
            <a:r>
              <a:rPr lang="en-US" dirty="0" err="1"/>
              <a:t>cout</a:t>
            </a:r>
            <a:r>
              <a:rPr lang="en-US" dirty="0"/>
              <a:t> &lt;&lt; "5. Save Ticket" &lt;&lt; </a:t>
            </a:r>
            <a:r>
              <a:rPr lang="en-US" dirty="0" err="1"/>
              <a:t>endl</a:t>
            </a:r>
            <a:r>
              <a:rPr lang="en-US" dirty="0"/>
              <a:t>;</a:t>
            </a:r>
          </a:p>
          <a:p>
            <a:r>
              <a:rPr lang="en-US" dirty="0"/>
              <a:t>        </a:t>
            </a:r>
            <a:r>
              <a:rPr lang="en-US" dirty="0" err="1"/>
              <a:t>cout</a:t>
            </a:r>
            <a:r>
              <a:rPr lang="en-US" dirty="0"/>
              <a:t> &lt;&lt; "6. Exit" &lt;&lt; </a:t>
            </a:r>
            <a:r>
              <a:rPr lang="en-US" dirty="0" err="1"/>
              <a:t>endl</a:t>
            </a:r>
            <a:r>
              <a:rPr lang="en-US" dirty="0"/>
              <a:t>;</a:t>
            </a:r>
          </a:p>
          <a:p>
            <a:r>
              <a:rPr lang="en-US" dirty="0"/>
              <a:t>        </a:t>
            </a:r>
            <a:r>
              <a:rPr lang="en-US" dirty="0" err="1"/>
              <a:t>cout</a:t>
            </a:r>
            <a:r>
              <a:rPr lang="en-US" dirty="0"/>
              <a:t> &lt;&lt; "Enter your choice: ";</a:t>
            </a:r>
          </a:p>
          <a:p>
            <a:r>
              <a:rPr lang="en-US" dirty="0"/>
              <a:t>        </a:t>
            </a:r>
            <a:r>
              <a:rPr lang="en-US" dirty="0" err="1"/>
              <a:t>cin</a:t>
            </a:r>
            <a:r>
              <a:rPr lang="en-US" dirty="0"/>
              <a:t> &gt;&gt; choice;</a:t>
            </a:r>
          </a:p>
        </p:txBody>
      </p:sp>
      <p:sp>
        <p:nvSpPr>
          <p:cNvPr id="5" name="TextBox 4"/>
          <p:cNvSpPr txBox="1"/>
          <p:nvPr/>
        </p:nvSpPr>
        <p:spPr>
          <a:xfrm>
            <a:off x="6373294" y="482711"/>
            <a:ext cx="5989140" cy="5909310"/>
          </a:xfrm>
          <a:prstGeom prst="rect">
            <a:avLst/>
          </a:prstGeom>
          <a:noFill/>
        </p:spPr>
        <p:txBody>
          <a:bodyPr wrap="none" rtlCol="0">
            <a:spAutoFit/>
          </a:bodyPr>
          <a:lstStyle/>
          <a:p>
            <a:r>
              <a:rPr lang="en-US" sz="1400" dirty="0"/>
              <a:t> switch (choice) {</a:t>
            </a:r>
          </a:p>
          <a:p>
            <a:r>
              <a:rPr lang="en-US" sz="1400" dirty="0"/>
              <a:t>        case 1:</a:t>
            </a:r>
          </a:p>
          <a:p>
            <a:r>
              <a:rPr lang="en-US" sz="1400" dirty="0"/>
              <a:t>            </a:t>
            </a:r>
            <a:r>
              <a:rPr lang="en-US" sz="1400" dirty="0" err="1"/>
              <a:t>addTask</a:t>
            </a:r>
            <a:r>
              <a:rPr lang="en-US" sz="1400" dirty="0"/>
              <a:t>(tasks);</a:t>
            </a:r>
          </a:p>
          <a:p>
            <a:r>
              <a:rPr lang="en-US" sz="1400" dirty="0"/>
              <a:t>            break;</a:t>
            </a:r>
          </a:p>
          <a:p>
            <a:r>
              <a:rPr lang="en-US" sz="1400" dirty="0"/>
              <a:t>        case 2:</a:t>
            </a:r>
          </a:p>
          <a:p>
            <a:r>
              <a:rPr lang="en-US" sz="1400" dirty="0"/>
              <a:t>            </a:t>
            </a:r>
            <a:r>
              <a:rPr lang="en-US" sz="1400" dirty="0" err="1"/>
              <a:t>viewTasks</a:t>
            </a:r>
            <a:r>
              <a:rPr lang="en-US" sz="1400" dirty="0"/>
              <a:t>(tasks);</a:t>
            </a:r>
          </a:p>
          <a:p>
            <a:r>
              <a:rPr lang="en-US" sz="1400" dirty="0"/>
              <a:t>            break;</a:t>
            </a:r>
          </a:p>
          <a:p>
            <a:r>
              <a:rPr lang="en-US" sz="1400" dirty="0"/>
              <a:t>        case 3:</a:t>
            </a:r>
          </a:p>
          <a:p>
            <a:r>
              <a:rPr lang="en-US" sz="1400" dirty="0"/>
              <a:t>            markTaskCompleted(tasks);</a:t>
            </a:r>
          </a:p>
          <a:p>
            <a:r>
              <a:rPr lang="en-US" sz="1400" dirty="0"/>
              <a:t>            break;</a:t>
            </a:r>
          </a:p>
          <a:p>
            <a:r>
              <a:rPr lang="en-US" sz="1400" dirty="0"/>
              <a:t>        case 4:</a:t>
            </a:r>
          </a:p>
          <a:p>
            <a:r>
              <a:rPr lang="en-US" sz="1400" dirty="0"/>
              <a:t>            </a:t>
            </a:r>
            <a:r>
              <a:rPr lang="en-US" sz="1400" dirty="0" err="1"/>
              <a:t>deleteTask</a:t>
            </a:r>
            <a:r>
              <a:rPr lang="en-US" sz="1400" dirty="0"/>
              <a:t>(tasks);</a:t>
            </a:r>
          </a:p>
          <a:p>
            <a:r>
              <a:rPr lang="en-US" sz="1400" dirty="0"/>
              <a:t>            break;</a:t>
            </a:r>
          </a:p>
          <a:p>
            <a:r>
              <a:rPr lang="en-US" sz="1400" dirty="0"/>
              <a:t>        case 5:</a:t>
            </a:r>
          </a:p>
          <a:p>
            <a:r>
              <a:rPr lang="en-US" sz="1400" dirty="0"/>
              <a:t>            saveTasksToFile(tasks, filename);</a:t>
            </a:r>
          </a:p>
          <a:p>
            <a:r>
              <a:rPr lang="en-US" sz="1400" dirty="0"/>
              <a:t>            break;</a:t>
            </a:r>
          </a:p>
          <a:p>
            <a:r>
              <a:rPr lang="en-US" sz="1400" dirty="0"/>
              <a:t>        case 6:</a:t>
            </a:r>
          </a:p>
          <a:p>
            <a:r>
              <a:rPr lang="en-US" sz="1400" dirty="0"/>
              <a:t>            </a:t>
            </a:r>
            <a:r>
              <a:rPr lang="en-US" sz="1400" dirty="0" err="1"/>
              <a:t>cout</a:t>
            </a:r>
            <a:r>
              <a:rPr lang="en-US" sz="1400" dirty="0"/>
              <a:t> &lt;&lt; "Exiting program. Saving tasks..." &lt;&lt; </a:t>
            </a:r>
            <a:r>
              <a:rPr lang="en-US" sz="1400" dirty="0" err="1"/>
              <a:t>endl</a:t>
            </a:r>
            <a:r>
              <a:rPr lang="en-US" sz="1400" dirty="0"/>
              <a:t>;</a:t>
            </a:r>
          </a:p>
          <a:p>
            <a:r>
              <a:rPr lang="en-US" sz="1400" dirty="0"/>
              <a:t>            saveTasksToFile(tasks, filename);</a:t>
            </a:r>
          </a:p>
          <a:p>
            <a:r>
              <a:rPr lang="en-US" sz="1400" dirty="0"/>
              <a:t>            break;</a:t>
            </a:r>
          </a:p>
          <a:p>
            <a:r>
              <a:rPr lang="en-US" sz="1400" dirty="0"/>
              <a:t>        default:</a:t>
            </a:r>
          </a:p>
          <a:p>
            <a:r>
              <a:rPr lang="en-US" sz="1400" dirty="0"/>
              <a:t>            </a:t>
            </a:r>
            <a:r>
              <a:rPr lang="en-US" sz="1400" dirty="0" err="1"/>
              <a:t>cout</a:t>
            </a:r>
            <a:r>
              <a:rPr lang="en-US" sz="1400" dirty="0"/>
              <a:t> &lt;&lt; "Invalid choice. Please enter a number between 1 and 6." &lt;&lt; </a:t>
            </a:r>
            <a:r>
              <a:rPr lang="en-US" sz="1400" dirty="0" err="1"/>
              <a:t>endl</a:t>
            </a:r>
            <a:r>
              <a:rPr lang="en-US" sz="1400" dirty="0"/>
              <a:t>;</a:t>
            </a:r>
          </a:p>
          <a:p>
            <a:r>
              <a:rPr lang="en-US" sz="1400" dirty="0"/>
              <a:t>        }</a:t>
            </a:r>
          </a:p>
          <a:p>
            <a:r>
              <a:rPr lang="en-US" sz="1400" dirty="0"/>
              <a:t>    } while (choice != 6);</a:t>
            </a:r>
          </a:p>
          <a:p>
            <a:endParaRPr lang="en-US" sz="1400" dirty="0"/>
          </a:p>
          <a:p>
            <a:r>
              <a:rPr lang="en-US" sz="1400" dirty="0"/>
              <a:t>    return 0;</a:t>
            </a:r>
          </a:p>
          <a:p>
            <a:r>
              <a:rPr lang="en-US" sz="1400" dirty="0"/>
              <a:t>}</a:t>
            </a:r>
          </a:p>
        </p:txBody>
      </p:sp>
    </p:spTree>
    <p:extLst>
      <p:ext uri="{BB962C8B-B14F-4D97-AF65-F5344CB8AC3E}">
        <p14:creationId xmlns:p14="http://schemas.microsoft.com/office/powerpoint/2010/main" val="94354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42" y="1995985"/>
            <a:ext cx="10018713" cy="1752599"/>
          </a:xfrm>
        </p:spPr>
        <p:txBody>
          <a:bodyPr/>
          <a:lstStyle/>
          <a:p>
            <a:r>
              <a:rPr lang="en-US" b="1" dirty="0"/>
              <a:t>Thank You</a:t>
            </a:r>
            <a:endParaRPr lang="en-US" dirty="0"/>
          </a:p>
        </p:txBody>
      </p:sp>
    </p:spTree>
    <p:extLst>
      <p:ext uri="{BB962C8B-B14F-4D97-AF65-F5344CB8AC3E}">
        <p14:creationId xmlns:p14="http://schemas.microsoft.com/office/powerpoint/2010/main" val="200898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Task Management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3903489"/>
              </p:ext>
            </p:extLst>
          </p:nvPr>
        </p:nvGraphicFramePr>
        <p:xfrm>
          <a:off x="5327667" y="2176241"/>
          <a:ext cx="6685365" cy="2396272"/>
        </p:xfrm>
        <a:graphic>
          <a:graphicData uri="http://schemas.openxmlformats.org/drawingml/2006/table">
            <a:tbl>
              <a:tblPr firstRow="1" bandRow="1">
                <a:tableStyleId>{5C22544A-7EE6-4342-B048-85BDC9FD1C3A}</a:tableStyleId>
              </a:tblPr>
              <a:tblGrid>
                <a:gridCol w="2228455"/>
                <a:gridCol w="2228455"/>
                <a:gridCol w="2228455"/>
              </a:tblGrid>
              <a:tr h="394468">
                <a:tc>
                  <a:txBody>
                    <a:bodyPr/>
                    <a:lstStyle/>
                    <a:p>
                      <a:pPr algn="ctr"/>
                      <a:r>
                        <a:rPr lang="en-US" dirty="0" smtClean="0"/>
                        <a:t>DISCRIPTION</a:t>
                      </a:r>
                      <a:endParaRPr lang="en-US" dirty="0"/>
                    </a:p>
                  </a:txBody>
                  <a:tcPr/>
                </a:tc>
                <a:tc>
                  <a:txBody>
                    <a:bodyPr/>
                    <a:lstStyle/>
                    <a:p>
                      <a:pPr algn="ctr"/>
                      <a:r>
                        <a:rPr lang="en-US" dirty="0" smtClean="0"/>
                        <a:t>DUE DATE </a:t>
                      </a:r>
                      <a:endParaRPr lang="en-US" dirty="0"/>
                    </a:p>
                  </a:txBody>
                  <a:tcPr/>
                </a:tc>
                <a:tc>
                  <a:txBody>
                    <a:bodyPr/>
                    <a:lstStyle/>
                    <a:p>
                      <a:pPr algn="ctr"/>
                      <a:r>
                        <a:rPr lang="en-US" dirty="0" smtClean="0"/>
                        <a:t>STATUS </a:t>
                      </a:r>
                      <a:endParaRPr lang="en-US" dirty="0"/>
                    </a:p>
                  </a:txBody>
                  <a:tcPr/>
                </a:tc>
              </a:tr>
              <a:tr h="680862">
                <a:tc>
                  <a:txBody>
                    <a:bodyPr/>
                    <a:lstStyle/>
                    <a:p>
                      <a:pPr algn="ctr"/>
                      <a:r>
                        <a:rPr lang="en-US" dirty="0" smtClean="0"/>
                        <a:t>Sales</a:t>
                      </a:r>
                      <a:r>
                        <a:rPr lang="en-US" baseline="0" dirty="0" smtClean="0"/>
                        <a:t> and Distribution </a:t>
                      </a:r>
                      <a:endParaRPr lang="en-US" dirty="0"/>
                    </a:p>
                  </a:txBody>
                  <a:tcPr/>
                </a:tc>
                <a:tc>
                  <a:txBody>
                    <a:bodyPr/>
                    <a:lstStyle/>
                    <a:p>
                      <a:pPr algn="ctr"/>
                      <a:r>
                        <a:rPr lang="en-US" dirty="0" smtClean="0"/>
                        <a:t>YYYY-MM-DD</a:t>
                      </a:r>
                      <a:endParaRPr lang="en-US" dirty="0"/>
                    </a:p>
                  </a:txBody>
                  <a:tcPr/>
                </a:tc>
                <a:tc>
                  <a:txBody>
                    <a:bodyPr/>
                    <a:lstStyle/>
                    <a:p>
                      <a:pPr algn="ctr"/>
                      <a:r>
                        <a:rPr lang="en-US" b="1" dirty="0" smtClean="0">
                          <a:solidFill>
                            <a:schemeClr val="bg1"/>
                          </a:solidFill>
                        </a:rPr>
                        <a:t>UPDATED</a:t>
                      </a:r>
                      <a:endParaRPr lang="en-US" b="1" dirty="0">
                        <a:solidFill>
                          <a:schemeClr val="bg1"/>
                        </a:solidFill>
                      </a:endParaRPr>
                    </a:p>
                  </a:txBody>
                  <a:tcPr>
                    <a:solidFill>
                      <a:srgbClr val="00B050"/>
                    </a:solidFill>
                  </a:tcPr>
                </a:tc>
              </a:tr>
              <a:tr h="680862">
                <a:tc>
                  <a:txBody>
                    <a:bodyPr/>
                    <a:lstStyle/>
                    <a:p>
                      <a:pPr algn="ctr"/>
                      <a:r>
                        <a:rPr lang="en-US" dirty="0" smtClean="0"/>
                        <a:t>Material</a:t>
                      </a:r>
                      <a:r>
                        <a:rPr lang="en-US" baseline="0" dirty="0" smtClean="0"/>
                        <a:t> Management </a:t>
                      </a:r>
                      <a:endParaRPr lang="en-US" dirty="0"/>
                    </a:p>
                  </a:txBody>
                  <a:tcPr/>
                </a:tc>
                <a:tc>
                  <a:txBody>
                    <a:bodyPr/>
                    <a:lstStyle/>
                    <a:p>
                      <a:pPr algn="ctr"/>
                      <a:r>
                        <a:rPr lang="en-US" dirty="0" smtClean="0"/>
                        <a:t>YYYY-MM-DD</a:t>
                      </a:r>
                      <a:endParaRPr lang="en-US" dirty="0"/>
                    </a:p>
                  </a:txBody>
                  <a:tcPr/>
                </a:tc>
                <a:tc>
                  <a:txBody>
                    <a:bodyPr/>
                    <a:lstStyle/>
                    <a:p>
                      <a:pPr algn="ctr"/>
                      <a:r>
                        <a:rPr lang="en-US" b="1" dirty="0" smtClean="0">
                          <a:solidFill>
                            <a:schemeClr val="bg1"/>
                          </a:solidFill>
                        </a:rPr>
                        <a:t>ERROR</a:t>
                      </a:r>
                      <a:endParaRPr lang="en-US" b="1" dirty="0">
                        <a:solidFill>
                          <a:schemeClr val="bg1"/>
                        </a:solidFill>
                      </a:endParaRPr>
                    </a:p>
                  </a:txBody>
                  <a:tcPr>
                    <a:solidFill>
                      <a:schemeClr val="accent1"/>
                    </a:solidFill>
                  </a:tcPr>
                </a:tc>
              </a:tr>
              <a:tr h="394468">
                <a:tc>
                  <a:txBody>
                    <a:bodyPr/>
                    <a:lstStyle/>
                    <a:p>
                      <a:pPr algn="ctr"/>
                      <a:r>
                        <a:rPr lang="en-US" dirty="0" smtClean="0"/>
                        <a:t>Finance</a:t>
                      </a:r>
                      <a:r>
                        <a:rPr lang="en-US" baseline="0" dirty="0" smtClean="0"/>
                        <a:t> and Accounts </a:t>
                      </a:r>
                      <a:endParaRPr lang="en-US" dirty="0"/>
                    </a:p>
                  </a:txBody>
                  <a:tcPr/>
                </a:tc>
                <a:tc>
                  <a:txBody>
                    <a:bodyPr/>
                    <a:lstStyle/>
                    <a:p>
                      <a:pPr algn="ctr"/>
                      <a:r>
                        <a:rPr lang="en-US" dirty="0" smtClean="0"/>
                        <a:t>YYYY-MM-DD</a:t>
                      </a:r>
                      <a:endParaRPr lang="en-US" dirty="0"/>
                    </a:p>
                  </a:txBody>
                  <a:tcPr/>
                </a:tc>
                <a:tc>
                  <a:txBody>
                    <a:bodyPr/>
                    <a:lstStyle/>
                    <a:p>
                      <a:pPr algn="ctr"/>
                      <a:r>
                        <a:rPr lang="en-US" b="1" dirty="0" smtClean="0">
                          <a:solidFill>
                            <a:schemeClr val="bg1"/>
                          </a:solidFill>
                        </a:rPr>
                        <a:t>UPDATED</a:t>
                      </a:r>
                      <a:endParaRPr lang="en-US" b="1" dirty="0">
                        <a:solidFill>
                          <a:schemeClr val="bg1"/>
                        </a:solidFill>
                      </a:endParaRPr>
                    </a:p>
                  </a:txBody>
                  <a:tcPr>
                    <a:solidFill>
                      <a:srgbClr val="00B050"/>
                    </a:solidFill>
                  </a:tcPr>
                </a:tc>
              </a:tr>
            </a:tbl>
          </a:graphicData>
        </a:graphic>
      </p:graphicFrame>
      <p:sp>
        <p:nvSpPr>
          <p:cNvPr id="5" name="TextBox 4"/>
          <p:cNvSpPr txBox="1"/>
          <p:nvPr/>
        </p:nvSpPr>
        <p:spPr>
          <a:xfrm>
            <a:off x="1484311" y="2438399"/>
            <a:ext cx="3671248"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context of the IT industry,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TICKETS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typically refer to tasks, issues, or requests logged into a ticketing system for resolution by IT support teams. These tickets serve as a means of tracking and </a:t>
            </a:r>
            <a:r>
              <a:rPr lang="en-US" dirty="0" smtClean="0">
                <a:latin typeface="Times New Roman" panose="02020603050405020304" pitchFamily="18" charset="0"/>
                <a:cs typeface="Times New Roman" panose="02020603050405020304" pitchFamily="18" charset="0"/>
              </a:rPr>
              <a:t>managing various </a:t>
            </a:r>
            <a:r>
              <a:rPr lang="en-US" dirty="0">
                <a:latin typeface="Times New Roman" panose="02020603050405020304" pitchFamily="18" charset="0"/>
                <a:cs typeface="Times New Roman" panose="02020603050405020304" pitchFamily="18" charset="0"/>
              </a:rPr>
              <a:t>IT-related activities within an organization</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a:p>
        </p:txBody>
      </p:sp>
      <p:sp>
        <p:nvSpPr>
          <p:cNvPr id="6" name="TextBox 5"/>
          <p:cNvSpPr txBox="1"/>
          <p:nvPr/>
        </p:nvSpPr>
        <p:spPr>
          <a:xfrm>
            <a:off x="3015063" y="4828719"/>
            <a:ext cx="823909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When users encounter problems or need assistance with IT services, they often submit tickets through a ticketing system, which could be an email-based system, a web portal, or a specialized software platform. Each ticket typically includes details such as the nature of the issue, its priority level, contact information of the requester, and any relevant attachments or screenshots.</a:t>
            </a:r>
          </a:p>
        </p:txBody>
      </p:sp>
    </p:spTree>
    <p:extLst>
      <p:ext uri="{BB962C8B-B14F-4D97-AF65-F5344CB8AC3E}">
        <p14:creationId xmlns:p14="http://schemas.microsoft.com/office/powerpoint/2010/main" val="3722490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054" y="323557"/>
            <a:ext cx="10018713" cy="1752599"/>
          </a:xfrm>
        </p:spPr>
        <p:txBody>
          <a:bodyPr>
            <a:noAutofit/>
          </a:bodyPr>
          <a:lstStyle/>
          <a:p>
            <a:pPr algn="l"/>
            <a:r>
              <a:rPr lang="en-US" sz="2000" b="1" u="sng" dirty="0">
                <a:latin typeface="Times New Roman" panose="02020603050405020304" pitchFamily="18" charset="0"/>
                <a:cs typeface="Times New Roman" panose="02020603050405020304" pitchFamily="18" charset="0"/>
              </a:rPr>
              <a:t>Purpose: </a:t>
            </a:r>
            <a:r>
              <a:rPr lang="en-US" sz="2000" u="sng" dirty="0">
                <a:latin typeface="Times New Roman" panose="02020603050405020304" pitchFamily="18" charset="0"/>
                <a:cs typeface="Times New Roman" panose="02020603050405020304" pitchFamily="18" charset="0"/>
              </a:rPr>
              <a:t>To manage tasks with descriptions, due dates, and completion status</a:t>
            </a: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Importance: </a:t>
            </a:r>
            <a:r>
              <a:rPr lang="en-US" sz="2000" u="sng" dirty="0">
                <a:latin typeface="Times New Roman" panose="02020603050405020304" pitchFamily="18" charset="0"/>
                <a:cs typeface="Times New Roman" panose="02020603050405020304" pitchFamily="18" charset="0"/>
              </a:rPr>
              <a:t>Helps in organizing and tracking tasks efficiently</a:t>
            </a:r>
          </a:p>
        </p:txBody>
      </p:sp>
      <p:sp>
        <p:nvSpPr>
          <p:cNvPr id="3" name="Content Placeholder 2"/>
          <p:cNvSpPr>
            <a:spLocks noGrp="1"/>
          </p:cNvSpPr>
          <p:nvPr>
            <p:ph idx="1"/>
          </p:nvPr>
        </p:nvSpPr>
        <p:spPr>
          <a:xfrm>
            <a:off x="1484308" y="2273104"/>
            <a:ext cx="10018713" cy="3124201"/>
          </a:xfrm>
        </p:spPr>
        <p:txBody>
          <a:bodyPr>
            <a:normAutofit/>
          </a:bodyPr>
          <a:lstStyle/>
          <a:p>
            <a:pPr marL="0" indent="0">
              <a:spcBef>
                <a:spcPct val="0"/>
              </a:spcBef>
              <a:buNone/>
            </a:pPr>
            <a:r>
              <a:rPr lang="en-US" sz="1800" dirty="0">
                <a:ln w="3175" cmpd="sng">
                  <a:noFill/>
                </a:ln>
                <a:latin typeface="Times New Roman" panose="02020603050405020304" pitchFamily="18" charset="0"/>
                <a:ea typeface="+mj-ea"/>
                <a:cs typeface="Times New Roman" panose="02020603050405020304" pitchFamily="18" charset="0"/>
              </a:rPr>
              <a:t>IT support personnel then triage these tickets, prioritize them based on severity and impact, and work on resolving them within the specified service level agreements (SLAs). </a:t>
            </a:r>
            <a:r>
              <a:rPr lang="en-US" sz="1800" dirty="0">
                <a:ln w="3175" cmpd="sng">
                  <a:noFill/>
                </a:ln>
                <a:latin typeface="Times New Roman" panose="02020603050405020304" pitchFamily="18" charset="0"/>
                <a:ea typeface="+mj-ea"/>
                <a:cs typeface="Times New Roman" panose="02020603050405020304" pitchFamily="18" charset="0"/>
              </a:rPr>
              <a:t>This process ensures efficient handling of IT-related tasks and helps maintain accountability and transparency within the IT department</a:t>
            </a:r>
            <a:r>
              <a:rPr lang="en-US" sz="1800" dirty="0" smtClean="0">
                <a:ln w="3175" cmpd="sng">
                  <a:noFill/>
                </a:ln>
                <a:latin typeface="Times New Roman" panose="02020603050405020304" pitchFamily="18" charset="0"/>
                <a:ea typeface="+mj-ea"/>
                <a:cs typeface="Times New Roman" panose="02020603050405020304" pitchFamily="18" charset="0"/>
              </a:rPr>
              <a:t>.</a:t>
            </a:r>
          </a:p>
          <a:p>
            <a:pPr marL="0" indent="0">
              <a:spcBef>
                <a:spcPct val="0"/>
              </a:spcBef>
              <a:buNone/>
            </a:pPr>
            <a:endParaRPr lang="en-US" sz="1800" dirty="0">
              <a:ln w="3175" cmpd="sng">
                <a:noFill/>
              </a:ln>
              <a:latin typeface="Times New Roman" panose="02020603050405020304" pitchFamily="18" charset="0"/>
              <a:ea typeface="+mj-ea"/>
              <a:cs typeface="Times New Roman" panose="02020603050405020304" pitchFamily="18" charset="0"/>
            </a:endParaRPr>
          </a:p>
          <a:p>
            <a:pPr marL="0" indent="0">
              <a:spcBef>
                <a:spcPct val="0"/>
              </a:spcBef>
              <a:buNone/>
            </a:pPr>
            <a:r>
              <a:rPr lang="en-US" sz="1800" dirty="0" smtClean="0">
                <a:ln w="3175" cmpd="sng">
                  <a:noFill/>
                </a:ln>
                <a:latin typeface="Times New Roman" panose="02020603050405020304" pitchFamily="18" charset="0"/>
                <a:ea typeface="+mj-ea"/>
                <a:cs typeface="Times New Roman" panose="02020603050405020304" pitchFamily="18" charset="0"/>
              </a:rPr>
              <a:t>                                                 Ticketing </a:t>
            </a:r>
            <a:r>
              <a:rPr lang="en-US" sz="1800" dirty="0">
                <a:ln w="3175" cmpd="sng">
                  <a:noFill/>
                </a:ln>
                <a:latin typeface="Times New Roman" panose="02020603050405020304" pitchFamily="18" charset="0"/>
                <a:ea typeface="+mj-ea"/>
                <a:cs typeface="Times New Roman" panose="02020603050405020304" pitchFamily="18" charset="0"/>
              </a:rPr>
              <a:t>systems may also include features such as automated routing, escalation mechanisms, reporting capabilities, and knowledge bases to facilitate the resolution process and improve overall service quality.</a:t>
            </a:r>
          </a:p>
          <a:p>
            <a:pPr marL="0" indent="0">
              <a:spcBef>
                <a:spcPct val="0"/>
              </a:spcBef>
              <a:buNone/>
            </a:pPr>
            <a:endParaRPr lang="en-US" sz="2000" dirty="0">
              <a:ln w="3175" cmpd="sng">
                <a:noFill/>
              </a:ln>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89070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pPr algn="l"/>
            <a:r>
              <a:rPr lang="en-US" b="1" u="sng" dirty="0"/>
              <a:t>Task </a:t>
            </a:r>
            <a:r>
              <a:rPr lang="en-US" b="1" u="sng" dirty="0" smtClean="0"/>
              <a:t>Structure </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9831922"/>
              </p:ext>
            </p:extLst>
          </p:nvPr>
        </p:nvGraphicFramePr>
        <p:xfrm>
          <a:off x="1484309" y="1246164"/>
          <a:ext cx="8630362" cy="2594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589880" y="4332849"/>
            <a:ext cx="7807570" cy="129266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Discuss the key components of the code</a:t>
            </a:r>
            <a:r>
              <a:rPr lang="en-US" sz="2000" b="1"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Task structure Functions </a:t>
            </a:r>
            <a:r>
              <a:rPr lang="en-US" sz="2000" dirty="0">
                <a:latin typeface="Times New Roman" panose="02020603050405020304" pitchFamily="18" charset="0"/>
                <a:cs typeface="Times New Roman" panose="02020603050405020304" pitchFamily="18" charset="0"/>
              </a:rPr>
              <a:t>for adding, viewing, marking completion, and deleting </a:t>
            </a:r>
            <a:r>
              <a:rPr lang="en-US" sz="2000" dirty="0" smtClean="0">
                <a:latin typeface="Times New Roman" panose="02020603050405020304" pitchFamily="18" charset="0"/>
                <a:cs typeface="Times New Roman" panose="02020603050405020304" pitchFamily="18" charset="0"/>
              </a:rPr>
              <a:t>tasks File </a:t>
            </a:r>
            <a:r>
              <a:rPr lang="en-US" sz="2000" dirty="0">
                <a:latin typeface="Times New Roman" panose="02020603050405020304" pitchFamily="18" charset="0"/>
                <a:cs typeface="Times New Roman" panose="02020603050405020304" pitchFamily="18" charset="0"/>
              </a:rPr>
              <a:t>handling functions for saving and loading tasks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954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pPr algn="l"/>
            <a:r>
              <a:rPr lang="en-US" b="1" u="sng" dirty="0"/>
              <a:t>Code </a:t>
            </a:r>
            <a:r>
              <a:rPr lang="en-US" b="1" u="sng" dirty="0" smtClean="0"/>
              <a:t>Overview : </a:t>
            </a:r>
            <a:endParaRPr lang="en-US" dirty="0"/>
          </a:p>
        </p:txBody>
      </p:sp>
      <p:sp>
        <p:nvSpPr>
          <p:cNvPr id="8" name="Content Placeholder 7"/>
          <p:cNvSpPr>
            <a:spLocks noGrp="1"/>
          </p:cNvSpPr>
          <p:nvPr>
            <p:ph idx="1"/>
          </p:nvPr>
        </p:nvSpPr>
        <p:spPr>
          <a:xfrm>
            <a:off x="1484310" y="1596789"/>
            <a:ext cx="10018713" cy="4194412"/>
          </a:xfrm>
        </p:spPr>
        <p:txBody>
          <a:bodyPr>
            <a:normAutofit fontScale="92500"/>
          </a:bodyPr>
          <a:lstStyle/>
          <a:p>
            <a:pPr marL="0" lvl="0" indent="0" defTabSz="914400" eaLnBrk="0" fontAlgn="base" hangingPunct="0">
              <a:spcBef>
                <a:spcPct val="0"/>
              </a:spcBef>
              <a:spcAft>
                <a:spcPct val="0"/>
              </a:spcAft>
              <a:buClrTx/>
              <a:buSzTx/>
              <a:buNone/>
            </a:pPr>
            <a:r>
              <a:rPr lang="en-US" sz="1800" dirty="0">
                <a:solidFill>
                  <a:srgbClr val="0D0D0D"/>
                </a:solidFill>
                <a:latin typeface="Times New Roman" panose="02020603050405020304" pitchFamily="18" charset="0"/>
                <a:cs typeface="Times New Roman" panose="02020603050405020304" pitchFamily="18" charset="0"/>
              </a:rPr>
              <a:t> This C++ code implements a simple task management system. Here's an overview of what the code does</a:t>
            </a:r>
            <a:r>
              <a:rPr lang="en-US" sz="1800" dirty="0" smtClean="0">
                <a:solidFill>
                  <a:srgbClr val="0D0D0D"/>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endParaRPr lang="en-US" sz="18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AutoNum type="arabicPeriod"/>
            </a:pPr>
            <a:r>
              <a:rPr lang="en-US" sz="1800" dirty="0">
                <a:solidFill>
                  <a:srgbClr val="0D0D0D"/>
                </a:solidFill>
                <a:latin typeface="Times New Roman" panose="02020603050405020304" pitchFamily="18" charset="0"/>
                <a:cs typeface="Times New Roman" panose="02020603050405020304" pitchFamily="18" charset="0"/>
              </a:rPr>
              <a:t> It defines a </a:t>
            </a:r>
            <a:r>
              <a:rPr lang="en-US" sz="1800" b="1" dirty="0">
                <a:solidFill>
                  <a:srgbClr val="0D0D0D"/>
                </a:solidFill>
                <a:latin typeface="Times New Roman" panose="02020603050405020304" pitchFamily="18" charset="0"/>
                <a:cs typeface="Times New Roman" panose="02020603050405020304" pitchFamily="18" charset="0"/>
              </a:rPr>
              <a:t>Task</a:t>
            </a:r>
            <a:r>
              <a:rPr lang="en-US" sz="1800" dirty="0">
                <a:solidFill>
                  <a:srgbClr val="0D0D0D"/>
                </a:solidFill>
                <a:latin typeface="Times New Roman" panose="02020603050405020304" pitchFamily="18" charset="0"/>
                <a:cs typeface="Times New Roman" panose="02020603050405020304" pitchFamily="18" charset="0"/>
              </a:rPr>
              <a:t> structure to represent a task, consisting of a description, due date, and completion status.</a:t>
            </a:r>
          </a:p>
          <a:p>
            <a:pPr marL="0" lvl="0" indent="0" defTabSz="914400" eaLnBrk="0" fontAlgn="base" hangingPunct="0">
              <a:spcBef>
                <a:spcPct val="0"/>
              </a:spcBef>
              <a:spcAft>
                <a:spcPct val="0"/>
              </a:spcAft>
              <a:buClrTx/>
              <a:buSzTx/>
              <a:buFontTx/>
              <a:buAutoNum type="arabicPeriod" startAt="2"/>
            </a:pPr>
            <a:r>
              <a:rPr lang="en-US" sz="1800" dirty="0">
                <a:solidFill>
                  <a:srgbClr val="0D0D0D"/>
                </a:solidFill>
                <a:latin typeface="Times New Roman" panose="02020603050405020304" pitchFamily="18" charset="0"/>
                <a:cs typeface="Times New Roman" panose="02020603050405020304" pitchFamily="18" charset="0"/>
              </a:rPr>
              <a:t> Functions are provided to perform various operations on tasks:</a:t>
            </a:r>
          </a:p>
          <a:p>
            <a:pPr marL="457200" lvl="1" indent="0" defTabSz="914400" eaLnBrk="0" fontAlgn="base" hangingPunct="0">
              <a:spcBef>
                <a:spcPct val="0"/>
              </a:spcBef>
              <a:spcAft>
                <a:spcPct val="0"/>
              </a:spcAft>
              <a:buClrTx/>
              <a:buSzTx/>
              <a:buFontTx/>
              <a:buChar char="•"/>
            </a:pPr>
            <a:r>
              <a:rPr lang="en-US" sz="1800" b="1" dirty="0" smtClean="0">
                <a:solidFill>
                  <a:srgbClr val="0D0D0D"/>
                </a:solidFill>
                <a:latin typeface="Times New Roman" panose="02020603050405020304" pitchFamily="18" charset="0"/>
                <a:cs typeface="Times New Roman" panose="02020603050405020304" pitchFamily="18" charset="0"/>
              </a:rPr>
              <a:t>add Task</a:t>
            </a:r>
            <a:r>
              <a:rPr lang="en-US" sz="1800" dirty="0" smtClean="0">
                <a:solidFill>
                  <a:srgbClr val="0D0D0D"/>
                </a:solidFill>
                <a:latin typeface="Times New Roman" panose="02020603050405020304" pitchFamily="18" charset="0"/>
                <a:cs typeface="Times New Roman" panose="02020603050405020304" pitchFamily="18" charset="0"/>
              </a:rPr>
              <a:t>:  Adds </a:t>
            </a:r>
            <a:r>
              <a:rPr lang="en-US" sz="1800" dirty="0">
                <a:solidFill>
                  <a:srgbClr val="0D0D0D"/>
                </a:solidFill>
                <a:latin typeface="Times New Roman" panose="02020603050405020304" pitchFamily="18" charset="0"/>
                <a:cs typeface="Times New Roman" panose="02020603050405020304" pitchFamily="18" charset="0"/>
              </a:rPr>
              <a:t>a new task to the list.</a:t>
            </a:r>
          </a:p>
          <a:p>
            <a:pPr marL="457200" lvl="1" indent="0" defTabSz="914400" eaLnBrk="0" fontAlgn="base" hangingPunct="0">
              <a:spcBef>
                <a:spcPct val="0"/>
              </a:spcBef>
              <a:spcAft>
                <a:spcPct val="0"/>
              </a:spcAft>
              <a:buClrTx/>
              <a:buSzTx/>
              <a:buFontTx/>
              <a:buChar char="•"/>
            </a:pPr>
            <a:r>
              <a:rPr lang="en-US" sz="1800" b="1" dirty="0" smtClean="0">
                <a:solidFill>
                  <a:srgbClr val="0D0D0D"/>
                </a:solidFill>
                <a:latin typeface="Times New Roman" panose="02020603050405020304" pitchFamily="18" charset="0"/>
                <a:cs typeface="Times New Roman" panose="02020603050405020304" pitchFamily="18" charset="0"/>
              </a:rPr>
              <a:t>view Tasks</a:t>
            </a:r>
            <a:r>
              <a:rPr lang="en-US" sz="1800" dirty="0" smtClean="0">
                <a:solidFill>
                  <a:srgbClr val="0D0D0D"/>
                </a:solidFill>
                <a:latin typeface="Times New Roman" panose="02020603050405020304" pitchFamily="18" charset="0"/>
                <a:cs typeface="Times New Roman" panose="02020603050405020304" pitchFamily="18" charset="0"/>
              </a:rPr>
              <a:t>:  </a:t>
            </a:r>
            <a:r>
              <a:rPr lang="en-US" sz="1800" dirty="0">
                <a:solidFill>
                  <a:srgbClr val="0D0D0D"/>
                </a:solidFill>
                <a:latin typeface="Times New Roman" panose="02020603050405020304" pitchFamily="18" charset="0"/>
                <a:cs typeface="Times New Roman" panose="02020603050405020304" pitchFamily="18" charset="0"/>
              </a:rPr>
              <a:t>Displays all tasks along with their descriptions, due dates, and completion status.</a:t>
            </a:r>
          </a:p>
          <a:p>
            <a:pPr marL="457200" lvl="1" indent="0" defTabSz="914400" eaLnBrk="0" fontAlgn="base" hangingPunct="0">
              <a:spcBef>
                <a:spcPct val="0"/>
              </a:spcBef>
              <a:spcAft>
                <a:spcPct val="0"/>
              </a:spcAft>
              <a:buClrTx/>
              <a:buSzTx/>
              <a:buFontTx/>
              <a:buChar char="•"/>
            </a:pPr>
            <a:r>
              <a:rPr lang="en-US" sz="1800" b="1" dirty="0">
                <a:solidFill>
                  <a:srgbClr val="0D0D0D"/>
                </a:solidFill>
                <a:latin typeface="Times New Roman" panose="02020603050405020304" pitchFamily="18" charset="0"/>
                <a:cs typeface="Times New Roman" panose="02020603050405020304" pitchFamily="18" charset="0"/>
              </a:rPr>
              <a:t>markTaskCompleted</a:t>
            </a:r>
            <a:r>
              <a:rPr lang="en-US" sz="1800" dirty="0" smtClean="0">
                <a:solidFill>
                  <a:srgbClr val="0D0D0D"/>
                </a:solidFill>
                <a:latin typeface="Times New Roman" panose="02020603050405020304" pitchFamily="18" charset="0"/>
                <a:cs typeface="Times New Roman" panose="02020603050405020304" pitchFamily="18" charset="0"/>
              </a:rPr>
              <a:t>:  </a:t>
            </a:r>
            <a:r>
              <a:rPr lang="en-US" sz="1800" dirty="0">
                <a:solidFill>
                  <a:srgbClr val="0D0D0D"/>
                </a:solidFill>
                <a:latin typeface="Times New Roman" panose="02020603050405020304" pitchFamily="18" charset="0"/>
                <a:cs typeface="Times New Roman" panose="02020603050405020304" pitchFamily="18" charset="0"/>
              </a:rPr>
              <a:t>Marks a task as completed.</a:t>
            </a:r>
          </a:p>
          <a:p>
            <a:pPr marL="457200" lvl="1" indent="0" defTabSz="914400" eaLnBrk="0" fontAlgn="base" hangingPunct="0">
              <a:spcBef>
                <a:spcPct val="0"/>
              </a:spcBef>
              <a:spcAft>
                <a:spcPct val="0"/>
              </a:spcAft>
              <a:buClrTx/>
              <a:buSzTx/>
              <a:buFontTx/>
              <a:buChar char="•"/>
            </a:pPr>
            <a:r>
              <a:rPr lang="en-US" sz="1800" b="1" dirty="0" smtClean="0">
                <a:solidFill>
                  <a:srgbClr val="0D0D0D"/>
                </a:solidFill>
                <a:latin typeface="Times New Roman" panose="02020603050405020304" pitchFamily="18" charset="0"/>
                <a:cs typeface="Times New Roman" panose="02020603050405020304" pitchFamily="18" charset="0"/>
              </a:rPr>
              <a:t>delete Task</a:t>
            </a:r>
            <a:r>
              <a:rPr lang="en-US" sz="1800" dirty="0" smtClean="0">
                <a:solidFill>
                  <a:srgbClr val="0D0D0D"/>
                </a:solidFill>
                <a:latin typeface="Times New Roman" panose="02020603050405020304" pitchFamily="18" charset="0"/>
                <a:cs typeface="Times New Roman" panose="02020603050405020304" pitchFamily="18" charset="0"/>
              </a:rPr>
              <a:t>:  Deletes </a:t>
            </a:r>
            <a:r>
              <a:rPr lang="en-US" sz="1800" dirty="0">
                <a:solidFill>
                  <a:srgbClr val="0D0D0D"/>
                </a:solidFill>
                <a:latin typeface="Times New Roman" panose="02020603050405020304" pitchFamily="18" charset="0"/>
                <a:cs typeface="Times New Roman" panose="02020603050405020304" pitchFamily="18" charset="0"/>
              </a:rPr>
              <a:t>a task from the list.</a:t>
            </a:r>
          </a:p>
          <a:p>
            <a:pPr marL="457200" lvl="1" indent="0" defTabSz="914400" eaLnBrk="0" fontAlgn="base" hangingPunct="0">
              <a:spcBef>
                <a:spcPct val="0"/>
              </a:spcBef>
              <a:spcAft>
                <a:spcPct val="0"/>
              </a:spcAft>
              <a:buClrTx/>
              <a:buSzTx/>
              <a:buFontTx/>
              <a:buChar char="•"/>
            </a:pPr>
            <a:r>
              <a:rPr lang="en-US" sz="1800" b="1" dirty="0" smtClean="0">
                <a:solidFill>
                  <a:srgbClr val="0D0D0D"/>
                </a:solidFill>
                <a:latin typeface="Times New Roman" panose="02020603050405020304" pitchFamily="18" charset="0"/>
                <a:cs typeface="Times New Roman" panose="02020603050405020304" pitchFamily="18" charset="0"/>
              </a:rPr>
              <a:t>saveTasksToFile </a:t>
            </a:r>
            <a:r>
              <a:rPr lang="en-US" sz="1800" dirty="0" smtClean="0">
                <a:solidFill>
                  <a:srgbClr val="0D0D0D"/>
                </a:solidFill>
                <a:latin typeface="Times New Roman" panose="02020603050405020304" pitchFamily="18" charset="0"/>
                <a:cs typeface="Times New Roman" panose="02020603050405020304" pitchFamily="18" charset="0"/>
              </a:rPr>
              <a:t>: </a:t>
            </a:r>
            <a:r>
              <a:rPr lang="en-US" sz="1800" dirty="0">
                <a:solidFill>
                  <a:srgbClr val="0D0D0D"/>
                </a:solidFill>
                <a:latin typeface="Times New Roman" panose="02020603050405020304" pitchFamily="18" charset="0"/>
                <a:cs typeface="Times New Roman" panose="02020603050405020304" pitchFamily="18" charset="0"/>
              </a:rPr>
              <a:t>Saves tasks to a file in a comma-separated format.</a:t>
            </a:r>
          </a:p>
          <a:p>
            <a:pPr marL="457200" lvl="1" indent="0" defTabSz="914400" eaLnBrk="0" fontAlgn="base" hangingPunct="0">
              <a:spcBef>
                <a:spcPct val="0"/>
              </a:spcBef>
              <a:spcAft>
                <a:spcPct val="0"/>
              </a:spcAft>
              <a:buClrTx/>
              <a:buSzTx/>
              <a:buFontTx/>
              <a:buChar char="•"/>
            </a:pPr>
            <a:r>
              <a:rPr lang="en-US" sz="1800" b="1" dirty="0" smtClean="0">
                <a:solidFill>
                  <a:srgbClr val="0D0D0D"/>
                </a:solidFill>
                <a:latin typeface="Times New Roman" panose="02020603050405020304" pitchFamily="18" charset="0"/>
                <a:cs typeface="Times New Roman" panose="02020603050405020304" pitchFamily="18" charset="0"/>
              </a:rPr>
              <a:t>loadTasksFromFile </a:t>
            </a:r>
            <a:r>
              <a:rPr lang="en-US" sz="1800" dirty="0" smtClean="0">
                <a:solidFill>
                  <a:srgbClr val="0D0D0D"/>
                </a:solidFill>
                <a:latin typeface="Times New Roman" panose="02020603050405020304" pitchFamily="18" charset="0"/>
                <a:cs typeface="Times New Roman" panose="02020603050405020304" pitchFamily="18" charset="0"/>
              </a:rPr>
              <a:t>: </a:t>
            </a:r>
            <a:r>
              <a:rPr lang="en-US" sz="1800" dirty="0">
                <a:solidFill>
                  <a:srgbClr val="0D0D0D"/>
                </a:solidFill>
                <a:latin typeface="Times New Roman" panose="02020603050405020304" pitchFamily="18" charset="0"/>
                <a:cs typeface="Times New Roman" panose="02020603050405020304" pitchFamily="18" charset="0"/>
              </a:rPr>
              <a:t>Loads tasks from a file into the program.</a:t>
            </a:r>
          </a:p>
          <a:p>
            <a:pPr marL="457200" lvl="1" indent="0" defTabSz="914400" eaLnBrk="0" fontAlgn="base" hangingPunct="0">
              <a:spcBef>
                <a:spcPct val="0"/>
              </a:spcBef>
              <a:spcAft>
                <a:spcPct val="0"/>
              </a:spcAft>
              <a:buClrTx/>
              <a:buSzTx/>
              <a:buNone/>
            </a:pPr>
            <a:endParaRPr lang="en-US" sz="1800" dirty="0" smtClean="0">
              <a:solidFill>
                <a:srgbClr val="0D0D0D"/>
              </a:solidFill>
              <a:latin typeface="Times New Roman" panose="02020603050405020304" pitchFamily="18" charset="0"/>
              <a:cs typeface="Times New Roman" panose="02020603050405020304" pitchFamily="18" charset="0"/>
            </a:endParaRPr>
          </a:p>
          <a:p>
            <a:pPr marL="457200" lvl="1" indent="0" defTabSz="914400" eaLnBrk="0" fontAlgn="base" hangingPunct="0">
              <a:spcBef>
                <a:spcPct val="0"/>
              </a:spcBef>
              <a:spcAft>
                <a:spcPct val="0"/>
              </a:spcAft>
              <a:buClrTx/>
              <a:buSzTx/>
              <a:buNone/>
            </a:pPr>
            <a:r>
              <a:rPr lang="en-US" sz="1800" dirty="0" smtClean="0">
                <a:solidFill>
                  <a:srgbClr val="0D0D0D"/>
                </a:solidFill>
                <a:latin typeface="Times New Roman" panose="02020603050405020304" pitchFamily="18" charset="0"/>
                <a:cs typeface="Times New Roman" panose="02020603050405020304" pitchFamily="18" charset="0"/>
              </a:rPr>
              <a:t>3. In </a:t>
            </a:r>
            <a:r>
              <a:rPr lang="en-US" sz="1800" dirty="0">
                <a:solidFill>
                  <a:srgbClr val="0D0D0D"/>
                </a:solidFill>
                <a:latin typeface="Times New Roman" panose="02020603050405020304" pitchFamily="18" charset="0"/>
                <a:cs typeface="Times New Roman" panose="02020603050405020304" pitchFamily="18" charset="0"/>
              </a:rPr>
              <a:t>the main function: It initializes an empty vector tasks to store tasks. It loads tasks from a file named "tasks.txt" into the tasks vector. It presents a menu to the user with options to add, view, mark as completed, delete, save tasks, or exit the program. Depending on the user's choice, it calls the corresponding function to perform the operation. It continues displaying the menu until the user chooses to exit the program.</a:t>
            </a:r>
          </a:p>
          <a:p>
            <a:pPr marL="457200" lvl="1" indent="0" defTabSz="914400" eaLnBrk="0" fontAlgn="base" hangingPunct="0">
              <a:spcBef>
                <a:spcPct val="0"/>
              </a:spcBef>
              <a:spcAft>
                <a:spcPct val="0"/>
              </a:spcAft>
              <a:buClrTx/>
              <a:buSzTx/>
              <a:buNone/>
            </a:pPr>
            <a:endParaRPr lang="en-US" sz="1800" dirty="0">
              <a:solidFill>
                <a:srgbClr val="0D0D0D"/>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3817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9544"/>
            <a:ext cx="10018713" cy="1752599"/>
          </a:xfrm>
        </p:spPr>
        <p:txBody>
          <a:bodyPr/>
          <a:lstStyle/>
          <a:p>
            <a:pPr algn="l"/>
            <a:r>
              <a:rPr lang="en-US" b="1" u="sng" dirty="0" smtClean="0"/>
              <a:t>C++ Code :</a:t>
            </a:r>
            <a:endParaRPr lang="en-US" b="1" u="sng" dirty="0"/>
          </a:p>
        </p:txBody>
      </p:sp>
      <p:sp>
        <p:nvSpPr>
          <p:cNvPr id="4" name="TextBox 3"/>
          <p:cNvSpPr txBox="1"/>
          <p:nvPr/>
        </p:nvSpPr>
        <p:spPr>
          <a:xfrm>
            <a:off x="1484310" y="1113723"/>
            <a:ext cx="4926349" cy="1415772"/>
          </a:xfrm>
          <a:prstGeom prst="rect">
            <a:avLst/>
          </a:prstGeom>
          <a:noFill/>
        </p:spPr>
        <p:txBody>
          <a:bodyPr wrap="none" rtlCol="0">
            <a:spAutoFit/>
          </a:bodyPr>
          <a:lstStyle/>
          <a:p>
            <a:r>
              <a:rPr lang="en-US" sz="2800" b="1" dirty="0"/>
              <a:t>Functionality - Add </a:t>
            </a:r>
            <a:r>
              <a:rPr lang="en-US" sz="2800" b="1" dirty="0" smtClean="0"/>
              <a:t>Task</a:t>
            </a:r>
          </a:p>
          <a:p>
            <a:r>
              <a:rPr lang="en-US" sz="2000" dirty="0">
                <a:latin typeface="Times New Roman" panose="02020603050405020304" pitchFamily="18" charset="0"/>
                <a:cs typeface="Times New Roman" panose="02020603050405020304" pitchFamily="18" charset="0"/>
              </a:rPr>
              <a:t>Prompts user for task description and due date</a:t>
            </a:r>
          </a:p>
          <a:p>
            <a:r>
              <a:rPr lang="en-US" sz="2000" dirty="0">
                <a:latin typeface="Times New Roman" panose="02020603050405020304" pitchFamily="18" charset="0"/>
                <a:cs typeface="Times New Roman" panose="02020603050405020304" pitchFamily="18" charset="0"/>
              </a:rPr>
              <a:t>Adds the new task to the vector of tasks</a:t>
            </a:r>
          </a:p>
          <a:p>
            <a:endParaRPr lang="en-US" dirty="0"/>
          </a:p>
        </p:txBody>
      </p:sp>
      <p:pic>
        <p:nvPicPr>
          <p:cNvPr id="6" name="Picture 5"/>
          <p:cNvPicPr>
            <a:picLocks noChangeAspect="1"/>
          </p:cNvPicPr>
          <p:nvPr/>
        </p:nvPicPr>
        <p:blipFill>
          <a:blip r:embed="rId2"/>
          <a:stretch>
            <a:fillRect/>
          </a:stretch>
        </p:blipFill>
        <p:spPr>
          <a:xfrm>
            <a:off x="2062199" y="2529495"/>
            <a:ext cx="8696920" cy="3979946"/>
          </a:xfrm>
          <a:prstGeom prst="rect">
            <a:avLst/>
          </a:prstGeom>
        </p:spPr>
      </p:pic>
    </p:spTree>
    <p:extLst>
      <p:ext uri="{BB962C8B-B14F-4D97-AF65-F5344CB8AC3E}">
        <p14:creationId xmlns:p14="http://schemas.microsoft.com/office/powerpoint/2010/main" val="3614629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845" y="317311"/>
            <a:ext cx="10018713" cy="1752599"/>
          </a:xfrm>
        </p:spPr>
        <p:txBody>
          <a:bodyPr>
            <a:normAutofit fontScale="90000"/>
          </a:bodyPr>
          <a:lstStyle/>
          <a:p>
            <a:pPr algn="l"/>
            <a:r>
              <a:rPr lang="en-US" sz="2800" b="1" u="sng" dirty="0"/>
              <a:t>Functionality - View </a:t>
            </a:r>
            <a:r>
              <a:rPr lang="en-US" sz="2800" b="1" u="sng" dirty="0" smtClean="0"/>
              <a:t>Task :</a:t>
            </a:r>
            <a:r>
              <a:rPr lang="en-US" b="1" dirty="0" smtClean="0"/>
              <a:t/>
            </a:r>
            <a:br>
              <a:rPr lang="en-US" b="1" dirty="0" smtClean="0"/>
            </a:b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viewTasks</a:t>
            </a:r>
            <a:r>
              <a:rPr lang="en-US" sz="2200" dirty="0">
                <a:latin typeface="Times New Roman" panose="02020603050405020304" pitchFamily="18" charset="0"/>
                <a:cs typeface="Times New Roman" panose="02020603050405020304" pitchFamily="18" charset="0"/>
              </a:rPr>
              <a:t>" function </a:t>
            </a:r>
            <a:r>
              <a:rPr lang="en-US" sz="2200" dirty="0" err="1">
                <a:latin typeface="Times New Roman" panose="02020603050405020304" pitchFamily="18" charset="0"/>
                <a:cs typeface="Times New Roman" panose="02020603050405020304" pitchFamily="18" charset="0"/>
              </a:rPr>
              <a:t>works:Displays</a:t>
            </a:r>
            <a:r>
              <a:rPr lang="en-US" sz="2200" dirty="0">
                <a:latin typeface="Times New Roman" panose="02020603050405020304" pitchFamily="18" charset="0"/>
                <a:cs typeface="Times New Roman" panose="02020603050405020304" pitchFamily="18" charset="0"/>
              </a:rPr>
              <a:t> all tasks with their descriptions, due dates, and completion status</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402423" y="1525416"/>
            <a:ext cx="10612155" cy="4738907"/>
          </a:xfrm>
          <a:prstGeom prst="rect">
            <a:avLst/>
          </a:prstGeom>
        </p:spPr>
      </p:pic>
    </p:spTree>
    <p:extLst>
      <p:ext uri="{BB962C8B-B14F-4D97-AF65-F5344CB8AC3E}">
        <p14:creationId xmlns:p14="http://schemas.microsoft.com/office/powerpoint/2010/main" val="126407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6"/>
            <a:ext cx="10018713" cy="1752599"/>
          </a:xfrm>
        </p:spPr>
        <p:txBody>
          <a:bodyPr>
            <a:normAutofit fontScale="90000"/>
          </a:bodyPr>
          <a:lstStyle/>
          <a:p>
            <a:pPr algn="l"/>
            <a:r>
              <a:rPr lang="en-US" b="1" u="sng" dirty="0"/>
              <a:t>Functionality - Mark Task as </a:t>
            </a:r>
            <a:r>
              <a:rPr lang="en-US" b="1" u="sng" dirty="0" smtClean="0"/>
              <a:t>Completed</a:t>
            </a:r>
            <a:br>
              <a:rPr lang="en-US" b="1" u="sng" dirty="0" smtClean="0"/>
            </a:br>
            <a:r>
              <a:rPr lang="en-US" sz="2200" dirty="0">
                <a:latin typeface="Times New Roman" panose="02020603050405020304" pitchFamily="18" charset="0"/>
                <a:cs typeface="Times New Roman" panose="02020603050405020304" pitchFamily="18" charset="0"/>
              </a:rPr>
              <a:t>the "markTaskCompleted" function </a:t>
            </a:r>
            <a:r>
              <a:rPr lang="en-US" sz="2200" dirty="0" err="1">
                <a:latin typeface="Times New Roman" panose="02020603050405020304" pitchFamily="18" charset="0"/>
                <a:cs typeface="Times New Roman" panose="02020603050405020304" pitchFamily="18" charset="0"/>
              </a:rPr>
              <a:t>works:Prompts</a:t>
            </a:r>
            <a:r>
              <a:rPr lang="en-US" sz="2200" dirty="0">
                <a:latin typeface="Times New Roman" panose="02020603050405020304" pitchFamily="18" charset="0"/>
                <a:cs typeface="Times New Roman" panose="02020603050405020304" pitchFamily="18" charset="0"/>
              </a:rPr>
              <a:t> user to enter the index of the task to mark as completed</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Updates the completion status of the selected task</a:t>
            </a:r>
            <a:br>
              <a:rPr lang="en-US" sz="2200" dirty="0">
                <a:latin typeface="Times New Roman" panose="02020603050405020304" pitchFamily="18" charset="0"/>
                <a:cs typeface="Times New Roman" panose="02020603050405020304" pitchFamily="18" charset="0"/>
              </a:rPr>
            </a:br>
            <a:endParaRPr lang="en-US" sz="22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76779" y="2201115"/>
            <a:ext cx="7985835" cy="3558239"/>
          </a:xfrm>
          <a:prstGeom prst="rect">
            <a:avLst/>
          </a:prstGeom>
        </p:spPr>
      </p:pic>
    </p:spTree>
    <p:extLst>
      <p:ext uri="{BB962C8B-B14F-4D97-AF65-F5344CB8AC3E}">
        <p14:creationId xmlns:p14="http://schemas.microsoft.com/office/powerpoint/2010/main" val="3341806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3537"/>
            <a:ext cx="10018713" cy="1752599"/>
          </a:xfrm>
        </p:spPr>
        <p:txBody>
          <a:bodyPr>
            <a:normAutofit/>
          </a:bodyPr>
          <a:lstStyle/>
          <a:p>
            <a:pPr algn="l"/>
            <a:r>
              <a:rPr lang="en-US" sz="2800" b="1" u="sng" dirty="0"/>
              <a:t>Functionality - Delete </a:t>
            </a:r>
            <a:r>
              <a:rPr lang="en-US" sz="2800" b="1" u="sng" dirty="0" smtClean="0"/>
              <a:t>Task</a:t>
            </a:r>
            <a:br>
              <a:rPr lang="en-US" sz="2800" b="1" u="sng" dirty="0" smtClean="0"/>
            </a:b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deleteTask</a:t>
            </a:r>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works:Prompts</a:t>
            </a:r>
            <a:r>
              <a:rPr lang="en-US" sz="2000" dirty="0">
                <a:latin typeface="Times New Roman" panose="02020603050405020304" pitchFamily="18" charset="0"/>
                <a:cs typeface="Times New Roman" panose="02020603050405020304" pitchFamily="18" charset="0"/>
              </a:rPr>
              <a:t> user to enter the index of the task to delete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Removes the selected task from the vector of tasks</a:t>
            </a:r>
            <a:r>
              <a:rPr lang="en-US" sz="2800" dirty="0"/>
              <a:t/>
            </a:r>
            <a:br>
              <a:rPr lang="en-US" sz="2800" dirty="0"/>
            </a:br>
            <a:endParaRPr lang="en-US" sz="2800" u="sng" dirty="0"/>
          </a:p>
        </p:txBody>
      </p:sp>
      <p:pic>
        <p:nvPicPr>
          <p:cNvPr id="4" name="Picture 3"/>
          <p:cNvPicPr>
            <a:picLocks noChangeAspect="1"/>
          </p:cNvPicPr>
          <p:nvPr/>
        </p:nvPicPr>
        <p:blipFill>
          <a:blip r:embed="rId2"/>
          <a:stretch>
            <a:fillRect/>
          </a:stretch>
        </p:blipFill>
        <p:spPr>
          <a:xfrm>
            <a:off x="1599855" y="1687772"/>
            <a:ext cx="6943643" cy="3580263"/>
          </a:xfrm>
          <a:prstGeom prst="rect">
            <a:avLst/>
          </a:prstGeom>
        </p:spPr>
      </p:pic>
    </p:spTree>
    <p:extLst>
      <p:ext uri="{BB962C8B-B14F-4D97-AF65-F5344CB8AC3E}">
        <p14:creationId xmlns:p14="http://schemas.microsoft.com/office/powerpoint/2010/main" val="19962404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122</TotalTime>
  <Words>1496</Words>
  <Application>Microsoft Office PowerPoint</Application>
  <PresentationFormat>Widescreen</PresentationFormat>
  <Paragraphs>208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Parallax</vt:lpstr>
      <vt:lpstr>Task Management System</vt:lpstr>
      <vt:lpstr>Introduction to Task Management System</vt:lpstr>
      <vt:lpstr>Purpose: To manage tasks with descriptions, due dates, and completion status Importance: Helps in organizing and tracking tasks efficiently</vt:lpstr>
      <vt:lpstr>Task Structure </vt:lpstr>
      <vt:lpstr>Code Overview : </vt:lpstr>
      <vt:lpstr>C++ Code :</vt:lpstr>
      <vt:lpstr>Functionality - View Task : the "viewTasks" function works:Displays all tasks with their descriptions, due dates, and completion status </vt:lpstr>
      <vt:lpstr>Functionality - Mark Task as Completed the "markTaskCompleted" function works:Prompts user to enter the index of the task to mark as completed Updates the completion status of the selected task </vt:lpstr>
      <vt:lpstr>Functionality - Delete Task the "deleteTask" function works:Prompts user to enter the index of the task to delete Removes the selected task from the vector of tasks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cp:revision>
  <dcterms:created xsi:type="dcterms:W3CDTF">2024-03-17T22:38:12Z</dcterms:created>
  <dcterms:modified xsi:type="dcterms:W3CDTF">2024-03-18T00:40:19Z</dcterms:modified>
</cp:coreProperties>
</file>