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1"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88" r:id="rId37"/>
    <p:sldId id="290" r:id="rId38"/>
    <p:sldId id="2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6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66A9FF-C70C-43D3-8F6E-F4B1F7A2EDAD}" type="datetimeFigureOut">
              <a:rPr lang="en-US" smtClean="0"/>
              <a:t>01-Jul-14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13186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6A9FF-C70C-43D3-8F6E-F4B1F7A2EDAD}" type="datetimeFigureOut">
              <a:rPr lang="en-US" smtClean="0"/>
              <a:t>01-Jul-14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425090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6A9FF-C70C-43D3-8F6E-F4B1F7A2EDAD}" type="datetimeFigureOut">
              <a:rPr lang="en-US" smtClean="0"/>
              <a:t>01-Jul-14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17557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6A9FF-C70C-43D3-8F6E-F4B1F7A2EDAD}" type="datetimeFigureOut">
              <a:rPr lang="en-US" smtClean="0"/>
              <a:t>01-Jul-14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261502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66A9FF-C70C-43D3-8F6E-F4B1F7A2EDAD}" type="datetimeFigureOut">
              <a:rPr lang="en-US" smtClean="0"/>
              <a:t>01-Jul-14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36584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66A9FF-C70C-43D3-8F6E-F4B1F7A2EDAD}" type="datetimeFigureOut">
              <a:rPr lang="en-US" smtClean="0"/>
              <a:t>01-Jul-14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34596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66A9FF-C70C-43D3-8F6E-F4B1F7A2EDAD}" type="datetimeFigureOut">
              <a:rPr lang="en-US" smtClean="0"/>
              <a:t>01-Jul-14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37200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6A9FF-C70C-43D3-8F6E-F4B1F7A2EDAD}" type="datetimeFigureOut">
              <a:rPr lang="en-US" smtClean="0"/>
              <a:t>01-Jul-14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146146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6A9FF-C70C-43D3-8F6E-F4B1F7A2EDAD}" type="datetimeFigureOut">
              <a:rPr lang="en-US" smtClean="0"/>
              <a:t>01-Jul-14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77288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6A9FF-C70C-43D3-8F6E-F4B1F7A2EDAD}" type="datetimeFigureOut">
              <a:rPr lang="en-US" smtClean="0"/>
              <a:t>01-Jul-14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278238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6A9FF-C70C-43D3-8F6E-F4B1F7A2EDAD}" type="datetimeFigureOut">
              <a:rPr lang="en-US" smtClean="0"/>
              <a:t>01-Jul-14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C312A-55B9-4EBE-B08B-A4FFFFFAD827}" type="slidenum">
              <a:rPr lang="en-US" smtClean="0"/>
              <a:t>‹#›</a:t>
            </a:fld>
            <a:endParaRPr lang="en-US"/>
          </a:p>
        </p:txBody>
      </p:sp>
    </p:spTree>
    <p:extLst>
      <p:ext uri="{BB962C8B-B14F-4D97-AF65-F5344CB8AC3E}">
        <p14:creationId xmlns:p14="http://schemas.microsoft.com/office/powerpoint/2010/main" val="328575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6A9FF-C70C-43D3-8F6E-F4B1F7A2EDAD}" type="datetimeFigureOut">
              <a:rPr lang="en-US" smtClean="0"/>
              <a:t>01-Jul-14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C312A-55B9-4EBE-B08B-A4FFFFFAD827}" type="slidenum">
              <a:rPr lang="en-US" smtClean="0"/>
              <a:t>‹#›</a:t>
            </a:fld>
            <a:endParaRPr lang="en-US"/>
          </a:p>
        </p:txBody>
      </p:sp>
    </p:spTree>
    <p:extLst>
      <p:ext uri="{BB962C8B-B14F-4D97-AF65-F5344CB8AC3E}">
        <p14:creationId xmlns:p14="http://schemas.microsoft.com/office/powerpoint/2010/main" val="416470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Tunneling UDP packets through SSH to improve VoIP security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Sameer Jain</a:t>
            </a:r>
          </a:p>
          <a:p>
            <a:r>
              <a:rPr lang="en-US" dirty="0" err="1" smtClean="0"/>
              <a:t>Saeesh</a:t>
            </a:r>
            <a:r>
              <a:rPr lang="en-US" dirty="0" smtClean="0"/>
              <a:t> Sinai </a:t>
            </a:r>
            <a:r>
              <a:rPr lang="en-US" dirty="0" err="1" smtClean="0"/>
              <a:t>Kakodkar</a:t>
            </a:r>
            <a:endParaRPr lang="en-US" dirty="0" smtClean="0"/>
          </a:p>
          <a:p>
            <a:r>
              <a:rPr lang="en-US" dirty="0" err="1" smtClean="0"/>
              <a:t>Viren</a:t>
            </a:r>
            <a:r>
              <a:rPr lang="en-US" dirty="0" smtClean="0"/>
              <a:t> Sinai </a:t>
            </a:r>
            <a:r>
              <a:rPr lang="en-US" dirty="0" err="1" smtClean="0"/>
              <a:t>Nadkarni</a:t>
            </a:r>
            <a:endParaRPr lang="en-US" dirty="0" smtClean="0"/>
          </a:p>
          <a:p>
            <a:r>
              <a:rPr lang="en-US" dirty="0" err="1" smtClean="0"/>
              <a:t>Pranav</a:t>
            </a:r>
            <a:r>
              <a:rPr lang="en-US" dirty="0" smtClean="0"/>
              <a:t> </a:t>
            </a:r>
            <a:r>
              <a:rPr lang="en-US" dirty="0" err="1" smtClean="0"/>
              <a:t>Prem</a:t>
            </a:r>
            <a:endParaRPr lang="en-US" dirty="0"/>
          </a:p>
        </p:txBody>
      </p:sp>
    </p:spTree>
    <p:extLst>
      <p:ext uri="{BB962C8B-B14F-4D97-AF65-F5344CB8AC3E}">
        <p14:creationId xmlns:p14="http://schemas.microsoft.com/office/powerpoint/2010/main" val="392577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The system implements proxy solution similar to that of SOCKS5 used by TOR by NAT address translating the destination addresses and ports of UDP packets</a:t>
            </a:r>
          </a:p>
          <a:p>
            <a:r>
              <a:rPr lang="en-US" dirty="0" smtClean="0"/>
              <a:t>The system implements a TCP tunnel establishment similar to PPTP and encapsulation similar to L2TP for transmitting UDP packets with additional encryption</a:t>
            </a:r>
            <a:endParaRPr lang="en-US" dirty="0"/>
          </a:p>
        </p:txBody>
      </p:sp>
    </p:spTree>
    <p:extLst>
      <p:ext uri="{BB962C8B-B14F-4D97-AF65-F5344CB8AC3E}">
        <p14:creationId xmlns:p14="http://schemas.microsoft.com/office/powerpoint/2010/main" val="386703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Tunnel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0" y="756533"/>
            <a:ext cx="9154975" cy="2367667"/>
          </a:xfrm>
        </p:spPr>
      </p:pic>
    </p:spTree>
    <p:extLst>
      <p:ext uri="{BB962C8B-B14F-4D97-AF65-F5344CB8AC3E}">
        <p14:creationId xmlns:p14="http://schemas.microsoft.com/office/powerpoint/2010/main" val="262948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 Architecture</a:t>
            </a:r>
            <a:endParaRPr lang="en-US" dirty="0"/>
          </a:p>
        </p:txBody>
      </p:sp>
      <p:sp>
        <p:nvSpPr>
          <p:cNvPr id="3" name="Content Placeholder 2"/>
          <p:cNvSpPr>
            <a:spLocks noGrp="1"/>
          </p:cNvSpPr>
          <p:nvPr>
            <p:ph idx="1"/>
          </p:nvPr>
        </p:nvSpPr>
        <p:spPr>
          <a:xfrm>
            <a:off x="457200" y="1600200"/>
            <a:ext cx="6477000" cy="4525963"/>
          </a:xfrm>
        </p:spPr>
        <p:txBody>
          <a:bodyPr>
            <a:normAutofit fontScale="77500" lnSpcReduction="20000"/>
          </a:bodyPr>
          <a:lstStyle/>
          <a:p>
            <a:r>
              <a:rPr lang="en-US" dirty="0" smtClean="0"/>
              <a:t>Socket Servers</a:t>
            </a:r>
          </a:p>
          <a:p>
            <a:pPr marL="514350" indent="-514350">
              <a:buFont typeface="+mj-lt"/>
              <a:buAutoNum type="arabicPeriod"/>
            </a:pPr>
            <a:r>
              <a:rPr lang="en-US" dirty="0" smtClean="0"/>
              <a:t>The </a:t>
            </a:r>
            <a:r>
              <a:rPr lang="en-US" dirty="0" err="1"/>
              <a:t>SocketServer</a:t>
            </a:r>
            <a:r>
              <a:rPr lang="en-US" dirty="0"/>
              <a:t> module simplifies the task of writing network servers.</a:t>
            </a:r>
          </a:p>
          <a:p>
            <a:pPr marL="514350" indent="-514350">
              <a:buFont typeface="+mj-lt"/>
              <a:buAutoNum type="arabicPeriod"/>
            </a:pPr>
            <a:r>
              <a:rPr lang="en-US" dirty="0" smtClean="0"/>
              <a:t>Provides </a:t>
            </a:r>
            <a:r>
              <a:rPr lang="en-US" dirty="0"/>
              <a:t>2 basic server classes: </a:t>
            </a:r>
            <a:r>
              <a:rPr lang="en-US" dirty="0" err="1"/>
              <a:t>TCPServer</a:t>
            </a:r>
            <a:r>
              <a:rPr lang="en-US" dirty="0"/>
              <a:t> </a:t>
            </a:r>
            <a:r>
              <a:rPr lang="en-US" dirty="0" smtClean="0"/>
              <a:t>and </a:t>
            </a:r>
            <a:r>
              <a:rPr lang="en-US" dirty="0" err="1" smtClean="0"/>
              <a:t>UDPServer</a:t>
            </a:r>
            <a:endParaRPr lang="en-US" dirty="0"/>
          </a:p>
          <a:p>
            <a:pPr marL="514350" indent="-514350">
              <a:buFont typeface="+mj-lt"/>
              <a:buAutoNum type="arabicPeriod"/>
            </a:pPr>
            <a:r>
              <a:rPr lang="en-US" dirty="0"/>
              <a:t>C</a:t>
            </a:r>
            <a:r>
              <a:rPr lang="en-US" dirty="0" smtClean="0"/>
              <a:t>lasses </a:t>
            </a:r>
            <a:r>
              <a:rPr lang="en-US" dirty="0"/>
              <a:t>process </a:t>
            </a:r>
            <a:r>
              <a:rPr lang="en-US" dirty="0" smtClean="0"/>
              <a:t>requests </a:t>
            </a:r>
            <a:r>
              <a:rPr lang="en-US" i="1" dirty="0" smtClean="0"/>
              <a:t>synchronously</a:t>
            </a:r>
            <a:r>
              <a:rPr lang="en-US" dirty="0"/>
              <a:t>; each request must be completed before the next request can be started. This isn’t suitable if each request takes a long time to complete, because it requires a lot of computation, or because it returns a lot of data which the client is slow to process.</a:t>
            </a:r>
          </a:p>
        </p:txBody>
      </p:sp>
      <p:pic>
        <p:nvPicPr>
          <p:cNvPr id="1026" name="Picture 2" descr="C:\Users\Pranav\Desktop\p\socketserver 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413" y="2133818"/>
            <a:ext cx="2465296" cy="324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39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 Architecture</a:t>
            </a:r>
            <a:endParaRPr lang="en-US" dirty="0"/>
          </a:p>
        </p:txBody>
      </p:sp>
      <p:sp>
        <p:nvSpPr>
          <p:cNvPr id="3" name="Content Placeholder 2"/>
          <p:cNvSpPr>
            <a:spLocks noGrp="1"/>
          </p:cNvSpPr>
          <p:nvPr>
            <p:ph idx="1"/>
          </p:nvPr>
        </p:nvSpPr>
        <p:spPr/>
        <p:txBody>
          <a:bodyPr/>
          <a:lstStyle/>
          <a:p>
            <a:r>
              <a:rPr lang="en-US" dirty="0" smtClean="0"/>
              <a:t>Encapsulation</a:t>
            </a:r>
            <a:endParaRPr lang="en-US" dirty="0"/>
          </a:p>
          <a:p>
            <a:pPr marL="514350" indent="-514350">
              <a:buFont typeface="+mj-lt"/>
              <a:buAutoNum type="arabicPeriod"/>
            </a:pPr>
            <a:r>
              <a:rPr lang="en-US" dirty="0"/>
              <a:t>Serialization is flattening objects</a:t>
            </a:r>
          </a:p>
          <a:p>
            <a:pPr marL="514350" indent="-514350">
              <a:buFont typeface="+mj-lt"/>
              <a:buAutoNum type="arabicPeriod"/>
            </a:pPr>
            <a:r>
              <a:rPr lang="en-US" dirty="0"/>
              <a:t>Raw packets are serialized before sending to other end of the tunnel</a:t>
            </a:r>
          </a:p>
          <a:p>
            <a:pPr marL="514350" indent="-514350">
              <a:buFont typeface="+mj-lt"/>
              <a:buAutoNum type="arabicPeriod"/>
            </a:pPr>
            <a:r>
              <a:rPr lang="en-US" dirty="0"/>
              <a:t>This is achieved by </a:t>
            </a:r>
            <a:r>
              <a:rPr lang="en-US" i="1" dirty="0"/>
              <a:t>pickle</a:t>
            </a:r>
            <a:r>
              <a:rPr lang="en-US" dirty="0"/>
              <a:t>, a standard Python library.</a:t>
            </a:r>
          </a:p>
        </p:txBody>
      </p:sp>
    </p:spTree>
    <p:extLst>
      <p:ext uri="{BB962C8B-B14F-4D97-AF65-F5344CB8AC3E}">
        <p14:creationId xmlns:p14="http://schemas.microsoft.com/office/powerpoint/2010/main" val="366573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 Architecture</a:t>
            </a:r>
            <a:endParaRPr lang="en-US" dirty="0"/>
          </a:p>
        </p:txBody>
      </p:sp>
      <p:sp>
        <p:nvSpPr>
          <p:cNvPr id="3" name="Content Placeholder 2"/>
          <p:cNvSpPr>
            <a:spLocks noGrp="1"/>
          </p:cNvSpPr>
          <p:nvPr>
            <p:ph idx="1"/>
          </p:nvPr>
        </p:nvSpPr>
        <p:spPr/>
        <p:txBody>
          <a:bodyPr/>
          <a:lstStyle/>
          <a:p>
            <a:r>
              <a:rPr lang="en-US" dirty="0" smtClean="0"/>
              <a:t>Security</a:t>
            </a:r>
            <a:endParaRPr lang="en-US" dirty="0"/>
          </a:p>
          <a:p>
            <a:pPr marL="514350" indent="-514350">
              <a:buFont typeface="+mj-lt"/>
              <a:buAutoNum type="arabicPeriod"/>
            </a:pPr>
            <a:r>
              <a:rPr lang="en-US" dirty="0"/>
              <a:t> Supports recommended symmetric encryption algorithms (AES, Blowfish, CAST, 3DES).</a:t>
            </a:r>
          </a:p>
          <a:p>
            <a:pPr marL="514350" indent="-514350">
              <a:buFont typeface="+mj-lt"/>
              <a:buAutoNum type="arabicPeriod"/>
            </a:pPr>
            <a:r>
              <a:rPr lang="en-US" dirty="0"/>
              <a:t>By default uses AES 256 on Cipher Block Chaining.</a:t>
            </a:r>
          </a:p>
        </p:txBody>
      </p:sp>
    </p:spTree>
    <p:extLst>
      <p:ext uri="{BB962C8B-B14F-4D97-AF65-F5344CB8AC3E}">
        <p14:creationId xmlns:p14="http://schemas.microsoft.com/office/powerpoint/2010/main" val="383944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 Architecture</a:t>
            </a:r>
            <a:endParaRPr lang="en-US" dirty="0"/>
          </a:p>
        </p:txBody>
      </p:sp>
      <p:sp>
        <p:nvSpPr>
          <p:cNvPr id="3" name="Content Placeholder 2"/>
          <p:cNvSpPr>
            <a:spLocks noGrp="1"/>
          </p:cNvSpPr>
          <p:nvPr>
            <p:ph idx="1"/>
          </p:nvPr>
        </p:nvSpPr>
        <p:spPr/>
        <p:txBody>
          <a:bodyPr>
            <a:normAutofit/>
          </a:bodyPr>
          <a:lstStyle/>
          <a:p>
            <a:r>
              <a:rPr lang="en-US" dirty="0" smtClean="0"/>
              <a:t>Threading</a:t>
            </a:r>
          </a:p>
          <a:p>
            <a:pPr marL="514350" indent="-514350">
              <a:buFont typeface="+mj-lt"/>
              <a:buAutoNum type="arabicPeriod"/>
            </a:pPr>
            <a:r>
              <a:rPr lang="en-US" dirty="0"/>
              <a:t>System is fully threaded.</a:t>
            </a:r>
          </a:p>
          <a:p>
            <a:pPr marL="514350" indent="-514350">
              <a:buFont typeface="+mj-lt"/>
              <a:buAutoNum type="arabicPeriod"/>
            </a:pPr>
            <a:r>
              <a:rPr lang="en-US" dirty="0"/>
              <a:t>Resource locks are used maintain mutual exclusion.</a:t>
            </a:r>
          </a:p>
        </p:txBody>
      </p:sp>
    </p:spTree>
    <p:extLst>
      <p:ext uri="{BB962C8B-B14F-4D97-AF65-F5344CB8AC3E}">
        <p14:creationId xmlns:p14="http://schemas.microsoft.com/office/powerpoint/2010/main" val="132964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r>
              <a:rPr lang="en-US" sz="23900" dirty="0" smtClean="0"/>
              <a:t>DEMO</a:t>
            </a:r>
            <a:endParaRPr lang="en-US" sz="23900" dirty="0"/>
          </a:p>
        </p:txBody>
      </p:sp>
    </p:spTree>
    <p:extLst>
      <p:ext uri="{BB962C8B-B14F-4D97-AF65-F5344CB8AC3E}">
        <p14:creationId xmlns:p14="http://schemas.microsoft.com/office/powerpoint/2010/main" val="86128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White Box:</a:t>
            </a:r>
          </a:p>
          <a:p>
            <a:pPr lvl="0"/>
            <a:r>
              <a:rPr lang="en-US" dirty="0"/>
              <a:t>Unit testing</a:t>
            </a:r>
          </a:p>
          <a:p>
            <a:pPr lvl="0"/>
            <a:r>
              <a:rPr lang="en-US" dirty="0"/>
              <a:t>Integration testing </a:t>
            </a:r>
          </a:p>
          <a:p>
            <a:r>
              <a:rPr lang="en-US" dirty="0"/>
              <a:t>Validation </a:t>
            </a:r>
            <a:r>
              <a:rPr lang="en-US" dirty="0" smtClean="0"/>
              <a:t>testing</a:t>
            </a:r>
          </a:p>
          <a:p>
            <a:pPr marL="0" indent="0">
              <a:buNone/>
            </a:pPr>
            <a:r>
              <a:rPr lang="en-US" dirty="0" smtClean="0"/>
              <a:t>Black Box:</a:t>
            </a:r>
          </a:p>
          <a:p>
            <a:pPr lvl="0"/>
            <a:r>
              <a:rPr lang="en-US" dirty="0"/>
              <a:t>Security testing</a:t>
            </a:r>
          </a:p>
          <a:p>
            <a:pPr lvl="0"/>
            <a:r>
              <a:rPr lang="en-US" dirty="0"/>
              <a:t>Load testing (comparison with pure UDP solution)</a:t>
            </a:r>
          </a:p>
          <a:p>
            <a:pPr lvl="0"/>
            <a:r>
              <a:rPr lang="en-US" dirty="0"/>
              <a:t>Endurance testing</a:t>
            </a:r>
          </a:p>
          <a:p>
            <a:pPr lvl="0"/>
            <a:r>
              <a:rPr lang="en-US" dirty="0"/>
              <a:t>Comparison testing (comparison with existing tunneling solution- TOR)</a:t>
            </a:r>
          </a:p>
          <a:p>
            <a:pPr marL="0" indent="0">
              <a:buNone/>
            </a:pPr>
            <a:endParaRPr lang="en-US" dirty="0"/>
          </a:p>
        </p:txBody>
      </p:sp>
    </p:spTree>
    <p:extLst>
      <p:ext uri="{BB962C8B-B14F-4D97-AF65-F5344CB8AC3E}">
        <p14:creationId xmlns:p14="http://schemas.microsoft.com/office/powerpoint/2010/main" val="97402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idx="1"/>
          </p:nvPr>
        </p:nvSpPr>
        <p:spPr/>
        <p:txBody>
          <a:bodyPr>
            <a:normAutofit lnSpcReduction="10000"/>
          </a:bodyPr>
          <a:lstStyle/>
          <a:p>
            <a:r>
              <a:rPr lang="en-US" b="1" dirty="0"/>
              <a:t>Unit </a:t>
            </a:r>
            <a:r>
              <a:rPr lang="en-US" b="1" dirty="0" smtClean="0"/>
              <a:t>Testing</a:t>
            </a:r>
          </a:p>
          <a:p>
            <a:pPr>
              <a:buFont typeface="Arial"/>
              <a:buChar char="•"/>
            </a:pPr>
            <a:r>
              <a:rPr lang="en-US" dirty="0">
                <a:solidFill>
                  <a:srgbClr val="000000"/>
                </a:solidFill>
              </a:rPr>
              <a:t>Individual units of source code, sets of one or more computer program modules together with associated control data, usage procedures, and operating procedures are tested.</a:t>
            </a:r>
            <a:endParaRPr lang="en-US" dirty="0"/>
          </a:p>
          <a:p>
            <a:pPr>
              <a:buFont typeface="Arial"/>
              <a:buChar char="•"/>
            </a:pPr>
            <a:r>
              <a:rPr lang="en-US" dirty="0">
                <a:solidFill>
                  <a:srgbClr val="000000"/>
                </a:solidFill>
              </a:rPr>
              <a:t>Since the entire system was made in the form of modules, each module was tested individually post development of said module.</a:t>
            </a:r>
            <a:endParaRPr lang="en-US" dirty="0"/>
          </a:p>
          <a:p>
            <a:pPr>
              <a:lnSpc>
                <a:spcPct val="100000"/>
              </a:lnSpc>
            </a:pPr>
            <a:endParaRPr lang="en-US" dirty="0"/>
          </a:p>
          <a:p>
            <a:endParaRPr lang="en-US" dirty="0"/>
          </a:p>
        </p:txBody>
      </p:sp>
    </p:spTree>
    <p:extLst>
      <p:ext uri="{BB962C8B-B14F-4D97-AF65-F5344CB8AC3E}">
        <p14:creationId xmlns:p14="http://schemas.microsoft.com/office/powerpoint/2010/main" val="102041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Tunnel </a:t>
            </a:r>
            <a:r>
              <a:rPr lang="en-US" dirty="0" smtClean="0"/>
              <a:t>Unit</a:t>
            </a:r>
            <a:endParaRPr lang="en-US" dirty="0"/>
          </a:p>
        </p:txBody>
      </p:sp>
      <p:sp>
        <p:nvSpPr>
          <p:cNvPr id="3" name="Content Placeholder 2"/>
          <p:cNvSpPr>
            <a:spLocks noGrp="1"/>
          </p:cNvSpPr>
          <p:nvPr>
            <p:ph idx="1"/>
          </p:nvPr>
        </p:nvSpPr>
        <p:spPr/>
        <p:txBody>
          <a:bodyPr>
            <a:normAutofit fontScale="92500"/>
          </a:bodyPr>
          <a:lstStyle/>
          <a:p>
            <a:r>
              <a:rPr lang="en-US" dirty="0"/>
              <a:t>The ports and address links for the end points of the tunnel were left open and dynamically set while the module ran along with text data that was transmitted via the tunnel to observe results</a:t>
            </a:r>
            <a:r>
              <a:rPr lang="en-US" dirty="0" smtClean="0"/>
              <a:t>.</a:t>
            </a:r>
          </a:p>
          <a:p>
            <a:r>
              <a:rPr lang="en-US" dirty="0" smtClean="0"/>
              <a:t>The </a:t>
            </a:r>
            <a:r>
              <a:rPr lang="en-US" dirty="0"/>
              <a:t>log messages were found to be in appropriate order and displayed at constant and desired intervals of time to show the packets of text were being transmitted appropriately over the tunnel.</a:t>
            </a:r>
          </a:p>
        </p:txBody>
      </p:sp>
    </p:spTree>
    <p:extLst>
      <p:ext uri="{BB962C8B-B14F-4D97-AF65-F5344CB8AC3E}">
        <p14:creationId xmlns:p14="http://schemas.microsoft.com/office/powerpoint/2010/main" val="296060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7200" dirty="0" smtClean="0"/>
              <a:t>MOTIVATION AND SOFTWARE REQUIREMENT SPECIFICATION</a:t>
            </a:r>
            <a:endParaRPr lang="en-US" sz="7200" dirty="0"/>
          </a:p>
        </p:txBody>
      </p:sp>
    </p:spTree>
    <p:extLst>
      <p:ext uri="{BB962C8B-B14F-4D97-AF65-F5344CB8AC3E}">
        <p14:creationId xmlns:p14="http://schemas.microsoft.com/office/powerpoint/2010/main" val="367187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Cryptography Unit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Packets were encrypted according to various encryption algorithms and their encryption was examined to see if it follows encryption </a:t>
            </a:r>
            <a:r>
              <a:rPr lang="en-US" dirty="0" smtClean="0"/>
              <a:t>standards</a:t>
            </a:r>
          </a:p>
          <a:p>
            <a:r>
              <a:rPr lang="en-US" dirty="0"/>
              <a:t>All encryption standards were met with the cryptography module and they were all tested and examined.</a:t>
            </a:r>
          </a:p>
          <a:p>
            <a:r>
              <a:rPr lang="en-US" dirty="0"/>
              <a:t>Random Number Generators for the cryptography algorithm requirements is generated using POSIX random number generator instead of python’s random number generator</a:t>
            </a:r>
          </a:p>
        </p:txBody>
      </p:sp>
    </p:spTree>
    <p:extLst>
      <p:ext uri="{BB962C8B-B14F-4D97-AF65-F5344CB8AC3E}">
        <p14:creationId xmlns:p14="http://schemas.microsoft.com/office/powerpoint/2010/main" val="421947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Unit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communication unit has classes that deal with each independent task related to communication such as a class for sending and receiving text, a class for sending and receiving voice data a class to handle all log messages etc</a:t>
            </a:r>
            <a:r>
              <a:rPr lang="en-US" dirty="0" smtClean="0"/>
              <a:t>.</a:t>
            </a:r>
          </a:p>
          <a:p>
            <a:r>
              <a:rPr lang="en-US" dirty="0" smtClean="0"/>
              <a:t>Each </a:t>
            </a:r>
            <a:r>
              <a:rPr lang="en-US" dirty="0"/>
              <a:t>class is individually tested by exchanging data that the class handles to see if it works independent of all classes.</a:t>
            </a:r>
          </a:p>
          <a:p>
            <a:r>
              <a:rPr lang="en-US" dirty="0"/>
              <a:t>Each class is found to be syntactically correct and working independently of all other class when run in the software.</a:t>
            </a:r>
          </a:p>
          <a:p>
            <a:endParaRPr lang="en-US" dirty="0"/>
          </a:p>
        </p:txBody>
      </p:sp>
    </p:spTree>
    <p:extLst>
      <p:ext uri="{BB962C8B-B14F-4D97-AF65-F5344CB8AC3E}">
        <p14:creationId xmlns:p14="http://schemas.microsoft.com/office/powerpoint/2010/main" val="70541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a:t>
            </a:r>
            <a:endParaRPr lang="en-US" dirty="0"/>
          </a:p>
        </p:txBody>
      </p:sp>
      <p:sp>
        <p:nvSpPr>
          <p:cNvPr id="3" name="Content Placeholder 2"/>
          <p:cNvSpPr>
            <a:spLocks noGrp="1"/>
          </p:cNvSpPr>
          <p:nvPr>
            <p:ph idx="1"/>
          </p:nvPr>
        </p:nvSpPr>
        <p:spPr/>
        <p:txBody>
          <a:bodyPr/>
          <a:lstStyle/>
          <a:p>
            <a:r>
              <a:rPr lang="en-US" dirty="0"/>
              <a:t>The GUI elements such as tabs, text and checkboxes were found to be working independent of the main module and the GUI was successfully able to manipulate a configuration file</a:t>
            </a:r>
            <a:r>
              <a:rPr lang="en-US" dirty="0" smtClean="0"/>
              <a:t>.</a:t>
            </a:r>
            <a:endParaRPr lang="en-US" dirty="0"/>
          </a:p>
        </p:txBody>
      </p:sp>
    </p:spTree>
    <p:extLst>
      <p:ext uri="{BB962C8B-B14F-4D97-AF65-F5344CB8AC3E}">
        <p14:creationId xmlns:p14="http://schemas.microsoft.com/office/powerpoint/2010/main" val="65053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Integration Testing</a:t>
            </a:r>
            <a:endParaRPr lang="en-US" b="1" dirty="0"/>
          </a:p>
        </p:txBody>
      </p:sp>
      <p:sp>
        <p:nvSpPr>
          <p:cNvPr id="3" name="Content Placeholder 2"/>
          <p:cNvSpPr>
            <a:spLocks noGrp="1"/>
          </p:cNvSpPr>
          <p:nvPr>
            <p:ph idx="1"/>
          </p:nvPr>
        </p:nvSpPr>
        <p:spPr/>
        <p:txBody>
          <a:bodyPr/>
          <a:lstStyle/>
          <a:p>
            <a:r>
              <a:rPr lang="en-US" dirty="0" smtClean="0"/>
              <a:t>Communication module integrated with tunnel module and tested</a:t>
            </a:r>
          </a:p>
          <a:p>
            <a:r>
              <a:rPr lang="en-US" dirty="0" smtClean="0"/>
              <a:t>Cryptography module integrated into system and tested</a:t>
            </a:r>
          </a:p>
          <a:p>
            <a:r>
              <a:rPr lang="en-US" dirty="0" smtClean="0"/>
              <a:t>GUI module integrated into system and tested</a:t>
            </a:r>
          </a:p>
          <a:p>
            <a:r>
              <a:rPr lang="en-US" dirty="0"/>
              <a:t>The entire system is found to be working as desired by transmitting text and voice over the designed hybrid tunnel to implement security.</a:t>
            </a:r>
          </a:p>
        </p:txBody>
      </p:sp>
    </p:spTree>
    <p:extLst>
      <p:ext uri="{BB962C8B-B14F-4D97-AF65-F5344CB8AC3E}">
        <p14:creationId xmlns:p14="http://schemas.microsoft.com/office/powerpoint/2010/main" val="1782672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Verification and Validation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tunnel is being used as specified to optimally transmit UDP packets. </a:t>
            </a:r>
          </a:p>
          <a:p>
            <a:r>
              <a:rPr lang="en-US" dirty="0"/>
              <a:t>The tunnel is integrated with a VoIP solution as specified and found to be transmitting voice as desired.</a:t>
            </a:r>
          </a:p>
          <a:p>
            <a:r>
              <a:rPr lang="en-US" dirty="0"/>
              <a:t>The tunnel is integrated with a cryptography module that provides security and encryption features similar to that of SSH as specified.</a:t>
            </a:r>
          </a:p>
          <a:p>
            <a:r>
              <a:rPr lang="en-US" dirty="0"/>
              <a:t>As specified, all UDP packets through the tunnel are encrypted and optimized for best possible performance.</a:t>
            </a:r>
          </a:p>
          <a:p>
            <a:endParaRPr lang="en-US" dirty="0"/>
          </a:p>
        </p:txBody>
      </p:sp>
    </p:spTree>
    <p:extLst>
      <p:ext uri="{BB962C8B-B14F-4D97-AF65-F5344CB8AC3E}">
        <p14:creationId xmlns:p14="http://schemas.microsoft.com/office/powerpoint/2010/main" val="1702484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sp>
        <p:nvSpPr>
          <p:cNvPr id="3" name="Content Placeholder 2"/>
          <p:cNvSpPr>
            <a:spLocks noGrp="1"/>
          </p:cNvSpPr>
          <p:nvPr>
            <p:ph idx="1"/>
          </p:nvPr>
        </p:nvSpPr>
        <p:spPr/>
        <p:txBody>
          <a:bodyPr/>
          <a:lstStyle/>
          <a:p>
            <a:r>
              <a:rPr lang="en-US" dirty="0" smtClean="0"/>
              <a:t>Security testing</a:t>
            </a:r>
          </a:p>
          <a:p>
            <a:r>
              <a:rPr lang="en-US" dirty="0" smtClean="0"/>
              <a:t>Load Testing</a:t>
            </a:r>
          </a:p>
          <a:p>
            <a:r>
              <a:rPr lang="en-US" dirty="0" smtClean="0"/>
              <a:t>Endurance Testing</a:t>
            </a:r>
          </a:p>
          <a:p>
            <a:r>
              <a:rPr lang="en-US" dirty="0" smtClean="0"/>
              <a:t>Comparative Testing</a:t>
            </a:r>
            <a:endParaRPr lang="en-US" dirty="0"/>
          </a:p>
        </p:txBody>
      </p:sp>
    </p:spTree>
    <p:extLst>
      <p:ext uri="{BB962C8B-B14F-4D97-AF65-F5344CB8AC3E}">
        <p14:creationId xmlns:p14="http://schemas.microsoft.com/office/powerpoint/2010/main" val="32789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p:txBody>
          <a:bodyPr>
            <a:normAutofit lnSpcReduction="10000"/>
          </a:bodyPr>
          <a:lstStyle/>
          <a:p>
            <a:r>
              <a:rPr lang="en-US" dirty="0" err="1" smtClean="0"/>
              <a:t>Wireshark</a:t>
            </a:r>
            <a:r>
              <a:rPr lang="en-US" dirty="0" smtClean="0"/>
              <a:t> Test</a:t>
            </a:r>
          </a:p>
          <a:p>
            <a:r>
              <a:rPr lang="en-US" dirty="0" smtClean="0"/>
              <a:t>Encrypted packets obtained</a:t>
            </a:r>
          </a:p>
          <a:p>
            <a:r>
              <a:rPr lang="en-US" dirty="0"/>
              <a:t>Since all packets were sent via the tunnel intercepting them once they enter the tunnel was found to be infeasible.</a:t>
            </a:r>
          </a:p>
          <a:p>
            <a:r>
              <a:rPr lang="en-US" dirty="0"/>
              <a:t>The only packet interception was found to lie outside the tunnel system in the application since before entering the tunnel, packets are not encrypted and thus exposed</a:t>
            </a:r>
          </a:p>
        </p:txBody>
      </p:sp>
    </p:spTree>
    <p:extLst>
      <p:ext uri="{BB962C8B-B14F-4D97-AF65-F5344CB8AC3E}">
        <p14:creationId xmlns:p14="http://schemas.microsoft.com/office/powerpoint/2010/main" val="1512214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6529474"/>
              </p:ext>
            </p:extLst>
          </p:nvPr>
        </p:nvGraphicFramePr>
        <p:xfrm>
          <a:off x="685800" y="1981193"/>
          <a:ext cx="8001000" cy="3810006"/>
        </p:xfrm>
        <a:graphic>
          <a:graphicData uri="http://schemas.openxmlformats.org/drawingml/2006/table">
            <a:tbl>
              <a:tblPr firstRow="1" firstCol="1" bandRow="1">
                <a:tableStyleId>{5C22544A-7EE6-4342-B048-85BDC9FD1C3A}</a:tableStyleId>
              </a:tblPr>
              <a:tblGrid>
                <a:gridCol w="2667000"/>
                <a:gridCol w="2667000"/>
                <a:gridCol w="2667000"/>
              </a:tblGrid>
              <a:tr h="635001">
                <a:tc>
                  <a:txBody>
                    <a:bodyPr/>
                    <a:lstStyle/>
                    <a:p>
                      <a:pPr marL="0" marR="0" algn="ctr">
                        <a:lnSpc>
                          <a:spcPct val="115000"/>
                        </a:lnSpc>
                        <a:spcBef>
                          <a:spcPts val="0"/>
                        </a:spcBef>
                        <a:spcAft>
                          <a:spcPts val="0"/>
                        </a:spcAft>
                      </a:pPr>
                      <a:r>
                        <a:rPr lang="en-US" sz="1200">
                          <a:effectLst/>
                        </a:rPr>
                        <a:t>TEST NUMBER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NO OF PACKETS SENT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NO OF PACKETS RECEIVED</a:t>
                      </a:r>
                      <a:endParaRPr lang="en-US" sz="1100" dirty="0">
                        <a:effectLst/>
                        <a:latin typeface="Calibri"/>
                        <a:ea typeface="Calibri"/>
                        <a:cs typeface="Times New Roman"/>
                      </a:endParaRPr>
                    </a:p>
                  </a:txBody>
                  <a:tcPr marL="68580" marR="68580" marT="0" marB="0"/>
                </a:tc>
              </a:tr>
              <a:tr h="635001">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9915</a:t>
                      </a:r>
                      <a:endParaRPr lang="en-US" sz="1100">
                        <a:effectLst/>
                        <a:latin typeface="Calibri"/>
                        <a:ea typeface="Calibri"/>
                        <a:cs typeface="Times New Roman"/>
                      </a:endParaRPr>
                    </a:p>
                  </a:txBody>
                  <a:tcPr marL="68580" marR="68580" marT="0" marB="0"/>
                </a:tc>
              </a:tr>
              <a:tr h="635001">
                <a:tc>
                  <a:txBody>
                    <a:bodyPr/>
                    <a:lstStyle/>
                    <a:p>
                      <a:pPr marL="0" marR="0" algn="ctr">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9913</a:t>
                      </a:r>
                      <a:endParaRPr lang="en-US" sz="1100" dirty="0">
                        <a:effectLst/>
                        <a:latin typeface="Calibri"/>
                        <a:ea typeface="Calibri"/>
                        <a:cs typeface="Times New Roman"/>
                      </a:endParaRPr>
                    </a:p>
                  </a:txBody>
                  <a:tcPr marL="68580" marR="68580" marT="0" marB="0"/>
                </a:tc>
              </a:tr>
              <a:tr h="635001">
                <a:tc>
                  <a:txBody>
                    <a:bodyPr/>
                    <a:lstStyle/>
                    <a:p>
                      <a:pPr marL="0" marR="0" algn="ctr">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9922</a:t>
                      </a:r>
                      <a:endParaRPr lang="en-US" sz="1100">
                        <a:effectLst/>
                        <a:latin typeface="Calibri"/>
                        <a:ea typeface="Calibri"/>
                        <a:cs typeface="Times New Roman"/>
                      </a:endParaRPr>
                    </a:p>
                  </a:txBody>
                  <a:tcPr marL="68580" marR="68580" marT="0" marB="0"/>
                </a:tc>
              </a:tr>
              <a:tr h="635001">
                <a:tc>
                  <a:txBody>
                    <a:bodyPr/>
                    <a:lstStyle/>
                    <a:p>
                      <a:pPr marL="0" marR="0" algn="ctr">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9920</a:t>
                      </a:r>
                      <a:endParaRPr lang="en-US" sz="1100">
                        <a:effectLst/>
                        <a:latin typeface="Calibri"/>
                        <a:ea typeface="Calibri"/>
                        <a:cs typeface="Times New Roman"/>
                      </a:endParaRPr>
                    </a:p>
                  </a:txBody>
                  <a:tcPr marL="68580" marR="68580" marT="0" marB="0"/>
                </a:tc>
              </a:tr>
              <a:tr h="635001">
                <a:tc>
                  <a:txBody>
                    <a:bodyPr/>
                    <a:lstStyle/>
                    <a:p>
                      <a:pPr marL="0" marR="0" algn="ctr">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9920</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9082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Endurance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3505718"/>
              </p:ext>
            </p:extLst>
          </p:nvPr>
        </p:nvGraphicFramePr>
        <p:xfrm>
          <a:off x="380997" y="1523999"/>
          <a:ext cx="8229602" cy="4572000"/>
        </p:xfrm>
        <a:graphic>
          <a:graphicData uri="http://schemas.openxmlformats.org/drawingml/2006/table">
            <a:tbl>
              <a:tblPr firstRow="1" firstCol="1" bandRow="1">
                <a:tableStyleId>{5C22544A-7EE6-4342-B048-85BDC9FD1C3A}</a:tableStyleId>
              </a:tblPr>
              <a:tblGrid>
                <a:gridCol w="4114801"/>
                <a:gridCol w="4114801"/>
              </a:tblGrid>
              <a:tr h="571500">
                <a:tc>
                  <a:txBody>
                    <a:bodyPr/>
                    <a:lstStyle/>
                    <a:p>
                      <a:pPr marL="0" marR="0" algn="ctr">
                        <a:lnSpc>
                          <a:spcPct val="115000"/>
                        </a:lnSpc>
                        <a:spcBef>
                          <a:spcPts val="0"/>
                        </a:spcBef>
                        <a:spcAft>
                          <a:spcPts val="0"/>
                        </a:spcAft>
                      </a:pPr>
                      <a:r>
                        <a:rPr lang="en-US" sz="1200">
                          <a:effectLst/>
                        </a:rPr>
                        <a:t>NETWORK LOSS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DELAY ( in ms)</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83</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87</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93</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30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95</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40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99</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115</a:t>
                      </a:r>
                      <a:endParaRPr lang="en-US" sz="1100">
                        <a:effectLst/>
                        <a:latin typeface="Calibri"/>
                        <a:ea typeface="Calibri"/>
                        <a:cs typeface="Times New Roman"/>
                      </a:endParaRPr>
                    </a:p>
                  </a:txBody>
                  <a:tcPr marL="68580" marR="68580" marT="0" marB="0"/>
                </a:tc>
              </a:tr>
              <a:tr h="571500">
                <a:tc>
                  <a:txBody>
                    <a:bodyPr/>
                    <a:lstStyle/>
                    <a:p>
                      <a:pPr marL="0" marR="0" algn="ctr">
                        <a:lnSpc>
                          <a:spcPct val="115000"/>
                        </a:lnSpc>
                        <a:spcBef>
                          <a:spcPts val="0"/>
                        </a:spcBef>
                        <a:spcAft>
                          <a:spcPts val="0"/>
                        </a:spcAft>
                      </a:pPr>
                      <a:r>
                        <a:rPr lang="en-US" sz="1200">
                          <a:effectLst/>
                        </a:rPr>
                        <a:t>60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124</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8546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Testing</a:t>
            </a:r>
            <a:endParaRPr lang="en-US" dirty="0"/>
          </a:p>
        </p:txBody>
      </p:sp>
      <p:sp>
        <p:nvSpPr>
          <p:cNvPr id="3" name="Content Placeholder 2"/>
          <p:cNvSpPr>
            <a:spLocks noGrp="1"/>
          </p:cNvSpPr>
          <p:nvPr>
            <p:ph idx="1"/>
          </p:nvPr>
        </p:nvSpPr>
        <p:spPr/>
        <p:txBody>
          <a:bodyPr/>
          <a:lstStyle/>
          <a:p>
            <a:r>
              <a:rPr lang="en-US" dirty="0"/>
              <a:t>On comparing the results of the tests to that of similar tests done on the TOR network it is seen that the hybrid tunnel is faster than the TOR tunnel</a:t>
            </a:r>
            <a:r>
              <a:rPr lang="en-US" dirty="0" smtClean="0"/>
              <a:t>.</a:t>
            </a:r>
          </a:p>
          <a:p>
            <a:r>
              <a:rPr lang="en-US" dirty="0"/>
              <a:t> The TOR circuit takes time to setup while the system requires little setup. There is no circuit establishment needed in case of the system whereas TOR needs to establish a circuit.</a:t>
            </a:r>
          </a:p>
        </p:txBody>
      </p:sp>
    </p:spTree>
    <p:extLst>
      <p:ext uri="{BB962C8B-B14F-4D97-AF65-F5344CB8AC3E}">
        <p14:creationId xmlns:p14="http://schemas.microsoft.com/office/powerpoint/2010/main" val="57638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Analyzed Existing VoIP solutions for Flaws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Achieving end-to-end security in a VoIP session is a challenging task</a:t>
            </a:r>
          </a:p>
          <a:p>
            <a:r>
              <a:rPr lang="en-US" dirty="0" smtClean="0"/>
              <a:t>Though every popular VoIP service has their own strength, the security they offer is way below the ‘expected’ and ‘</a:t>
            </a:r>
            <a:r>
              <a:rPr lang="en-US" dirty="0" err="1" smtClean="0"/>
              <a:t>publicised</a:t>
            </a:r>
            <a:r>
              <a:rPr lang="en-US" dirty="0" smtClean="0"/>
              <a:t>’ levels</a:t>
            </a:r>
          </a:p>
          <a:p>
            <a:r>
              <a:rPr lang="en-US" dirty="0" smtClean="0"/>
              <a:t>No VoIP service has capabilities to stop unprivileged participants of the network to perform traffic analysis and determine when one user calls another user.</a:t>
            </a:r>
          </a:p>
          <a:p>
            <a:r>
              <a:rPr lang="en-US" dirty="0" smtClean="0"/>
              <a:t>There is scope for more improvement in VoIP network security.</a:t>
            </a:r>
            <a:endParaRPr lang="en-US" dirty="0"/>
          </a:p>
        </p:txBody>
      </p:sp>
    </p:spTree>
    <p:extLst>
      <p:ext uri="{BB962C8B-B14F-4D97-AF65-F5344CB8AC3E}">
        <p14:creationId xmlns:p14="http://schemas.microsoft.com/office/powerpoint/2010/main" val="3302865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Testing And Debugging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Alpha testing is simulated or actual operational testing by potential users/customers or an independent test team at the developers' site</a:t>
            </a:r>
            <a:r>
              <a:rPr lang="en-US" dirty="0" smtClean="0"/>
              <a:t>.</a:t>
            </a:r>
          </a:p>
          <a:p>
            <a:r>
              <a:rPr lang="en-US" dirty="0"/>
              <a:t>Testing, debugging and optimization revealed a bug in the system i.e., unlike TCP which can accept packet of any size with the range specified in the RFC, UDP needs a fixed packet size owing to the fact that packet size is not a parameter in a UDP header. This bug was immediately fixed by specifying a packet size within the tunnel. </a:t>
            </a:r>
          </a:p>
          <a:p>
            <a:endParaRPr lang="en-US" dirty="0"/>
          </a:p>
        </p:txBody>
      </p:sp>
    </p:spTree>
    <p:extLst>
      <p:ext uri="{BB962C8B-B14F-4D97-AF65-F5344CB8AC3E}">
        <p14:creationId xmlns:p14="http://schemas.microsoft.com/office/powerpoint/2010/main" val="190360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Testing and Feedback</a:t>
            </a:r>
            <a:endParaRPr lang="en-US" dirty="0"/>
          </a:p>
        </p:txBody>
      </p:sp>
      <p:sp>
        <p:nvSpPr>
          <p:cNvPr id="3" name="Content Placeholder 2"/>
          <p:cNvSpPr>
            <a:spLocks noGrp="1"/>
          </p:cNvSpPr>
          <p:nvPr>
            <p:ph idx="1"/>
          </p:nvPr>
        </p:nvSpPr>
        <p:spPr/>
        <p:txBody>
          <a:bodyPr>
            <a:normAutofit fontScale="85000" lnSpcReduction="20000"/>
          </a:bodyPr>
          <a:lstStyle/>
          <a:p>
            <a:r>
              <a:rPr lang="en-US" dirty="0"/>
              <a:t>Beta testing comes after alpha testing and can be considered a form of external user acceptance testing. Versions of the software, known as beta versions, are released to a limited audience outside of the programming team</a:t>
            </a:r>
            <a:r>
              <a:rPr lang="en-US" dirty="0" smtClean="0"/>
              <a:t>.</a:t>
            </a:r>
          </a:p>
          <a:p>
            <a:r>
              <a:rPr lang="en-US" dirty="0"/>
              <a:t>The system was implemented amongst a small group of students and their usage of the system was monitored by their feedback</a:t>
            </a:r>
            <a:r>
              <a:rPr lang="en-US" dirty="0" smtClean="0"/>
              <a:t>.</a:t>
            </a:r>
          </a:p>
          <a:p>
            <a:r>
              <a:rPr lang="en-US" dirty="0"/>
              <a:t>While most end users were oblivious to the tunnel and coding, some were interested in the ability to use the tunnel to run apps that needed real time UDP data transfer that is normally blocked by the firewall.</a:t>
            </a:r>
          </a:p>
        </p:txBody>
      </p:sp>
    </p:spTree>
    <p:extLst>
      <p:ext uri="{BB962C8B-B14F-4D97-AF65-F5344CB8AC3E}">
        <p14:creationId xmlns:p14="http://schemas.microsoft.com/office/powerpoint/2010/main" val="745354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normAutofit lnSpcReduction="10000"/>
          </a:bodyPr>
          <a:lstStyle/>
          <a:p>
            <a:r>
              <a:rPr lang="en-US" dirty="0" smtClean="0"/>
              <a:t>Python Debugger</a:t>
            </a:r>
          </a:p>
          <a:p>
            <a:pPr marL="0" indent="0">
              <a:buNone/>
            </a:pPr>
            <a:r>
              <a:rPr lang="en-US" dirty="0" smtClean="0"/>
              <a:t>Post mortem debugging and live debugging using </a:t>
            </a:r>
            <a:r>
              <a:rPr lang="en-US" dirty="0" err="1" smtClean="0"/>
              <a:t>Pdb</a:t>
            </a:r>
            <a:r>
              <a:rPr lang="en-US" dirty="0" smtClean="0"/>
              <a:t> module of python to debug the code</a:t>
            </a:r>
          </a:p>
          <a:p>
            <a:r>
              <a:rPr lang="en-US" dirty="0" smtClean="0"/>
              <a:t>NEWT</a:t>
            </a:r>
          </a:p>
          <a:p>
            <a:pPr marL="0" indent="0">
              <a:buNone/>
            </a:pPr>
            <a:r>
              <a:rPr lang="en-US"/>
              <a:t>NEWT (Network Emulator for Windows Toolkit) is a software-based emulator which can emulate the behavior of both wired and wireless networks using a reliable physical link, such as an Ethernet</a:t>
            </a:r>
          </a:p>
        </p:txBody>
      </p:sp>
    </p:spTree>
    <p:extLst>
      <p:ext uri="{BB962C8B-B14F-4D97-AF65-F5344CB8AC3E}">
        <p14:creationId xmlns:p14="http://schemas.microsoft.com/office/powerpoint/2010/main" val="47830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Existing tunneling solutions were tested for flaws.</a:t>
            </a:r>
          </a:p>
          <a:p>
            <a:r>
              <a:rPr lang="en-US" dirty="0"/>
              <a:t>Initial prototype concluded that choice between TCP and UDP is specific to the application in question.</a:t>
            </a:r>
          </a:p>
          <a:p>
            <a:r>
              <a:rPr lang="en-US" dirty="0"/>
              <a:t>A new specification for a </a:t>
            </a:r>
            <a:r>
              <a:rPr lang="en-US" i="1" dirty="0" err="1"/>
              <a:t>customised</a:t>
            </a:r>
            <a:r>
              <a:rPr lang="en-US" i="1" dirty="0"/>
              <a:t> tunnel</a:t>
            </a:r>
            <a:r>
              <a:rPr lang="en-US" dirty="0"/>
              <a:t> were proposed.</a:t>
            </a:r>
          </a:p>
          <a:p>
            <a:r>
              <a:rPr lang="en-US" dirty="0"/>
              <a:t>A VoIP system was made which </a:t>
            </a:r>
            <a:r>
              <a:rPr lang="en-US" dirty="0" err="1"/>
              <a:t>utilised</a:t>
            </a:r>
            <a:r>
              <a:rPr lang="en-US" dirty="0"/>
              <a:t> the said tunnel.</a:t>
            </a:r>
          </a:p>
        </p:txBody>
      </p:sp>
    </p:spTree>
    <p:extLst>
      <p:ext uri="{BB962C8B-B14F-4D97-AF65-F5344CB8AC3E}">
        <p14:creationId xmlns:p14="http://schemas.microsoft.com/office/powerpoint/2010/main" val="782298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normAutofit/>
          </a:bodyPr>
          <a:lstStyle/>
          <a:p>
            <a:r>
              <a:rPr lang="en-US" dirty="0" smtClean="0"/>
              <a:t>The system was extensively tested.</a:t>
            </a:r>
          </a:p>
          <a:p>
            <a:r>
              <a:rPr lang="en-GB" dirty="0" smtClean="0"/>
              <a:t>It was concluded that the proposed system performs much better with </a:t>
            </a:r>
            <a:r>
              <a:rPr lang="en-GB" dirty="0" err="1" smtClean="0"/>
              <a:t>datagrams</a:t>
            </a:r>
            <a:r>
              <a:rPr lang="en-GB" dirty="0" smtClean="0"/>
              <a:t>.</a:t>
            </a:r>
          </a:p>
          <a:p>
            <a:r>
              <a:rPr lang="en-GB" dirty="0" smtClean="0"/>
              <a:t>Industry standard encryption algorithms provide state of the art security.</a:t>
            </a:r>
            <a:endParaRPr lang="en-GB" dirty="0"/>
          </a:p>
        </p:txBody>
      </p:sp>
    </p:spTree>
    <p:extLst>
      <p:ext uri="{BB962C8B-B14F-4D97-AF65-F5344CB8AC3E}">
        <p14:creationId xmlns:p14="http://schemas.microsoft.com/office/powerpoint/2010/main" val="288805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proposed system can be adapted to be used in other cases where datagram traffic is preferred over packet data in TCP format. </a:t>
            </a:r>
            <a:endParaRPr lang="en-US" dirty="0" smtClean="0"/>
          </a:p>
          <a:p>
            <a:r>
              <a:rPr lang="en-US" dirty="0" smtClean="0"/>
              <a:t>Establishing </a:t>
            </a:r>
            <a:r>
              <a:rPr lang="en-US" dirty="0"/>
              <a:t>connections with Access Points (both wired and otherwise)  involves  password  exchange   using  datagrams that are currently not secure </a:t>
            </a:r>
            <a:r>
              <a:rPr lang="en-US" dirty="0" smtClean="0"/>
              <a:t>enough</a:t>
            </a:r>
          </a:p>
          <a:p>
            <a:r>
              <a:rPr lang="en-US" dirty="0" smtClean="0"/>
              <a:t>License </a:t>
            </a:r>
            <a:r>
              <a:rPr lang="en-US" dirty="0"/>
              <a:t>exchange in original software purchases are done with datagrams. </a:t>
            </a:r>
            <a:endParaRPr lang="en-US" dirty="0" smtClean="0"/>
          </a:p>
          <a:p>
            <a:r>
              <a:rPr lang="en-US" smtClean="0"/>
              <a:t>All </a:t>
            </a:r>
            <a:r>
              <a:rPr lang="en-US" dirty="0"/>
              <a:t>other real-time data transfer takes place on a UDP connection and the system provides a means to secure all such channels such as live multiplayer gaming and live streaming.</a:t>
            </a:r>
          </a:p>
        </p:txBody>
      </p:sp>
    </p:spTree>
    <p:extLst>
      <p:ext uri="{BB962C8B-B14F-4D97-AF65-F5344CB8AC3E}">
        <p14:creationId xmlns:p14="http://schemas.microsoft.com/office/powerpoint/2010/main" val="12426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Thomas J. Walsh, D. Richard Kuhn, Challenges in Securing Voice over IP: IEEE Security &amp; Privacy Magazine, May/June , 2005</a:t>
            </a:r>
          </a:p>
          <a:p>
            <a:r>
              <a:rPr lang="en-US" dirty="0" smtClean="0"/>
              <a:t>[2] Osamu Honda, Hiroyuki </a:t>
            </a:r>
            <a:r>
              <a:rPr lang="en-US" dirty="0" err="1" smtClean="0"/>
              <a:t>Ohsaki</a:t>
            </a:r>
            <a:r>
              <a:rPr lang="en-US" dirty="0" smtClean="0"/>
              <a:t>, Makoto </a:t>
            </a:r>
            <a:r>
              <a:rPr lang="en-US" dirty="0" err="1" smtClean="0"/>
              <a:t>Imase</a:t>
            </a:r>
            <a:r>
              <a:rPr lang="en-US" dirty="0" smtClean="0"/>
              <a:t>, Mika Ishizuka, Junichi Murayama, Understanding TCP over TCP: Effects of TCP Tunneling on End to End Throughput and Latency: Proceedings of the SPIE, Volume 6011</a:t>
            </a:r>
          </a:p>
          <a:p>
            <a:r>
              <a:rPr lang="en-US" dirty="0" smtClean="0"/>
              <a:t>[3] </a:t>
            </a:r>
            <a:r>
              <a:rPr lang="en-US" dirty="0" err="1" smtClean="0"/>
              <a:t>Dingledine</a:t>
            </a:r>
            <a:r>
              <a:rPr lang="en-US" dirty="0" smtClean="0"/>
              <a:t>, Roger; Mathewson, Nick; </a:t>
            </a:r>
            <a:r>
              <a:rPr lang="en-US" dirty="0" err="1" smtClean="0"/>
              <a:t>Syverson</a:t>
            </a:r>
            <a:r>
              <a:rPr lang="en-US" dirty="0" smtClean="0"/>
              <a:t>, Paul; Tor: The Second Generation Onion Router. 13th USENIX Security Symposium. San Diego, California, 2004</a:t>
            </a:r>
          </a:p>
          <a:p>
            <a:r>
              <a:rPr lang="en-US" dirty="0" smtClean="0"/>
              <a:t>[4] RFC 2341 - Cisco Layer Two Forwarding (Protocol) "L2F"(a predecessor to L2TP)</a:t>
            </a:r>
          </a:p>
          <a:p>
            <a:r>
              <a:rPr lang="en-US" dirty="0" smtClean="0"/>
              <a:t>[5] RFC 2637 - Point to Point Tunneling Protocol (PPTP) </a:t>
            </a:r>
          </a:p>
          <a:p>
            <a:r>
              <a:rPr lang="en-US" dirty="0" smtClean="0"/>
              <a:t>[6] RFC 768 - User Datagram Protocol</a:t>
            </a:r>
          </a:p>
          <a:p>
            <a:r>
              <a:rPr lang="en-US" dirty="0" smtClean="0"/>
              <a:t>[7] RFC 793 - TCP v4[8] RFC 675 - Specification of Internet Transmission Control </a:t>
            </a:r>
            <a:endParaRPr lang="en-US" dirty="0"/>
          </a:p>
        </p:txBody>
      </p:sp>
    </p:spTree>
    <p:extLst>
      <p:ext uri="{BB962C8B-B14F-4D97-AF65-F5344CB8AC3E}">
        <p14:creationId xmlns:p14="http://schemas.microsoft.com/office/powerpoint/2010/main" val="3360149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Certifications</a:t>
            </a:r>
            <a:endParaRPr lang="en-US" dirty="0"/>
          </a:p>
        </p:txBody>
      </p:sp>
      <p:sp>
        <p:nvSpPr>
          <p:cNvPr id="3" name="Content Placeholder 2"/>
          <p:cNvSpPr>
            <a:spLocks noGrp="1"/>
          </p:cNvSpPr>
          <p:nvPr>
            <p:ph idx="1"/>
          </p:nvPr>
        </p:nvSpPr>
        <p:spPr/>
        <p:txBody>
          <a:bodyPr/>
          <a:lstStyle/>
          <a:p>
            <a:r>
              <a:rPr lang="en-US" dirty="0" smtClean="0"/>
              <a:t>Paper Presented at 7</a:t>
            </a:r>
            <a:r>
              <a:rPr lang="en-US" baseline="30000" dirty="0" smtClean="0"/>
              <a:t>th</a:t>
            </a:r>
            <a:r>
              <a:rPr lang="en-US" dirty="0" smtClean="0"/>
              <a:t> IETE Conference on RF and Wireless organized by IETE Bangalore at HKBK College of Engineering, Bangalore on “A Transmission Control Tunnel for Datagrams” which specified the details of the hybrid tunnel being used.</a:t>
            </a:r>
          </a:p>
          <a:p>
            <a:r>
              <a:rPr lang="en-US" dirty="0" smtClean="0"/>
              <a:t>Certificates copies attached to Report.</a:t>
            </a:r>
            <a:endParaRPr lang="en-US" dirty="0"/>
          </a:p>
        </p:txBody>
      </p:sp>
    </p:spTree>
    <p:extLst>
      <p:ext uri="{BB962C8B-B14F-4D97-AF65-F5344CB8AC3E}">
        <p14:creationId xmlns:p14="http://schemas.microsoft.com/office/powerpoint/2010/main" val="894868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r>
              <a:rPr lang="en-US" sz="13800" dirty="0" smtClean="0"/>
              <a:t>THANK YOU</a:t>
            </a:r>
            <a:endParaRPr lang="en-US" sz="13800" dirty="0"/>
          </a:p>
        </p:txBody>
      </p:sp>
    </p:spTree>
    <p:extLst>
      <p:ext uri="{BB962C8B-B14F-4D97-AF65-F5344CB8AC3E}">
        <p14:creationId xmlns:p14="http://schemas.microsoft.com/office/powerpoint/2010/main" val="422342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Prototype</a:t>
            </a:r>
            <a:endParaRPr lang="en-US" dirty="0"/>
          </a:p>
        </p:txBody>
      </p:sp>
      <p:sp>
        <p:nvSpPr>
          <p:cNvPr id="3" name="Content Placeholder 2"/>
          <p:cNvSpPr>
            <a:spLocks noGrp="1"/>
          </p:cNvSpPr>
          <p:nvPr>
            <p:ph idx="1"/>
          </p:nvPr>
        </p:nvSpPr>
        <p:spPr/>
        <p:txBody>
          <a:bodyPr/>
          <a:lstStyle/>
          <a:p>
            <a:r>
              <a:rPr lang="en-US" dirty="0" smtClean="0"/>
              <a:t>An initial prototype capable of carrying out basic VoIP function was developed. It was capable of switching between UDP and TCP modes of transmission to </a:t>
            </a:r>
            <a:r>
              <a:rPr lang="en-US" dirty="0" err="1" smtClean="0"/>
              <a:t>analyse</a:t>
            </a:r>
            <a:r>
              <a:rPr lang="en-US" dirty="0" smtClean="0"/>
              <a:t> the performance effects of using TCP versus UDP in VoIP. The Microsoft Network Emulator for Windows toolkit was used to simulate real life network conditions. </a:t>
            </a:r>
            <a:endParaRPr lang="en-US" dirty="0"/>
          </a:p>
        </p:txBody>
      </p:sp>
    </p:spTree>
    <p:extLst>
      <p:ext uri="{BB962C8B-B14F-4D97-AF65-F5344CB8AC3E}">
        <p14:creationId xmlns:p14="http://schemas.microsoft.com/office/powerpoint/2010/main" val="232014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1104900"/>
            <a:ext cx="7877175" cy="4648200"/>
          </a:xfrm>
          <a:prstGeom prst="rect">
            <a:avLst/>
          </a:prstGeom>
        </p:spPr>
      </p:pic>
    </p:spTree>
    <p:extLst>
      <p:ext uri="{BB962C8B-B14F-4D97-AF65-F5344CB8AC3E}">
        <p14:creationId xmlns:p14="http://schemas.microsoft.com/office/powerpoint/2010/main" val="24494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a:t>
            </a:r>
            <a:endParaRPr lang="en-US" dirty="0"/>
          </a:p>
        </p:txBody>
      </p:sp>
      <p:sp>
        <p:nvSpPr>
          <p:cNvPr id="3" name="Content Placeholder 2"/>
          <p:cNvSpPr>
            <a:spLocks noGrp="1"/>
          </p:cNvSpPr>
          <p:nvPr>
            <p:ph idx="1"/>
          </p:nvPr>
        </p:nvSpPr>
        <p:spPr/>
        <p:txBody>
          <a:bodyPr/>
          <a:lstStyle/>
          <a:p>
            <a:r>
              <a:rPr lang="en-US" dirty="0" smtClean="0"/>
              <a:t>Reliable transmission of data</a:t>
            </a:r>
          </a:p>
          <a:p>
            <a:r>
              <a:rPr lang="en-US" dirty="0" smtClean="0"/>
              <a:t>Steady stream so that there is no stutter or lag</a:t>
            </a:r>
          </a:p>
          <a:p>
            <a:r>
              <a:rPr lang="en-US" dirty="0" smtClean="0"/>
              <a:t>Secure data transmission</a:t>
            </a:r>
          </a:p>
          <a:p>
            <a:pPr>
              <a:buFont typeface="Arial"/>
              <a:buChar char="•"/>
            </a:pPr>
            <a:r>
              <a:rPr lang="en-US" dirty="0">
                <a:solidFill>
                  <a:srgbClr val="000000"/>
                </a:solidFill>
              </a:rPr>
              <a:t>Mechanisms to improve upon the flaws in the existing VoIP solutions</a:t>
            </a:r>
            <a:endParaRPr lang="en-US" dirty="0"/>
          </a:p>
        </p:txBody>
      </p:sp>
    </p:spTree>
    <p:extLst>
      <p:ext uri="{BB962C8B-B14F-4D97-AF65-F5344CB8AC3E}">
        <p14:creationId xmlns:p14="http://schemas.microsoft.com/office/powerpoint/2010/main" val="386456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r>
              <a:rPr lang="en-US" sz="16600" dirty="0" smtClean="0"/>
              <a:t>DESIGN</a:t>
            </a:r>
            <a:endParaRPr lang="en-US" sz="16600" dirty="0"/>
          </a:p>
        </p:txBody>
      </p:sp>
    </p:spTree>
    <p:extLst>
      <p:ext uri="{BB962C8B-B14F-4D97-AF65-F5344CB8AC3E}">
        <p14:creationId xmlns:p14="http://schemas.microsoft.com/office/powerpoint/2010/main" val="362391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Tunneling Practices</a:t>
            </a:r>
            <a:endParaRPr lang="en-US" dirty="0"/>
          </a:p>
        </p:txBody>
      </p:sp>
      <p:sp>
        <p:nvSpPr>
          <p:cNvPr id="3" name="Content Placeholder 2"/>
          <p:cNvSpPr>
            <a:spLocks noGrp="1"/>
          </p:cNvSpPr>
          <p:nvPr>
            <p:ph idx="1"/>
          </p:nvPr>
        </p:nvSpPr>
        <p:spPr/>
        <p:txBody>
          <a:bodyPr/>
          <a:lstStyle/>
          <a:p>
            <a:pPr marL="0" indent="0">
              <a:buNone/>
            </a:pPr>
            <a:r>
              <a:rPr lang="en-US" dirty="0" smtClean="0"/>
              <a:t>TOR Protocol</a:t>
            </a:r>
          </a:p>
          <a:p>
            <a:r>
              <a:rPr lang="en-US" dirty="0" smtClean="0"/>
              <a:t>Complete anonymity over the world wide web</a:t>
            </a:r>
          </a:p>
          <a:p>
            <a:r>
              <a:rPr lang="en-US" dirty="0" smtClean="0"/>
              <a:t>TOR circuit is established with relays between a source and destination</a:t>
            </a:r>
          </a:p>
          <a:p>
            <a:r>
              <a:rPr lang="en-US" dirty="0" smtClean="0"/>
              <a:t>SOCKS5 tunnel proxy server proxies TCP connection to an arbitrary IP address and provides a means for UDP packets to be forwarded.</a:t>
            </a:r>
            <a:endParaRPr lang="en-US" dirty="0"/>
          </a:p>
        </p:txBody>
      </p:sp>
    </p:spTree>
    <p:extLst>
      <p:ext uri="{BB962C8B-B14F-4D97-AF65-F5344CB8AC3E}">
        <p14:creationId xmlns:p14="http://schemas.microsoft.com/office/powerpoint/2010/main" val="3560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Tunneling Practices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VPN Tunneling - PPTP and L2TP</a:t>
            </a:r>
          </a:p>
          <a:p>
            <a:r>
              <a:rPr lang="en-US" dirty="0" smtClean="0"/>
              <a:t>VPN tunnels use 2 major protocols: PPTP Point to Point Tunneling Protocol and L2TP Layer 2 Tunneling Protocol</a:t>
            </a:r>
          </a:p>
          <a:p>
            <a:r>
              <a:rPr lang="en-US" dirty="0" smtClean="0"/>
              <a:t>PPTP uses a TCP connection to setup manage and maintain a tunnel and encapsulates packets into PPP Point to Point Packet format</a:t>
            </a:r>
          </a:p>
          <a:p>
            <a:r>
              <a:rPr lang="en-US" dirty="0" smtClean="0"/>
              <a:t>L2TP establishes and maintains connections using UDP and transmits UDP packets.</a:t>
            </a:r>
          </a:p>
          <a:p>
            <a:r>
              <a:rPr lang="en-US" dirty="0" smtClean="0"/>
              <a:t>Both tunnels implementation can use encryption and compression.</a:t>
            </a:r>
            <a:endParaRPr lang="en-US" dirty="0"/>
          </a:p>
        </p:txBody>
      </p:sp>
    </p:spTree>
    <p:extLst>
      <p:ext uri="{BB962C8B-B14F-4D97-AF65-F5344CB8AC3E}">
        <p14:creationId xmlns:p14="http://schemas.microsoft.com/office/powerpoint/2010/main" val="400553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1801</Words>
  <Application>Microsoft Office PowerPoint</Application>
  <PresentationFormat>On-screen Show (4:3)</PresentationFormat>
  <Paragraphs>177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Tunneling UDP packets through SSH to improve VoIP security</vt:lpstr>
      <vt:lpstr>MOTIVATION AND SOFTWARE REQUIREMENT SPECIFICATION</vt:lpstr>
      <vt:lpstr>Analyzed Existing VoIP solutions for Flaws</vt:lpstr>
      <vt:lpstr>Initial Prototype</vt:lpstr>
      <vt:lpstr>PowerPoint Presentation</vt:lpstr>
      <vt:lpstr>Software Requirement</vt:lpstr>
      <vt:lpstr>DESIGN</vt:lpstr>
      <vt:lpstr>Alternate Tunneling Practices</vt:lpstr>
      <vt:lpstr>Alternate Tunneling Practices</vt:lpstr>
      <vt:lpstr>Comparison</vt:lpstr>
      <vt:lpstr>Tunnel Architecture</vt:lpstr>
      <vt:lpstr>Tunnel Architecture</vt:lpstr>
      <vt:lpstr>Tunnel Architecture</vt:lpstr>
      <vt:lpstr>Tunnel Architecture</vt:lpstr>
      <vt:lpstr>Tunnel Architecture</vt:lpstr>
      <vt:lpstr>DEMO</vt:lpstr>
      <vt:lpstr>Testing Phase</vt:lpstr>
      <vt:lpstr>White Box Testing</vt:lpstr>
      <vt:lpstr>Tunnel Unit</vt:lpstr>
      <vt:lpstr>Cryptography Unit </vt:lpstr>
      <vt:lpstr>Communication Unit</vt:lpstr>
      <vt:lpstr>GUI Unit</vt:lpstr>
      <vt:lpstr>Integration Testing</vt:lpstr>
      <vt:lpstr>Verification and Validation control</vt:lpstr>
      <vt:lpstr>Black Box Testing</vt:lpstr>
      <vt:lpstr>Security Testing</vt:lpstr>
      <vt:lpstr>Load Testing</vt:lpstr>
      <vt:lpstr>Endurance Testing</vt:lpstr>
      <vt:lpstr>Comparative Testing</vt:lpstr>
      <vt:lpstr>Alpha Testing And Debugging</vt:lpstr>
      <vt:lpstr>Beta Testing and Feedback</vt:lpstr>
      <vt:lpstr>Tools Used</vt:lpstr>
      <vt:lpstr>Conclusion</vt:lpstr>
      <vt:lpstr>Conclusion</vt:lpstr>
      <vt:lpstr>Future Scope</vt:lpstr>
      <vt:lpstr>References</vt:lpstr>
      <vt:lpstr>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Tunneling UDP packets through SSH to improve VoIP security</dc:title>
  <dc:creator>Pranav</dc:creator>
  <cp:lastModifiedBy>Pranav</cp:lastModifiedBy>
  <cp:revision>6</cp:revision>
  <dcterms:created xsi:type="dcterms:W3CDTF">2014-06-30T08:59:09Z</dcterms:created>
  <dcterms:modified xsi:type="dcterms:W3CDTF">2014-07-01T07:24:50Z</dcterms:modified>
</cp:coreProperties>
</file>