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6" r:id="rId3"/>
  </p:sldMasterIdLst>
  <p:notesMasterIdLst>
    <p:notesMasterId r:id="rId20"/>
  </p:notesMasterIdLst>
  <p:sldIdLst>
    <p:sldId id="263" r:id="rId4"/>
    <p:sldId id="264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83" r:id="rId19"/>
  </p:sldIdLst>
  <p:sldSz cx="23039070" cy="9719945"/>
  <p:notesSz cx="6858000" cy="9144000"/>
  <p:custDataLst>
    <p:tags r:id="rId28"/>
  </p:custDataLst>
  <p:defaultTextStyle>
    <a:defPPr>
      <a:defRPr lang="en-US"/>
    </a:defPPr>
    <a:lvl1pPr marL="0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1pPr>
    <a:lvl2pPr marL="786130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2pPr>
    <a:lvl3pPr marL="1572260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3pPr>
    <a:lvl4pPr marL="2358390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4pPr>
    <a:lvl5pPr marL="3144520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5pPr>
    <a:lvl6pPr marL="3931285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6pPr>
    <a:lvl7pPr marL="4717415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7pPr>
    <a:lvl8pPr marL="5503545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8pPr>
    <a:lvl9pPr marL="6289675" algn="l" defTabSz="1572260" rtl="0" eaLnBrk="1" latinLnBrk="0" hangingPunct="1">
      <a:defRPr sz="309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61" userDrawn="1">
          <p15:clr>
            <a:srgbClr val="A4A3A4"/>
          </p15:clr>
        </p15:guide>
        <p15:guide id="2" pos="725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ey Tillett" initials="CT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58C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深色样式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3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10" y="226"/>
      </p:cViewPr>
      <p:guideLst>
        <p:guide orient="horz" pos="3061"/>
        <p:guide pos="72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8" Type="http://schemas.openxmlformats.org/officeDocument/2006/relationships/tags" Target="tags/tag6.xml"/><Relationship Id="rId27" Type="http://schemas.openxmlformats.org/officeDocument/2006/relationships/customXml" Target="../customXml/item3.xml"/><Relationship Id="rId26" Type="http://schemas.openxmlformats.org/officeDocument/2006/relationships/customXml" Target="../customXml/item2.xml"/><Relationship Id="rId25" Type="http://schemas.openxmlformats.org/officeDocument/2006/relationships/customXml" Target="../customXml/item1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A76547-2E7E-40AA-9954-78EC75BB9E55}" type="datetimeFigureOut">
              <a:rPr lang="en-AU" smtClean="0"/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27013" y="1143000"/>
            <a:ext cx="73120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6D933-F032-4CD4-BEB2-8A973C5C2E9D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222604"/>
            <a:ext cx="3427450" cy="56355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720000" anchor="t">
            <a:spAutoFit/>
          </a:bodyPr>
          <a:lstStyle>
            <a:lvl1pPr marL="85725" indent="0" algn="l">
              <a:buNone/>
              <a:defRPr sz="3400">
                <a:solidFill>
                  <a:schemeClr val="tx1"/>
                </a:solidFill>
                <a:latin typeface="+mj-lt"/>
              </a:defRPr>
            </a:lvl1pPr>
            <a:lvl2pPr marL="648335" indent="0" algn="ctr">
              <a:buNone/>
              <a:defRPr sz="2835"/>
            </a:lvl2pPr>
            <a:lvl3pPr marL="1296035" indent="0" algn="ctr">
              <a:buNone/>
              <a:defRPr sz="2550"/>
            </a:lvl3pPr>
            <a:lvl4pPr marL="1944370" indent="0" algn="ctr">
              <a:buNone/>
              <a:defRPr sz="2270"/>
            </a:lvl4pPr>
            <a:lvl5pPr marL="2592070" indent="0" algn="ctr">
              <a:buNone/>
              <a:defRPr sz="2270"/>
            </a:lvl5pPr>
            <a:lvl6pPr marL="3240405" indent="0" algn="ctr">
              <a:buNone/>
              <a:defRPr sz="2270"/>
            </a:lvl6pPr>
            <a:lvl7pPr marL="3888105" indent="0" algn="ctr">
              <a:buNone/>
              <a:defRPr sz="2270"/>
            </a:lvl7pPr>
            <a:lvl8pPr marL="4536440" indent="0" algn="ctr">
              <a:buNone/>
              <a:defRPr sz="2270"/>
            </a:lvl8pPr>
            <a:lvl9pPr marL="5184140" indent="0" algn="ctr">
              <a:buNone/>
              <a:defRPr sz="2270"/>
            </a:lvl9pPr>
          </a:lstStyle>
          <a:p>
            <a:r>
              <a:rPr lang="en-US" dirty="0"/>
              <a:t>Subtitle Here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000395"/>
            <a:ext cx="5504558" cy="1223989"/>
          </a:xfrm>
          <a:solidFill>
            <a:srgbClr val="B58C0A"/>
          </a:solidFill>
          <a:ln>
            <a:noFill/>
          </a:ln>
        </p:spPr>
        <p:txBody>
          <a:bodyPr wrap="none" lIns="720000" bIns="0" anchor="b">
            <a:spAutoFit/>
          </a:bodyPr>
          <a:lstStyle>
            <a:lvl1pPr algn="l">
              <a:defRPr sz="8505">
                <a:latin typeface="+mj-lt"/>
              </a:defRPr>
            </a:lvl1pPr>
          </a:lstStyle>
          <a:p>
            <a:r>
              <a:rPr lang="en-US" dirty="0"/>
              <a:t>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2587570"/>
            <a:ext cx="979174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736388" y="2587625"/>
            <a:ext cx="9791700" cy="61674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736388" y="8899525"/>
            <a:ext cx="9791700" cy="8207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AU" dirty="0"/>
              <a:t>Image Credit:</a:t>
            </a:r>
            <a:endParaRPr lang="en-AU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58" y="517514"/>
            <a:ext cx="16189692" cy="18788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2587570"/>
            <a:ext cx="979174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2587570"/>
            <a:ext cx="979174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2423317"/>
            <a:ext cx="19871472" cy="4043359"/>
          </a:xfrm>
        </p:spPr>
        <p:txBody>
          <a:bodyPr anchor="b"/>
          <a:lstStyle>
            <a:lvl1pPr algn="l">
              <a:defRPr sz="8505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6504927"/>
            <a:ext cx="19871472" cy="2126307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83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6pPr>
            <a:lvl7pPr marL="388810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8pPr>
            <a:lvl9pPr marL="518414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517514"/>
            <a:ext cx="16186691" cy="18788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2632572"/>
            <a:ext cx="9746740" cy="91802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335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4370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40405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6440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3550596"/>
            <a:ext cx="9746740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2632572"/>
            <a:ext cx="9794741" cy="91802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335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4370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40405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6440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3550596"/>
            <a:ext cx="9794741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58" y="517514"/>
            <a:ext cx="16132542" cy="18788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2587570"/>
            <a:ext cx="979174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1736388" y="2587625"/>
            <a:ext cx="9791700" cy="61674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1736388" y="8899525"/>
            <a:ext cx="9791700" cy="8207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AU" dirty="0"/>
              <a:t>Image Credit:</a:t>
            </a:r>
            <a:endParaRPr lang="en-AU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58" y="517514"/>
            <a:ext cx="16189692" cy="18788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3958" y="2587570"/>
            <a:ext cx="979174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63690" y="2587570"/>
            <a:ext cx="9791740" cy="61674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1958" y="2423317"/>
            <a:ext cx="19871472" cy="4043359"/>
          </a:xfrm>
        </p:spPr>
        <p:txBody>
          <a:bodyPr anchor="b"/>
          <a:lstStyle>
            <a:lvl1pPr algn="l">
              <a:defRPr sz="8505"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958" y="6504927"/>
            <a:ext cx="19871472" cy="2126307"/>
          </a:xfrm>
        </p:spPr>
        <p:txBody>
          <a:bodyPr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 marL="6483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35" indent="0">
              <a:buNone/>
              <a:defRPr sz="2550">
                <a:solidFill>
                  <a:schemeClr val="tx1">
                    <a:tint val="75000"/>
                  </a:schemeClr>
                </a:solidFill>
              </a:defRPr>
            </a:lvl3pPr>
            <a:lvl4pPr marL="194437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4pPr>
            <a:lvl5pPr marL="259207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6pPr>
            <a:lvl7pPr marL="3888105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7pPr>
            <a:lvl8pPr marL="453644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8pPr>
            <a:lvl9pPr marL="5184140" indent="0">
              <a:buNone/>
              <a:defRPr sz="227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6959" y="517514"/>
            <a:ext cx="16186691" cy="18788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6960" y="2632572"/>
            <a:ext cx="9746740" cy="91802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335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4370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40405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6440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6960" y="3550596"/>
            <a:ext cx="9746740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63690" y="2632572"/>
            <a:ext cx="9794741" cy="918024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8335" indent="0">
              <a:buNone/>
              <a:defRPr sz="2835" b="1"/>
            </a:lvl2pPr>
            <a:lvl3pPr marL="1296035" indent="0">
              <a:buNone/>
              <a:defRPr sz="2550" b="1"/>
            </a:lvl3pPr>
            <a:lvl4pPr marL="1944370" indent="0">
              <a:buNone/>
              <a:defRPr sz="2270" b="1"/>
            </a:lvl4pPr>
            <a:lvl5pPr marL="2592070" indent="0">
              <a:buNone/>
              <a:defRPr sz="2270" b="1"/>
            </a:lvl5pPr>
            <a:lvl6pPr marL="3240405" indent="0">
              <a:buNone/>
              <a:defRPr sz="2270" b="1"/>
            </a:lvl6pPr>
            <a:lvl7pPr marL="3888105" indent="0">
              <a:buNone/>
              <a:defRPr sz="2270" b="1"/>
            </a:lvl7pPr>
            <a:lvl8pPr marL="4536440" indent="0">
              <a:buNone/>
              <a:defRPr sz="2270" b="1"/>
            </a:lvl8pPr>
            <a:lvl9pPr marL="5184140" indent="0">
              <a:buNone/>
              <a:defRPr sz="227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63690" y="3550596"/>
            <a:ext cx="9794741" cy="5222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0" y="4000395"/>
            <a:ext cx="5807525" cy="1223989"/>
          </a:xfrm>
          <a:solidFill>
            <a:srgbClr val="B58C0A"/>
          </a:solidFill>
          <a:ln>
            <a:noFill/>
          </a:ln>
        </p:spPr>
        <p:txBody>
          <a:bodyPr wrap="none" lIns="720000" bIns="0" anchor="b">
            <a:spAutoFit/>
          </a:bodyPr>
          <a:lstStyle>
            <a:lvl1pPr algn="l">
              <a:defRPr sz="8505">
                <a:latin typeface="+mj-lt"/>
              </a:defRPr>
            </a:lvl1pPr>
          </a:lstStyle>
          <a:p>
            <a:r>
              <a:rPr lang="en-US" dirty="0"/>
              <a:t>Title Here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0" y="5230378"/>
            <a:ext cx="3549279" cy="563552"/>
          </a:xfrm>
          <a:solidFill>
            <a:schemeClr val="bg1">
              <a:lumMod val="65000"/>
            </a:schemeClr>
          </a:solidFill>
          <a:ln>
            <a:noFill/>
          </a:ln>
        </p:spPr>
        <p:txBody>
          <a:bodyPr wrap="none" lIns="720000" anchor="t">
            <a:spAutoFit/>
          </a:bodyPr>
          <a:lstStyle>
            <a:lvl1pPr marL="85725" indent="0" algn="l">
              <a:buNone/>
              <a:defRPr sz="3400">
                <a:solidFill>
                  <a:schemeClr val="tx1"/>
                </a:solidFill>
                <a:latin typeface="+mj-lt"/>
              </a:defRPr>
            </a:lvl1pPr>
            <a:lvl2pPr marL="648335" indent="0" algn="ctr">
              <a:buNone/>
              <a:defRPr sz="2835"/>
            </a:lvl2pPr>
            <a:lvl3pPr marL="1296035" indent="0" algn="ctr">
              <a:buNone/>
              <a:defRPr sz="2550"/>
            </a:lvl3pPr>
            <a:lvl4pPr marL="1944370" indent="0" algn="ctr">
              <a:buNone/>
              <a:defRPr sz="2270"/>
            </a:lvl4pPr>
            <a:lvl5pPr marL="2592070" indent="0" algn="ctr">
              <a:buNone/>
              <a:defRPr sz="2270"/>
            </a:lvl5pPr>
            <a:lvl6pPr marL="3240405" indent="0" algn="ctr">
              <a:buNone/>
              <a:defRPr sz="2270"/>
            </a:lvl6pPr>
            <a:lvl7pPr marL="3888105" indent="0" algn="ctr">
              <a:buNone/>
              <a:defRPr sz="2270"/>
            </a:lvl7pPr>
            <a:lvl8pPr marL="4536440" indent="0" algn="ctr">
              <a:buNone/>
              <a:defRPr sz="2270"/>
            </a:lvl8pPr>
            <a:lvl9pPr marL="5184140" indent="0" algn="ctr">
              <a:buNone/>
              <a:defRPr sz="2270"/>
            </a:lvl9pPr>
          </a:lstStyle>
          <a:p>
            <a:r>
              <a:rPr lang="en-US" dirty="0"/>
              <a:t>Subtitle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958" y="517514"/>
            <a:ext cx="16132542" cy="1878802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png"/><Relationship Id="rId7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1" Type="http://schemas.openxmlformats.org/officeDocument/2006/relationships/theme" Target="../theme/theme2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517514"/>
            <a:ext cx="1614206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2587570"/>
            <a:ext cx="1987147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 rot="10800000">
            <a:off x="0" y="6432611"/>
            <a:ext cx="3007100" cy="32876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9" cstate="email"/>
          <a:srcRect l="51755" t="47215"/>
          <a:stretch>
            <a:fillRect/>
          </a:stretch>
        </p:blipFill>
        <p:spPr>
          <a:xfrm>
            <a:off x="-95251" y="0"/>
            <a:ext cx="3490090" cy="2643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0" cstate="email"/>
          <a:srcRect l="33368" r="1" b="22205"/>
          <a:stretch>
            <a:fillRect/>
          </a:stretch>
        </p:blipFill>
        <p:spPr>
          <a:xfrm flipH="1">
            <a:off x="18219266" y="7553874"/>
            <a:ext cx="4820122" cy="2166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20212141" y="-276575"/>
            <a:ext cx="3007100" cy="328765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1" cstate="email"/>
          <a:stretch>
            <a:fillRect/>
          </a:stretch>
        </p:blipFill>
        <p:spPr>
          <a:xfrm>
            <a:off x="17986286" y="517514"/>
            <a:ext cx="5040000" cy="88211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1296035" rtl="0" eaLnBrk="1" latinLnBrk="0" hangingPunct="1">
        <a:lnSpc>
          <a:spcPct val="90000"/>
        </a:lnSpc>
        <a:spcBef>
          <a:spcPct val="0"/>
        </a:spcBef>
        <a:buNone/>
        <a:defRPr sz="6235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1296035" rtl="0" eaLnBrk="1" latinLnBrk="0" hangingPunct="1">
        <a:lnSpc>
          <a:spcPct val="90000"/>
        </a:lnSpc>
        <a:spcBef>
          <a:spcPts val="1415"/>
        </a:spcBef>
        <a:buFont typeface="Arial" panose="020B0604020202020204" pitchFamily="34" charset="0"/>
        <a:buChar char="•"/>
        <a:defRPr sz="397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97218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61988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35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226822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91592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35642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42119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5079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19443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881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5364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1841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83958" y="517514"/>
            <a:ext cx="16142067" cy="18788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958" y="2587570"/>
            <a:ext cx="19871472" cy="61674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 rot="10800000">
            <a:off x="0" y="6432611"/>
            <a:ext cx="3007100" cy="328765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9" cstate="email"/>
          <a:srcRect l="51755" t="47215"/>
          <a:stretch>
            <a:fillRect/>
          </a:stretch>
        </p:blipFill>
        <p:spPr>
          <a:xfrm>
            <a:off x="-95251" y="0"/>
            <a:ext cx="3490090" cy="2643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10" cstate="email"/>
          <a:srcRect l="33368" r="1" b="22205"/>
          <a:stretch>
            <a:fillRect/>
          </a:stretch>
        </p:blipFill>
        <p:spPr>
          <a:xfrm flipH="1">
            <a:off x="18219266" y="7553874"/>
            <a:ext cx="4820122" cy="216639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8" cstate="email"/>
          <a:stretch>
            <a:fillRect/>
          </a:stretch>
        </p:blipFill>
        <p:spPr>
          <a:xfrm>
            <a:off x="20212141" y="-276575"/>
            <a:ext cx="3007100" cy="328765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1296035" rtl="0" eaLnBrk="1" latinLnBrk="0" hangingPunct="1">
        <a:lnSpc>
          <a:spcPct val="90000"/>
        </a:lnSpc>
        <a:spcBef>
          <a:spcPct val="0"/>
        </a:spcBef>
        <a:buNone/>
        <a:defRPr sz="6235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23850" indent="-323850" algn="l" defTabSz="1296035" rtl="0" eaLnBrk="1" latinLnBrk="0" hangingPunct="1">
        <a:lnSpc>
          <a:spcPct val="90000"/>
        </a:lnSpc>
        <a:spcBef>
          <a:spcPts val="1415"/>
        </a:spcBef>
        <a:buFont typeface="Arial" panose="020B0604020202020204" pitchFamily="34" charset="0"/>
        <a:buChar char="•"/>
        <a:defRPr sz="397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1pPr>
      <a:lvl2pPr marL="97218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340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2pPr>
      <a:lvl3pPr marL="161988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835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3pPr>
      <a:lvl4pPr marL="226822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4pPr>
      <a:lvl5pPr marL="291592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bg1">
              <a:lumMod val="85000"/>
            </a:schemeClr>
          </a:solidFill>
          <a:latin typeface="+mn-lt"/>
          <a:ea typeface="+mn-ea"/>
          <a:cs typeface="+mn-cs"/>
        </a:defRPr>
      </a:lvl5pPr>
      <a:lvl6pPr marL="35642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4211955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8602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507990" indent="-323850" algn="l" defTabSz="1296035" rtl="0" eaLnBrk="1" latinLnBrk="0" hangingPunct="1">
        <a:lnSpc>
          <a:spcPct val="90000"/>
        </a:lnSpc>
        <a:spcBef>
          <a:spcPts val="710"/>
        </a:spcBef>
        <a:buFont typeface="Arial" panose="020B0604020202020204" pitchFamily="34" charset="0"/>
        <a:buChar char="•"/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1pPr>
      <a:lvl2pPr marL="6483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2pPr>
      <a:lvl3pPr marL="129603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3pPr>
      <a:lvl4pPr marL="19443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4pPr>
      <a:lvl5pPr marL="259207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6pPr>
      <a:lvl7pPr marL="3888105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7pPr>
      <a:lvl8pPr marL="45364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8pPr>
      <a:lvl9pPr marL="5184140" algn="l" defTabSz="1296035" rtl="0" eaLnBrk="1" latinLnBrk="0" hangingPunct="1">
        <a:defRPr sz="25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svg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jpeg"/><Relationship Id="rId2" Type="http://schemas.openxmlformats.org/officeDocument/2006/relationships/hyperlink" Target="https://www.sciencedirect.com/science/article/pii/S0021929009001444&#13;" TargetMode="External"/><Relationship Id="rId1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3.jpeg"/><Relationship Id="rId7" Type="http://schemas.openxmlformats.org/officeDocument/2006/relationships/image" Target="../media/image22.jpeg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21305"/>
            <a:ext cx="22609175" cy="2406015"/>
          </a:xfrm>
        </p:spPr>
        <p:txBody>
          <a:bodyPr>
            <a:noAutofit/>
          </a:bodyPr>
          <a:lstStyle/>
          <a:p>
            <a:pPr algn="l"/>
            <a:r>
              <a:rPr lang="en-US" altLang="zh-CN" dirty="0"/>
              <a:t>Calculation and visualization of anatomical </a:t>
            </a:r>
            <a:br>
              <a:rPr lang="en-US" altLang="zh-CN" dirty="0"/>
            </a:br>
            <a:r>
              <a:rPr lang="en-US" altLang="zh-CN" dirty="0"/>
              <a:t>inertial parameters from raw CT scan data</a:t>
            </a:r>
            <a:endParaRPr lang="en-US" altLang="zh-C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226763"/>
            <a:ext cx="3112135" cy="561975"/>
          </a:xfrm>
          <a:solidFill>
            <a:srgbClr val="A6A6A6"/>
          </a:solidFill>
        </p:spPr>
        <p:txBody>
          <a:bodyPr/>
          <a:lstStyle/>
          <a:p>
            <a:pPr algn="l"/>
            <a:r>
              <a:rPr lang="en-US" altLang="zh-CN" dirty="0"/>
              <a:t>Bruce Yang</a:t>
            </a:r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Result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591310"/>
            <a:ext cx="19904710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2. Adult dataset - Each adult has scan results from </a:t>
            </a:r>
            <a:r>
              <a:rPr lang="en-US" altLang="zh-CN" sz="4000" b="1">
                <a:solidFill>
                  <a:srgbClr val="FFFF00"/>
                </a:solidFill>
              </a:rPr>
              <a:t>multiple time periods</a:t>
            </a:r>
            <a:r>
              <a:rPr lang="en-US" altLang="zh-CN" sz="4000" b="1">
                <a:solidFill>
                  <a:schemeClr val="bg1"/>
                </a:solidFill>
              </a:rPr>
              <a:t>.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043940" y="2252980"/>
          <a:ext cx="21498560" cy="650176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1574800"/>
                <a:gridCol w="2936875"/>
                <a:gridCol w="1541780"/>
                <a:gridCol w="1303655"/>
                <a:gridCol w="1569085"/>
                <a:gridCol w="1356995"/>
                <a:gridCol w="1542415"/>
                <a:gridCol w="1582420"/>
                <a:gridCol w="1490345"/>
                <a:gridCol w="2189480"/>
                <a:gridCol w="2006600"/>
                <a:gridCol w="2404110"/>
              </a:tblGrid>
              <a:tr h="735965"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PatientGroup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PatientID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PatientSex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PatientAge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Volume_cm3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Mass_kg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COM_x_mm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COM_y_mm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COM_z_mm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Inertia_xx_kg_cm2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Inertia_yy_kg_cm2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Inertia_zz_kg_cm2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Healthy-Total-Body-CTs-001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078Y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3567.099679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4.371417581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5.926277901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-1.785917702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24.76638891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147.2422326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188.4507472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169.7303587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Healthy-Total-Body-CTs-001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078Y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3633.158364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4.436049514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5.560828443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-0.819684065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22.61516611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150.0291862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192.4536443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173.0334657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Healthy-Total-Body-CTs-001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078Y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3544.338705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4.357171854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5.369815877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-3.602316328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24.9791605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145.3039657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187.4731798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170.4909151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Healthy-Total-Body-CTs-001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078Y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3532.9381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4.34379986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5.553381635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-0.900888253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24.40763703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144.6305349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186.1536025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169.6962621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Healthy-Total-Body-CTs-001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078Y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3613.057531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4.428866618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5.142159852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-1.398742527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23.2943488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149.6455529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191.2448067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171.9197771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Healthy-Total-Body-CTs-001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078Y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3584.587314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4.40407542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6.21067735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-1.722329685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23.87319748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149.6959862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190.5211689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170.9158561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Mean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endParaRPr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endParaRPr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3579.196616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4.390230141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5.627190176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-1.70497976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23.98931647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147.7579097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189.3828582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170.9644391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  <a:tr h="720725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001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Std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endParaRPr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endParaRPr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38.95831504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0.038435447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0.385034615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1.012998607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0.910316181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2.389404614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2.413964619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1.30777324</a:t>
                      </a:r>
                      <a:endParaRPr lang="en-US" altLang="zh-CN" sz="1800"/>
                    </a:p>
                  </a:txBody>
                  <a:tcPr marL="7937" marR="7937" marT="7937" marB="0" anchor="ctr" anchorCtr="0"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985520" y="8854440"/>
            <a:ext cx="5810250" cy="59690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*Partial data shown - 10 samples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825" y="7046595"/>
            <a:ext cx="22242145" cy="1807845"/>
          </a:xfrm>
          <a:prstGeom prst="rect">
            <a:avLst/>
          </a:prstGeom>
          <a:ln w="76200" cmpd="sng">
            <a:solidFill>
              <a:srgbClr val="B58C0A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Result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591310"/>
            <a:ext cx="19904710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3. Children dataset - The children's data is available from a</a:t>
            </a:r>
            <a:r>
              <a:rPr lang="en-US" altLang="zh-CN" sz="4000" b="1">
                <a:solidFill>
                  <a:srgbClr val="FFFF00"/>
                </a:solidFill>
              </a:rPr>
              <a:t> single time point</a:t>
            </a:r>
            <a:r>
              <a:rPr lang="en-US" altLang="zh-CN" sz="4000" b="1">
                <a:solidFill>
                  <a:schemeClr val="bg1"/>
                </a:solidFill>
              </a:rPr>
              <a:t> only.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109980" y="2643505"/>
          <a:ext cx="20376515" cy="6413500"/>
        </p:xfrm>
        <a:graphic>
          <a:graphicData uri="http://schemas.openxmlformats.org/drawingml/2006/table">
            <a:tbl>
              <a:tblPr>
                <a:tableStyleId>{5202B0CA-FC54-4496-8BCA-5EF66A818D29}</a:tableStyleId>
              </a:tblPr>
              <a:tblGrid>
                <a:gridCol w="1518920"/>
                <a:gridCol w="1337310"/>
                <a:gridCol w="1282065"/>
                <a:gridCol w="2292985"/>
                <a:gridCol w="1845945"/>
                <a:gridCol w="2136140"/>
                <a:gridCol w="1859280"/>
                <a:gridCol w="2121535"/>
                <a:gridCol w="2212975"/>
                <a:gridCol w="1951990"/>
                <a:gridCol w="1817370"/>
              </a:tblGrid>
              <a:tr h="641350"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PatientID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Sex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Age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Volume (cm³)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Mass (kg)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COM_x (mm)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COM_y (mm)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COM_z (mm)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Ixx (kg·cm²)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Iyy (kg·cm²)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t"/>
                      <a:r>
                        <a:rPr lang="en-US" altLang="zh-CN" sz="1800"/>
                        <a:t>Izz (kg·cm²)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15_4749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Female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2824.331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3.37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0.568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0.96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26.064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96.714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123.905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106.387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16_3745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2826.91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3.352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1.578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-1.357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30.817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95.089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115.258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102.785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14_0504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Female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2869.269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3.419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3.917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-5.059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27.347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101.323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123.751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106.041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15_4579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2836.286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3.383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0.695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0.951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25.783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97.242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124.52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106.657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19_4069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Female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2825.818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3.319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2.019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-3.566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17.147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99.363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108.779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100.39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18_4807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2765.757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3.358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8.81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9.66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32.123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97.73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116.666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100.402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16_0623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Female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2696.525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3.287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5.376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-1.07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21.127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92.578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116.179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102.003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16_4092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3483.739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4.219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8.203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-2.955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27.616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143.656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176.769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146.718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  <a:tr h="641350"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17_3947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Female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14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2923.265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3.503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3.233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-2.209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23.717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102.172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123.231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  <a:tc>
                  <a:txBody>
                    <a:bodyPr/>
                    <a:p>
                      <a:pPr algn="ctr" fontAlgn="b"/>
                      <a:r>
                        <a:rPr lang="en-US" altLang="zh-CN" sz="1800"/>
                        <a:t>112.472</a:t>
                      </a:r>
                      <a:endParaRPr lang="en-US" altLang="zh-CN" sz="1800"/>
                    </a:p>
                  </a:txBody>
                  <a:tcPr marL="7937" marR="7937" marT="7937" marB="0" anchor="ctr" anchorCtr="0">
                    <a:lnL w="12700">
                      <a:solidFill>
                        <a:schemeClr val="bg1"/>
                      </a:solidFill>
                      <a:prstDash val="solid"/>
                    </a:lnL>
                    <a:lnR w="12700">
                      <a:solidFill>
                        <a:schemeClr val="bg1"/>
                      </a:solidFill>
                      <a:prstDash val="solid"/>
                    </a:lnR>
                    <a:lnT w="12700">
                      <a:solidFill>
                        <a:schemeClr val="bg1"/>
                      </a:solidFill>
                      <a:prstDash val="solid"/>
                    </a:lnT>
                    <a:lnB w="12700">
                      <a:solidFill>
                        <a:schemeClr val="bg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109980" y="9123045"/>
            <a:ext cx="10410190" cy="59690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*Partial data shown - 30 samples totally (15F&amp;15M)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Discussion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591310"/>
            <a:ext cx="19904710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1. Data exploration - mass and volume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pic>
        <p:nvPicPr>
          <p:cNvPr id="4" name="图片 3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2855" y="2410460"/>
            <a:ext cx="8997950" cy="5340350"/>
          </a:xfrm>
          <a:prstGeom prst="rect">
            <a:avLst/>
          </a:prstGeom>
        </p:spPr>
      </p:pic>
      <p:pic>
        <p:nvPicPr>
          <p:cNvPr id="6" name="图片 5" descr="下载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3140" y="2410460"/>
            <a:ext cx="8997950" cy="53403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63980" y="8107680"/>
            <a:ext cx="19194780" cy="13836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800">
                <a:solidFill>
                  <a:schemeClr val="bg1"/>
                </a:solidFill>
              </a:rPr>
              <a:t>Males generally show </a:t>
            </a:r>
            <a:r>
              <a:rPr lang="en-US" altLang="zh-CN" sz="2800">
                <a:solidFill>
                  <a:srgbClr val="FFFF00"/>
                </a:solidFill>
              </a:rPr>
              <a:t>higher values than females</a:t>
            </a:r>
            <a:r>
              <a:rPr lang="en-US" altLang="zh-CN" sz="2800">
                <a:solidFill>
                  <a:schemeClr val="bg1"/>
                </a:solidFill>
              </a:rPr>
              <a:t>, with an overall increasing trend. The head data for the two </a:t>
            </a:r>
            <a:r>
              <a:rPr lang="en-US" altLang="zh-CN" sz="2800" b="1">
                <a:solidFill>
                  <a:srgbClr val="FFFF00"/>
                </a:solidFill>
              </a:rPr>
              <a:t>16-year-old</a:t>
            </a:r>
            <a:r>
              <a:rPr lang="en-US" altLang="zh-CN" sz="2800">
                <a:solidFill>
                  <a:schemeClr val="bg1"/>
                </a:solidFill>
              </a:rPr>
              <a:t> children are particularly large, primarily because of their high body weights </a:t>
            </a:r>
            <a:r>
              <a:rPr lang="en-US" altLang="zh-CN" sz="2800" b="1">
                <a:solidFill>
                  <a:srgbClr val="FFFF00"/>
                </a:solidFill>
              </a:rPr>
              <a:t>101kg for the girl and 123kg for the boy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Discussion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591310"/>
            <a:ext cx="19904710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2. Data exploration - centre of mass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pic>
        <p:nvPicPr>
          <p:cNvPr id="5" name="图片 4" descr="下载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258695"/>
            <a:ext cx="7286625" cy="7461250"/>
          </a:xfrm>
          <a:prstGeom prst="rect">
            <a:avLst/>
          </a:prstGeom>
        </p:spPr>
      </p:pic>
      <p:pic>
        <p:nvPicPr>
          <p:cNvPr id="7" name="图片 6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250" y="405130"/>
            <a:ext cx="5752465" cy="4243070"/>
          </a:xfrm>
          <a:prstGeom prst="rect">
            <a:avLst/>
          </a:prstGeom>
        </p:spPr>
      </p:pic>
      <p:pic>
        <p:nvPicPr>
          <p:cNvPr id="9" name="图片 8" descr="微信截图_202505161020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59870" y="405130"/>
            <a:ext cx="4868545" cy="425958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7426960" y="2258695"/>
            <a:ext cx="4232910" cy="293370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The centres of mass are mostly concentrated, but there's still some variation because of different stages of development.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660505" y="4996180"/>
            <a:ext cx="4868545" cy="293370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The skull of the 15-year-old outlier is positioned further back, potentially leading to </a:t>
            </a:r>
            <a:r>
              <a:rPr lang="en-US" altLang="zh-CN" sz="2800">
                <a:solidFill>
                  <a:srgbClr val="FFFF00"/>
                </a:solidFill>
              </a:rPr>
              <a:t>a larger absolute x-axis coordinate</a:t>
            </a:r>
            <a:r>
              <a:rPr lang="en-US" altLang="zh-CN" sz="2800">
                <a:solidFill>
                  <a:schemeClr val="bg1"/>
                </a:solidFill>
              </a:rPr>
              <a:t>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026255" y="5123180"/>
            <a:ext cx="5772785" cy="2933700"/>
          </a:xfrm>
          <a:prstGeom prst="rect">
            <a:avLst/>
          </a:prstGeom>
        </p:spPr>
        <p:txBody>
          <a:bodyPr wrap="square">
            <a:noAutofit/>
          </a:bodyPr>
          <a:p>
            <a:pPr algn="l"/>
            <a:r>
              <a:rPr lang="en-US" altLang="zh-CN" sz="2800">
                <a:solidFill>
                  <a:schemeClr val="bg1"/>
                </a:solidFill>
              </a:rPr>
              <a:t>12-year-old outlier: Possibly due to issues with the CT data itself or segmentation errors, the center of mass appears to be closer to the </a:t>
            </a:r>
            <a:r>
              <a:rPr lang="en-US" altLang="zh-CN" sz="2800">
                <a:solidFill>
                  <a:srgbClr val="FFFF00"/>
                </a:solidFill>
              </a:rPr>
              <a:t>cranial cavity</a:t>
            </a:r>
            <a:endParaRPr lang="en-US" altLang="zh-CN" sz="280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13462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Discussion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6474460" y="405130"/>
            <a:ext cx="19904710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3. Data exploration - MOI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pic>
        <p:nvPicPr>
          <p:cNvPr id="4" name="图片 3" descr="微信截图_20250516115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76655" y="1312545"/>
            <a:ext cx="19864705" cy="55873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633980" y="6899910"/>
            <a:ext cx="17445355" cy="10350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800">
                <a:solidFill>
                  <a:srgbClr val="FFFF00"/>
                </a:solidFill>
              </a:rPr>
              <a:t>Age Effect</a:t>
            </a:r>
            <a:r>
              <a:rPr lang="en-US" altLang="zh-CN" sz="2800">
                <a:solidFill>
                  <a:schemeClr val="bg1"/>
                </a:solidFill>
              </a:rPr>
              <a:t>: Rotational inertia in all directions increases with age, showing a rapid rise after age 12. This trend aligns with expected patterns of biological growth and development.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33980" y="8188960"/>
            <a:ext cx="17445355" cy="10350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800">
                <a:solidFill>
                  <a:srgbClr val="FFFF00"/>
                </a:solidFill>
              </a:rPr>
              <a:t>Timing of Sex Difference</a:t>
            </a:r>
            <a:r>
              <a:rPr lang="en-US" altLang="zh-CN" sz="2800">
                <a:solidFill>
                  <a:schemeClr val="bg1"/>
                </a:solidFill>
              </a:rPr>
              <a:t>: Before puberty (under 11 years old), there is no significant difference between sexes. However, during mid to late puberty (ages 12–16), sex-based divergence in inertia values becomes increasingly pronounced.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13462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Conclusion</a:t>
            </a:r>
            <a:endParaRPr lang="en-US" altLang="en-AU" sz="9600"/>
          </a:p>
        </p:txBody>
      </p:sp>
      <p:sp>
        <p:nvSpPr>
          <p:cNvPr id="5" name="文本框 4"/>
          <p:cNvSpPr txBox="1"/>
          <p:nvPr/>
        </p:nvSpPr>
        <p:spPr>
          <a:xfrm>
            <a:off x="1724025" y="4312285"/>
            <a:ext cx="19201765" cy="20002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The overall </a:t>
            </a:r>
            <a:r>
              <a:rPr lang="en-US" altLang="zh-CN" sz="2800">
                <a:solidFill>
                  <a:srgbClr val="FFFF00"/>
                </a:solidFill>
              </a:rPr>
              <a:t>data segmentation performs well</a:t>
            </a:r>
            <a:r>
              <a:rPr lang="en-US" altLang="zh-CN" sz="2800">
                <a:solidFill>
                  <a:schemeClr val="bg1"/>
                </a:solidFill>
              </a:rPr>
              <a:t>, and the main inertial parameters align with expected physical patterns.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However, given the current sample size is relatively small, only</a:t>
            </a:r>
            <a:r>
              <a:rPr lang="en-US" altLang="zh-CN" sz="2800">
                <a:solidFill>
                  <a:srgbClr val="FFFF00"/>
                </a:solidFill>
              </a:rPr>
              <a:t> 30 individuals (15 males and 15 females)</a:t>
            </a:r>
            <a:r>
              <a:rPr lang="en-US" altLang="zh-CN" sz="2800">
                <a:solidFill>
                  <a:schemeClr val="bg1"/>
                </a:solidFill>
              </a:rPr>
              <a:t>. Further data collection and analysis are recommended.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9710" y="2936875"/>
            <a:ext cx="4949825" cy="3020060"/>
          </a:xfrm>
        </p:spPr>
        <p:txBody>
          <a:bodyPr>
            <a:normAutofit/>
          </a:bodyPr>
          <a:lstStyle/>
          <a:p>
            <a:r>
              <a:rPr lang="en-US" altLang="zh-CN" sz="9600"/>
              <a:t>Thanks!</a:t>
            </a:r>
            <a:endParaRPr lang="en-US" altLang="zh-CN"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Background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889760"/>
            <a:ext cx="1422463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1. Why do we calculate inertial parameters?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8330" y="2833370"/>
            <a:ext cx="19698970" cy="125730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Inertial parameters (mass, volume, centre of mass, and moment of inertia) form the foundation for applications such as </a:t>
            </a:r>
            <a:r>
              <a:rPr lang="en-US" altLang="zh-CN" sz="3600">
                <a:solidFill>
                  <a:srgbClr val="FFFF00"/>
                </a:solidFill>
              </a:rPr>
              <a:t>biomechanical simulation</a:t>
            </a:r>
            <a:r>
              <a:rPr lang="en-US" altLang="zh-CN" sz="3600">
                <a:solidFill>
                  <a:schemeClr val="bg1"/>
                </a:solidFill>
              </a:rPr>
              <a:t>, </a:t>
            </a:r>
            <a:r>
              <a:rPr lang="en-US" altLang="zh-CN" sz="3600">
                <a:solidFill>
                  <a:srgbClr val="FFFF00"/>
                </a:solidFill>
              </a:rPr>
              <a:t>human body modeling</a:t>
            </a:r>
            <a:r>
              <a:rPr lang="en-US" altLang="zh-CN" sz="3600">
                <a:solidFill>
                  <a:schemeClr val="bg1"/>
                </a:solidFill>
              </a:rPr>
              <a:t>, and</a:t>
            </a:r>
            <a:r>
              <a:rPr lang="en-US" altLang="zh-CN" sz="3600">
                <a:solidFill>
                  <a:srgbClr val="FFFF00"/>
                </a:solidFill>
              </a:rPr>
              <a:t> helmet design</a:t>
            </a:r>
            <a:r>
              <a:rPr lang="en-US" altLang="zh-CN" sz="3600">
                <a:solidFill>
                  <a:schemeClr val="bg1"/>
                </a:solidFill>
              </a:rPr>
              <a:t>.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52855" y="4450080"/>
            <a:ext cx="2128202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2. </a:t>
            </a:r>
            <a:r>
              <a:rPr lang="en-US" altLang="zh-CN" sz="4000" b="1">
                <a:solidFill>
                  <a:schemeClr val="bg1"/>
                </a:solidFill>
                <a:ea typeface="宋体" panose="02010600030101010101" pitchFamily="2" charset="-122"/>
              </a:rPr>
              <a:t>Why do we use DICOM(Digital Imaging and Communications in Medicine) files?</a:t>
            </a:r>
            <a:endParaRPr lang="en-US" altLang="zh-CN" sz="40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878330" y="5397500"/>
            <a:ext cx="19698970" cy="125730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Accurately reflects anatomical structures and is suitable for high-resolution voxel-based modeling.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0" name="立方体 9"/>
          <p:cNvSpPr/>
          <p:nvPr/>
        </p:nvSpPr>
        <p:spPr>
          <a:xfrm>
            <a:off x="4410075" y="6550660"/>
            <a:ext cx="2095500" cy="2049145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Mass</a:t>
            </a:r>
            <a:endParaRPr lang="en-US" altLang="zh-CN"/>
          </a:p>
          <a:p>
            <a:pPr algn="ctr"/>
            <a:r>
              <a:rPr lang="en-US" altLang="zh-CN"/>
              <a:t>Volume</a:t>
            </a:r>
            <a:endParaRPr lang="en-US" altLang="zh-CN"/>
          </a:p>
          <a:p>
            <a:pPr algn="ctr"/>
            <a:r>
              <a:rPr lang="en-US" altLang="zh-CN"/>
              <a:t>Density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77080" y="8673465"/>
            <a:ext cx="1478915" cy="66421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voxel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2" name="立方体 11"/>
          <p:cNvSpPr/>
          <p:nvPr/>
        </p:nvSpPr>
        <p:spPr>
          <a:xfrm>
            <a:off x="9305290" y="650811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立方体 12"/>
          <p:cNvSpPr/>
          <p:nvPr/>
        </p:nvSpPr>
        <p:spPr>
          <a:xfrm>
            <a:off x="9994900" y="650811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立方体 13"/>
          <p:cNvSpPr/>
          <p:nvPr/>
        </p:nvSpPr>
        <p:spPr>
          <a:xfrm>
            <a:off x="10684510" y="650811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立方体 14"/>
          <p:cNvSpPr/>
          <p:nvPr/>
        </p:nvSpPr>
        <p:spPr>
          <a:xfrm>
            <a:off x="11374120" y="650811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立方体 15"/>
          <p:cNvSpPr/>
          <p:nvPr/>
        </p:nvSpPr>
        <p:spPr>
          <a:xfrm>
            <a:off x="9305290" y="701040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立方体 16"/>
          <p:cNvSpPr/>
          <p:nvPr/>
        </p:nvSpPr>
        <p:spPr>
          <a:xfrm>
            <a:off x="9994900" y="701040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立方体 17"/>
          <p:cNvSpPr/>
          <p:nvPr/>
        </p:nvSpPr>
        <p:spPr>
          <a:xfrm>
            <a:off x="10684510" y="701040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立方体 18"/>
          <p:cNvSpPr/>
          <p:nvPr/>
        </p:nvSpPr>
        <p:spPr>
          <a:xfrm>
            <a:off x="11374120" y="701040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立方体 19"/>
          <p:cNvSpPr/>
          <p:nvPr/>
        </p:nvSpPr>
        <p:spPr>
          <a:xfrm>
            <a:off x="9305290" y="751268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立方体 20"/>
          <p:cNvSpPr/>
          <p:nvPr/>
        </p:nvSpPr>
        <p:spPr>
          <a:xfrm>
            <a:off x="9994900" y="751268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立方体 21"/>
          <p:cNvSpPr/>
          <p:nvPr/>
        </p:nvSpPr>
        <p:spPr>
          <a:xfrm>
            <a:off x="10684510" y="751268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立方体 22"/>
          <p:cNvSpPr/>
          <p:nvPr/>
        </p:nvSpPr>
        <p:spPr>
          <a:xfrm>
            <a:off x="11374120" y="7512685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立方体 23"/>
          <p:cNvSpPr/>
          <p:nvPr/>
        </p:nvSpPr>
        <p:spPr>
          <a:xfrm>
            <a:off x="9305290" y="801497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立方体 24"/>
          <p:cNvSpPr/>
          <p:nvPr/>
        </p:nvSpPr>
        <p:spPr>
          <a:xfrm>
            <a:off x="9994900" y="801497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立方体 25"/>
          <p:cNvSpPr/>
          <p:nvPr/>
        </p:nvSpPr>
        <p:spPr>
          <a:xfrm>
            <a:off x="10684510" y="801497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立方体 26"/>
          <p:cNvSpPr/>
          <p:nvPr/>
        </p:nvSpPr>
        <p:spPr>
          <a:xfrm>
            <a:off x="11374120" y="8014970"/>
            <a:ext cx="562610" cy="438150"/>
          </a:xfrm>
          <a:prstGeom prst="cub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9867900" y="8630920"/>
            <a:ext cx="1478915" cy="66421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voxels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123440" y="7329170"/>
            <a:ext cx="1979295" cy="66421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DICOM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0" name="右箭头 29"/>
          <p:cNvSpPr/>
          <p:nvPr/>
        </p:nvSpPr>
        <p:spPr>
          <a:xfrm>
            <a:off x="7310120" y="7192010"/>
            <a:ext cx="1579880" cy="4540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12351385" y="7192010"/>
            <a:ext cx="1579880" cy="45402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2" name="图片 31" descr="微信截图_202505111552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85315" y="6141720"/>
            <a:ext cx="3399155" cy="2458085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14585315" y="8673465"/>
            <a:ext cx="3794125" cy="66421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Mass distribution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  <p:bldP spid="4" grpId="0"/>
      <p:bldP spid="4" grpId="1"/>
      <p:bldP spid="6" grpId="0"/>
      <p:bldP spid="6" grpId="1"/>
      <p:bldP spid="9" grpId="0"/>
      <p:bldP spid="9" grpId="1"/>
      <p:bldP spid="11" grpId="0"/>
      <p:bldP spid="11" grpId="1"/>
      <p:bldP spid="28" grpId="0"/>
      <p:bldP spid="28" grpId="1"/>
      <p:bldP spid="29" grpId="0"/>
      <p:bldP spid="29" grpId="1"/>
      <p:bldP spid="33" grpId="0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Objective</a:t>
            </a:r>
            <a:endParaRPr lang="en-US" altLang="en-AU" sz="9600"/>
          </a:p>
        </p:txBody>
      </p:sp>
      <p:sp>
        <p:nvSpPr>
          <p:cNvPr id="5" name="文本框 4"/>
          <p:cNvSpPr txBox="1"/>
          <p:nvPr/>
        </p:nvSpPr>
        <p:spPr>
          <a:xfrm>
            <a:off x="1781175" y="1765300"/>
            <a:ext cx="15038070" cy="7416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rgbClr val="FFFF00"/>
                </a:solidFill>
              </a:rPr>
              <a:t>The goal is to obtain a dataset of inertial parameters for children's heads.</a:t>
            </a:r>
            <a:endParaRPr lang="en-US" altLang="zh-CN" sz="3600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781175" y="3147060"/>
            <a:ext cx="6779260" cy="7416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No computational tools available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525635" y="3147060"/>
            <a:ext cx="10564495" cy="7416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Previous calculations were based on cadavers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34" name="加号 33"/>
          <p:cNvSpPr/>
          <p:nvPr/>
        </p:nvSpPr>
        <p:spPr>
          <a:xfrm>
            <a:off x="3298825" y="4254500"/>
            <a:ext cx="1142365" cy="985520"/>
          </a:xfrm>
          <a:prstGeom prst="mathPlus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减号 34"/>
          <p:cNvSpPr/>
          <p:nvPr/>
        </p:nvSpPr>
        <p:spPr>
          <a:xfrm>
            <a:off x="4808855" y="4270375"/>
            <a:ext cx="914400" cy="914400"/>
          </a:xfrm>
          <a:prstGeom prst="mathMinus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乘号 35"/>
          <p:cNvSpPr/>
          <p:nvPr/>
        </p:nvSpPr>
        <p:spPr>
          <a:xfrm>
            <a:off x="3162300" y="5352415"/>
            <a:ext cx="1278890" cy="1184910"/>
          </a:xfrm>
          <a:prstGeom prst="mathMultiply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除号 36"/>
          <p:cNvSpPr/>
          <p:nvPr/>
        </p:nvSpPr>
        <p:spPr>
          <a:xfrm>
            <a:off x="4585335" y="5270500"/>
            <a:ext cx="1360805" cy="1266825"/>
          </a:xfrm>
          <a:prstGeom prst="mathDivide">
            <a:avLst/>
          </a:prstGeom>
          <a:solidFill>
            <a:srgbClr val="FFFF0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8" name="图片 37" descr="骷髅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3387070" y="4128135"/>
            <a:ext cx="2196465" cy="2196465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1438275" y="2828925"/>
            <a:ext cx="19113500" cy="4175760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 rot="20460000">
            <a:off x="13874750" y="5676900"/>
            <a:ext cx="8763635" cy="7416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We don’t have access to cadavers, and even obtaining standard DICOM files is extremely difficult.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 rot="840000">
            <a:off x="802005" y="7160260"/>
            <a:ext cx="8763635" cy="7416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Manual segmentation of different anatomical structures is challenging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7" grpId="0"/>
      <p:bldP spid="7" grpId="1"/>
      <p:bldP spid="8" grpId="0"/>
      <p:bldP spid="8" grpId="1"/>
      <p:bldP spid="40" grpId="0"/>
      <p:bldP spid="40" grpId="1"/>
      <p:bldP spid="41" grpId="0"/>
      <p:bldP spid="41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Methodology</a:t>
            </a:r>
            <a:endParaRPr lang="en-US" altLang="en-AU" sz="9600"/>
          </a:p>
        </p:txBody>
      </p:sp>
      <p:sp>
        <p:nvSpPr>
          <p:cNvPr id="3" name="矩形 2"/>
          <p:cNvSpPr/>
          <p:nvPr/>
        </p:nvSpPr>
        <p:spPr>
          <a:xfrm>
            <a:off x="3361055" y="2058670"/>
            <a:ext cx="1704975" cy="156400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3629025" y="2216785"/>
            <a:ext cx="1704975" cy="156400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3912235" y="2453005"/>
            <a:ext cx="1704975" cy="1564005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11320" y="2705100"/>
            <a:ext cx="1704975" cy="156400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319780" y="4642485"/>
            <a:ext cx="2889885" cy="74168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DICOM files</a:t>
            </a:r>
            <a:endParaRPr lang="en-US" altLang="zh-CN" sz="3600">
              <a:solidFill>
                <a:schemeClr val="bg1"/>
              </a:solidFill>
            </a:endParaRPr>
          </a:p>
        </p:txBody>
      </p:sp>
      <p:sp>
        <p:nvSpPr>
          <p:cNvPr id="12" name="燕尾形箭头 11"/>
          <p:cNvSpPr/>
          <p:nvPr/>
        </p:nvSpPr>
        <p:spPr>
          <a:xfrm>
            <a:off x="6708775" y="2998470"/>
            <a:ext cx="1626235" cy="516890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8614410" y="624205"/>
            <a:ext cx="5141595" cy="6989445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n w="57150">
                <a:solidFill>
                  <a:schemeClr val="tx1"/>
                </a:solidFill>
              </a:ln>
            </a:endParaRPr>
          </a:p>
        </p:txBody>
      </p:sp>
      <p:sp>
        <p:nvSpPr>
          <p:cNvPr id="14" name="燕尾形箭头 13"/>
          <p:cNvSpPr/>
          <p:nvPr/>
        </p:nvSpPr>
        <p:spPr>
          <a:xfrm>
            <a:off x="14617700" y="2453005"/>
            <a:ext cx="1626235" cy="516890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17036415" y="2058670"/>
            <a:ext cx="4354830" cy="107886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Inertial parameters</a:t>
            </a:r>
            <a:endParaRPr lang="en-US" altLang="zh-CN"/>
          </a:p>
        </p:txBody>
      </p:sp>
      <p:sp>
        <p:nvSpPr>
          <p:cNvPr id="19" name="圆角矩形 18"/>
          <p:cNvSpPr/>
          <p:nvPr/>
        </p:nvSpPr>
        <p:spPr>
          <a:xfrm>
            <a:off x="17036415" y="5060950"/>
            <a:ext cx="4373245" cy="107886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VTK(3D visualization)</a:t>
            </a:r>
            <a:endParaRPr lang="en-US" altLang="zh-CN"/>
          </a:p>
        </p:txBody>
      </p:sp>
      <p:sp>
        <p:nvSpPr>
          <p:cNvPr id="20" name="圆角矩形 19"/>
          <p:cNvSpPr/>
          <p:nvPr/>
        </p:nvSpPr>
        <p:spPr>
          <a:xfrm>
            <a:off x="17036415" y="3622675"/>
            <a:ext cx="4373245" cy="107886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Segmentation(Mask)</a:t>
            </a:r>
            <a:endParaRPr lang="en-US" altLang="zh-CN"/>
          </a:p>
        </p:txBody>
      </p:sp>
      <p:sp>
        <p:nvSpPr>
          <p:cNvPr id="23" name="燕尾形箭头 22"/>
          <p:cNvSpPr/>
          <p:nvPr/>
        </p:nvSpPr>
        <p:spPr>
          <a:xfrm>
            <a:off x="14744700" y="3780790"/>
            <a:ext cx="1626235" cy="516890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燕尾形箭头 23"/>
          <p:cNvSpPr/>
          <p:nvPr/>
        </p:nvSpPr>
        <p:spPr>
          <a:xfrm>
            <a:off x="14744700" y="5384165"/>
            <a:ext cx="1626235" cy="516890"/>
          </a:xfrm>
          <a:prstGeom prst="notched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8883015" y="1035050"/>
            <a:ext cx="4612640" cy="942340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Format conversion(NIFTI)</a:t>
            </a:r>
            <a:endParaRPr lang="en-US" altLang="zh-CN"/>
          </a:p>
        </p:txBody>
      </p:sp>
      <p:sp>
        <p:nvSpPr>
          <p:cNvPr id="26" name="圆角矩形 25"/>
          <p:cNvSpPr/>
          <p:nvPr/>
        </p:nvSpPr>
        <p:spPr>
          <a:xfrm>
            <a:off x="9008110" y="2235835"/>
            <a:ext cx="4354830" cy="128841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Segmentation(Skull, brain, skin)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7" name="圆角矩形 26"/>
          <p:cNvSpPr/>
          <p:nvPr/>
        </p:nvSpPr>
        <p:spPr>
          <a:xfrm>
            <a:off x="9007475" y="5069840"/>
            <a:ext cx="4354830" cy="1098550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Build reference(Global, Frankfort)</a:t>
            </a:r>
            <a:endParaRPr lang="en-US" altLang="zh-CN"/>
          </a:p>
        </p:txBody>
      </p:sp>
      <p:sp>
        <p:nvSpPr>
          <p:cNvPr id="28" name="圆角矩形 27"/>
          <p:cNvSpPr/>
          <p:nvPr/>
        </p:nvSpPr>
        <p:spPr>
          <a:xfrm>
            <a:off x="9008110" y="3810635"/>
            <a:ext cx="4354830" cy="1053465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ea typeface="宋体" panose="02010600030101010101" pitchFamily="2" charset="-122"/>
              </a:rPr>
              <a:t>separation(neck and head)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9008110" y="6388735"/>
            <a:ext cx="4354830" cy="814070"/>
          </a:xfrm>
          <a:prstGeom prst="roundRect">
            <a:avLst/>
          </a:prstGeom>
          <a:noFill/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Calculation</a:t>
            </a:r>
            <a:endParaRPr lang="en-US" altLang="zh-CN"/>
          </a:p>
        </p:txBody>
      </p:sp>
      <p:sp>
        <p:nvSpPr>
          <p:cNvPr id="30" name="Title 1"/>
          <p:cNvSpPr>
            <a:spLocks noGrp="1"/>
          </p:cNvSpPr>
          <p:nvPr/>
        </p:nvSpPr>
        <p:spPr>
          <a:xfrm>
            <a:off x="9008110" y="7903845"/>
            <a:ext cx="4487545" cy="10725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/>
          </a:bodyPr>
          <a:lstStyle>
            <a:lvl1pPr algn="l" defTabSz="129603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235" kern="120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AU" sz="9600"/>
              <a:t>AutoSlicer</a:t>
            </a:r>
            <a:endParaRPr lang="en-US" altLang="en-AU" sz="9600"/>
          </a:p>
        </p:txBody>
      </p:sp>
      <p:sp>
        <p:nvSpPr>
          <p:cNvPr id="7" name="文本框 6"/>
          <p:cNvSpPr txBox="1"/>
          <p:nvPr/>
        </p:nvSpPr>
        <p:spPr>
          <a:xfrm>
            <a:off x="135255" y="8976360"/>
            <a:ext cx="19698970" cy="3149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chemeClr val="bg1"/>
                </a:solidFill>
              </a:rPr>
              <a:t>*NIFTI: Neuroimaging Informatics Technology Initiative</a:t>
            </a:r>
            <a:endParaRPr lang="en-US" altLang="zh-CN" sz="36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0" grpId="0"/>
      <p:bldP spid="1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Methodology</a:t>
            </a:r>
            <a:endParaRPr lang="en-US" altLang="en-AU" sz="9600"/>
          </a:p>
        </p:txBody>
      </p:sp>
      <p:sp>
        <p:nvSpPr>
          <p:cNvPr id="5" name="文本框 4"/>
          <p:cNvSpPr txBox="1"/>
          <p:nvPr/>
        </p:nvSpPr>
        <p:spPr>
          <a:xfrm>
            <a:off x="1252855" y="1889760"/>
            <a:ext cx="1422463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1. What do we use to segment anatomical structures?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878330" y="2833370"/>
            <a:ext cx="19698970" cy="125730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3600">
                <a:solidFill>
                  <a:srgbClr val="FFFF00"/>
                </a:solidFill>
              </a:rPr>
              <a:t>TotalSegmentator </a:t>
            </a:r>
            <a:r>
              <a:rPr lang="en-US" altLang="zh-CN" sz="3600">
                <a:solidFill>
                  <a:schemeClr val="bg1"/>
                </a:solidFill>
              </a:rPr>
              <a:t>is a tool for anatomical structure segmentation that can identify 117 distinct structures in the human body. We use it to extract </a:t>
            </a:r>
            <a:r>
              <a:rPr lang="en-US" altLang="zh-CN" sz="3600">
                <a:solidFill>
                  <a:srgbClr val="FFFF00"/>
                </a:solidFill>
              </a:rPr>
              <a:t>brain </a:t>
            </a:r>
            <a:r>
              <a:rPr lang="en-US" altLang="zh-CN" sz="3600">
                <a:solidFill>
                  <a:schemeClr val="bg1"/>
                </a:solidFill>
              </a:rPr>
              <a:t>structures and </a:t>
            </a:r>
            <a:r>
              <a:rPr lang="en-US" altLang="zh-CN" sz="3600">
                <a:solidFill>
                  <a:srgbClr val="FFFF00"/>
                </a:solidFill>
              </a:rPr>
              <a:t>bone </a:t>
            </a:r>
            <a:r>
              <a:rPr lang="en-US" altLang="zh-CN" sz="3600">
                <a:solidFill>
                  <a:schemeClr val="bg1"/>
                </a:solidFill>
              </a:rPr>
              <a:t>components.</a:t>
            </a:r>
            <a:endParaRPr lang="en-US" altLang="zh-CN" sz="3600">
              <a:solidFill>
                <a:schemeClr val="bg1"/>
              </a:solidFill>
            </a:endParaRPr>
          </a:p>
        </p:txBody>
      </p:sp>
      <p:pic>
        <p:nvPicPr>
          <p:cNvPr id="1086131397" name="图片 1086131397" descr="图形用户界面, 图示, 应用程序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440" y="4744720"/>
            <a:ext cx="5297170" cy="3063240"/>
          </a:xfrm>
          <a:prstGeom prst="rect">
            <a:avLst/>
          </a:prstGeom>
        </p:spPr>
      </p:pic>
      <p:pic>
        <p:nvPicPr>
          <p:cNvPr id="946343407" name="图片 3" descr="卡通人物&#10;&#10;AI 生成的内容可能不正确。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327130" y="4744720"/>
            <a:ext cx="5675630" cy="306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5" grpId="0"/>
      <p:bldP spid="5" grpId="1"/>
      <p:bldP spid="7" grpId="0"/>
      <p:bldP spid="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Methodology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7723505" y="675640"/>
            <a:ext cx="1422463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2. How do we get the </a:t>
            </a:r>
            <a:r>
              <a:rPr lang="en-US" altLang="zh-CN" sz="4000" b="1">
                <a:solidFill>
                  <a:srgbClr val="FFFF00"/>
                </a:solidFill>
              </a:rPr>
              <a:t>skin </a:t>
            </a:r>
            <a:r>
              <a:rPr lang="en-US" altLang="zh-CN" sz="4000" b="1">
                <a:solidFill>
                  <a:schemeClr val="bg1"/>
                </a:solidFill>
              </a:rPr>
              <a:t>segmentation?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524000" y="1883410"/>
            <a:ext cx="13378815" cy="66827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spcAft>
                <a:spcPct val="60000"/>
              </a:spcAft>
            </a:pPr>
            <a:r>
              <a:rPr lang="en-US" altLang="zh-CN" sz="2800" b="1">
                <a:solidFill>
                  <a:schemeClr val="bg1"/>
                </a:solidFill>
              </a:rPr>
              <a:t>Auto Estimation of HU Range for </a:t>
            </a:r>
            <a:r>
              <a:rPr lang="en-US" altLang="zh-CN" sz="2800" b="1">
                <a:solidFill>
                  <a:srgbClr val="FFFF00"/>
                </a:solidFill>
              </a:rPr>
              <a:t>Skin </a:t>
            </a:r>
            <a:r>
              <a:rPr lang="en-US" altLang="zh-CN" sz="2800" b="1">
                <a:solidFill>
                  <a:schemeClr val="bg1"/>
                </a:solidFill>
              </a:rPr>
              <a:t>Labeling(</a:t>
            </a:r>
            <a:r>
              <a:rPr lang="en-US" altLang="zh-CN" sz="2800">
                <a:solidFill>
                  <a:srgbClr val="FFFF00"/>
                </a:solidFill>
                <a:sym typeface="+mn-ea"/>
              </a:rPr>
              <a:t>5th and 95th</a:t>
            </a:r>
            <a:r>
              <a:rPr lang="en-US" altLang="zh-CN" sz="2800" b="1">
                <a:solidFill>
                  <a:schemeClr val="bg1"/>
                </a:solidFill>
              </a:rPr>
              <a:t>)</a:t>
            </a:r>
            <a:endParaRPr lang="en-US" altLang="zh-CN" sz="2800">
              <a:solidFill>
                <a:schemeClr val="bg1"/>
              </a:solidFill>
            </a:endParaRPr>
          </a:p>
          <a:p>
            <a:pPr>
              <a:buAutoNum type="arabicPeriod"/>
            </a:pPr>
            <a:r>
              <a:rPr lang="en-US" altLang="zh-CN" sz="2800" b="1">
                <a:solidFill>
                  <a:schemeClr val="bg1"/>
                </a:solidFill>
              </a:rPr>
              <a:t> Load CT Data: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Read the DICOM series and extract the full 3D volume of HU values.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2. Filter Soft Tissue Range: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Select HU values between -300 and +400 to exclude bone and air.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3. Trim Outliers: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Use the </a:t>
            </a:r>
            <a:r>
              <a:rPr lang="en-US" altLang="zh-CN" sz="2800">
                <a:solidFill>
                  <a:srgbClr val="FFFF00"/>
                </a:solidFill>
              </a:rPr>
              <a:t>5th and 95th</a:t>
            </a:r>
            <a:r>
              <a:rPr lang="en-US" altLang="zh-CN" sz="2800">
                <a:solidFill>
                  <a:schemeClr val="bg1"/>
                </a:solidFill>
              </a:rPr>
              <a:t> percentiles to remove extreme values.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pPr indent="0">
              <a:buNone/>
            </a:pPr>
            <a:endParaRPr lang="en-US" altLang="zh-CN" sz="2800" b="1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4. Set Thresholds: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Define the HU range for skin based on the filtered values.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pPr indent="0">
              <a:buNone/>
            </a:pPr>
            <a:r>
              <a:rPr lang="en-US" altLang="zh-CN" sz="2800" b="1">
                <a:solidFill>
                  <a:schemeClr val="bg1"/>
                </a:solidFill>
              </a:rPr>
              <a:t>5. Apply Skin Label (Label 118):</a:t>
            </a:r>
            <a:endParaRPr lang="en-US" altLang="zh-CN" sz="2800" b="1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 Assign this label to all unlabeled voxels within the estimated HU range.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6" name="图片 5" descr="CT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634845" y="3536950"/>
            <a:ext cx="7265035" cy="477774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657475" y="6604635"/>
            <a:ext cx="7738110" cy="4699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H="1">
            <a:off x="3701415" y="6288405"/>
            <a:ext cx="31750" cy="459105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9761855" y="6398895"/>
            <a:ext cx="0" cy="474980"/>
          </a:xfrm>
          <a:prstGeom prst="lin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297555" y="6573520"/>
            <a:ext cx="838835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5%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256395" y="6683375"/>
            <a:ext cx="1304925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95%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508760" y="6573520"/>
            <a:ext cx="1788795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Outliers</a:t>
            </a:r>
            <a:endParaRPr lang="en-US" altLang="zh-CN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395585" y="6683375"/>
            <a:ext cx="1788795" cy="568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bg1"/>
                </a:solidFill>
              </a:rPr>
              <a:t>Outliers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Methodology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3157855" y="1692910"/>
            <a:ext cx="1422463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3. How do we separate the </a:t>
            </a:r>
            <a:r>
              <a:rPr lang="en-US" altLang="zh-CN" sz="4000" b="1">
                <a:solidFill>
                  <a:srgbClr val="FFFF00"/>
                </a:solidFill>
              </a:rPr>
              <a:t>head </a:t>
            </a:r>
            <a:r>
              <a:rPr lang="en-US" altLang="zh-CN" sz="4000" b="1">
                <a:solidFill>
                  <a:schemeClr val="bg1"/>
                </a:solidFill>
              </a:rPr>
              <a:t>and </a:t>
            </a:r>
            <a:r>
              <a:rPr lang="en-US" altLang="zh-CN" sz="4000" b="1">
                <a:solidFill>
                  <a:srgbClr val="FFFF00"/>
                </a:solidFill>
              </a:rPr>
              <a:t>neck</a:t>
            </a:r>
            <a:r>
              <a:rPr lang="en-US" altLang="zh-CN" sz="4000" b="1">
                <a:solidFill>
                  <a:schemeClr val="bg1"/>
                </a:solidFill>
              </a:rPr>
              <a:t>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pic>
        <p:nvPicPr>
          <p:cNvPr id="4" name="图片 3" descr="微信截图_202505142146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1700" y="2686050"/>
            <a:ext cx="4676775" cy="49599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742305" y="2575560"/>
            <a:ext cx="7994650" cy="409384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Chandler’s study(cadaver research):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The first cut follows a compound trajectory through the </a:t>
            </a:r>
            <a:r>
              <a:rPr lang="en-US" altLang="zh-CN" sz="2800">
                <a:solidFill>
                  <a:srgbClr val="FFFF00"/>
                </a:solidFill>
              </a:rPr>
              <a:t>occipital condyle</a:t>
            </a:r>
            <a:r>
              <a:rPr lang="en-US" altLang="zh-CN" sz="2800">
                <a:solidFill>
                  <a:schemeClr val="bg1"/>
                </a:solidFill>
              </a:rPr>
              <a:t> and C1 to separate the head from the neck.</a:t>
            </a:r>
            <a:endParaRPr lang="en-US" altLang="zh-CN" sz="2800">
              <a:solidFill>
                <a:schemeClr val="bg1"/>
              </a:solidFill>
            </a:endParaRPr>
          </a:p>
          <a:p>
            <a:endParaRPr lang="en-US" altLang="zh-CN" sz="2800">
              <a:solidFill>
                <a:schemeClr val="bg1"/>
              </a:solidFill>
            </a:endParaRPr>
          </a:p>
          <a:p>
            <a:r>
              <a:rPr lang="en-US" altLang="zh-CN" sz="2800">
                <a:solidFill>
                  <a:schemeClr val="bg1"/>
                </a:solidFill>
              </a:rPr>
              <a:t>The second cut runs along the surface of the mandible and merges with the first transverse incision(parallel to the mandible).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48230" y="9051925"/>
            <a:ext cx="18412460" cy="46736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Chandler Method Paper link: </a:t>
            </a:r>
            <a:r>
              <a:rPr lang="en-US" altLang="zh-CN" sz="2800">
                <a:solidFill>
                  <a:schemeClr val="bg1"/>
                </a:solidFill>
                <a:hlinkClick r:id="rId2" action="ppaction://hlinkfile"/>
              </a:rPr>
              <a:t>https://www.sciencedirect.com/science/article/pii/S0021929009001444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7" name="图片 6" descr="微信截图_202505142202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1800" y="1692910"/>
            <a:ext cx="5741670" cy="535305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543300" y="7552055"/>
            <a:ext cx="18342610" cy="92138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We essentially follow Chandler’s method, but with computational optimizations that allow the entire cutting process to be performed automatically by the computer.</a:t>
            </a:r>
            <a:endParaRPr lang="en-US" altLang="zh-CN" sz="2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Methodology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765300"/>
            <a:ext cx="1422463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4. How do we build the Frankfort reference?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pic>
        <p:nvPicPr>
          <p:cNvPr id="860074899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8945" y="2809240"/>
            <a:ext cx="5722620" cy="41014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113665" y="4293870"/>
            <a:ext cx="2411095" cy="86550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Frankfort plane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6" name="左大括号 5"/>
          <p:cNvSpPr/>
          <p:nvPr/>
        </p:nvSpPr>
        <p:spPr>
          <a:xfrm>
            <a:off x="2286000" y="2809240"/>
            <a:ext cx="1049655" cy="3681730"/>
          </a:xfrm>
          <a:prstGeom prst="leftBrace">
            <a:avLst/>
          </a:prstGeom>
          <a:ln w="31750" cap="rnd">
            <a:solidFill>
              <a:schemeClr val="bg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83255" y="3126740"/>
            <a:ext cx="5810250" cy="86550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Left ear canal top (Porion, left side)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67380" y="4276725"/>
            <a:ext cx="6521450" cy="86550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Right ear canal top (Porion, right side)</a:t>
            </a:r>
            <a:endParaRPr lang="en-US" altLang="zh-CN" sz="280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183255" y="5312410"/>
            <a:ext cx="5810250" cy="86550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Bottom of the eye socket (Orbitale)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10" name="图片 9" descr="微信截图_202505151443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7005" y="290830"/>
            <a:ext cx="5240655" cy="370141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525395" y="7858125"/>
            <a:ext cx="18618200" cy="865505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2800">
                <a:solidFill>
                  <a:schemeClr val="bg1"/>
                </a:solidFill>
              </a:rPr>
              <a:t>The advantage of using the Frankfort plane is that it</a:t>
            </a:r>
            <a:r>
              <a:rPr lang="en-US" altLang="zh-CN" sz="2800">
                <a:solidFill>
                  <a:srgbClr val="FFFF00"/>
                </a:solidFill>
              </a:rPr>
              <a:t> eliminates the influence of participant posture</a:t>
            </a:r>
            <a:r>
              <a:rPr lang="en-US" altLang="zh-CN" sz="2800">
                <a:solidFill>
                  <a:schemeClr val="bg1"/>
                </a:solidFill>
              </a:rPr>
              <a:t>, allowing for a consistent and anatomically reliable determination of the centre of mass.</a:t>
            </a:r>
            <a:endParaRPr lang="en-US" altLang="zh-CN" sz="2800">
              <a:solidFill>
                <a:schemeClr val="bg1"/>
              </a:solidFill>
            </a:endParaRPr>
          </a:p>
        </p:txBody>
      </p:sp>
      <p:pic>
        <p:nvPicPr>
          <p:cNvPr id="12" name="图片 11" descr="微信截图_202505152223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7005" y="4276725"/>
            <a:ext cx="5236845" cy="36271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210" y="405130"/>
            <a:ext cx="7059295" cy="1360170"/>
          </a:xfrm>
        </p:spPr>
        <p:txBody>
          <a:bodyPr>
            <a:normAutofit fontScale="90000"/>
          </a:bodyPr>
          <a:lstStyle/>
          <a:p>
            <a:r>
              <a:rPr lang="en-US" altLang="en-AU" sz="9600"/>
              <a:t>Result</a:t>
            </a:r>
            <a:endParaRPr lang="en-US" altLang="en-AU" sz="9600"/>
          </a:p>
        </p:txBody>
      </p:sp>
      <p:sp>
        <p:nvSpPr>
          <p:cNvPr id="3" name="文本框 2"/>
          <p:cNvSpPr txBox="1"/>
          <p:nvPr/>
        </p:nvSpPr>
        <p:spPr>
          <a:xfrm>
            <a:off x="1252855" y="1765300"/>
            <a:ext cx="14224635" cy="81915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lang="en-US" altLang="zh-CN" sz="4000" b="1">
                <a:solidFill>
                  <a:schemeClr val="bg1"/>
                </a:solidFill>
              </a:rPr>
              <a:t>1. Segmentation performance</a:t>
            </a:r>
            <a:endParaRPr lang="en-US" altLang="zh-CN" sz="4000" b="1">
              <a:solidFill>
                <a:schemeClr val="bg1"/>
              </a:solidFill>
            </a:endParaRPr>
          </a:p>
        </p:txBody>
      </p:sp>
      <p:pic>
        <p:nvPicPr>
          <p:cNvPr id="4" name="图片 3" descr="C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84450"/>
            <a:ext cx="5824220" cy="3710940"/>
          </a:xfrm>
          <a:prstGeom prst="rect">
            <a:avLst/>
          </a:prstGeom>
        </p:spPr>
      </p:pic>
      <p:pic>
        <p:nvPicPr>
          <p:cNvPr id="13" name="图片 12" descr="CT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2865" y="2584450"/>
            <a:ext cx="5750560" cy="3717925"/>
          </a:xfrm>
          <a:prstGeom prst="rect">
            <a:avLst/>
          </a:prstGeom>
        </p:spPr>
      </p:pic>
      <p:pic>
        <p:nvPicPr>
          <p:cNvPr id="14" name="图片 13" descr="CT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5315" y="2584450"/>
            <a:ext cx="5800090" cy="3709670"/>
          </a:xfrm>
          <a:prstGeom prst="rect">
            <a:avLst/>
          </a:prstGeom>
        </p:spPr>
      </p:pic>
      <p:pic>
        <p:nvPicPr>
          <p:cNvPr id="15" name="图片 14" descr="CT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11245" y="1489075"/>
            <a:ext cx="4613910" cy="4805045"/>
          </a:xfrm>
          <a:prstGeom prst="rect">
            <a:avLst/>
          </a:prstGeom>
        </p:spPr>
      </p:pic>
      <p:pic>
        <p:nvPicPr>
          <p:cNvPr id="16" name="图片 15" descr="CT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326505"/>
            <a:ext cx="5654675" cy="3393440"/>
          </a:xfrm>
          <a:prstGeom prst="rect">
            <a:avLst/>
          </a:prstGeom>
        </p:spPr>
      </p:pic>
      <p:pic>
        <p:nvPicPr>
          <p:cNvPr id="17" name="图片 16" descr="CT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2865" y="5934075"/>
            <a:ext cx="5750560" cy="3785870"/>
          </a:xfrm>
          <a:prstGeom prst="rect">
            <a:avLst/>
          </a:prstGeom>
        </p:spPr>
      </p:pic>
      <p:pic>
        <p:nvPicPr>
          <p:cNvPr id="18" name="图片 17" descr="CT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893425" y="5934075"/>
            <a:ext cx="5335270" cy="3785870"/>
          </a:xfrm>
          <a:prstGeom prst="rect">
            <a:avLst/>
          </a:prstGeom>
        </p:spPr>
      </p:pic>
      <p:pic>
        <p:nvPicPr>
          <p:cNvPr id="19" name="图片 18" descr="CT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47085" y="5495290"/>
            <a:ext cx="5142230" cy="42246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0"/>
      <p:bldP spid="3" grpId="1"/>
    </p:bldLst>
  </p:timing>
</p:sld>
</file>

<file path=ppt/tags/tag1.xml><?xml version="1.0" encoding="utf-8"?>
<p:tagLst xmlns:p="http://schemas.openxmlformats.org/presentationml/2006/main">
  <p:tag name="TABLE_ENDDRAG_ORIGIN_RECT" val="1697*510"/>
  <p:tag name="TABLE_ENDDRAG_RECT" val="65*203*1697*510"/>
</p:tagLst>
</file>

<file path=ppt/tags/tag2.xml><?xml version="1.0" encoding="utf-8"?>
<p:tagLst xmlns:p="http://schemas.openxmlformats.org/presentationml/2006/main">
  <p:tag name="TABLE_ENDDRAG_ORIGIN_RECT" val="1604*505"/>
  <p:tag name="TABLE_ENDDRAG_RECT" val="87*208*1604*505"/>
</p:tagLst>
</file>

<file path=ppt/tags/tag6.xml><?xml version="1.0" encoding="utf-8"?>
<p:tagLst xmlns:p="http://schemas.openxmlformats.org/presentationml/2006/main">
  <p:tag name="resource_record_key" val="{&quot;10&quot;:[21554235]}"/>
</p:tagLst>
</file>

<file path=ppt/theme/theme1.xml><?xml version="1.0" encoding="utf-8"?>
<a:theme xmlns:a="http://schemas.openxmlformats.org/drawingml/2006/main" name="HIVE Title Theme">
  <a:themeElements>
    <a:clrScheme name="Curtin Corporate">
      <a:dk1>
        <a:srgbClr val="000000"/>
      </a:dk1>
      <a:lt1>
        <a:srgbClr val="FFFFFF"/>
      </a:lt1>
      <a:dk2>
        <a:srgbClr val="797979"/>
      </a:dk2>
      <a:lt2>
        <a:srgbClr val="4D6D92"/>
      </a:lt2>
      <a:accent1>
        <a:srgbClr val="DC3C55"/>
      </a:accent1>
      <a:accent2>
        <a:srgbClr val="2591A1"/>
      </a:accent2>
      <a:accent3>
        <a:srgbClr val="CB3D81"/>
      </a:accent3>
      <a:accent4>
        <a:srgbClr val="624D8E"/>
      </a:accent4>
      <a:accent5>
        <a:srgbClr val="D8673F"/>
      </a:accent5>
      <a:accent6>
        <a:srgbClr val="5CBCB1"/>
      </a:accent6>
      <a:hlink>
        <a:srgbClr val="1BAAAA"/>
      </a:hlink>
      <a:folHlink>
        <a:srgbClr val="1B4953"/>
      </a:folHlink>
    </a:clrScheme>
    <a:fontScheme name="Curtin HIV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HIVE Title Theme">
  <a:themeElements>
    <a:clrScheme name="Curtin Corporate">
      <a:dk1>
        <a:srgbClr val="000000"/>
      </a:dk1>
      <a:lt1>
        <a:srgbClr val="FFFFFF"/>
      </a:lt1>
      <a:dk2>
        <a:srgbClr val="797979"/>
      </a:dk2>
      <a:lt2>
        <a:srgbClr val="4D6D92"/>
      </a:lt2>
      <a:accent1>
        <a:srgbClr val="DC3C55"/>
      </a:accent1>
      <a:accent2>
        <a:srgbClr val="2591A1"/>
      </a:accent2>
      <a:accent3>
        <a:srgbClr val="CB3D81"/>
      </a:accent3>
      <a:accent4>
        <a:srgbClr val="624D8E"/>
      </a:accent4>
      <a:accent5>
        <a:srgbClr val="D8673F"/>
      </a:accent5>
      <a:accent6>
        <a:srgbClr val="5CBCB1"/>
      </a:accent6>
      <a:hlink>
        <a:srgbClr val="1BAAAA"/>
      </a:hlink>
      <a:folHlink>
        <a:srgbClr val="1B4953"/>
      </a:folHlink>
    </a:clrScheme>
    <a:fontScheme name="Curtin HIV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5CD245349CA2468519CD372CC44D6B" ma:contentTypeVersion="0" ma:contentTypeDescription="Create a new document." ma:contentTypeScope="" ma:versionID="67c36e3b2ccc522ca8b73f6b7650160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3.xml><?xml version="1.0" encoding="utf-8"?>
<ds:datastoreItem xmlns:ds="http://schemas.openxmlformats.org/officeDocument/2006/customXml" ds:itemID="{0EC0DD1F-0577-4930-9DE6-88A6E0FC2BC5}">
  <ds:schemaRefs/>
</ds:datastoreItem>
</file>

<file path=customXml/itemProps4.xml><?xml version="1.0" encoding="utf-8"?>
<ds:datastoreItem xmlns:ds="http://schemas.openxmlformats.org/officeDocument/2006/customXml" ds:itemID="{00FC4E7B-0109-43FF-AA9B-77991DB29375}">
  <ds:schemaRefs/>
</ds:datastoreItem>
</file>

<file path=customXml/itemProps5.xml><?xml version="1.0" encoding="utf-8"?>
<ds:datastoreItem xmlns:ds="http://schemas.openxmlformats.org/officeDocument/2006/customXml" ds:itemID="{0E4D8A82-3983-4106-871F-556B8FEC8715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6404</Words>
  <Application>WPS 演示</Application>
  <PresentationFormat>自定义</PresentationFormat>
  <Paragraphs>602</Paragraphs>
  <Slides>16</Slides>
  <Notes>2</Notes>
  <HiddenSlides>0</HiddenSlides>
  <MMClips>2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Arial</vt:lpstr>
      <vt:lpstr>宋体</vt:lpstr>
      <vt:lpstr>Wingdings</vt:lpstr>
      <vt:lpstr>微软雅黑</vt:lpstr>
      <vt:lpstr>Arial Unicode MS</vt:lpstr>
      <vt:lpstr>Calibri</vt:lpstr>
      <vt:lpstr>等线</vt:lpstr>
      <vt:lpstr>HIVE Title Theme</vt:lpstr>
      <vt:lpstr>1_HIVE Title Theme</vt:lpstr>
      <vt:lpstr>Calculation and visualization of anatomical  inertial parameters from raw CT scan data</vt:lpstr>
      <vt:lpstr>Background</vt:lpstr>
      <vt:lpstr>Objective</vt:lpstr>
      <vt:lpstr>Methodology</vt:lpstr>
      <vt:lpstr>Methodology</vt:lpstr>
      <vt:lpstr>Methodology</vt:lpstr>
      <vt:lpstr>Methodology</vt:lpstr>
      <vt:lpstr>Methodology</vt:lpstr>
      <vt:lpstr>Result</vt:lpstr>
      <vt:lpstr>Result</vt:lpstr>
      <vt:lpstr>Result</vt:lpstr>
      <vt:lpstr>Discussion</vt:lpstr>
      <vt:lpstr>Discussion</vt:lpstr>
      <vt:lpstr>Discussion</vt:lpstr>
      <vt:lpstr>Conclusion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Carley Tillett</dc:creator>
  <cp:lastModifiedBy>BruceYang</cp:lastModifiedBy>
  <cp:revision>122</cp:revision>
  <dcterms:created xsi:type="dcterms:W3CDTF">2015-06-30T05:48:00Z</dcterms:created>
  <dcterms:modified xsi:type="dcterms:W3CDTF">2025-05-20T02:00:12Z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0x010100935CD245349CA2468519CD372CC44D6B</vt:lpwstr>
  </property>
  <property fmtid="{D5CDD505-2E9C-101B-9397-08002B2CF9AE}" pid="3" name="Order">
    <vt:r8>4000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ICV">
    <vt:lpwstr>710F5F81E380463A9637C4C61541ECF9_12</vt:lpwstr>
  </property>
  <property fmtid="{D5CDD505-2E9C-101B-9397-08002B2CF9AE}" pid="9" name="KSOProductBuildVer">
    <vt:lpwstr>2052-12.1.0.21171</vt:lpwstr>
  </property>
</Properties>
</file>