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8229600" cx="14630400"/>
  <p:notesSz cx="8229600" cy="14630400"/>
  <p:embeddedFontLst>
    <p:embeddedFont>
      <p:font typeface="Spline Sans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0" roundtripDataSignature="AMtx7miz6BIa+YDEIn9lOr1uf30EXUl/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SplineSans-bold.fntdata"/><Relationship Id="rId16" Type="http://schemas.openxmlformats.org/officeDocument/2006/relationships/slide" Target="slides/slide12.xml"/><Relationship Id="rId38" Type="http://schemas.openxmlformats.org/officeDocument/2006/relationships/font" Target="fonts/SplineSan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71850" y="1097275"/>
            <a:ext cx="548665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g2f191035c4e_0_8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g2f191035c4e_0_8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g2f191035c4e_0_8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191035c4e_0_329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g2f191035c4e_0_32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2f191035c4e_0_32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191035c4e_0_23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g2f191035c4e_0_23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2f191035c4e_0_23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191035c4e_0_26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f191035c4e_0_26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2f191035c4e_0_26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f191035c4e_0_28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g2f191035c4e_0_28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2f191035c4e_0_28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f191035c4e_0_53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g2f191035c4e_0_53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2f191035c4e_0_53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f191035c4e_0_61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g2f191035c4e_0_61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2f191035c4e_0_61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f191035c4e_0_36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g2f191035c4e_0_36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2f191035c4e_0_36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f191035c4e_0_39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g2f191035c4e_0_39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2f191035c4e_0_39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f0cf69bdcd_4_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g2f0cf69bdcd_4_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2f0cf69bdcd_4_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f191035c4e_0_57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g2f191035c4e_0_57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2f191035c4e_0_57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f191035c4e_0_9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" name="Google Shape;19;g2f191035c4e_0_9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g2f191035c4e_0_9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f191035c4e_0_58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Google Shape;284;g2f191035c4e_0_58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2f191035c4e_0_58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f191035c4e_1_16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Google Shape;293;g2f191035c4e_1_16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2f191035c4e_1_16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f191035c4e_1_19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g2f191035c4e_1_19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2f191035c4e_1_19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f191035c4e_1_20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Google Shape;312;g2f191035c4e_1_20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2f191035c4e_1_20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f191035c4e_1_22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Google Shape;323;g2f191035c4e_1_22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2f191035c4e_1_22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f191035c4e_1_23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g2f191035c4e_1_23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2f191035c4e_1_23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f191035c4e_1_18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8" name="Google Shape;348;g2f191035c4e_1_18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2f191035c4e_1_18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f191035c4e_1_36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4" name="Google Shape;374;g2f191035c4e_1_36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g2f191035c4e_1_36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f191035c4e_1_379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Google Shape;384;g2f191035c4e_1_37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g2f191035c4e_1_37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f191035c4e_1_28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g2f191035c4e_1_28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g2f191035c4e_1_28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f191035c4e_0_1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" name="Google Shape;30;g2f191035c4e_0_1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g2f191035c4e_0_1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f191035c4e_0_59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5" name="Google Shape;405;g2f191035c4e_0_59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g2f191035c4e_0_59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f191035c4e_1_6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3" name="Google Shape;423;g2f191035c4e_1_6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g2f191035c4e_1_6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f191035c4e_1_33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1" name="Google Shape;441;g2f191035c4e_1_33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g2f191035c4e_1_33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f191035c4e_1_8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0" name="Google Shape;460;g2f191035c4e_1_8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g2f191035c4e_1_8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f191035c4e_0_45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" name="Google Shape;40;g2f191035c4e_0_45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g2f191035c4e_0_45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f191035c4e_0_479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g2f191035c4e_0_47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g2f191035c4e_0_47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191035c4e_0_499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g2f191035c4e_0_49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2f191035c4e_0_49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191035c4e_0_21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g2f191035c4e_0_21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2f191035c4e_0_21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191035c4e_0_519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g2f191035c4e_0_51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2f191035c4e_0_51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191035c4e_0_31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g2f191035c4e_0_31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2f191035c4e_0_31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8.jpg"/><Relationship Id="rId5" Type="http://schemas.openxmlformats.org/officeDocument/2006/relationships/image" Target="../media/image1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8.jpg"/><Relationship Id="rId5" Type="http://schemas.openxmlformats.org/officeDocument/2006/relationships/image" Target="../media/image16.jpg"/><Relationship Id="rId6" Type="http://schemas.openxmlformats.org/officeDocument/2006/relationships/image" Target="../media/image1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8.jpg"/><Relationship Id="rId5" Type="http://schemas.openxmlformats.org/officeDocument/2006/relationships/image" Target="../media/image16.jpg"/><Relationship Id="rId6" Type="http://schemas.openxmlformats.org/officeDocument/2006/relationships/image" Target="../media/image19.jpg"/><Relationship Id="rId7" Type="http://schemas.openxmlformats.org/officeDocument/2006/relationships/image" Target="../media/image1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18.jpg"/><Relationship Id="rId5" Type="http://schemas.openxmlformats.org/officeDocument/2006/relationships/image" Target="../media/image16.jpg"/><Relationship Id="rId6" Type="http://schemas.openxmlformats.org/officeDocument/2006/relationships/image" Target="../media/image19.jpg"/><Relationship Id="rId7" Type="http://schemas.openxmlformats.org/officeDocument/2006/relationships/image" Target="../media/image22.jpg"/><Relationship Id="rId8" Type="http://schemas.openxmlformats.org/officeDocument/2006/relationships/image" Target="../media/image1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24.png"/><Relationship Id="rId5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24.png"/><Relationship Id="rId5" Type="http://schemas.openxmlformats.org/officeDocument/2006/relationships/image" Target="../media/image29.png"/><Relationship Id="rId6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24.png"/><Relationship Id="rId5" Type="http://schemas.openxmlformats.org/officeDocument/2006/relationships/hyperlink" Target="http://drive.google.com/file/d/1xncbTt3AW7r0cbDMZCfZIGlIv5mWqtGS/view" TargetMode="External"/><Relationship Id="rId6" Type="http://schemas.openxmlformats.org/officeDocument/2006/relationships/image" Target="../media/image2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23.png"/><Relationship Id="rId5" Type="http://schemas.openxmlformats.org/officeDocument/2006/relationships/image" Target="../media/image36.png"/><Relationship Id="rId6" Type="http://schemas.openxmlformats.org/officeDocument/2006/relationships/image" Target="../media/image27.png"/><Relationship Id="rId7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30.jpg"/><Relationship Id="rId5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0" Type="http://schemas.openxmlformats.org/officeDocument/2006/relationships/image" Target="../media/image38.png"/><Relationship Id="rId9" Type="http://schemas.openxmlformats.org/officeDocument/2006/relationships/image" Target="../media/image35.png"/><Relationship Id="rId5" Type="http://schemas.openxmlformats.org/officeDocument/2006/relationships/image" Target="../media/image25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" name="Google Shape;12;g2f191035c4e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g2f191035c4e_0_8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4" name="Google Shape;14;g2f191035c4e_0_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 cap="flat" cmpd="sng" w="9525">
            <a:solidFill>
              <a:srgbClr val="F99D5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preencoded.png" id="15" name="Google Shape;15;g2f191035c4e_0_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098" y="2718554"/>
            <a:ext cx="5054203" cy="279249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g2f191035c4e_0_86"/>
          <p:cNvSpPr/>
          <p:nvPr/>
        </p:nvSpPr>
        <p:spPr>
          <a:xfrm>
            <a:off x="5422125" y="346325"/>
            <a:ext cx="9144000" cy="18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31500" spcFirstLastPara="1" rIns="73150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175"/>
              <a:buFont typeface="Spline Sans"/>
              <a:buNone/>
            </a:pPr>
            <a:r>
              <a:rPr b="1" i="0" lang="en-US" sz="3000" u="none" cap="none" strike="noStrike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Создание системы релевантных предложений для клиентов компаний-партнеров Экспобанка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191035c4e_0_32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32" name="Google Shape;132;g2f191035c4e_0_3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6129137" y="-6129138"/>
            <a:ext cx="2366825" cy="14625101"/>
          </a:xfrm>
          <a:prstGeom prst="rect">
            <a:avLst/>
          </a:prstGeom>
          <a:noFill/>
          <a:ln cap="flat" cmpd="sng" w="9525">
            <a:solidFill>
              <a:srgbClr val="F99D5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3" name="Google Shape;133;g2f191035c4e_0_329"/>
          <p:cNvSpPr/>
          <p:nvPr/>
        </p:nvSpPr>
        <p:spPr>
          <a:xfrm>
            <a:off x="519131" y="1341133"/>
            <a:ext cx="6401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20"/>
              <a:buFont typeface="Spline Sans"/>
              <a:buNone/>
            </a:pPr>
            <a:r>
              <a:rPr b="1" i="0" lang="en-US" sz="4320" u="none" cap="none" strike="noStrike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Архитектура Решения</a:t>
            </a:r>
            <a:endParaRPr b="0" i="0" sz="43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2f191035c4e_0_329"/>
          <p:cNvSpPr/>
          <p:nvPr/>
        </p:nvSpPr>
        <p:spPr>
          <a:xfrm>
            <a:off x="290530" y="2780109"/>
            <a:ext cx="2743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2160"/>
              <a:buFont typeface="Spline Sans"/>
              <a:buNone/>
            </a:pPr>
            <a:r>
              <a:rPr b="1" i="0" lang="en-US" sz="2400" u="none" cap="none" strike="noStrike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База данных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2f191035c4e_0_329"/>
          <p:cNvSpPr/>
          <p:nvPr/>
        </p:nvSpPr>
        <p:spPr>
          <a:xfrm>
            <a:off x="-27900" y="3369825"/>
            <a:ext cx="4901700" cy="3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7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45"/>
              <a:buFont typeface="Barlow"/>
              <a:buNone/>
            </a:pPr>
            <a:r>
              <a:t/>
            </a:r>
            <a:endParaRPr i="0" sz="1445" u="none" cap="none" strike="noStrike">
              <a:solidFill>
                <a:schemeClr val="dk1"/>
              </a:solidFill>
            </a:endParaRPr>
          </a:p>
        </p:txBody>
      </p:sp>
      <p:sp>
        <p:nvSpPr>
          <p:cNvPr id="136" name="Google Shape;136;g2f191035c4e_0_329"/>
          <p:cNvSpPr/>
          <p:nvPr/>
        </p:nvSpPr>
        <p:spPr>
          <a:xfrm>
            <a:off x="4696270" y="2780109"/>
            <a:ext cx="2743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Calibri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Интерфейс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2f191035c4e_0_329"/>
          <p:cNvSpPr/>
          <p:nvPr/>
        </p:nvSpPr>
        <p:spPr>
          <a:xfrm>
            <a:off x="10085735" y="2780109"/>
            <a:ext cx="2743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2160"/>
              <a:buFont typeface="Spline Sans"/>
              <a:buNone/>
            </a:pPr>
            <a:r>
              <a:rPr b="1" i="0" lang="en-US" sz="2400" u="none" cap="none" strike="noStrike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Blackbox AI</a:t>
            </a:r>
            <a:endParaRPr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2f191035c4e_0_329"/>
          <p:cNvSpPr/>
          <p:nvPr/>
        </p:nvSpPr>
        <p:spPr>
          <a:xfrm>
            <a:off x="1372750" y="3452403"/>
            <a:ext cx="2841000" cy="14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E0E4E6"/>
                </a:solidFill>
              </a:rPr>
              <a:t>Централизованное хранилище данных о клиентах, продуктах и результатах работы интеллектуальной системы.</a:t>
            </a:r>
            <a:endParaRPr>
              <a:solidFill>
                <a:srgbClr val="E0E4E6"/>
              </a:solidFill>
            </a:endParaRPr>
          </a:p>
        </p:txBody>
      </p:sp>
      <p:pic>
        <p:nvPicPr>
          <p:cNvPr id="139" name="Google Shape;139;g2f191035c4e_0_3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875" y="3392724"/>
            <a:ext cx="2027526" cy="108814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2f191035c4e_0_329"/>
          <p:cNvSpPr/>
          <p:nvPr/>
        </p:nvSpPr>
        <p:spPr>
          <a:xfrm>
            <a:off x="6902524" y="3452407"/>
            <a:ext cx="2841000" cy="22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E0E4E6"/>
                </a:solidFill>
              </a:rPr>
              <a:t>Гибкий интерфейс взаимодействия между пользователями и платформой.</a:t>
            </a:r>
            <a:endParaRPr>
              <a:solidFill>
                <a:srgbClr val="E0E4E6"/>
              </a:solidFill>
            </a:endParaRPr>
          </a:p>
        </p:txBody>
      </p:sp>
      <p:sp>
        <p:nvSpPr>
          <p:cNvPr id="141" name="Google Shape;141;g2f191035c4e_0_329"/>
          <p:cNvSpPr/>
          <p:nvPr/>
        </p:nvSpPr>
        <p:spPr>
          <a:xfrm>
            <a:off x="11619850" y="3392725"/>
            <a:ext cx="3416400" cy="22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E0E4E6"/>
                </a:solidFill>
              </a:rPr>
              <a:t>Высокопроизводительные </a:t>
            </a:r>
            <a:endParaRPr>
              <a:solidFill>
                <a:srgbClr val="E0E4E6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E0E4E6"/>
                </a:solidFill>
              </a:rPr>
              <a:t>алгоритмы машинного обучения.</a:t>
            </a:r>
            <a:endParaRPr>
              <a:solidFill>
                <a:srgbClr val="E0E4E6"/>
              </a:solidFill>
            </a:endParaRPr>
          </a:p>
        </p:txBody>
      </p:sp>
      <p:cxnSp>
        <p:nvCxnSpPr>
          <p:cNvPr id="142" name="Google Shape;142;g2f191035c4e_0_329"/>
          <p:cNvCxnSpPr/>
          <p:nvPr/>
        </p:nvCxnSpPr>
        <p:spPr>
          <a:xfrm flipH="1">
            <a:off x="4414350" y="2865700"/>
            <a:ext cx="12000" cy="4063200"/>
          </a:xfrm>
          <a:prstGeom prst="straightConnector1">
            <a:avLst/>
          </a:prstGeom>
          <a:noFill/>
          <a:ln cap="flat" cmpd="sng" w="9525">
            <a:solidFill>
              <a:srgbClr val="C88B5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g2f191035c4e_0_329"/>
          <p:cNvCxnSpPr/>
          <p:nvPr/>
        </p:nvCxnSpPr>
        <p:spPr>
          <a:xfrm flipH="1">
            <a:off x="9868450" y="2865700"/>
            <a:ext cx="12000" cy="4063200"/>
          </a:xfrm>
          <a:prstGeom prst="straightConnector1">
            <a:avLst/>
          </a:prstGeom>
          <a:noFill/>
          <a:ln cap="flat" cmpd="sng" w="9525">
            <a:solidFill>
              <a:srgbClr val="C88B5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4" name="Google Shape;144;g2f191035c4e_0_3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76775" y="3302550"/>
            <a:ext cx="1996088" cy="13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f191035c4e_0_3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201" y="3526673"/>
            <a:ext cx="739150" cy="844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f191035c4e_0_23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52" name="Google Shape;152;g2f191035c4e_0_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6129137" y="-6129138"/>
            <a:ext cx="2366825" cy="14625101"/>
          </a:xfrm>
          <a:prstGeom prst="rect">
            <a:avLst/>
          </a:prstGeom>
          <a:noFill/>
          <a:ln cap="flat" cmpd="sng" w="9525">
            <a:solidFill>
              <a:srgbClr val="F99D5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3" name="Google Shape;153;g2f191035c4e_0_235"/>
          <p:cNvSpPr/>
          <p:nvPr/>
        </p:nvSpPr>
        <p:spPr>
          <a:xfrm>
            <a:off x="519131" y="1341133"/>
            <a:ext cx="6401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20"/>
              <a:buFont typeface="Spline Sans"/>
              <a:buNone/>
            </a:pPr>
            <a:r>
              <a:rPr b="1" i="0" lang="en-US" sz="4320" u="none" cap="none" strike="noStrike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Архитектура Решения</a:t>
            </a:r>
            <a:endParaRPr b="0" i="0" sz="43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2f191035c4e_0_235"/>
          <p:cNvSpPr/>
          <p:nvPr/>
        </p:nvSpPr>
        <p:spPr>
          <a:xfrm>
            <a:off x="290530" y="2780109"/>
            <a:ext cx="2743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2160"/>
              <a:buFont typeface="Spline Sans"/>
              <a:buNone/>
            </a:pPr>
            <a:r>
              <a:rPr b="1" i="0" lang="en-US" sz="2400" u="none" cap="none" strike="noStrike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База данных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2f191035c4e_0_235"/>
          <p:cNvSpPr/>
          <p:nvPr/>
        </p:nvSpPr>
        <p:spPr>
          <a:xfrm>
            <a:off x="-27900" y="3369825"/>
            <a:ext cx="4901700" cy="3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7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45"/>
              <a:buFont typeface="Barlow"/>
              <a:buNone/>
            </a:pPr>
            <a:r>
              <a:t/>
            </a:r>
            <a:endParaRPr i="0" sz="1445" u="none" cap="none" strike="noStrike">
              <a:solidFill>
                <a:schemeClr val="dk1"/>
              </a:solidFill>
            </a:endParaRPr>
          </a:p>
        </p:txBody>
      </p:sp>
      <p:sp>
        <p:nvSpPr>
          <p:cNvPr id="156" name="Google Shape;156;g2f191035c4e_0_235"/>
          <p:cNvSpPr/>
          <p:nvPr/>
        </p:nvSpPr>
        <p:spPr>
          <a:xfrm>
            <a:off x="4696270" y="2780109"/>
            <a:ext cx="2743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Calibri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Интерфейс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2f191035c4e_0_235"/>
          <p:cNvSpPr/>
          <p:nvPr/>
        </p:nvSpPr>
        <p:spPr>
          <a:xfrm>
            <a:off x="10085735" y="2780109"/>
            <a:ext cx="2743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2160"/>
              <a:buFont typeface="Spline Sans"/>
              <a:buNone/>
            </a:pPr>
            <a:r>
              <a:rPr b="1" i="0" lang="en-US" sz="2400" u="none" cap="none" strike="noStrike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Blackbox AI</a:t>
            </a:r>
            <a:endParaRPr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2f191035c4e_0_235"/>
          <p:cNvSpPr/>
          <p:nvPr/>
        </p:nvSpPr>
        <p:spPr>
          <a:xfrm>
            <a:off x="1372750" y="3452403"/>
            <a:ext cx="2841000" cy="14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E0E4E6"/>
                </a:solidFill>
              </a:rPr>
              <a:t>Централизованное хранилище данных о клиентах, продуктах и результатах работы интеллектуальной системы.</a:t>
            </a:r>
            <a:endParaRPr>
              <a:solidFill>
                <a:srgbClr val="E0E4E6"/>
              </a:solidFill>
            </a:endParaRPr>
          </a:p>
        </p:txBody>
      </p:sp>
      <p:pic>
        <p:nvPicPr>
          <p:cNvPr id="159" name="Google Shape;159;g2f191035c4e_0_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875" y="3392724"/>
            <a:ext cx="2027526" cy="108814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2f191035c4e_0_235"/>
          <p:cNvSpPr/>
          <p:nvPr/>
        </p:nvSpPr>
        <p:spPr>
          <a:xfrm>
            <a:off x="6902524" y="3452407"/>
            <a:ext cx="2841000" cy="22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E0E4E6"/>
                </a:solidFill>
              </a:rPr>
              <a:t>Гибкий интерфейс взаимодействия между пользователями и платформой.</a:t>
            </a:r>
            <a:endParaRPr>
              <a:solidFill>
                <a:srgbClr val="E0E4E6"/>
              </a:solidFill>
            </a:endParaRPr>
          </a:p>
        </p:txBody>
      </p:sp>
      <p:sp>
        <p:nvSpPr>
          <p:cNvPr id="161" name="Google Shape;161;g2f191035c4e_0_235"/>
          <p:cNvSpPr/>
          <p:nvPr/>
        </p:nvSpPr>
        <p:spPr>
          <a:xfrm>
            <a:off x="11619850" y="3392725"/>
            <a:ext cx="3416400" cy="22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E0E4E6"/>
                </a:solidFill>
              </a:rPr>
              <a:t>Высокопроизводительные </a:t>
            </a:r>
            <a:endParaRPr>
              <a:solidFill>
                <a:srgbClr val="E0E4E6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E0E4E6"/>
                </a:solidFill>
              </a:rPr>
              <a:t>алгоритмы машинного обучения.</a:t>
            </a:r>
            <a:endParaRPr>
              <a:solidFill>
                <a:srgbClr val="E0E4E6"/>
              </a:solidFill>
            </a:endParaRPr>
          </a:p>
        </p:txBody>
      </p:sp>
      <p:cxnSp>
        <p:nvCxnSpPr>
          <p:cNvPr id="162" name="Google Shape;162;g2f191035c4e_0_235"/>
          <p:cNvCxnSpPr/>
          <p:nvPr/>
        </p:nvCxnSpPr>
        <p:spPr>
          <a:xfrm flipH="1">
            <a:off x="4414350" y="2865700"/>
            <a:ext cx="12000" cy="4063200"/>
          </a:xfrm>
          <a:prstGeom prst="straightConnector1">
            <a:avLst/>
          </a:prstGeom>
          <a:noFill/>
          <a:ln cap="flat" cmpd="sng" w="9525">
            <a:solidFill>
              <a:srgbClr val="C88B5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g2f191035c4e_0_235"/>
          <p:cNvCxnSpPr/>
          <p:nvPr/>
        </p:nvCxnSpPr>
        <p:spPr>
          <a:xfrm flipH="1">
            <a:off x="9868450" y="2865700"/>
            <a:ext cx="12000" cy="4063200"/>
          </a:xfrm>
          <a:prstGeom prst="straightConnector1">
            <a:avLst/>
          </a:prstGeom>
          <a:noFill/>
          <a:ln cap="flat" cmpd="sng" w="9525">
            <a:solidFill>
              <a:srgbClr val="C88B5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4" name="Google Shape;164;g2f191035c4e_0_2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76775" y="3302550"/>
            <a:ext cx="1996088" cy="13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2f191035c4e_0_2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922" y="5234428"/>
            <a:ext cx="739146" cy="68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2f191035c4e_0_2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6201" y="3526673"/>
            <a:ext cx="739150" cy="84499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2f191035c4e_0_235"/>
          <p:cNvSpPr/>
          <p:nvPr/>
        </p:nvSpPr>
        <p:spPr>
          <a:xfrm>
            <a:off x="1377712" y="5200507"/>
            <a:ext cx="2841000" cy="22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E0E4E6"/>
                </a:solidFill>
              </a:rPr>
              <a:t>Обеспечивает сохранность информации и быстрый доступ к ней.</a:t>
            </a:r>
            <a:endParaRPr>
              <a:solidFill>
                <a:srgbClr val="E0E4E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191035c4e_0_26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74" name="Google Shape;174;g2f191035c4e_0_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6129137" y="-6129138"/>
            <a:ext cx="2366825" cy="14625101"/>
          </a:xfrm>
          <a:prstGeom prst="rect">
            <a:avLst/>
          </a:prstGeom>
          <a:noFill/>
          <a:ln cap="flat" cmpd="sng" w="9525">
            <a:solidFill>
              <a:srgbClr val="F99D5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5" name="Google Shape;175;g2f191035c4e_0_260"/>
          <p:cNvSpPr/>
          <p:nvPr/>
        </p:nvSpPr>
        <p:spPr>
          <a:xfrm>
            <a:off x="519131" y="1341133"/>
            <a:ext cx="6401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20"/>
              <a:buFont typeface="Spline Sans"/>
              <a:buNone/>
            </a:pPr>
            <a:r>
              <a:rPr b="1" i="0" lang="en-US" sz="4320" u="none" cap="none" strike="noStrike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Архитектура Решения</a:t>
            </a:r>
            <a:endParaRPr b="0" i="0" sz="43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2f191035c4e_0_260"/>
          <p:cNvSpPr/>
          <p:nvPr/>
        </p:nvSpPr>
        <p:spPr>
          <a:xfrm>
            <a:off x="290530" y="2780109"/>
            <a:ext cx="2743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2160"/>
              <a:buFont typeface="Spline Sans"/>
              <a:buNone/>
            </a:pPr>
            <a:r>
              <a:rPr b="1" i="0" lang="en-US" sz="2400" u="none" cap="none" strike="noStrike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База данных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2f191035c4e_0_260"/>
          <p:cNvSpPr/>
          <p:nvPr/>
        </p:nvSpPr>
        <p:spPr>
          <a:xfrm>
            <a:off x="-27900" y="3369825"/>
            <a:ext cx="4901700" cy="3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7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45"/>
              <a:buFont typeface="Barlow"/>
              <a:buNone/>
            </a:pPr>
            <a:r>
              <a:t/>
            </a:r>
            <a:endParaRPr i="0" sz="1445" u="none" cap="none" strike="noStrike">
              <a:solidFill>
                <a:schemeClr val="dk1"/>
              </a:solidFill>
            </a:endParaRPr>
          </a:p>
        </p:txBody>
      </p:sp>
      <p:sp>
        <p:nvSpPr>
          <p:cNvPr id="178" name="Google Shape;178;g2f191035c4e_0_260"/>
          <p:cNvSpPr/>
          <p:nvPr/>
        </p:nvSpPr>
        <p:spPr>
          <a:xfrm>
            <a:off x="4696270" y="2780109"/>
            <a:ext cx="2743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Calibri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Интерфейс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2f191035c4e_0_260"/>
          <p:cNvSpPr/>
          <p:nvPr/>
        </p:nvSpPr>
        <p:spPr>
          <a:xfrm>
            <a:off x="10085735" y="2780109"/>
            <a:ext cx="2743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2160"/>
              <a:buFont typeface="Spline Sans"/>
              <a:buNone/>
            </a:pPr>
            <a:r>
              <a:rPr b="1" i="0" lang="en-US" sz="2400" u="none" cap="none" strike="noStrike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Blackbox AI</a:t>
            </a:r>
            <a:endParaRPr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2f191035c4e_0_260"/>
          <p:cNvSpPr/>
          <p:nvPr/>
        </p:nvSpPr>
        <p:spPr>
          <a:xfrm>
            <a:off x="1372750" y="3452403"/>
            <a:ext cx="2841000" cy="14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E0E4E6"/>
                </a:solidFill>
              </a:rPr>
              <a:t>Централизованное хранилище данных о клиентах, продуктах и результатах работы интеллектуальной системы.</a:t>
            </a:r>
            <a:endParaRPr>
              <a:solidFill>
                <a:srgbClr val="E0E4E6"/>
              </a:solidFill>
            </a:endParaRPr>
          </a:p>
        </p:txBody>
      </p:sp>
      <p:pic>
        <p:nvPicPr>
          <p:cNvPr id="181" name="Google Shape;181;g2f191035c4e_0_2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875" y="3392724"/>
            <a:ext cx="2027526" cy="108814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f191035c4e_0_260"/>
          <p:cNvSpPr/>
          <p:nvPr/>
        </p:nvSpPr>
        <p:spPr>
          <a:xfrm>
            <a:off x="6902524" y="3452407"/>
            <a:ext cx="2841000" cy="22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E0E4E6"/>
                </a:solidFill>
              </a:rPr>
              <a:t>Гибкий интерфейс взаимодействия между пользователями и платформой.</a:t>
            </a:r>
            <a:endParaRPr>
              <a:solidFill>
                <a:srgbClr val="E0E4E6"/>
              </a:solidFill>
            </a:endParaRPr>
          </a:p>
        </p:txBody>
      </p:sp>
      <p:sp>
        <p:nvSpPr>
          <p:cNvPr id="183" name="Google Shape;183;g2f191035c4e_0_260"/>
          <p:cNvSpPr/>
          <p:nvPr/>
        </p:nvSpPr>
        <p:spPr>
          <a:xfrm>
            <a:off x="11619850" y="3392725"/>
            <a:ext cx="3416400" cy="22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E0E4E6"/>
                </a:solidFill>
              </a:rPr>
              <a:t>Высокопроизводительные </a:t>
            </a:r>
            <a:endParaRPr>
              <a:solidFill>
                <a:srgbClr val="E0E4E6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E0E4E6"/>
                </a:solidFill>
              </a:rPr>
              <a:t>алгоритмы машинного обучения.</a:t>
            </a:r>
            <a:endParaRPr>
              <a:solidFill>
                <a:srgbClr val="E0E4E6"/>
              </a:solidFill>
            </a:endParaRPr>
          </a:p>
        </p:txBody>
      </p:sp>
      <p:cxnSp>
        <p:nvCxnSpPr>
          <p:cNvPr id="184" name="Google Shape;184;g2f191035c4e_0_260"/>
          <p:cNvCxnSpPr/>
          <p:nvPr/>
        </p:nvCxnSpPr>
        <p:spPr>
          <a:xfrm flipH="1">
            <a:off x="4414350" y="2865700"/>
            <a:ext cx="12000" cy="4063200"/>
          </a:xfrm>
          <a:prstGeom prst="straightConnector1">
            <a:avLst/>
          </a:prstGeom>
          <a:noFill/>
          <a:ln cap="flat" cmpd="sng" w="9525">
            <a:solidFill>
              <a:srgbClr val="C88B5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g2f191035c4e_0_260"/>
          <p:cNvCxnSpPr/>
          <p:nvPr/>
        </p:nvCxnSpPr>
        <p:spPr>
          <a:xfrm flipH="1">
            <a:off x="9868450" y="2865700"/>
            <a:ext cx="12000" cy="4063200"/>
          </a:xfrm>
          <a:prstGeom prst="straightConnector1">
            <a:avLst/>
          </a:prstGeom>
          <a:noFill/>
          <a:ln cap="flat" cmpd="sng" w="9525">
            <a:solidFill>
              <a:srgbClr val="C88B5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6" name="Google Shape;186;g2f191035c4e_0_2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76775" y="3302550"/>
            <a:ext cx="1996088" cy="13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2f191035c4e_0_2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922" y="5234428"/>
            <a:ext cx="739146" cy="68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2f191035c4e_0_2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6201" y="3526673"/>
            <a:ext cx="739150" cy="84499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2f191035c4e_0_260"/>
          <p:cNvSpPr/>
          <p:nvPr/>
        </p:nvSpPr>
        <p:spPr>
          <a:xfrm>
            <a:off x="1377712" y="5200507"/>
            <a:ext cx="2841000" cy="22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E0E4E6"/>
                </a:solidFill>
              </a:rPr>
              <a:t>Обеспечивает сохранность информации и быстрый доступ к ней.</a:t>
            </a:r>
            <a:endParaRPr>
              <a:solidFill>
                <a:srgbClr val="E0E4E6"/>
              </a:solidFill>
            </a:endParaRPr>
          </a:p>
        </p:txBody>
      </p:sp>
      <p:sp>
        <p:nvSpPr>
          <p:cNvPr id="190" name="Google Shape;190;g2f191035c4e_0_260"/>
          <p:cNvSpPr/>
          <p:nvPr/>
        </p:nvSpPr>
        <p:spPr>
          <a:xfrm>
            <a:off x="6902524" y="5234432"/>
            <a:ext cx="2841000" cy="22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E0E4E6"/>
                </a:solidFill>
              </a:rPr>
              <a:t>Позволяет легко интегрировать систему в экосистему партнеров.</a:t>
            </a:r>
            <a:endParaRPr>
              <a:solidFill>
                <a:srgbClr val="E0E4E6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E0E4E6"/>
              </a:solidFill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400"/>
              <a:buFont typeface="Barlow"/>
              <a:buNone/>
            </a:pPr>
            <a:r>
              <a:t/>
            </a:r>
            <a:endParaRPr>
              <a:solidFill>
                <a:srgbClr val="E0E4E6"/>
              </a:solidFill>
            </a:endParaRPr>
          </a:p>
        </p:txBody>
      </p:sp>
      <p:pic>
        <p:nvPicPr>
          <p:cNvPr id="191" name="Google Shape;191;g2f191035c4e_0_2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0647" y="5234428"/>
            <a:ext cx="739146" cy="68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191035c4e_0_28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98" name="Google Shape;198;g2f191035c4e_0_2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6129137" y="-6129138"/>
            <a:ext cx="2366825" cy="14625101"/>
          </a:xfrm>
          <a:prstGeom prst="rect">
            <a:avLst/>
          </a:prstGeom>
          <a:noFill/>
          <a:ln cap="flat" cmpd="sng" w="9525">
            <a:solidFill>
              <a:srgbClr val="F99D5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9" name="Google Shape;199;g2f191035c4e_0_285"/>
          <p:cNvSpPr/>
          <p:nvPr/>
        </p:nvSpPr>
        <p:spPr>
          <a:xfrm>
            <a:off x="519131" y="1341133"/>
            <a:ext cx="6401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20"/>
              <a:buFont typeface="Spline Sans"/>
              <a:buNone/>
            </a:pPr>
            <a:r>
              <a:rPr b="1" i="0" lang="en-US" sz="4320" u="none" cap="none" strike="noStrike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Архитектура Решения</a:t>
            </a:r>
            <a:endParaRPr b="0" i="0" sz="43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2f191035c4e_0_285"/>
          <p:cNvSpPr/>
          <p:nvPr/>
        </p:nvSpPr>
        <p:spPr>
          <a:xfrm>
            <a:off x="290530" y="2780109"/>
            <a:ext cx="2743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2160"/>
              <a:buFont typeface="Spline Sans"/>
              <a:buNone/>
            </a:pPr>
            <a:r>
              <a:rPr b="1" i="0" lang="en-US" sz="2400" u="none" cap="none" strike="noStrike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База данных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2f191035c4e_0_285"/>
          <p:cNvSpPr/>
          <p:nvPr/>
        </p:nvSpPr>
        <p:spPr>
          <a:xfrm>
            <a:off x="-27900" y="3369825"/>
            <a:ext cx="4901700" cy="3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7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45"/>
              <a:buFont typeface="Barlow"/>
              <a:buNone/>
            </a:pPr>
            <a:r>
              <a:t/>
            </a:r>
            <a:endParaRPr i="0" sz="1445" u="none" cap="none" strike="noStrike">
              <a:solidFill>
                <a:schemeClr val="dk1"/>
              </a:solidFill>
            </a:endParaRPr>
          </a:p>
        </p:txBody>
      </p:sp>
      <p:sp>
        <p:nvSpPr>
          <p:cNvPr id="202" name="Google Shape;202;g2f191035c4e_0_285"/>
          <p:cNvSpPr/>
          <p:nvPr/>
        </p:nvSpPr>
        <p:spPr>
          <a:xfrm>
            <a:off x="4696270" y="2780109"/>
            <a:ext cx="2743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Calibri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Интерфейс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2f191035c4e_0_285"/>
          <p:cNvSpPr/>
          <p:nvPr/>
        </p:nvSpPr>
        <p:spPr>
          <a:xfrm>
            <a:off x="10085735" y="2780109"/>
            <a:ext cx="2743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2160"/>
              <a:buFont typeface="Spline Sans"/>
              <a:buNone/>
            </a:pPr>
            <a:r>
              <a:rPr b="1" i="0" lang="en-US" sz="2400" u="none" cap="none" strike="noStrike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Blackbox AI</a:t>
            </a:r>
            <a:endParaRPr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2f191035c4e_0_285"/>
          <p:cNvSpPr/>
          <p:nvPr/>
        </p:nvSpPr>
        <p:spPr>
          <a:xfrm>
            <a:off x="1372750" y="3452403"/>
            <a:ext cx="2841000" cy="14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E0E4E6"/>
                </a:solidFill>
              </a:rPr>
              <a:t>Централизованное хранилище данных о клиентах, продуктах и результатах работы интеллектуальной системы.</a:t>
            </a:r>
            <a:endParaRPr>
              <a:solidFill>
                <a:srgbClr val="E0E4E6"/>
              </a:solidFill>
            </a:endParaRPr>
          </a:p>
        </p:txBody>
      </p:sp>
      <p:pic>
        <p:nvPicPr>
          <p:cNvPr id="205" name="Google Shape;205;g2f191035c4e_0_2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875" y="3392724"/>
            <a:ext cx="2027526" cy="108814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2f191035c4e_0_285"/>
          <p:cNvSpPr/>
          <p:nvPr/>
        </p:nvSpPr>
        <p:spPr>
          <a:xfrm>
            <a:off x="6902524" y="3452407"/>
            <a:ext cx="2841000" cy="22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E0E4E6"/>
                </a:solidFill>
              </a:rPr>
              <a:t>Гибкий интерфейс взаимодействия между пользователями и платформой.</a:t>
            </a:r>
            <a:endParaRPr>
              <a:solidFill>
                <a:srgbClr val="E0E4E6"/>
              </a:solidFill>
            </a:endParaRPr>
          </a:p>
        </p:txBody>
      </p:sp>
      <p:sp>
        <p:nvSpPr>
          <p:cNvPr id="207" name="Google Shape;207;g2f191035c4e_0_285"/>
          <p:cNvSpPr/>
          <p:nvPr/>
        </p:nvSpPr>
        <p:spPr>
          <a:xfrm>
            <a:off x="11619850" y="3392725"/>
            <a:ext cx="3416400" cy="22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E0E4E6"/>
                </a:solidFill>
              </a:rPr>
              <a:t>Высокопроизводительные </a:t>
            </a:r>
            <a:endParaRPr>
              <a:solidFill>
                <a:srgbClr val="E0E4E6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E0E4E6"/>
                </a:solidFill>
              </a:rPr>
              <a:t>алгоритмы машинного обучения.</a:t>
            </a:r>
            <a:endParaRPr>
              <a:solidFill>
                <a:srgbClr val="E0E4E6"/>
              </a:solidFill>
            </a:endParaRPr>
          </a:p>
        </p:txBody>
      </p:sp>
      <p:cxnSp>
        <p:nvCxnSpPr>
          <p:cNvPr id="208" name="Google Shape;208;g2f191035c4e_0_285"/>
          <p:cNvCxnSpPr/>
          <p:nvPr/>
        </p:nvCxnSpPr>
        <p:spPr>
          <a:xfrm flipH="1">
            <a:off x="4414350" y="2865700"/>
            <a:ext cx="12000" cy="4063200"/>
          </a:xfrm>
          <a:prstGeom prst="straightConnector1">
            <a:avLst/>
          </a:prstGeom>
          <a:noFill/>
          <a:ln cap="flat" cmpd="sng" w="9525">
            <a:solidFill>
              <a:srgbClr val="C88B5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g2f191035c4e_0_285"/>
          <p:cNvCxnSpPr/>
          <p:nvPr/>
        </p:nvCxnSpPr>
        <p:spPr>
          <a:xfrm flipH="1">
            <a:off x="9868450" y="2865700"/>
            <a:ext cx="12000" cy="4063200"/>
          </a:xfrm>
          <a:prstGeom prst="straightConnector1">
            <a:avLst/>
          </a:prstGeom>
          <a:noFill/>
          <a:ln cap="flat" cmpd="sng" w="9525">
            <a:solidFill>
              <a:srgbClr val="C88B5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0" name="Google Shape;210;g2f191035c4e_0_2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76775" y="3302550"/>
            <a:ext cx="1996088" cy="13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2f191035c4e_0_2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922" y="5234428"/>
            <a:ext cx="739146" cy="68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2f191035c4e_0_28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6201" y="3526673"/>
            <a:ext cx="739150" cy="84499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2f191035c4e_0_285"/>
          <p:cNvSpPr/>
          <p:nvPr/>
        </p:nvSpPr>
        <p:spPr>
          <a:xfrm>
            <a:off x="1377712" y="5200507"/>
            <a:ext cx="2841000" cy="22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E0E4E6"/>
                </a:solidFill>
              </a:rPr>
              <a:t>Обеспечивает сохранность информации и быстрый доступ к ней.</a:t>
            </a:r>
            <a:endParaRPr>
              <a:solidFill>
                <a:srgbClr val="E0E4E6"/>
              </a:solidFill>
            </a:endParaRPr>
          </a:p>
        </p:txBody>
      </p:sp>
      <p:sp>
        <p:nvSpPr>
          <p:cNvPr id="214" name="Google Shape;214;g2f191035c4e_0_285"/>
          <p:cNvSpPr/>
          <p:nvPr/>
        </p:nvSpPr>
        <p:spPr>
          <a:xfrm>
            <a:off x="6902524" y="5234432"/>
            <a:ext cx="2841000" cy="22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E0E4E6"/>
                </a:solidFill>
              </a:rPr>
              <a:t>Позволяет легко интегрировать систему в экосистему партнеров.</a:t>
            </a:r>
            <a:endParaRPr>
              <a:solidFill>
                <a:srgbClr val="E0E4E6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E0E4E6"/>
              </a:solidFill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400"/>
              <a:buFont typeface="Barlow"/>
              <a:buNone/>
            </a:pPr>
            <a:r>
              <a:t/>
            </a:r>
            <a:endParaRPr>
              <a:solidFill>
                <a:srgbClr val="E0E4E6"/>
              </a:solidFill>
            </a:endParaRPr>
          </a:p>
        </p:txBody>
      </p:sp>
      <p:sp>
        <p:nvSpPr>
          <p:cNvPr id="215" name="Google Shape;215;g2f191035c4e_0_285"/>
          <p:cNvSpPr/>
          <p:nvPr/>
        </p:nvSpPr>
        <p:spPr>
          <a:xfrm>
            <a:off x="11619850" y="5200500"/>
            <a:ext cx="3416400" cy="22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E0E4E6"/>
                </a:solidFill>
              </a:rPr>
              <a:t>Анализируют входные данные.</a:t>
            </a:r>
            <a:endParaRPr>
              <a:solidFill>
                <a:srgbClr val="E0E4E6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E0E4E6"/>
                </a:solidFill>
              </a:rPr>
              <a:t>Генерирует персонализированные предложения.</a:t>
            </a:r>
            <a:endParaRPr>
              <a:solidFill>
                <a:srgbClr val="E0E4E6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E0E4E6"/>
              </a:solidFill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400"/>
              <a:buFont typeface="Barlow"/>
              <a:buNone/>
            </a:pPr>
            <a:r>
              <a:t/>
            </a:r>
            <a:endParaRPr>
              <a:solidFill>
                <a:srgbClr val="E0E4E6"/>
              </a:solidFill>
            </a:endParaRPr>
          </a:p>
        </p:txBody>
      </p:sp>
      <p:pic>
        <p:nvPicPr>
          <p:cNvPr id="216" name="Google Shape;216;g2f191035c4e_0_2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0647" y="5234428"/>
            <a:ext cx="739146" cy="68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2f191035c4e_0_2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75947" y="5234428"/>
            <a:ext cx="739146" cy="68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f191035c4e_0_53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24" name="Google Shape;224;g2f191035c4e_0_5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6129137" y="-6129138"/>
            <a:ext cx="2366825" cy="14625101"/>
          </a:xfrm>
          <a:prstGeom prst="rect">
            <a:avLst/>
          </a:prstGeom>
          <a:noFill/>
          <a:ln cap="flat" cmpd="sng" w="9525">
            <a:solidFill>
              <a:srgbClr val="F99D5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5" name="Google Shape;225;g2f191035c4e_0_537"/>
          <p:cNvSpPr/>
          <p:nvPr/>
        </p:nvSpPr>
        <p:spPr>
          <a:xfrm>
            <a:off x="519131" y="1341133"/>
            <a:ext cx="6401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20"/>
              <a:buFont typeface="Spline Sans"/>
              <a:buNone/>
            </a:pPr>
            <a:r>
              <a:t/>
            </a:r>
            <a:endParaRPr b="1" sz="4320">
              <a:solidFill>
                <a:srgbClr val="F0F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f191035c4e_0_537"/>
          <p:cNvSpPr/>
          <p:nvPr/>
        </p:nvSpPr>
        <p:spPr>
          <a:xfrm>
            <a:off x="8794625" y="2970900"/>
            <a:ext cx="5234700" cy="22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2700"/>
              <a:buChar char="●"/>
            </a:pPr>
            <a:r>
              <a:rPr lang="en-US" sz="2700">
                <a:solidFill>
                  <a:srgbClr val="E0E4E6"/>
                </a:solidFill>
              </a:rPr>
              <a:t>Менеджер</a:t>
            </a:r>
            <a:endParaRPr sz="2700">
              <a:solidFill>
                <a:srgbClr val="E0E4E6"/>
              </a:solidFill>
            </a:endParaRPr>
          </a:p>
          <a:p>
            <a:pPr indent="-40005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2700"/>
              <a:buChar char="●"/>
            </a:pPr>
            <a:r>
              <a:rPr lang="en-US" sz="2700">
                <a:solidFill>
                  <a:srgbClr val="E0E4E6"/>
                </a:solidFill>
              </a:rPr>
              <a:t>Монолит</a:t>
            </a:r>
            <a:endParaRPr sz="2700">
              <a:solidFill>
                <a:srgbClr val="E0E4E6"/>
              </a:solidFill>
            </a:endParaRPr>
          </a:p>
          <a:p>
            <a:pPr indent="-40005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2700"/>
              <a:buChar char="●"/>
            </a:pPr>
            <a:r>
              <a:rPr lang="en-US" sz="2700">
                <a:solidFill>
                  <a:srgbClr val="E0E4E6"/>
                </a:solidFill>
              </a:rPr>
              <a:t>Подсистема рекомендаций</a:t>
            </a:r>
            <a:endParaRPr sz="2700">
              <a:solidFill>
                <a:srgbClr val="E0E4E6"/>
              </a:solidFill>
            </a:endParaRPr>
          </a:p>
          <a:p>
            <a:pPr indent="-40005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2700"/>
              <a:buChar char="●"/>
            </a:pPr>
            <a:r>
              <a:rPr lang="en-US" sz="2700">
                <a:solidFill>
                  <a:srgbClr val="E0E4E6"/>
                </a:solidFill>
              </a:rPr>
              <a:t>База данных</a:t>
            </a:r>
            <a:endParaRPr sz="2700">
              <a:solidFill>
                <a:srgbClr val="E0E4E6"/>
              </a:solidFill>
            </a:endParaRPr>
          </a:p>
        </p:txBody>
      </p:sp>
      <p:sp>
        <p:nvSpPr>
          <p:cNvPr id="227" name="Google Shape;227;g2f191035c4e_0_537"/>
          <p:cNvSpPr/>
          <p:nvPr/>
        </p:nvSpPr>
        <p:spPr>
          <a:xfrm>
            <a:off x="13102423" y="1437975"/>
            <a:ext cx="1685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20"/>
              <a:buFont typeface="Spline Sans"/>
              <a:buNone/>
            </a:pPr>
            <a:r>
              <a:rPr b="1" lang="en-US" sz="3600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AS IS</a:t>
            </a:r>
            <a:endParaRPr b="1" sz="4320">
              <a:solidFill>
                <a:srgbClr val="F0F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g2f191035c4e_0_5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125" y="2842988"/>
            <a:ext cx="7675349" cy="514342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2f191035c4e_0_537"/>
          <p:cNvSpPr/>
          <p:nvPr/>
        </p:nvSpPr>
        <p:spPr>
          <a:xfrm>
            <a:off x="519125" y="1341125"/>
            <a:ext cx="9762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20"/>
              <a:buFont typeface="Spline Sans"/>
              <a:buNone/>
            </a:pPr>
            <a:r>
              <a:rPr b="1" i="0" lang="en-US" sz="4320" u="none" cap="none" strike="noStrike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Функциональная структура </a:t>
            </a:r>
            <a:r>
              <a:rPr b="1" lang="en-US" sz="4320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р</a:t>
            </a:r>
            <a:r>
              <a:rPr b="1" i="0" lang="en-US" sz="4320" u="none" cap="none" strike="noStrike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ешения</a:t>
            </a:r>
            <a:endParaRPr b="0" i="0" sz="43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f191035c4e_0_6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36" name="Google Shape;236;g2f191035c4e_0_6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6129137" y="-6129138"/>
            <a:ext cx="2366825" cy="14625101"/>
          </a:xfrm>
          <a:prstGeom prst="rect">
            <a:avLst/>
          </a:prstGeom>
          <a:noFill/>
          <a:ln cap="flat" cmpd="sng" w="9525">
            <a:solidFill>
              <a:srgbClr val="F99D5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7" name="Google Shape;237;g2f191035c4e_0_614"/>
          <p:cNvSpPr/>
          <p:nvPr/>
        </p:nvSpPr>
        <p:spPr>
          <a:xfrm>
            <a:off x="13102423" y="1437975"/>
            <a:ext cx="1685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20"/>
              <a:buFont typeface="Spline Sans"/>
              <a:buNone/>
            </a:pPr>
            <a:r>
              <a:rPr b="1" lang="en-US" sz="3600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1" lang="en-US" sz="3600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 BE</a:t>
            </a:r>
            <a:endParaRPr b="1" sz="4320">
              <a:solidFill>
                <a:srgbClr val="F0F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2f191035c4e_0_614"/>
          <p:cNvSpPr/>
          <p:nvPr/>
        </p:nvSpPr>
        <p:spPr>
          <a:xfrm>
            <a:off x="519125" y="1341125"/>
            <a:ext cx="9762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20"/>
              <a:buFont typeface="Spline Sans"/>
              <a:buNone/>
            </a:pPr>
            <a:r>
              <a:rPr b="1" i="0" lang="en-US" sz="4320" u="none" cap="none" strike="noStrike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Функциональная структура </a:t>
            </a:r>
            <a:r>
              <a:rPr b="1" lang="en-US" sz="4320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р</a:t>
            </a:r>
            <a:r>
              <a:rPr b="1" i="0" lang="en-US" sz="4320" u="none" cap="none" strike="noStrike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ешения</a:t>
            </a:r>
            <a:endParaRPr b="0" i="0" sz="43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g2f191035c4e_0_6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5" y="2554844"/>
            <a:ext cx="14630400" cy="5472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f191035c4e_0_36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46" name="Google Shape;246;g2f191035c4e_0_3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 cap="flat" cmpd="sng" w="9525">
            <a:solidFill>
              <a:srgbClr val="F99D5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7" name="Google Shape;247;g2f191035c4e_0_368"/>
          <p:cNvSpPr/>
          <p:nvPr/>
        </p:nvSpPr>
        <p:spPr>
          <a:xfrm>
            <a:off x="5422125" y="346325"/>
            <a:ext cx="9144000" cy="18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31500" spcFirstLastPara="1" rIns="731500" wrap="square" tIns="0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20"/>
              <a:buFont typeface="Spline Sans"/>
              <a:buNone/>
            </a:pPr>
            <a:r>
              <a:rPr b="1" lang="en-US" sz="3600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Взаимодействие основных компонентов</a:t>
            </a:r>
            <a:endParaRPr b="1" sz="3000">
              <a:solidFill>
                <a:srgbClr val="F0F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g2f191035c4e_0_3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200" y="2257575"/>
            <a:ext cx="3904925" cy="39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f191035c4e_0_39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55" name="Google Shape;255;g2f191035c4e_0_3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 cap="flat" cmpd="sng" w="9525">
            <a:solidFill>
              <a:srgbClr val="F99D5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6" name="Google Shape;256;g2f191035c4e_0_392"/>
          <p:cNvSpPr/>
          <p:nvPr/>
        </p:nvSpPr>
        <p:spPr>
          <a:xfrm>
            <a:off x="5422125" y="346325"/>
            <a:ext cx="9144000" cy="18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31500" spcFirstLastPara="1" rIns="731500" wrap="square" tIns="0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20"/>
              <a:buFont typeface="Spline Sans"/>
              <a:buNone/>
            </a:pPr>
            <a:r>
              <a:rPr b="1" lang="en-US" sz="3600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Взаимодействие основных компонентов</a:t>
            </a:r>
            <a:endParaRPr b="1" sz="3000">
              <a:solidFill>
                <a:srgbClr val="F0F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2f191035c4e_0_392"/>
          <p:cNvSpPr/>
          <p:nvPr/>
        </p:nvSpPr>
        <p:spPr>
          <a:xfrm>
            <a:off x="6711275" y="2274900"/>
            <a:ext cx="6652200" cy="5312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g2f191035c4e_0_3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0661" y="2581996"/>
            <a:ext cx="5927404" cy="4717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2f191035c4e_0_3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5200" y="2257575"/>
            <a:ext cx="3904925" cy="39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f0cf69bdcd_4_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66" name="Google Shape;266;g2f0cf69bdcd_4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2f0cf69bdcd_4_8"/>
          <p:cNvSpPr/>
          <p:nvPr/>
        </p:nvSpPr>
        <p:spPr>
          <a:xfrm>
            <a:off x="1321356" y="3917275"/>
            <a:ext cx="1198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89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5"/>
              <a:buFont typeface="Calibri"/>
              <a:buNone/>
            </a:pPr>
            <a:r>
              <a:t/>
            </a:r>
            <a:endParaRPr b="0" i="0" sz="194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68" name="Google Shape;268;g2f0cf69bdcd_4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 cap="flat" cmpd="sng" w="9525">
            <a:solidFill>
              <a:srgbClr val="F99D5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9" name="Google Shape;269;g2f0cf69bdcd_4_8"/>
          <p:cNvSpPr/>
          <p:nvPr/>
        </p:nvSpPr>
        <p:spPr>
          <a:xfrm>
            <a:off x="436973" y="3231475"/>
            <a:ext cx="8018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20"/>
              <a:buFont typeface="Spline Sans"/>
              <a:buNone/>
            </a:pPr>
            <a:r>
              <a:rPr b="1" i="0" lang="en-US" sz="3600" u="none" cap="none" strike="noStrike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Основные алгоритмы </a:t>
            </a:r>
            <a:endParaRPr b="1" i="0" sz="3600" u="none" cap="none" strike="noStrike">
              <a:solidFill>
                <a:srgbClr val="F0FC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20"/>
              <a:buFont typeface="Spline Sans"/>
              <a:buNone/>
            </a:pPr>
            <a:r>
              <a:rPr b="1" i="0" lang="en-US" sz="3600" u="none" cap="none" strike="noStrike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взаимодействия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g2f0cf69bdcd_4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1626" y="334263"/>
            <a:ext cx="6886025" cy="7561126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f191035c4e_0_57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77" name="Google Shape;277;g2f191035c4e_0_5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2f191035c4e_0_572"/>
          <p:cNvSpPr/>
          <p:nvPr/>
        </p:nvSpPr>
        <p:spPr>
          <a:xfrm>
            <a:off x="1321356" y="3917275"/>
            <a:ext cx="1198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89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5"/>
              <a:buFont typeface="Calibri"/>
              <a:buNone/>
            </a:pPr>
            <a:r>
              <a:t/>
            </a:r>
            <a:endParaRPr b="0" i="0" sz="194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79" name="Google Shape;279;g2f191035c4e_0_5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 cap="flat" cmpd="sng" w="9525">
            <a:solidFill>
              <a:srgbClr val="F99D5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0" name="Google Shape;280;g2f191035c4e_0_572"/>
          <p:cNvSpPr/>
          <p:nvPr/>
        </p:nvSpPr>
        <p:spPr>
          <a:xfrm>
            <a:off x="436973" y="3231475"/>
            <a:ext cx="8018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20"/>
              <a:buFont typeface="Spline Sans"/>
              <a:buNone/>
            </a:pPr>
            <a:r>
              <a:rPr b="1" i="0" lang="en-US" sz="3600" u="none" cap="none" strike="noStrike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Основные алгоритмы </a:t>
            </a:r>
            <a:endParaRPr b="1" i="0" sz="3600" u="none" cap="none" strike="noStrike">
              <a:solidFill>
                <a:srgbClr val="F0FC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20"/>
              <a:buFont typeface="Spline Sans"/>
              <a:buNone/>
            </a:pPr>
            <a:r>
              <a:rPr b="1" i="0" lang="en-US" sz="3600" u="none" cap="none" strike="noStrike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взаимодействия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g2f191035c4e_0_5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6001" y="365325"/>
            <a:ext cx="6241549" cy="761165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" name="Google Shape;22;g2f191035c4e_0_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g2f191035c4e_0_9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4" name="Google Shape;24;g2f191035c4e_0_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 cap="flat" cmpd="sng" w="9525">
            <a:solidFill>
              <a:srgbClr val="F99D5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preencoded.png" id="25" name="Google Shape;25;g2f191035c4e_0_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098" y="2718554"/>
            <a:ext cx="5054203" cy="2792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g2f191035c4e_0_97"/>
          <p:cNvSpPr/>
          <p:nvPr/>
        </p:nvSpPr>
        <p:spPr>
          <a:xfrm>
            <a:off x="5422125" y="346325"/>
            <a:ext cx="9144000" cy="18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31500" spcFirstLastPara="1" rIns="73150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175"/>
              <a:buFont typeface="Spline Sans"/>
              <a:buNone/>
            </a:pPr>
            <a:r>
              <a:rPr b="1" i="0" lang="en-US" sz="3000" u="none" cap="none" strike="noStrike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Создание системы релевантных предложений для клиентов компаний-партнеров Экспобанка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g2f191035c4e_0_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2825" y="2229650"/>
            <a:ext cx="5783649" cy="333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f191035c4e_0_58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88" name="Google Shape;288;g2f191035c4e_0_5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6129137" y="-6129138"/>
            <a:ext cx="2366825" cy="14625101"/>
          </a:xfrm>
          <a:prstGeom prst="rect">
            <a:avLst/>
          </a:prstGeom>
          <a:noFill/>
          <a:ln cap="flat" cmpd="sng" w="9525">
            <a:solidFill>
              <a:srgbClr val="F99D5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9" name="Google Shape;289;g2f191035c4e_0_585"/>
          <p:cNvSpPr/>
          <p:nvPr/>
        </p:nvSpPr>
        <p:spPr>
          <a:xfrm>
            <a:off x="519131" y="1341133"/>
            <a:ext cx="6401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20"/>
              <a:buFont typeface="Spline Sans"/>
              <a:buNone/>
            </a:pPr>
            <a:r>
              <a:rPr b="1" lang="en-US" sz="3600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Архитектура Данных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20"/>
              <a:buFont typeface="Spline Sans"/>
              <a:buNone/>
            </a:pPr>
            <a:r>
              <a:t/>
            </a:r>
            <a:endParaRPr b="1" sz="3600">
              <a:solidFill>
                <a:srgbClr val="F0F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g2f191035c4e_0_5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8325" y="2531900"/>
            <a:ext cx="12801597" cy="548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f191035c4e_1_16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97" name="Google Shape;297;g2f191035c4e_1_164"/>
          <p:cNvPicPr preferRelativeResize="0"/>
          <p:nvPr/>
        </p:nvPicPr>
        <p:blipFill rotWithShape="1">
          <a:blip r:embed="rId3">
            <a:alphaModFix/>
          </a:blip>
          <a:srcRect b="0" l="33576" r="0" t="0"/>
          <a:stretch/>
        </p:blipFill>
        <p:spPr>
          <a:xfrm rot="6">
            <a:off x="1120025" y="2"/>
            <a:ext cx="2140700" cy="2403896"/>
          </a:xfrm>
          <a:prstGeom prst="rect">
            <a:avLst/>
          </a:prstGeom>
          <a:noFill/>
          <a:ln cap="flat" cmpd="sng" w="9525">
            <a:solidFill>
              <a:srgbClr val="F99D5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8" name="Google Shape;298;g2f191035c4e_1_164"/>
          <p:cNvSpPr/>
          <p:nvPr/>
        </p:nvSpPr>
        <p:spPr>
          <a:xfrm>
            <a:off x="1517555" y="706650"/>
            <a:ext cx="1245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20"/>
              <a:buFont typeface="Spline Sans"/>
              <a:buNone/>
            </a:pPr>
            <a:r>
              <a:rPr b="1" lang="en-US" sz="3600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MVP</a:t>
            </a:r>
            <a:endParaRPr b="1" sz="3600">
              <a:solidFill>
                <a:srgbClr val="F0FC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20"/>
              <a:buFont typeface="Spline Sans"/>
              <a:buNone/>
            </a:pPr>
            <a:r>
              <a:rPr b="1" lang="en-US" sz="3600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endParaRPr b="1" sz="3600">
              <a:solidFill>
                <a:srgbClr val="F0F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g2f191035c4e_1_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8400" y="283100"/>
            <a:ext cx="9685824" cy="7097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f191035c4e_1_19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306" name="Google Shape;306;g2f191035c4e_1_196"/>
          <p:cNvPicPr preferRelativeResize="0"/>
          <p:nvPr/>
        </p:nvPicPr>
        <p:blipFill rotWithShape="1">
          <a:blip r:embed="rId3">
            <a:alphaModFix/>
          </a:blip>
          <a:srcRect b="0" l="33576" r="0" t="0"/>
          <a:stretch/>
        </p:blipFill>
        <p:spPr>
          <a:xfrm rot="6">
            <a:off x="1120025" y="2"/>
            <a:ext cx="2140700" cy="2403896"/>
          </a:xfrm>
          <a:prstGeom prst="rect">
            <a:avLst/>
          </a:prstGeom>
          <a:noFill/>
          <a:ln cap="flat" cmpd="sng" w="9525">
            <a:solidFill>
              <a:srgbClr val="F99D5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7" name="Google Shape;307;g2f191035c4e_1_196"/>
          <p:cNvSpPr/>
          <p:nvPr/>
        </p:nvSpPr>
        <p:spPr>
          <a:xfrm>
            <a:off x="1517555" y="706650"/>
            <a:ext cx="1245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20"/>
              <a:buFont typeface="Spline Sans"/>
              <a:buNone/>
            </a:pPr>
            <a:r>
              <a:rPr b="1" lang="en-US" sz="3600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MVP</a:t>
            </a:r>
            <a:endParaRPr b="1" sz="3600">
              <a:solidFill>
                <a:srgbClr val="F0FC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20"/>
              <a:buFont typeface="Spline Sans"/>
              <a:buNone/>
            </a:pPr>
            <a:r>
              <a:rPr b="1" lang="en-US" sz="3600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endParaRPr b="1" sz="3600">
              <a:solidFill>
                <a:srgbClr val="F0F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g2f191035c4e_1_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8400" y="283100"/>
            <a:ext cx="9685824" cy="7097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9" name="Google Shape;309;g2f191035c4e_1_1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8400" y="283100"/>
            <a:ext cx="2971675" cy="7097901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f191035c4e_1_20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316" name="Google Shape;316;g2f191035c4e_1_208"/>
          <p:cNvPicPr preferRelativeResize="0"/>
          <p:nvPr/>
        </p:nvPicPr>
        <p:blipFill rotWithShape="1">
          <a:blip r:embed="rId3">
            <a:alphaModFix/>
          </a:blip>
          <a:srcRect b="0" l="33576" r="0" t="0"/>
          <a:stretch/>
        </p:blipFill>
        <p:spPr>
          <a:xfrm rot="6">
            <a:off x="1120025" y="2"/>
            <a:ext cx="2140700" cy="2403896"/>
          </a:xfrm>
          <a:prstGeom prst="rect">
            <a:avLst/>
          </a:prstGeom>
          <a:noFill/>
          <a:ln cap="flat" cmpd="sng" w="9525">
            <a:solidFill>
              <a:srgbClr val="F99D5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7" name="Google Shape;317;g2f191035c4e_1_208"/>
          <p:cNvSpPr/>
          <p:nvPr/>
        </p:nvSpPr>
        <p:spPr>
          <a:xfrm>
            <a:off x="1517555" y="706650"/>
            <a:ext cx="1245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20"/>
              <a:buFont typeface="Spline Sans"/>
              <a:buNone/>
            </a:pPr>
            <a:r>
              <a:rPr b="1" lang="en-US" sz="3600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MVP</a:t>
            </a:r>
            <a:endParaRPr b="1" sz="3600">
              <a:solidFill>
                <a:srgbClr val="F0FC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20"/>
              <a:buFont typeface="Spline Sans"/>
              <a:buNone/>
            </a:pPr>
            <a:r>
              <a:rPr b="1" lang="en-US" sz="3600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endParaRPr b="1" sz="3600">
              <a:solidFill>
                <a:srgbClr val="F0F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Google Shape;318;g2f191035c4e_1_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8400" y="283100"/>
            <a:ext cx="9685824" cy="7097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9" name="Google Shape;319;g2f191035c4e_1_2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8400" y="283100"/>
            <a:ext cx="2971675" cy="7097901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0" name="Google Shape;320;g2f191035c4e_1_2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90075" y="283100"/>
            <a:ext cx="6714151" cy="4464792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f191035c4e_1_22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327" name="Google Shape;327;g2f191035c4e_1_220"/>
          <p:cNvPicPr preferRelativeResize="0"/>
          <p:nvPr/>
        </p:nvPicPr>
        <p:blipFill rotWithShape="1">
          <a:blip r:embed="rId3">
            <a:alphaModFix/>
          </a:blip>
          <a:srcRect b="0" l="33576" r="0" t="0"/>
          <a:stretch/>
        </p:blipFill>
        <p:spPr>
          <a:xfrm rot="6">
            <a:off x="1120025" y="2"/>
            <a:ext cx="2140700" cy="2403896"/>
          </a:xfrm>
          <a:prstGeom prst="rect">
            <a:avLst/>
          </a:prstGeom>
          <a:noFill/>
          <a:ln cap="flat" cmpd="sng" w="9525">
            <a:solidFill>
              <a:srgbClr val="F99D5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8" name="Google Shape;328;g2f191035c4e_1_220"/>
          <p:cNvSpPr/>
          <p:nvPr/>
        </p:nvSpPr>
        <p:spPr>
          <a:xfrm>
            <a:off x="1517555" y="706650"/>
            <a:ext cx="1245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20"/>
              <a:buFont typeface="Spline Sans"/>
              <a:buNone/>
            </a:pPr>
            <a:r>
              <a:rPr b="1" lang="en-US" sz="3600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MVP</a:t>
            </a:r>
            <a:endParaRPr b="1" sz="3600">
              <a:solidFill>
                <a:srgbClr val="F0FC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20"/>
              <a:buFont typeface="Spline Sans"/>
              <a:buNone/>
            </a:pPr>
            <a:r>
              <a:rPr b="1" lang="en-US" sz="3600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endParaRPr b="1" sz="3600">
              <a:solidFill>
                <a:srgbClr val="F0F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" name="Google Shape;329;g2f191035c4e_1_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8400" y="283100"/>
            <a:ext cx="9685824" cy="7097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0" name="Google Shape;330;g2f191035c4e_1_2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8400" y="283100"/>
            <a:ext cx="2971675" cy="7097901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1" name="Google Shape;331;g2f191035c4e_1_2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90075" y="283100"/>
            <a:ext cx="6714151" cy="4464792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2" name="Google Shape;332;g2f191035c4e_1_2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90075" y="1627075"/>
            <a:ext cx="6714151" cy="2226747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f191035c4e_1_23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339" name="Google Shape;339;g2f191035c4e_1_232"/>
          <p:cNvPicPr preferRelativeResize="0"/>
          <p:nvPr/>
        </p:nvPicPr>
        <p:blipFill rotWithShape="1">
          <a:blip r:embed="rId3">
            <a:alphaModFix/>
          </a:blip>
          <a:srcRect b="0" l="33576" r="0" t="0"/>
          <a:stretch/>
        </p:blipFill>
        <p:spPr>
          <a:xfrm rot="6">
            <a:off x="1120025" y="2"/>
            <a:ext cx="2140700" cy="2403896"/>
          </a:xfrm>
          <a:prstGeom prst="rect">
            <a:avLst/>
          </a:prstGeom>
          <a:noFill/>
          <a:ln cap="flat" cmpd="sng" w="9525">
            <a:solidFill>
              <a:srgbClr val="F99D5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0" name="Google Shape;340;g2f191035c4e_1_232"/>
          <p:cNvSpPr/>
          <p:nvPr/>
        </p:nvSpPr>
        <p:spPr>
          <a:xfrm>
            <a:off x="1517555" y="706650"/>
            <a:ext cx="1245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20"/>
              <a:buFont typeface="Spline Sans"/>
              <a:buNone/>
            </a:pPr>
            <a:r>
              <a:rPr b="1" lang="en-US" sz="3600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MVP</a:t>
            </a:r>
            <a:endParaRPr b="1" sz="3600">
              <a:solidFill>
                <a:srgbClr val="F0FC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20"/>
              <a:buFont typeface="Spline Sans"/>
              <a:buNone/>
            </a:pPr>
            <a:r>
              <a:rPr b="1" lang="en-US" sz="3600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endParaRPr b="1" sz="3600">
              <a:solidFill>
                <a:srgbClr val="F0F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g2f191035c4e_1_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8400" y="283100"/>
            <a:ext cx="9685824" cy="7097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2" name="Google Shape;342;g2f191035c4e_1_2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8400" y="283100"/>
            <a:ext cx="2971675" cy="7097901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3" name="Google Shape;343;g2f191035c4e_1_2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90075" y="283100"/>
            <a:ext cx="6714151" cy="4464792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4" name="Google Shape;344;g2f191035c4e_1_232"/>
          <p:cNvPicPr preferRelativeResize="0"/>
          <p:nvPr/>
        </p:nvPicPr>
        <p:blipFill rotWithShape="1">
          <a:blip r:embed="rId7">
            <a:alphaModFix/>
          </a:blip>
          <a:srcRect b="13397" l="0" r="0" t="0"/>
          <a:stretch/>
        </p:blipFill>
        <p:spPr>
          <a:xfrm>
            <a:off x="7590075" y="3842350"/>
            <a:ext cx="6714150" cy="353865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5" name="Google Shape;345;g2f191035c4e_1_2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90075" y="1627075"/>
            <a:ext cx="6714151" cy="2226747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f191035c4e_1_18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352" name="Google Shape;352;g2f191035c4e_1_184"/>
          <p:cNvPicPr preferRelativeResize="0"/>
          <p:nvPr/>
        </p:nvPicPr>
        <p:blipFill rotWithShape="1">
          <a:blip r:embed="rId3">
            <a:alphaModFix/>
          </a:blip>
          <a:srcRect b="0" l="33576" r="0" t="0"/>
          <a:stretch/>
        </p:blipFill>
        <p:spPr>
          <a:xfrm rot="6">
            <a:off x="1120025" y="2"/>
            <a:ext cx="2140700" cy="2403896"/>
          </a:xfrm>
          <a:prstGeom prst="rect">
            <a:avLst/>
          </a:prstGeom>
          <a:noFill/>
          <a:ln cap="flat" cmpd="sng" w="9525">
            <a:solidFill>
              <a:srgbClr val="F99D5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3" name="Google Shape;353;g2f191035c4e_1_184"/>
          <p:cNvSpPr/>
          <p:nvPr/>
        </p:nvSpPr>
        <p:spPr>
          <a:xfrm>
            <a:off x="1517555" y="706650"/>
            <a:ext cx="1245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20"/>
              <a:buFont typeface="Spline Sans"/>
              <a:buNone/>
            </a:pPr>
            <a:r>
              <a:rPr b="1" lang="en-US" sz="3600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MVP</a:t>
            </a:r>
            <a:endParaRPr b="1" sz="3600">
              <a:solidFill>
                <a:srgbClr val="F0FC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20"/>
              <a:buFont typeface="Spline Sans"/>
              <a:buNone/>
            </a:pPr>
            <a:r>
              <a:rPr b="1" lang="en-US" sz="3600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 b="1" sz="3600">
              <a:solidFill>
                <a:srgbClr val="F0F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4" name="Google Shape;354;g2f191035c4e_1_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7788" y="0"/>
            <a:ext cx="2628900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g2f191035c4e_1_184"/>
          <p:cNvSpPr/>
          <p:nvPr/>
        </p:nvSpPr>
        <p:spPr>
          <a:xfrm>
            <a:off x="6421656" y="706658"/>
            <a:ext cx="6401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20"/>
              <a:buFont typeface="Spline Sans"/>
              <a:buNone/>
            </a:pPr>
            <a:r>
              <a:rPr b="1" lang="en-US" sz="3600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Почему LLM?</a:t>
            </a:r>
            <a:endParaRPr b="1" sz="3600">
              <a:solidFill>
                <a:srgbClr val="F0F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2f191035c4e_1_184"/>
          <p:cNvSpPr/>
          <p:nvPr/>
        </p:nvSpPr>
        <p:spPr>
          <a:xfrm>
            <a:off x="6533352" y="1588990"/>
            <a:ext cx="399900" cy="399900"/>
          </a:xfrm>
          <a:prstGeom prst="roundRect">
            <a:avLst>
              <a:gd fmla="val 66671" name="adj"/>
            </a:avLst>
          </a:prstGeom>
          <a:solidFill>
            <a:srgbClr val="0A081B"/>
          </a:solidFill>
          <a:ln cap="flat" cmpd="sng" w="15225">
            <a:solidFill>
              <a:srgbClr val="16FF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2f191035c4e_1_184"/>
          <p:cNvSpPr/>
          <p:nvPr/>
        </p:nvSpPr>
        <p:spPr>
          <a:xfrm>
            <a:off x="6589964" y="1609350"/>
            <a:ext cx="123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865"/>
              <a:buFont typeface="Spline Sans"/>
              <a:buNone/>
            </a:pPr>
            <a:r>
              <a:rPr b="1" i="0" lang="en-US" sz="1865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1</a:t>
            </a:r>
            <a:endParaRPr b="0" i="0" sz="18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g2f191035c4e_1_184"/>
          <p:cNvSpPr/>
          <p:nvPr/>
        </p:nvSpPr>
        <p:spPr>
          <a:xfrm>
            <a:off x="7110926" y="1589000"/>
            <a:ext cx="6845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8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555"/>
              <a:buFont typeface="Spline Sans"/>
              <a:buNone/>
            </a:pPr>
            <a:r>
              <a:rPr b="1" lang="en-US" sz="2000">
                <a:solidFill>
                  <a:srgbClr val="E0E4E6"/>
                </a:solidFill>
              </a:rPr>
              <a:t>Удобство</a:t>
            </a:r>
            <a:endParaRPr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359" name="Google Shape;359;g2f191035c4e_1_184"/>
          <p:cNvSpPr/>
          <p:nvPr/>
        </p:nvSpPr>
        <p:spPr>
          <a:xfrm>
            <a:off x="7110924" y="2018568"/>
            <a:ext cx="7322100" cy="1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400"/>
              <a:buFont typeface="Barlow"/>
              <a:buNone/>
            </a:pPr>
            <a:r>
              <a:rPr lang="en-US">
                <a:solidFill>
                  <a:srgbClr val="E0E4E6"/>
                </a:solidFill>
              </a:rPr>
              <a:t>LLM предлагают интуитивно понятный интерфейс взаимодействия, что упрощает процесс работы с ними. Пользователи могут легко формулировать запросы и получать ответы, не требуя глубоких технических знаний. Это делает их доступными для широкой аудитории, включая людей без специальной подготовки.</a:t>
            </a:r>
            <a:endParaRPr i="0" sz="1400" u="none" cap="none" strike="noStrike">
              <a:solidFill>
                <a:schemeClr val="dk1"/>
              </a:solidFill>
            </a:endParaRPr>
          </a:p>
        </p:txBody>
      </p:sp>
      <p:sp>
        <p:nvSpPr>
          <p:cNvPr id="360" name="Google Shape;360;g2f191035c4e_1_184"/>
          <p:cNvSpPr/>
          <p:nvPr/>
        </p:nvSpPr>
        <p:spPr>
          <a:xfrm>
            <a:off x="6533352" y="3609600"/>
            <a:ext cx="399900" cy="399900"/>
          </a:xfrm>
          <a:prstGeom prst="roundRect">
            <a:avLst>
              <a:gd fmla="val 66671" name="adj"/>
            </a:avLst>
          </a:prstGeom>
          <a:solidFill>
            <a:srgbClr val="0A081B"/>
          </a:solidFill>
          <a:ln cap="flat" cmpd="sng" w="15225">
            <a:solidFill>
              <a:srgbClr val="29DD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2f191035c4e_1_184"/>
          <p:cNvSpPr/>
          <p:nvPr/>
        </p:nvSpPr>
        <p:spPr>
          <a:xfrm>
            <a:off x="6460456" y="3609592"/>
            <a:ext cx="5457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865"/>
              <a:buFont typeface="Spline Sans"/>
              <a:buNone/>
            </a:pPr>
            <a:r>
              <a:rPr b="1" i="0" lang="en-US" sz="1865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2</a:t>
            </a:r>
            <a:endParaRPr b="0" i="0" sz="18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2f191035c4e_1_184"/>
          <p:cNvSpPr/>
          <p:nvPr/>
        </p:nvSpPr>
        <p:spPr>
          <a:xfrm>
            <a:off x="7110925" y="3609600"/>
            <a:ext cx="71832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8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555"/>
              <a:buFont typeface="Spline Sans"/>
              <a:buNone/>
            </a:pPr>
            <a:r>
              <a:rPr b="1" lang="en-US" sz="2000">
                <a:solidFill>
                  <a:srgbClr val="E0E4E6"/>
                </a:solidFill>
              </a:rPr>
              <a:t>Скорость развертывания</a:t>
            </a:r>
            <a:endParaRPr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363" name="Google Shape;363;g2f191035c4e_1_184"/>
          <p:cNvSpPr/>
          <p:nvPr/>
        </p:nvSpPr>
        <p:spPr>
          <a:xfrm>
            <a:off x="7110924" y="4039178"/>
            <a:ext cx="73221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400"/>
              <a:buFont typeface="Barlow"/>
              <a:buNone/>
            </a:pPr>
            <a:r>
              <a:rPr lang="en-US">
                <a:solidFill>
                  <a:srgbClr val="E0E4E6"/>
                </a:solidFill>
              </a:rPr>
              <a:t>LLM можно быстро интегрировать в существующие системы и приложения</a:t>
            </a:r>
            <a:endParaRPr i="0" u="none" cap="none" strike="noStrike">
              <a:solidFill>
                <a:schemeClr val="dk1"/>
              </a:solidFill>
            </a:endParaRPr>
          </a:p>
        </p:txBody>
      </p:sp>
      <p:sp>
        <p:nvSpPr>
          <p:cNvPr id="364" name="Google Shape;364;g2f191035c4e_1_184"/>
          <p:cNvSpPr/>
          <p:nvPr/>
        </p:nvSpPr>
        <p:spPr>
          <a:xfrm>
            <a:off x="6533352" y="4736288"/>
            <a:ext cx="399900" cy="399900"/>
          </a:xfrm>
          <a:prstGeom prst="roundRect">
            <a:avLst>
              <a:gd fmla="val 66671" name="adj"/>
            </a:avLst>
          </a:prstGeom>
          <a:solidFill>
            <a:srgbClr val="0A081B"/>
          </a:solidFill>
          <a:ln cap="flat" cmpd="sng" w="15225">
            <a:solidFill>
              <a:srgbClr val="37A7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2f191035c4e_1_184"/>
          <p:cNvSpPr/>
          <p:nvPr/>
        </p:nvSpPr>
        <p:spPr>
          <a:xfrm>
            <a:off x="6512050" y="4761200"/>
            <a:ext cx="4425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865"/>
              <a:buFont typeface="Spline Sans"/>
              <a:buNone/>
            </a:pPr>
            <a:r>
              <a:rPr b="1" i="0" lang="en-US" sz="1865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3</a:t>
            </a:r>
            <a:endParaRPr b="0" i="0" sz="18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g2f191035c4e_1_184"/>
          <p:cNvSpPr/>
          <p:nvPr/>
        </p:nvSpPr>
        <p:spPr>
          <a:xfrm>
            <a:off x="7110925" y="4736300"/>
            <a:ext cx="71832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8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555"/>
              <a:buFont typeface="Spline Sans"/>
              <a:buNone/>
            </a:pPr>
            <a:r>
              <a:rPr b="1" lang="en-US" sz="2000">
                <a:solidFill>
                  <a:srgbClr val="E0E4E6"/>
                </a:solidFill>
              </a:rPr>
              <a:t>Приемлемые результаты даже на слабом железе</a:t>
            </a:r>
            <a:endParaRPr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367" name="Google Shape;367;g2f191035c4e_1_184"/>
          <p:cNvSpPr/>
          <p:nvPr/>
        </p:nvSpPr>
        <p:spPr>
          <a:xfrm>
            <a:off x="7110924" y="5165866"/>
            <a:ext cx="73221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400"/>
              <a:buFont typeface="Barlow"/>
              <a:buNone/>
            </a:pPr>
            <a:r>
              <a:rPr lang="en-US">
                <a:solidFill>
                  <a:srgbClr val="E0E4E6"/>
                </a:solidFill>
              </a:rPr>
              <a:t>Современные LLM оптимизированы для работы на различных аппаратных платформах, включая менее мощные устройства. </a:t>
            </a:r>
            <a:endParaRPr i="0" sz="1400" u="none" cap="none" strike="noStrike">
              <a:solidFill>
                <a:schemeClr val="dk1"/>
              </a:solidFill>
            </a:endParaRPr>
          </a:p>
        </p:txBody>
      </p:sp>
      <p:sp>
        <p:nvSpPr>
          <p:cNvPr id="368" name="Google Shape;368;g2f191035c4e_1_184"/>
          <p:cNvSpPr/>
          <p:nvPr/>
        </p:nvSpPr>
        <p:spPr>
          <a:xfrm>
            <a:off x="6533352" y="6161575"/>
            <a:ext cx="399900" cy="399900"/>
          </a:xfrm>
          <a:prstGeom prst="roundRect">
            <a:avLst>
              <a:gd fmla="val 66671" name="adj"/>
            </a:avLst>
          </a:prstGeom>
          <a:solidFill>
            <a:srgbClr val="0A081B"/>
          </a:solidFill>
          <a:ln cap="flat" cmpd="sng" w="15225">
            <a:solidFill>
              <a:srgbClr val="29DD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2f191035c4e_1_184"/>
          <p:cNvSpPr/>
          <p:nvPr/>
        </p:nvSpPr>
        <p:spPr>
          <a:xfrm>
            <a:off x="6460456" y="6161567"/>
            <a:ext cx="5457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865"/>
              <a:buFont typeface="Spline Sans"/>
              <a:buNone/>
            </a:pPr>
            <a:r>
              <a:rPr b="1" lang="en-US" sz="1865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4</a:t>
            </a:r>
            <a:endParaRPr b="0" i="0" sz="18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g2f191035c4e_1_184"/>
          <p:cNvSpPr/>
          <p:nvPr/>
        </p:nvSpPr>
        <p:spPr>
          <a:xfrm>
            <a:off x="7110925" y="6161575"/>
            <a:ext cx="71832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8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555"/>
              <a:buFont typeface="Spline Sans"/>
              <a:buNone/>
            </a:pPr>
            <a:r>
              <a:rPr b="1" lang="en-US" sz="2000">
                <a:solidFill>
                  <a:srgbClr val="E0E4E6"/>
                </a:solidFill>
              </a:rPr>
              <a:t>Возможность эволюционировать</a:t>
            </a:r>
            <a:endParaRPr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371" name="Google Shape;371;g2f191035c4e_1_184"/>
          <p:cNvSpPr/>
          <p:nvPr/>
        </p:nvSpPr>
        <p:spPr>
          <a:xfrm>
            <a:off x="7110924" y="6591153"/>
            <a:ext cx="73221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400"/>
              <a:buFont typeface="Barlow"/>
              <a:buNone/>
            </a:pPr>
            <a:r>
              <a:rPr lang="en-US">
                <a:solidFill>
                  <a:srgbClr val="E0E4E6"/>
                </a:solidFill>
              </a:rPr>
              <a:t>LLM могут быть дообучены на специфических данных, что позволяет адаптировать их под уникальные требования и задачи.</a:t>
            </a:r>
            <a:endParaRPr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f191035c4e_1_36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378" name="Google Shape;378;g2f191035c4e_1_367"/>
          <p:cNvPicPr preferRelativeResize="0"/>
          <p:nvPr/>
        </p:nvPicPr>
        <p:blipFill rotWithShape="1">
          <a:blip r:embed="rId3">
            <a:alphaModFix/>
          </a:blip>
          <a:srcRect b="0" l="33576" r="0" t="0"/>
          <a:stretch/>
        </p:blipFill>
        <p:spPr>
          <a:xfrm rot="6">
            <a:off x="1120025" y="2"/>
            <a:ext cx="2140700" cy="2403896"/>
          </a:xfrm>
          <a:prstGeom prst="rect">
            <a:avLst/>
          </a:prstGeom>
          <a:noFill/>
          <a:ln cap="flat" cmpd="sng" w="9525">
            <a:solidFill>
              <a:srgbClr val="F99D5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9" name="Google Shape;379;g2f191035c4e_1_367"/>
          <p:cNvSpPr/>
          <p:nvPr/>
        </p:nvSpPr>
        <p:spPr>
          <a:xfrm>
            <a:off x="1517555" y="706650"/>
            <a:ext cx="1245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20"/>
              <a:buFont typeface="Spline Sans"/>
              <a:buNone/>
            </a:pPr>
            <a:r>
              <a:rPr b="1" lang="en-US" sz="3600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MVP</a:t>
            </a:r>
            <a:endParaRPr b="1" sz="3600">
              <a:solidFill>
                <a:srgbClr val="F0FC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20"/>
              <a:buFont typeface="Spline Sans"/>
              <a:buNone/>
            </a:pPr>
            <a:r>
              <a:rPr b="1" lang="en-US" sz="3600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 b="1" sz="3600">
              <a:solidFill>
                <a:srgbClr val="F0F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0" name="Google Shape;380;g2f191035c4e_1_3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7788" y="0"/>
            <a:ext cx="2628900" cy="41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2f191035c4e_1_3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3363" y="387013"/>
            <a:ext cx="4924425" cy="715327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f191035c4e_1_37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388" name="Google Shape;388;g2f191035c4e_1_379"/>
          <p:cNvPicPr preferRelativeResize="0"/>
          <p:nvPr/>
        </p:nvPicPr>
        <p:blipFill rotWithShape="1">
          <a:blip r:embed="rId3">
            <a:alphaModFix/>
          </a:blip>
          <a:srcRect b="0" l="33576" r="0" t="0"/>
          <a:stretch/>
        </p:blipFill>
        <p:spPr>
          <a:xfrm rot="6">
            <a:off x="1120025" y="2"/>
            <a:ext cx="2140700" cy="2403896"/>
          </a:xfrm>
          <a:prstGeom prst="rect">
            <a:avLst/>
          </a:prstGeom>
          <a:noFill/>
          <a:ln cap="flat" cmpd="sng" w="9525">
            <a:solidFill>
              <a:srgbClr val="F99D5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9" name="Google Shape;389;g2f191035c4e_1_379"/>
          <p:cNvSpPr/>
          <p:nvPr/>
        </p:nvSpPr>
        <p:spPr>
          <a:xfrm>
            <a:off x="1517555" y="706650"/>
            <a:ext cx="1245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20"/>
              <a:buFont typeface="Spline Sans"/>
              <a:buNone/>
            </a:pPr>
            <a:r>
              <a:rPr b="1" lang="en-US" sz="3600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MVP</a:t>
            </a:r>
            <a:endParaRPr b="1" sz="3600">
              <a:solidFill>
                <a:srgbClr val="F0FC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20"/>
              <a:buFont typeface="Spline Sans"/>
              <a:buNone/>
            </a:pPr>
            <a:r>
              <a:rPr b="1" lang="en-US" sz="3600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 b="1" sz="3600">
              <a:solidFill>
                <a:srgbClr val="F0F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0" name="Google Shape;390;g2f191035c4e_1_3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7788" y="0"/>
            <a:ext cx="2628900" cy="41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g2f191035c4e_1_3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3363" y="387013"/>
            <a:ext cx="4924425" cy="715327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2" name="Google Shape;392;g2f191035c4e_1_3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58563" y="387013"/>
            <a:ext cx="4924425" cy="759142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f191035c4e_1_28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399" name="Google Shape;399;g2f191035c4e_1_284"/>
          <p:cNvPicPr preferRelativeResize="0"/>
          <p:nvPr/>
        </p:nvPicPr>
        <p:blipFill rotWithShape="1">
          <a:blip r:embed="rId3">
            <a:alphaModFix/>
          </a:blip>
          <a:srcRect b="0" l="33576" r="0" t="0"/>
          <a:stretch/>
        </p:blipFill>
        <p:spPr>
          <a:xfrm rot="6">
            <a:off x="1120025" y="2"/>
            <a:ext cx="2140700" cy="2403896"/>
          </a:xfrm>
          <a:prstGeom prst="rect">
            <a:avLst/>
          </a:prstGeom>
          <a:noFill/>
          <a:ln cap="flat" cmpd="sng" w="9525">
            <a:solidFill>
              <a:srgbClr val="F99D5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0" name="Google Shape;400;g2f191035c4e_1_284"/>
          <p:cNvSpPr/>
          <p:nvPr/>
        </p:nvSpPr>
        <p:spPr>
          <a:xfrm>
            <a:off x="1517555" y="706650"/>
            <a:ext cx="1245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20"/>
              <a:buFont typeface="Spline Sans"/>
              <a:buNone/>
            </a:pPr>
            <a:r>
              <a:rPr b="1" lang="en-US" sz="3600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MVP</a:t>
            </a:r>
            <a:endParaRPr b="1" sz="3600">
              <a:solidFill>
                <a:srgbClr val="F0FC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20"/>
              <a:buFont typeface="Spline Sans"/>
              <a:buNone/>
            </a:pPr>
            <a:r>
              <a:rPr b="1" lang="en-US" sz="3600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 b="1" sz="3600">
              <a:solidFill>
                <a:srgbClr val="F0F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1" name="Google Shape;401;g2f191035c4e_1_2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7788" y="0"/>
            <a:ext cx="2628900" cy="41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g2f191035c4e_1_284" title="итог1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3" name="Google Shape;33;g2f191035c4e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91440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g2f191035c4e_0_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35" name="Google Shape;35;g2f191035c4e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 cap="flat" cmpd="sng" w="9525">
            <a:solidFill>
              <a:srgbClr val="F99D5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" name="Google Shape;36;g2f191035c4e_0_10"/>
          <p:cNvSpPr/>
          <p:nvPr/>
        </p:nvSpPr>
        <p:spPr>
          <a:xfrm>
            <a:off x="5422125" y="346325"/>
            <a:ext cx="9144000" cy="18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31500" spcFirstLastPara="1" rIns="731500" wrap="square" tIns="0">
            <a:noAutofit/>
          </a:bodyPr>
          <a:lstStyle/>
          <a:p>
            <a:pPr indent="0" lvl="0" marL="0" rtl="0" algn="ctr">
              <a:lnSpc>
                <a:spcPct val="12508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3110"/>
              <a:buFont typeface="Spline Sans"/>
              <a:buNone/>
            </a:pPr>
            <a:r>
              <a:rPr b="1" lang="en-US" sz="3000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Цели и Задачи</a:t>
            </a:r>
            <a:endParaRPr b="1" sz="3000">
              <a:solidFill>
                <a:srgbClr val="F0F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g2f191035c4e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076" y="1995901"/>
            <a:ext cx="4840251" cy="484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f191035c4e_0_59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409" name="Google Shape;409;g2f191035c4e_0_5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 cap="flat" cmpd="sng" w="9525">
            <a:solidFill>
              <a:srgbClr val="F99D5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0" name="Google Shape;410;g2f191035c4e_0_595"/>
          <p:cNvSpPr/>
          <p:nvPr/>
        </p:nvSpPr>
        <p:spPr>
          <a:xfrm>
            <a:off x="5422125" y="346325"/>
            <a:ext cx="9144000" cy="18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31500" spcFirstLastPara="1" rIns="731500" wrap="square" tIns="0">
            <a:noAutofit/>
          </a:bodyPr>
          <a:lstStyle/>
          <a:p>
            <a:pPr indent="0" lvl="0" marL="0" rtl="0" algn="ctr">
              <a:lnSpc>
                <a:spcPct val="124843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3200"/>
              <a:buFont typeface="Spline Sans"/>
              <a:buNone/>
            </a:pPr>
            <a:r>
              <a:rPr b="1" lang="en-US" sz="3000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Ожидаемые Результаты</a:t>
            </a:r>
            <a:endParaRPr b="1" sz="3600">
              <a:solidFill>
                <a:srgbClr val="F0F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411" name="Google Shape;411;g2f191035c4e_0_5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424" y="2438281"/>
            <a:ext cx="5029556" cy="3353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12" name="Google Shape;412;g2f191035c4e_0_5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1575" y="2135330"/>
            <a:ext cx="456843" cy="456843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g2f191035c4e_0_595"/>
          <p:cNvSpPr/>
          <p:nvPr/>
        </p:nvSpPr>
        <p:spPr>
          <a:xfrm>
            <a:off x="6772349" y="2160650"/>
            <a:ext cx="2733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600"/>
              <a:buFont typeface="Spline Sans"/>
              <a:buNone/>
            </a:pPr>
            <a:r>
              <a:rPr b="1" i="0" lang="en-US" sz="2000" u="none" cap="none" strike="noStrike">
                <a:solidFill>
                  <a:srgbClr val="E0E4E6"/>
                </a:solidFill>
              </a:rPr>
              <a:t>Снижение затрат</a:t>
            </a:r>
            <a:endParaRPr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414" name="Google Shape;414;g2f191035c4e_0_595"/>
          <p:cNvSpPr/>
          <p:nvPr/>
        </p:nvSpPr>
        <p:spPr>
          <a:xfrm>
            <a:off x="6811804" y="2578775"/>
            <a:ext cx="7864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722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440"/>
              <a:buFont typeface="Barlow"/>
              <a:buNone/>
            </a:pPr>
            <a:r>
              <a:rPr b="0" i="0" lang="en-US" sz="1840" u="none" cap="none" strike="noStrike">
                <a:solidFill>
                  <a:srgbClr val="E0E4E6"/>
                </a:solidFill>
                <a:latin typeface="Calibri"/>
                <a:ea typeface="Calibri"/>
                <a:cs typeface="Calibri"/>
                <a:sym typeface="Calibri"/>
              </a:rPr>
              <a:t>Оптимизация процесса лидогенерации позволит существенно сократить расходы на привлечение новых клиентов.</a:t>
            </a:r>
            <a:endParaRPr b="0" i="0" sz="18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415" name="Google Shape;415;g2f191035c4e_0_59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51579" y="4154448"/>
            <a:ext cx="456843" cy="45684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2f191035c4e_0_595"/>
          <p:cNvSpPr/>
          <p:nvPr/>
        </p:nvSpPr>
        <p:spPr>
          <a:xfrm>
            <a:off x="6811799" y="4179763"/>
            <a:ext cx="2733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600"/>
              <a:buFont typeface="Spline Sans"/>
              <a:buNone/>
            </a:pPr>
            <a:r>
              <a:rPr b="1" i="0" lang="en-US" sz="2000" u="none" cap="none" strike="noStrike">
                <a:solidFill>
                  <a:srgbClr val="E0E4E6"/>
                </a:solidFill>
              </a:rPr>
              <a:t>Рост доходности</a:t>
            </a:r>
            <a:endParaRPr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417" name="Google Shape;417;g2f191035c4e_0_595"/>
          <p:cNvSpPr/>
          <p:nvPr/>
        </p:nvSpPr>
        <p:spPr>
          <a:xfrm>
            <a:off x="6811804" y="4643018"/>
            <a:ext cx="7864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722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440"/>
              <a:buFont typeface="Barlow"/>
              <a:buNone/>
            </a:pPr>
            <a:r>
              <a:rPr b="0" i="0" lang="en-US" sz="1840" u="none" cap="none" strike="noStrike">
                <a:solidFill>
                  <a:srgbClr val="E0E4E6"/>
                </a:solidFill>
                <a:latin typeface="Calibri"/>
                <a:ea typeface="Calibri"/>
                <a:cs typeface="Calibri"/>
                <a:sym typeface="Calibri"/>
              </a:rPr>
              <a:t>Персонализированные предложения обеспечат более высокую конверсию и, как следствие, увеличение выручки для компаний-партнеров.</a:t>
            </a:r>
            <a:endParaRPr b="0" i="0" sz="18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418" name="Google Shape;418;g2f191035c4e_0_59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51579" y="6172317"/>
            <a:ext cx="456843" cy="456843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g2f191035c4e_0_595"/>
          <p:cNvSpPr/>
          <p:nvPr/>
        </p:nvSpPr>
        <p:spPr>
          <a:xfrm>
            <a:off x="6811799" y="6216888"/>
            <a:ext cx="4280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600"/>
              <a:buFont typeface="Spline Sans"/>
              <a:buNone/>
            </a:pPr>
            <a:r>
              <a:rPr b="1" i="0" lang="en-US" sz="2000" u="none" cap="none" strike="noStrike">
                <a:solidFill>
                  <a:srgbClr val="E0E4E6"/>
                </a:solidFill>
              </a:rPr>
              <a:t>Удовлетворенность клиентов</a:t>
            </a:r>
            <a:endParaRPr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420" name="Google Shape;420;g2f191035c4e_0_595"/>
          <p:cNvSpPr/>
          <p:nvPr/>
        </p:nvSpPr>
        <p:spPr>
          <a:xfrm>
            <a:off x="6811804" y="6769436"/>
            <a:ext cx="7864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722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440"/>
              <a:buFont typeface="Barlow"/>
              <a:buNone/>
            </a:pPr>
            <a:r>
              <a:rPr b="0" i="0" lang="en-US" sz="1840" u="none" cap="none" strike="noStrike">
                <a:solidFill>
                  <a:srgbClr val="E0E4E6"/>
                </a:solidFill>
                <a:latin typeface="Calibri"/>
                <a:ea typeface="Calibri"/>
                <a:cs typeface="Calibri"/>
                <a:sym typeface="Calibri"/>
              </a:rPr>
              <a:t>Клиенты получат релевантные предложения, соответствующие их потребностям и предпочтениям.</a:t>
            </a:r>
            <a:endParaRPr b="0" i="0" sz="18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f191035c4e_1_6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427" name="Google Shape;427;g2f191035c4e_1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6129137" y="-6129138"/>
            <a:ext cx="2366825" cy="14625101"/>
          </a:xfrm>
          <a:prstGeom prst="rect">
            <a:avLst/>
          </a:prstGeom>
          <a:noFill/>
          <a:ln cap="flat" cmpd="sng" w="9525">
            <a:solidFill>
              <a:srgbClr val="F99D5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8" name="Google Shape;428;g2f191035c4e_1_62"/>
          <p:cNvSpPr/>
          <p:nvPr/>
        </p:nvSpPr>
        <p:spPr>
          <a:xfrm>
            <a:off x="5537750" y="364275"/>
            <a:ext cx="3298800" cy="174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2f191035c4e_1_62"/>
          <p:cNvSpPr/>
          <p:nvPr/>
        </p:nvSpPr>
        <p:spPr>
          <a:xfrm>
            <a:off x="-27900" y="3369825"/>
            <a:ext cx="4901700" cy="3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7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45"/>
              <a:buFont typeface="Barlow"/>
              <a:buNone/>
            </a:pPr>
            <a:r>
              <a:t/>
            </a:r>
            <a:endParaRPr i="0" sz="1445" u="none" cap="none" strike="noStrike">
              <a:solidFill>
                <a:schemeClr val="dk1"/>
              </a:solidFill>
            </a:endParaRPr>
          </a:p>
        </p:txBody>
      </p:sp>
      <p:cxnSp>
        <p:nvCxnSpPr>
          <p:cNvPr id="430" name="Google Shape;430;g2f191035c4e_1_62"/>
          <p:cNvCxnSpPr/>
          <p:nvPr/>
        </p:nvCxnSpPr>
        <p:spPr>
          <a:xfrm flipH="1">
            <a:off x="4414350" y="2865700"/>
            <a:ext cx="12000" cy="4063200"/>
          </a:xfrm>
          <a:prstGeom prst="straightConnector1">
            <a:avLst/>
          </a:prstGeom>
          <a:noFill/>
          <a:ln cap="flat" cmpd="sng" w="9525">
            <a:solidFill>
              <a:srgbClr val="C88B5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g2f191035c4e_1_62"/>
          <p:cNvCxnSpPr/>
          <p:nvPr/>
        </p:nvCxnSpPr>
        <p:spPr>
          <a:xfrm flipH="1">
            <a:off x="9868450" y="2865700"/>
            <a:ext cx="12000" cy="4063200"/>
          </a:xfrm>
          <a:prstGeom prst="straightConnector1">
            <a:avLst/>
          </a:prstGeom>
          <a:noFill/>
          <a:ln cap="flat" cmpd="sng" w="9525">
            <a:solidFill>
              <a:srgbClr val="C88B5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g2f191035c4e_1_62"/>
          <p:cNvSpPr/>
          <p:nvPr/>
        </p:nvSpPr>
        <p:spPr>
          <a:xfrm>
            <a:off x="285424" y="2780050"/>
            <a:ext cx="36489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205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829"/>
              <a:buFont typeface="Spline Sans"/>
              <a:buNone/>
            </a:pPr>
            <a:r>
              <a:rPr b="1" lang="en-US" sz="2429">
                <a:solidFill>
                  <a:srgbClr val="00425A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lang="en-US" sz="2429">
                <a:solidFill>
                  <a:srgbClr val="E0E4E6"/>
                </a:solidFill>
                <a:latin typeface="Calibri"/>
                <a:ea typeface="Calibri"/>
                <a:cs typeface="Calibri"/>
                <a:sym typeface="Calibri"/>
              </a:rPr>
              <a:t>ox AI</a:t>
            </a:r>
            <a:endParaRPr sz="242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5205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829"/>
              <a:buFont typeface="Spline Sans"/>
              <a:buNone/>
            </a:pPr>
            <a:r>
              <a:t/>
            </a:r>
            <a:endParaRPr b="1" sz="2429">
              <a:solidFill>
                <a:srgbClr val="00425A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g2f191035c4e_1_62"/>
          <p:cNvSpPr/>
          <p:nvPr/>
        </p:nvSpPr>
        <p:spPr>
          <a:xfrm>
            <a:off x="285425" y="3392725"/>
            <a:ext cx="3880800" cy="23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650"/>
              <a:buFont typeface="Barlow"/>
              <a:buNone/>
            </a:pPr>
            <a:r>
              <a:rPr lang="en-US" sz="1800">
                <a:solidFill>
                  <a:srgbClr val="E0E4E6"/>
                </a:solidFill>
              </a:rPr>
              <a:t>Применение передовых алгоритмов анализа данных и генерации персонализированного контента станет ключевым конкурентным преимуществом Экспобанка.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650"/>
              <a:buFont typeface="Barlow"/>
              <a:buNone/>
            </a:pPr>
            <a:r>
              <a:t/>
            </a:r>
            <a:endParaRPr sz="1800">
              <a:solidFill>
                <a:srgbClr val="E0E4E6"/>
              </a:solidFill>
            </a:endParaRPr>
          </a:p>
        </p:txBody>
      </p:sp>
      <p:sp>
        <p:nvSpPr>
          <p:cNvPr id="434" name="Google Shape;434;g2f191035c4e_1_62"/>
          <p:cNvSpPr/>
          <p:nvPr/>
        </p:nvSpPr>
        <p:spPr>
          <a:xfrm>
            <a:off x="4921694" y="2780050"/>
            <a:ext cx="44166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205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829"/>
              <a:buFont typeface="Spline Sans"/>
              <a:buNone/>
            </a:pPr>
            <a:r>
              <a:rPr b="1" i="0" lang="en-US" sz="2429" u="none" cap="none" strike="noStrike">
                <a:solidFill>
                  <a:srgbClr val="00425A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И</a:t>
            </a:r>
            <a:r>
              <a:rPr b="1" i="0" lang="en-US" sz="2429" u="none" cap="none" strike="noStrike">
                <a:solidFill>
                  <a:srgbClr val="E0E4E6"/>
                </a:solidFill>
                <a:latin typeface="Calibri"/>
                <a:ea typeface="Calibri"/>
                <a:cs typeface="Calibri"/>
                <a:sym typeface="Calibri"/>
              </a:rPr>
              <a:t>нтеграция Данных</a:t>
            </a:r>
            <a:endParaRPr b="0" i="0" sz="242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g2f191035c4e_1_62"/>
          <p:cNvSpPr/>
          <p:nvPr/>
        </p:nvSpPr>
        <p:spPr>
          <a:xfrm>
            <a:off x="4921705" y="3392725"/>
            <a:ext cx="4669200" cy="23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650"/>
              <a:buFont typeface="Barlow"/>
              <a:buNone/>
            </a:pPr>
            <a:r>
              <a:rPr i="0" lang="en-US" sz="1800" u="none" cap="none" strike="noStrike">
                <a:solidFill>
                  <a:srgbClr val="E0E4E6"/>
                </a:solidFill>
              </a:rPr>
              <a:t>Объединение информации о клиентах и продуктах из различных источников позволит создавать максимально релевантные предложения.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sp>
        <p:nvSpPr>
          <p:cNvPr id="436" name="Google Shape;436;g2f191035c4e_1_62"/>
          <p:cNvSpPr/>
          <p:nvPr/>
        </p:nvSpPr>
        <p:spPr>
          <a:xfrm>
            <a:off x="10284424" y="2780050"/>
            <a:ext cx="35373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205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829"/>
              <a:buFont typeface="Spline Sans"/>
              <a:buNone/>
            </a:pPr>
            <a:r>
              <a:rPr b="1" lang="en-US" sz="2429">
                <a:solidFill>
                  <a:srgbClr val="00425A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Г</a:t>
            </a:r>
            <a:r>
              <a:rPr b="1" lang="en-US" sz="2429">
                <a:solidFill>
                  <a:srgbClr val="E0E4E6"/>
                </a:solidFill>
                <a:latin typeface="Calibri"/>
                <a:ea typeface="Calibri"/>
                <a:cs typeface="Calibri"/>
                <a:sym typeface="Calibri"/>
              </a:rPr>
              <a:t>ибкая Архитектура</a:t>
            </a:r>
            <a:endParaRPr sz="242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5205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829"/>
              <a:buFont typeface="Spline Sans"/>
              <a:buNone/>
            </a:pPr>
            <a:r>
              <a:t/>
            </a:r>
            <a:endParaRPr b="1" sz="2429">
              <a:solidFill>
                <a:srgbClr val="00425A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g2f191035c4e_1_62"/>
          <p:cNvSpPr/>
          <p:nvPr/>
        </p:nvSpPr>
        <p:spPr>
          <a:xfrm>
            <a:off x="10284424" y="3369823"/>
            <a:ext cx="3975000" cy="22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650"/>
              <a:buFont typeface="Barlow"/>
              <a:buNone/>
            </a:pPr>
            <a:r>
              <a:rPr lang="en-US" sz="1800">
                <a:solidFill>
                  <a:srgbClr val="E0E4E6"/>
                </a:solidFill>
              </a:rPr>
              <a:t>Модульная структура решения обеспечит легкую интеграцию с экосистемой партнеров и возможность дальнейшего масштабирования.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650"/>
              <a:buFont typeface="Barlow"/>
              <a:buNone/>
            </a:pPr>
            <a:r>
              <a:t/>
            </a:r>
            <a:endParaRPr sz="1800">
              <a:solidFill>
                <a:srgbClr val="E0E4E6"/>
              </a:solidFill>
            </a:endParaRPr>
          </a:p>
        </p:txBody>
      </p:sp>
      <p:pic>
        <p:nvPicPr>
          <p:cNvPr id="438" name="Google Shape;438;g2f191035c4e_1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1150" y="766189"/>
            <a:ext cx="3107000" cy="1042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f191035c4e_1_33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445" name="Google Shape;445;g2f191035c4e_1_3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6129137" y="-6129138"/>
            <a:ext cx="2366825" cy="14625101"/>
          </a:xfrm>
          <a:prstGeom prst="rect">
            <a:avLst/>
          </a:prstGeom>
          <a:noFill/>
          <a:ln cap="flat" cmpd="sng" w="9525">
            <a:solidFill>
              <a:srgbClr val="F99D5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6" name="Google Shape;446;g2f191035c4e_1_330"/>
          <p:cNvSpPr/>
          <p:nvPr/>
        </p:nvSpPr>
        <p:spPr>
          <a:xfrm>
            <a:off x="-27900" y="3369825"/>
            <a:ext cx="4901700" cy="3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7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45"/>
              <a:buFont typeface="Barlow"/>
              <a:buNone/>
            </a:pPr>
            <a:r>
              <a:t/>
            </a:r>
            <a:endParaRPr i="0" sz="1445" u="none" cap="none" strike="noStrike">
              <a:solidFill>
                <a:schemeClr val="dk1"/>
              </a:solidFill>
            </a:endParaRPr>
          </a:p>
        </p:txBody>
      </p:sp>
      <p:cxnSp>
        <p:nvCxnSpPr>
          <p:cNvPr id="447" name="Google Shape;447;g2f191035c4e_1_330"/>
          <p:cNvCxnSpPr/>
          <p:nvPr/>
        </p:nvCxnSpPr>
        <p:spPr>
          <a:xfrm flipH="1">
            <a:off x="4414350" y="2865700"/>
            <a:ext cx="12000" cy="4063200"/>
          </a:xfrm>
          <a:prstGeom prst="straightConnector1">
            <a:avLst/>
          </a:prstGeom>
          <a:noFill/>
          <a:ln cap="flat" cmpd="sng" w="9525">
            <a:solidFill>
              <a:srgbClr val="C88B5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g2f191035c4e_1_330"/>
          <p:cNvCxnSpPr/>
          <p:nvPr/>
        </p:nvCxnSpPr>
        <p:spPr>
          <a:xfrm flipH="1">
            <a:off x="9868450" y="2865700"/>
            <a:ext cx="12000" cy="4063200"/>
          </a:xfrm>
          <a:prstGeom prst="straightConnector1">
            <a:avLst/>
          </a:prstGeom>
          <a:noFill/>
          <a:ln cap="flat" cmpd="sng" w="9525">
            <a:solidFill>
              <a:srgbClr val="C88B5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9" name="Google Shape;449;g2f191035c4e_1_330"/>
          <p:cNvSpPr/>
          <p:nvPr/>
        </p:nvSpPr>
        <p:spPr>
          <a:xfrm>
            <a:off x="285424" y="2780050"/>
            <a:ext cx="36489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205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829"/>
              <a:buFont typeface="Spline Sans"/>
              <a:buNone/>
            </a:pPr>
            <a:r>
              <a:rPr b="1" lang="en-US" sz="2429">
                <a:solidFill>
                  <a:srgbClr val="00425A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lang="en-US" sz="2429">
                <a:solidFill>
                  <a:srgbClr val="E0E4E6"/>
                </a:solidFill>
                <a:latin typeface="Calibri"/>
                <a:ea typeface="Calibri"/>
                <a:cs typeface="Calibri"/>
                <a:sym typeface="Calibri"/>
              </a:rPr>
              <a:t>ox AI</a:t>
            </a:r>
            <a:endParaRPr sz="242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5205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829"/>
              <a:buFont typeface="Spline Sans"/>
              <a:buNone/>
            </a:pPr>
            <a:r>
              <a:t/>
            </a:r>
            <a:endParaRPr b="1" sz="2429">
              <a:solidFill>
                <a:srgbClr val="00425A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g2f191035c4e_1_330"/>
          <p:cNvSpPr/>
          <p:nvPr/>
        </p:nvSpPr>
        <p:spPr>
          <a:xfrm>
            <a:off x="285425" y="3392725"/>
            <a:ext cx="3880800" cy="23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650"/>
              <a:buFont typeface="Barlow"/>
              <a:buNone/>
            </a:pPr>
            <a:r>
              <a:rPr lang="en-US" sz="1800">
                <a:solidFill>
                  <a:srgbClr val="E0E4E6"/>
                </a:solidFill>
              </a:rPr>
              <a:t>Применение передовых алгоритмов анализа данных и генерации персонализированного контента станет ключевым конкурентным преимуществом Экспобанка.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650"/>
              <a:buFont typeface="Barlow"/>
              <a:buNone/>
            </a:pPr>
            <a:r>
              <a:t/>
            </a:r>
            <a:endParaRPr sz="1800">
              <a:solidFill>
                <a:srgbClr val="E0E4E6"/>
              </a:solidFill>
            </a:endParaRPr>
          </a:p>
        </p:txBody>
      </p:sp>
      <p:sp>
        <p:nvSpPr>
          <p:cNvPr id="451" name="Google Shape;451;g2f191035c4e_1_330"/>
          <p:cNvSpPr/>
          <p:nvPr/>
        </p:nvSpPr>
        <p:spPr>
          <a:xfrm>
            <a:off x="4921694" y="2780050"/>
            <a:ext cx="44166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205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829"/>
              <a:buFont typeface="Spline Sans"/>
              <a:buNone/>
            </a:pPr>
            <a:r>
              <a:rPr b="1" i="0" lang="en-US" sz="2429" u="none" cap="none" strike="noStrike">
                <a:solidFill>
                  <a:srgbClr val="00425A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И</a:t>
            </a:r>
            <a:r>
              <a:rPr b="1" i="0" lang="en-US" sz="2429" u="none" cap="none" strike="noStrike">
                <a:solidFill>
                  <a:srgbClr val="E0E4E6"/>
                </a:solidFill>
                <a:latin typeface="Calibri"/>
                <a:ea typeface="Calibri"/>
                <a:cs typeface="Calibri"/>
                <a:sym typeface="Calibri"/>
              </a:rPr>
              <a:t>нтеграция Данных</a:t>
            </a:r>
            <a:endParaRPr b="0" i="0" sz="242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g2f191035c4e_1_330"/>
          <p:cNvSpPr/>
          <p:nvPr/>
        </p:nvSpPr>
        <p:spPr>
          <a:xfrm>
            <a:off x="4921705" y="3392725"/>
            <a:ext cx="4669200" cy="23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650"/>
              <a:buFont typeface="Barlow"/>
              <a:buNone/>
            </a:pPr>
            <a:r>
              <a:rPr i="0" lang="en-US" sz="1800" u="none" cap="none" strike="noStrike">
                <a:solidFill>
                  <a:srgbClr val="E0E4E6"/>
                </a:solidFill>
              </a:rPr>
              <a:t>Объединение информации о клиентах и продуктах из различных источников позволит создавать максимально релевантные предложения.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sp>
        <p:nvSpPr>
          <p:cNvPr id="453" name="Google Shape;453;g2f191035c4e_1_330"/>
          <p:cNvSpPr/>
          <p:nvPr/>
        </p:nvSpPr>
        <p:spPr>
          <a:xfrm>
            <a:off x="10284424" y="2780050"/>
            <a:ext cx="35373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205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829"/>
              <a:buFont typeface="Spline Sans"/>
              <a:buNone/>
            </a:pPr>
            <a:r>
              <a:rPr b="1" lang="en-US" sz="2429">
                <a:solidFill>
                  <a:srgbClr val="00425A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Г</a:t>
            </a:r>
            <a:r>
              <a:rPr b="1" lang="en-US" sz="2429">
                <a:solidFill>
                  <a:srgbClr val="E0E4E6"/>
                </a:solidFill>
                <a:latin typeface="Calibri"/>
                <a:ea typeface="Calibri"/>
                <a:cs typeface="Calibri"/>
                <a:sym typeface="Calibri"/>
              </a:rPr>
              <a:t>ибкая Архитектура</a:t>
            </a:r>
            <a:endParaRPr sz="242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5205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829"/>
              <a:buFont typeface="Spline Sans"/>
              <a:buNone/>
            </a:pPr>
            <a:r>
              <a:t/>
            </a:r>
            <a:endParaRPr b="1" sz="2429">
              <a:solidFill>
                <a:srgbClr val="00425A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2f191035c4e_1_330"/>
          <p:cNvSpPr/>
          <p:nvPr/>
        </p:nvSpPr>
        <p:spPr>
          <a:xfrm>
            <a:off x="10284424" y="3369823"/>
            <a:ext cx="3975000" cy="22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650"/>
              <a:buFont typeface="Barlow"/>
              <a:buNone/>
            </a:pPr>
            <a:r>
              <a:rPr lang="en-US" sz="1800">
                <a:solidFill>
                  <a:srgbClr val="E0E4E6"/>
                </a:solidFill>
              </a:rPr>
              <a:t>Модульная структура решения обеспечит легкую интеграцию с экосистемой партнеров и возможность дальнейшего масштабирования.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650"/>
              <a:buFont typeface="Barlow"/>
              <a:buNone/>
            </a:pPr>
            <a:r>
              <a:t/>
            </a:r>
            <a:endParaRPr sz="1800">
              <a:solidFill>
                <a:srgbClr val="E0E4E6"/>
              </a:solidFill>
            </a:endParaRPr>
          </a:p>
        </p:txBody>
      </p:sp>
      <p:sp>
        <p:nvSpPr>
          <p:cNvPr id="455" name="Google Shape;455;g2f191035c4e_1_330"/>
          <p:cNvSpPr/>
          <p:nvPr/>
        </p:nvSpPr>
        <p:spPr>
          <a:xfrm>
            <a:off x="8890550" y="364275"/>
            <a:ext cx="3298800" cy="174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6" name="Google Shape;456;g2f191035c4e_1_330"/>
          <p:cNvPicPr preferRelativeResize="0"/>
          <p:nvPr/>
        </p:nvPicPr>
        <p:blipFill rotWithShape="1">
          <a:blip r:embed="rId4">
            <a:alphaModFix/>
          </a:blip>
          <a:srcRect b="0" l="0" r="33770" t="0"/>
          <a:stretch/>
        </p:blipFill>
        <p:spPr>
          <a:xfrm>
            <a:off x="2465325" y="364275"/>
            <a:ext cx="6440198" cy="174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g2f191035c4e_1_3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10525" y="762014"/>
            <a:ext cx="3107000" cy="1042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f191035c4e_1_8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464" name="Google Shape;464;g2f191035c4e_1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g2f191035c4e_1_80"/>
          <p:cNvSpPr/>
          <p:nvPr/>
        </p:nvSpPr>
        <p:spPr>
          <a:xfrm>
            <a:off x="1321356" y="3917275"/>
            <a:ext cx="11987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89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5"/>
              <a:buFont typeface="Calibri"/>
              <a:buNone/>
            </a:pPr>
            <a:r>
              <a:t/>
            </a:r>
            <a:endParaRPr b="0" i="0" sz="194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466" name="Google Shape;466;g2f191035c4e_1_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 cap="flat" cmpd="sng" w="9525">
            <a:solidFill>
              <a:srgbClr val="F99D5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67" name="Google Shape;467;g2f191035c4e_1_80"/>
          <p:cNvSpPr/>
          <p:nvPr/>
        </p:nvSpPr>
        <p:spPr>
          <a:xfrm>
            <a:off x="1444724" y="3310600"/>
            <a:ext cx="24993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20"/>
              <a:buFont typeface="Spline Sans"/>
              <a:buNone/>
            </a:pPr>
            <a:r>
              <a:rPr b="1" lang="en-US" sz="3600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Спасибо!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g2f191035c4e_1_80"/>
          <p:cNvSpPr/>
          <p:nvPr/>
        </p:nvSpPr>
        <p:spPr>
          <a:xfrm>
            <a:off x="5422125" y="41525"/>
            <a:ext cx="9144000" cy="18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31500" spcFirstLastPara="1" rIns="73150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175"/>
              <a:buFont typeface="Spline Sans"/>
              <a:buNone/>
            </a:pPr>
            <a:r>
              <a:rPr b="1" lang="en-US" sz="3000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Команда</a:t>
            </a:r>
            <a:endParaRPr b="1" sz="3000">
              <a:solidFill>
                <a:srgbClr val="F0FC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175"/>
              <a:buFont typeface="Spline Sans"/>
              <a:buNone/>
            </a:pPr>
            <a:r>
              <a:rPr b="1" lang="en-US" sz="3000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“Опять уронили”</a:t>
            </a:r>
            <a:endParaRPr b="1" sz="3000">
              <a:solidFill>
                <a:srgbClr val="F0F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g2f191035c4e_1_80"/>
          <p:cNvSpPr/>
          <p:nvPr/>
        </p:nvSpPr>
        <p:spPr>
          <a:xfrm>
            <a:off x="5849178" y="3600350"/>
            <a:ext cx="23733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440"/>
              <a:buFont typeface="Barlow"/>
              <a:buNone/>
            </a:pPr>
            <a:r>
              <a:rPr b="1" lang="en-US" sz="1840">
                <a:solidFill>
                  <a:srgbClr val="E0E4E6"/>
                </a:solidFill>
                <a:latin typeface="Calibri"/>
                <a:ea typeface="Calibri"/>
                <a:cs typeface="Calibri"/>
                <a:sym typeface="Calibri"/>
              </a:rPr>
              <a:t>Невзоров Владимир</a:t>
            </a:r>
            <a:endParaRPr b="1" sz="1840">
              <a:solidFill>
                <a:srgbClr val="E0E4E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440"/>
              <a:buFont typeface="Barlow"/>
              <a:buNone/>
            </a:pPr>
            <a:r>
              <a:rPr b="1" lang="en-US" sz="1840">
                <a:solidFill>
                  <a:srgbClr val="E0E4E6"/>
                </a:solidFill>
                <a:latin typeface="Calibri"/>
                <a:ea typeface="Calibri"/>
                <a:cs typeface="Calibri"/>
                <a:sym typeface="Calibri"/>
              </a:rPr>
              <a:t>архитектор</a:t>
            </a:r>
            <a:endParaRPr b="1" sz="1840">
              <a:solidFill>
                <a:srgbClr val="E0E4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g2f191035c4e_1_80"/>
          <p:cNvSpPr/>
          <p:nvPr/>
        </p:nvSpPr>
        <p:spPr>
          <a:xfrm>
            <a:off x="6368490" y="6658625"/>
            <a:ext cx="23733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440"/>
              <a:buFont typeface="Barlow"/>
              <a:buNone/>
            </a:pPr>
            <a:r>
              <a:rPr b="1" lang="en-US" sz="1840">
                <a:solidFill>
                  <a:srgbClr val="E0E4E6"/>
                </a:solidFill>
                <a:latin typeface="Calibri"/>
                <a:ea typeface="Calibri"/>
                <a:cs typeface="Calibri"/>
                <a:sym typeface="Calibri"/>
              </a:rPr>
              <a:t>Иван Богданов</a:t>
            </a:r>
            <a:endParaRPr b="1" sz="1840">
              <a:solidFill>
                <a:srgbClr val="E0E4E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440"/>
              <a:buFont typeface="Barlow"/>
              <a:buNone/>
            </a:pPr>
            <a:r>
              <a:rPr b="1" lang="en-US" sz="1840">
                <a:solidFill>
                  <a:srgbClr val="E0E4E6"/>
                </a:solidFill>
                <a:latin typeface="Calibri"/>
                <a:ea typeface="Calibri"/>
                <a:cs typeface="Calibri"/>
                <a:sym typeface="Calibri"/>
              </a:rPr>
              <a:t>фронтенд</a:t>
            </a:r>
            <a:endParaRPr b="1" sz="1840">
              <a:solidFill>
                <a:srgbClr val="E0E4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g2f191035c4e_1_80"/>
          <p:cNvSpPr/>
          <p:nvPr/>
        </p:nvSpPr>
        <p:spPr>
          <a:xfrm>
            <a:off x="12104700" y="6701775"/>
            <a:ext cx="20421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440"/>
              <a:buFont typeface="Barlow"/>
              <a:buNone/>
            </a:pPr>
            <a:r>
              <a:rPr b="1" lang="en-US" sz="1840">
                <a:solidFill>
                  <a:srgbClr val="E0E4E6"/>
                </a:solidFill>
                <a:latin typeface="Calibri"/>
                <a:ea typeface="Calibri"/>
                <a:cs typeface="Calibri"/>
                <a:sym typeface="Calibri"/>
              </a:rPr>
              <a:t>Илья Ганжа</a:t>
            </a:r>
            <a:endParaRPr b="1" sz="1840">
              <a:solidFill>
                <a:srgbClr val="E0E4E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440"/>
              <a:buFont typeface="Barlow"/>
              <a:buNone/>
            </a:pPr>
            <a:r>
              <a:rPr b="1" lang="en-US" sz="1840">
                <a:solidFill>
                  <a:srgbClr val="E0E4E6"/>
                </a:solidFill>
                <a:latin typeface="Calibri"/>
                <a:ea typeface="Calibri"/>
                <a:cs typeface="Calibri"/>
                <a:sym typeface="Calibri"/>
              </a:rPr>
              <a:t>аналитик</a:t>
            </a:r>
            <a:endParaRPr b="1" sz="1840">
              <a:solidFill>
                <a:srgbClr val="E0E4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g2f191035c4e_1_80"/>
          <p:cNvSpPr/>
          <p:nvPr/>
        </p:nvSpPr>
        <p:spPr>
          <a:xfrm>
            <a:off x="12257103" y="3536275"/>
            <a:ext cx="23733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440"/>
              <a:buFont typeface="Barlow"/>
              <a:buNone/>
            </a:pPr>
            <a:r>
              <a:rPr b="1" lang="en-US" sz="1840">
                <a:solidFill>
                  <a:srgbClr val="E0E4E6"/>
                </a:solidFill>
                <a:latin typeface="Calibri"/>
                <a:ea typeface="Calibri"/>
                <a:cs typeface="Calibri"/>
                <a:sym typeface="Calibri"/>
              </a:rPr>
              <a:t>Максим </a:t>
            </a:r>
            <a:r>
              <a:rPr b="1" lang="en-US" sz="1840">
                <a:solidFill>
                  <a:srgbClr val="E0E4E6"/>
                </a:solidFill>
                <a:latin typeface="Calibri"/>
                <a:ea typeface="Calibri"/>
                <a:cs typeface="Calibri"/>
                <a:sym typeface="Calibri"/>
              </a:rPr>
              <a:t>К</a:t>
            </a:r>
            <a:r>
              <a:rPr b="1" lang="en-US" sz="1840">
                <a:solidFill>
                  <a:srgbClr val="E0E4E6"/>
                </a:solidFill>
                <a:latin typeface="Calibri"/>
                <a:ea typeface="Calibri"/>
                <a:cs typeface="Calibri"/>
                <a:sym typeface="Calibri"/>
              </a:rPr>
              <a:t>орпушевский</a:t>
            </a:r>
            <a:endParaRPr b="1" sz="1840">
              <a:solidFill>
                <a:srgbClr val="E0E4E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440"/>
              <a:buFont typeface="Barlow"/>
              <a:buNone/>
            </a:pPr>
            <a:r>
              <a:rPr b="1" lang="en-US" sz="1840">
                <a:solidFill>
                  <a:srgbClr val="E0E4E6"/>
                </a:solidFill>
                <a:latin typeface="Calibri"/>
                <a:ea typeface="Calibri"/>
                <a:cs typeface="Calibri"/>
                <a:sym typeface="Calibri"/>
              </a:rPr>
              <a:t>фулстек</a:t>
            </a:r>
            <a:endParaRPr b="1" sz="1840">
              <a:solidFill>
                <a:srgbClr val="E0E4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3" name="Google Shape;473;g2f191035c4e_1_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76088" y="4723025"/>
            <a:ext cx="1944250" cy="19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g2f191035c4e_1_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6600" y="4723016"/>
            <a:ext cx="1944250" cy="1935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g2f191035c4e_1_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63700" y="1600688"/>
            <a:ext cx="1944250" cy="1935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g2f191035c4e_1_8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104700" y="1600700"/>
            <a:ext cx="1944225" cy="1935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g2f191035c4e_1_8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085725" y="5733725"/>
            <a:ext cx="1944250" cy="1935609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g2f191035c4e_1_80"/>
          <p:cNvSpPr txBox="1"/>
          <p:nvPr/>
        </p:nvSpPr>
        <p:spPr>
          <a:xfrm>
            <a:off x="7953275" y="7478400"/>
            <a:ext cx="30000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40">
                <a:solidFill>
                  <a:srgbClr val="E0E4E6"/>
                </a:solidFill>
                <a:latin typeface="Calibri"/>
                <a:ea typeface="Calibri"/>
                <a:cs typeface="Calibri"/>
                <a:sym typeface="Calibri"/>
              </a:rPr>
              <a:t>Алена Цветова</a:t>
            </a:r>
            <a:endParaRPr b="1" sz="1840">
              <a:solidFill>
                <a:srgbClr val="E0E4E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40">
                <a:solidFill>
                  <a:srgbClr val="E0E4E6"/>
                </a:solidFill>
                <a:latin typeface="Calibri"/>
                <a:ea typeface="Calibri"/>
                <a:cs typeface="Calibri"/>
                <a:sym typeface="Calibri"/>
              </a:rPr>
              <a:t>продукт-менеджер</a:t>
            </a:r>
            <a:endParaRPr b="1" sz="1840">
              <a:solidFill>
                <a:srgbClr val="E0E4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9" name="Google Shape;479;g2f191035c4e_1_8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336900" y="2073575"/>
            <a:ext cx="3395362" cy="3188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f191035c4e_0_45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44" name="Google Shape;44;g2f191035c4e_0_4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 cap="flat" cmpd="sng" w="9525">
            <a:solidFill>
              <a:srgbClr val="F99D5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5" name="Google Shape;45;g2f191035c4e_0_458"/>
          <p:cNvSpPr/>
          <p:nvPr/>
        </p:nvSpPr>
        <p:spPr>
          <a:xfrm>
            <a:off x="5923752" y="2122390"/>
            <a:ext cx="399900" cy="399900"/>
          </a:xfrm>
          <a:prstGeom prst="roundRect">
            <a:avLst>
              <a:gd fmla="val 66671" name="adj"/>
            </a:avLst>
          </a:prstGeom>
          <a:solidFill>
            <a:srgbClr val="0A081B"/>
          </a:solidFill>
          <a:ln cap="flat" cmpd="sng" w="15225">
            <a:solidFill>
              <a:srgbClr val="16FF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2f191035c4e_0_458"/>
          <p:cNvSpPr/>
          <p:nvPr/>
        </p:nvSpPr>
        <p:spPr>
          <a:xfrm>
            <a:off x="5980364" y="2142750"/>
            <a:ext cx="123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865"/>
              <a:buFont typeface="Spline Sans"/>
              <a:buNone/>
            </a:pPr>
            <a:r>
              <a:rPr b="1" i="0" lang="en-US" sz="1865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1</a:t>
            </a:r>
            <a:endParaRPr b="0" i="0" sz="18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g2f191035c4e_0_458"/>
          <p:cNvSpPr/>
          <p:nvPr/>
        </p:nvSpPr>
        <p:spPr>
          <a:xfrm>
            <a:off x="6501326" y="2122400"/>
            <a:ext cx="6845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8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555"/>
              <a:buFont typeface="Spline Sans"/>
              <a:buNone/>
            </a:pPr>
            <a:r>
              <a:rPr b="1" i="0" lang="en-US" sz="2000" u="none" cap="none" strike="noStrike">
                <a:solidFill>
                  <a:srgbClr val="E0E4E6"/>
                </a:solidFill>
              </a:rPr>
              <a:t>Снижение себестоимости лидогенерации</a:t>
            </a:r>
            <a:endParaRPr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48" name="Google Shape;48;g2f191035c4e_0_458"/>
          <p:cNvSpPr/>
          <p:nvPr/>
        </p:nvSpPr>
        <p:spPr>
          <a:xfrm>
            <a:off x="6501324" y="2551968"/>
            <a:ext cx="7322100" cy="1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400"/>
              <a:buFont typeface="Barlow"/>
              <a:buNone/>
            </a:pPr>
            <a:r>
              <a:rPr i="0" lang="en-US" sz="1400" u="none" cap="none" strike="noStrike">
                <a:solidFill>
                  <a:srgbClr val="E0E4E6"/>
                </a:solidFill>
              </a:rPr>
              <a:t>Существующие методы привлечения новых клиентов зачастую требуют значительных финансовых вложений. Внедрение интеллектуальной системы предложений позволит существенно оптимизировать этот процесс, направляя наиболее релевантные офферы конкретным потребителям.</a:t>
            </a:r>
            <a:endParaRPr i="0" sz="1400" u="none" cap="none" strike="noStrike">
              <a:solidFill>
                <a:schemeClr val="dk1"/>
              </a:solidFill>
            </a:endParaRPr>
          </a:p>
        </p:txBody>
      </p:sp>
      <p:sp>
        <p:nvSpPr>
          <p:cNvPr id="49" name="Google Shape;49;g2f191035c4e_0_458"/>
          <p:cNvSpPr/>
          <p:nvPr/>
        </p:nvSpPr>
        <p:spPr>
          <a:xfrm>
            <a:off x="5422125" y="346325"/>
            <a:ext cx="9144000" cy="18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31500" spcFirstLastPara="1" rIns="731500" wrap="square" tIns="0">
            <a:noAutofit/>
          </a:bodyPr>
          <a:lstStyle/>
          <a:p>
            <a:pPr indent="0" lvl="0" marL="0" rtl="0" algn="ctr">
              <a:lnSpc>
                <a:spcPct val="12508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3110"/>
              <a:buFont typeface="Spline Sans"/>
              <a:buNone/>
            </a:pPr>
            <a:r>
              <a:rPr b="1" lang="en-US" sz="3000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Цели и Задачи</a:t>
            </a:r>
            <a:endParaRPr b="1" sz="3000">
              <a:solidFill>
                <a:srgbClr val="F0F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g2f191035c4e_0_4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076" y="1995901"/>
            <a:ext cx="4840251" cy="484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f191035c4e_0_47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57" name="Google Shape;57;g2f191035c4e_0_4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 cap="flat" cmpd="sng" w="9525">
            <a:solidFill>
              <a:srgbClr val="F99D5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8" name="Google Shape;58;g2f191035c4e_0_479"/>
          <p:cNvSpPr/>
          <p:nvPr/>
        </p:nvSpPr>
        <p:spPr>
          <a:xfrm>
            <a:off x="5923752" y="2122390"/>
            <a:ext cx="399900" cy="399900"/>
          </a:xfrm>
          <a:prstGeom prst="roundRect">
            <a:avLst>
              <a:gd fmla="val 66671" name="adj"/>
            </a:avLst>
          </a:prstGeom>
          <a:solidFill>
            <a:srgbClr val="0A081B"/>
          </a:solidFill>
          <a:ln cap="flat" cmpd="sng" w="15225">
            <a:solidFill>
              <a:srgbClr val="16FF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f191035c4e_0_479"/>
          <p:cNvSpPr/>
          <p:nvPr/>
        </p:nvSpPr>
        <p:spPr>
          <a:xfrm>
            <a:off x="5980364" y="2142750"/>
            <a:ext cx="123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865"/>
              <a:buFont typeface="Spline Sans"/>
              <a:buNone/>
            </a:pPr>
            <a:r>
              <a:rPr b="1" i="0" lang="en-US" sz="1865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1</a:t>
            </a:r>
            <a:endParaRPr b="0" i="0" sz="18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g2f191035c4e_0_479"/>
          <p:cNvSpPr/>
          <p:nvPr/>
        </p:nvSpPr>
        <p:spPr>
          <a:xfrm>
            <a:off x="6501326" y="2122400"/>
            <a:ext cx="6845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8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555"/>
              <a:buFont typeface="Spline Sans"/>
              <a:buNone/>
            </a:pPr>
            <a:r>
              <a:rPr b="1" i="0" lang="en-US" sz="2000" u="none" cap="none" strike="noStrike">
                <a:solidFill>
                  <a:srgbClr val="E0E4E6"/>
                </a:solidFill>
              </a:rPr>
              <a:t>Снижение себестоимости лидогенерации</a:t>
            </a:r>
            <a:endParaRPr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61" name="Google Shape;61;g2f191035c4e_0_479"/>
          <p:cNvSpPr/>
          <p:nvPr/>
        </p:nvSpPr>
        <p:spPr>
          <a:xfrm>
            <a:off x="6501324" y="2551968"/>
            <a:ext cx="7322100" cy="1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400"/>
              <a:buFont typeface="Barlow"/>
              <a:buNone/>
            </a:pPr>
            <a:r>
              <a:rPr i="0" lang="en-US" sz="1400" u="none" cap="none" strike="noStrike">
                <a:solidFill>
                  <a:srgbClr val="E0E4E6"/>
                </a:solidFill>
              </a:rPr>
              <a:t>Существующие методы привлечения новых клиентов зачастую требуют значительных финансовых вложений. Внедрение интеллектуальной системы предложений позволит существенно оптимизировать этот процесс, направляя наиболее релевантные офферы конкретным потребителям.</a:t>
            </a:r>
            <a:endParaRPr i="0" sz="1400" u="none" cap="none" strike="noStrike">
              <a:solidFill>
                <a:schemeClr val="dk1"/>
              </a:solidFill>
            </a:endParaRPr>
          </a:p>
        </p:txBody>
      </p:sp>
      <p:sp>
        <p:nvSpPr>
          <p:cNvPr id="62" name="Google Shape;62;g2f191035c4e_0_479"/>
          <p:cNvSpPr/>
          <p:nvPr/>
        </p:nvSpPr>
        <p:spPr>
          <a:xfrm>
            <a:off x="5923752" y="4295400"/>
            <a:ext cx="399900" cy="399900"/>
          </a:xfrm>
          <a:prstGeom prst="roundRect">
            <a:avLst>
              <a:gd fmla="val 66671" name="adj"/>
            </a:avLst>
          </a:prstGeom>
          <a:solidFill>
            <a:srgbClr val="0A081B"/>
          </a:solidFill>
          <a:ln cap="flat" cmpd="sng" w="15225">
            <a:solidFill>
              <a:srgbClr val="29DD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f191035c4e_0_479"/>
          <p:cNvSpPr/>
          <p:nvPr/>
        </p:nvSpPr>
        <p:spPr>
          <a:xfrm>
            <a:off x="5850856" y="4295392"/>
            <a:ext cx="5457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865"/>
              <a:buFont typeface="Spline Sans"/>
              <a:buNone/>
            </a:pPr>
            <a:r>
              <a:rPr b="1" i="0" lang="en-US" sz="1865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2</a:t>
            </a:r>
            <a:endParaRPr b="0" i="0" sz="18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g2f191035c4e_0_479"/>
          <p:cNvSpPr/>
          <p:nvPr/>
        </p:nvSpPr>
        <p:spPr>
          <a:xfrm>
            <a:off x="6501325" y="4295400"/>
            <a:ext cx="71832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8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555"/>
              <a:buFont typeface="Spline Sans"/>
              <a:buNone/>
            </a:pPr>
            <a:r>
              <a:rPr b="1" i="0" lang="en-US" sz="2000" u="none" cap="none" strike="noStrike">
                <a:solidFill>
                  <a:srgbClr val="E0E4E6"/>
                </a:solidFill>
              </a:rPr>
              <a:t>Повышение доходности компаний-партнеров</a:t>
            </a:r>
            <a:endParaRPr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65" name="Google Shape;65;g2f191035c4e_0_479"/>
          <p:cNvSpPr/>
          <p:nvPr/>
        </p:nvSpPr>
        <p:spPr>
          <a:xfrm>
            <a:off x="6501324" y="4724978"/>
            <a:ext cx="73221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400"/>
              <a:buFont typeface="Barlow"/>
              <a:buNone/>
            </a:pPr>
            <a:r>
              <a:rPr i="0" lang="en-US" u="none" cap="none" strike="noStrike">
                <a:solidFill>
                  <a:srgbClr val="E0E4E6"/>
                </a:solidFill>
              </a:rPr>
              <a:t>Персонализированные предложения, основанные на глубоком анализе потребностей клиентов, обеспечат более высокую конверсию и, как следствие, увеличение выручки для всех участников экосистемы.</a:t>
            </a:r>
            <a:endParaRPr i="0" u="none" cap="none" strike="noStrike">
              <a:solidFill>
                <a:schemeClr val="dk1"/>
              </a:solidFill>
            </a:endParaRPr>
          </a:p>
        </p:txBody>
      </p:sp>
      <p:sp>
        <p:nvSpPr>
          <p:cNvPr id="66" name="Google Shape;66;g2f191035c4e_0_479"/>
          <p:cNvSpPr/>
          <p:nvPr/>
        </p:nvSpPr>
        <p:spPr>
          <a:xfrm>
            <a:off x="5422125" y="346325"/>
            <a:ext cx="9144000" cy="18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31500" spcFirstLastPara="1" rIns="731500" wrap="square" tIns="0">
            <a:noAutofit/>
          </a:bodyPr>
          <a:lstStyle/>
          <a:p>
            <a:pPr indent="0" lvl="0" marL="0" rtl="0" algn="ctr">
              <a:lnSpc>
                <a:spcPct val="12508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3110"/>
              <a:buFont typeface="Spline Sans"/>
              <a:buNone/>
            </a:pPr>
            <a:r>
              <a:rPr b="1" lang="en-US" sz="3000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Цели и Задачи</a:t>
            </a:r>
            <a:endParaRPr b="1" sz="3000">
              <a:solidFill>
                <a:srgbClr val="F0F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g2f191035c4e_0_4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076" y="1995901"/>
            <a:ext cx="4840251" cy="484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191035c4e_0_49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74" name="Google Shape;74;g2f191035c4e_0_4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 cap="flat" cmpd="sng" w="9525">
            <a:solidFill>
              <a:srgbClr val="F99D5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5" name="Google Shape;75;g2f191035c4e_0_499"/>
          <p:cNvSpPr/>
          <p:nvPr/>
        </p:nvSpPr>
        <p:spPr>
          <a:xfrm>
            <a:off x="5923752" y="2122390"/>
            <a:ext cx="399900" cy="399900"/>
          </a:xfrm>
          <a:prstGeom prst="roundRect">
            <a:avLst>
              <a:gd fmla="val 66671" name="adj"/>
            </a:avLst>
          </a:prstGeom>
          <a:solidFill>
            <a:srgbClr val="0A081B"/>
          </a:solidFill>
          <a:ln cap="flat" cmpd="sng" w="15225">
            <a:solidFill>
              <a:srgbClr val="16FF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2f191035c4e_0_499"/>
          <p:cNvSpPr/>
          <p:nvPr/>
        </p:nvSpPr>
        <p:spPr>
          <a:xfrm>
            <a:off x="5980364" y="2142750"/>
            <a:ext cx="123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865"/>
              <a:buFont typeface="Spline Sans"/>
              <a:buNone/>
            </a:pPr>
            <a:r>
              <a:rPr b="1" i="0" lang="en-US" sz="1865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1</a:t>
            </a:r>
            <a:endParaRPr b="0" i="0" sz="18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2f191035c4e_0_499"/>
          <p:cNvSpPr/>
          <p:nvPr/>
        </p:nvSpPr>
        <p:spPr>
          <a:xfrm>
            <a:off x="6501326" y="2122400"/>
            <a:ext cx="6845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8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555"/>
              <a:buFont typeface="Spline Sans"/>
              <a:buNone/>
            </a:pPr>
            <a:r>
              <a:rPr b="1" i="0" lang="en-US" sz="2000" u="none" cap="none" strike="noStrike">
                <a:solidFill>
                  <a:srgbClr val="E0E4E6"/>
                </a:solidFill>
              </a:rPr>
              <a:t>Снижение себестоимости лидогенерации</a:t>
            </a:r>
            <a:endParaRPr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78" name="Google Shape;78;g2f191035c4e_0_499"/>
          <p:cNvSpPr/>
          <p:nvPr/>
        </p:nvSpPr>
        <p:spPr>
          <a:xfrm>
            <a:off x="6501324" y="2551968"/>
            <a:ext cx="7322100" cy="1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400"/>
              <a:buFont typeface="Barlow"/>
              <a:buNone/>
            </a:pPr>
            <a:r>
              <a:rPr i="0" lang="en-US" sz="1400" u="none" cap="none" strike="noStrike">
                <a:solidFill>
                  <a:srgbClr val="E0E4E6"/>
                </a:solidFill>
              </a:rPr>
              <a:t>Существующие методы привлечения новых клиентов зачастую требуют значительных финансовых вложений. Внедрение интеллектуальной системы предложений позволит существенно оптимизировать этот процесс, направляя наиболее релевантные офферы конкретным потребителям.</a:t>
            </a:r>
            <a:endParaRPr i="0" sz="1400" u="none" cap="none" strike="noStrike">
              <a:solidFill>
                <a:schemeClr val="dk1"/>
              </a:solidFill>
            </a:endParaRPr>
          </a:p>
        </p:txBody>
      </p:sp>
      <p:sp>
        <p:nvSpPr>
          <p:cNvPr id="79" name="Google Shape;79;g2f191035c4e_0_499"/>
          <p:cNvSpPr/>
          <p:nvPr/>
        </p:nvSpPr>
        <p:spPr>
          <a:xfrm>
            <a:off x="5923752" y="4295400"/>
            <a:ext cx="399900" cy="399900"/>
          </a:xfrm>
          <a:prstGeom prst="roundRect">
            <a:avLst>
              <a:gd fmla="val 66671" name="adj"/>
            </a:avLst>
          </a:prstGeom>
          <a:solidFill>
            <a:srgbClr val="0A081B"/>
          </a:solidFill>
          <a:ln cap="flat" cmpd="sng" w="15225">
            <a:solidFill>
              <a:srgbClr val="29DD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2f191035c4e_0_499"/>
          <p:cNvSpPr/>
          <p:nvPr/>
        </p:nvSpPr>
        <p:spPr>
          <a:xfrm>
            <a:off x="5850856" y="4295392"/>
            <a:ext cx="5457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865"/>
              <a:buFont typeface="Spline Sans"/>
              <a:buNone/>
            </a:pPr>
            <a:r>
              <a:rPr b="1" i="0" lang="en-US" sz="1865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2</a:t>
            </a:r>
            <a:endParaRPr b="0" i="0" sz="18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2f191035c4e_0_499"/>
          <p:cNvSpPr/>
          <p:nvPr/>
        </p:nvSpPr>
        <p:spPr>
          <a:xfrm>
            <a:off x="6501325" y="4295400"/>
            <a:ext cx="71832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8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555"/>
              <a:buFont typeface="Spline Sans"/>
              <a:buNone/>
            </a:pPr>
            <a:r>
              <a:rPr b="1" i="0" lang="en-US" sz="2000" u="none" cap="none" strike="noStrike">
                <a:solidFill>
                  <a:srgbClr val="E0E4E6"/>
                </a:solidFill>
              </a:rPr>
              <a:t>Повышение доходности компаний-партнеров</a:t>
            </a:r>
            <a:endParaRPr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82" name="Google Shape;82;g2f191035c4e_0_499"/>
          <p:cNvSpPr/>
          <p:nvPr/>
        </p:nvSpPr>
        <p:spPr>
          <a:xfrm>
            <a:off x="6501324" y="4724978"/>
            <a:ext cx="73221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400"/>
              <a:buFont typeface="Barlow"/>
              <a:buNone/>
            </a:pPr>
            <a:r>
              <a:rPr i="0" lang="en-US" u="none" cap="none" strike="noStrike">
                <a:solidFill>
                  <a:srgbClr val="E0E4E6"/>
                </a:solidFill>
              </a:rPr>
              <a:t>Персонализированные предложения, основанные на глубоком анализе потребностей клиентов, обеспечат более высокую конверсию и, как следствие, увеличение выручки для всех участников экосистемы.</a:t>
            </a:r>
            <a:endParaRPr i="0" u="none" cap="none" strike="noStrike">
              <a:solidFill>
                <a:schemeClr val="dk1"/>
              </a:solidFill>
            </a:endParaRPr>
          </a:p>
        </p:txBody>
      </p:sp>
      <p:sp>
        <p:nvSpPr>
          <p:cNvPr id="83" name="Google Shape;83;g2f191035c4e_0_499"/>
          <p:cNvSpPr/>
          <p:nvPr/>
        </p:nvSpPr>
        <p:spPr>
          <a:xfrm>
            <a:off x="5923752" y="6107888"/>
            <a:ext cx="399900" cy="399900"/>
          </a:xfrm>
          <a:prstGeom prst="roundRect">
            <a:avLst>
              <a:gd fmla="val 66671" name="adj"/>
            </a:avLst>
          </a:prstGeom>
          <a:solidFill>
            <a:srgbClr val="0A081B"/>
          </a:solidFill>
          <a:ln cap="flat" cmpd="sng" w="15225">
            <a:solidFill>
              <a:srgbClr val="37A7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2f191035c4e_0_499"/>
          <p:cNvSpPr/>
          <p:nvPr/>
        </p:nvSpPr>
        <p:spPr>
          <a:xfrm>
            <a:off x="5902450" y="6132800"/>
            <a:ext cx="4425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865"/>
              <a:buFont typeface="Spline Sans"/>
              <a:buNone/>
            </a:pPr>
            <a:r>
              <a:rPr b="1" i="0" lang="en-US" sz="1865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3</a:t>
            </a:r>
            <a:endParaRPr b="0" i="0" sz="18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2f191035c4e_0_499"/>
          <p:cNvSpPr/>
          <p:nvPr/>
        </p:nvSpPr>
        <p:spPr>
          <a:xfrm>
            <a:off x="6501325" y="6107900"/>
            <a:ext cx="71832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8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555"/>
              <a:buFont typeface="Spline Sans"/>
              <a:buNone/>
            </a:pPr>
            <a:r>
              <a:rPr b="1" i="0" lang="en-US" sz="2000" u="none" cap="none" strike="noStrike">
                <a:solidFill>
                  <a:srgbClr val="E0E4E6"/>
                </a:solidFill>
              </a:rPr>
              <a:t>Оптимизация использования клиентской базы</a:t>
            </a:r>
            <a:endParaRPr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86" name="Google Shape;86;g2f191035c4e_0_499"/>
          <p:cNvSpPr/>
          <p:nvPr/>
        </p:nvSpPr>
        <p:spPr>
          <a:xfrm>
            <a:off x="6501324" y="6537466"/>
            <a:ext cx="73221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400"/>
              <a:buFont typeface="Barlow"/>
              <a:buNone/>
            </a:pPr>
            <a:r>
              <a:rPr i="0" lang="en-US" sz="1400" u="none" cap="none" strike="noStrike">
                <a:solidFill>
                  <a:srgbClr val="E0E4E6"/>
                </a:solidFill>
              </a:rPr>
              <a:t>Объединение информации о клиентах различных партнеров позволит выявлять скрытые паттерны и предлагать им продукты с максимальной вероятностью востребованности.</a:t>
            </a:r>
            <a:endParaRPr i="0" sz="1400" u="none" cap="none" strike="noStrike">
              <a:solidFill>
                <a:schemeClr val="dk1"/>
              </a:solidFill>
            </a:endParaRPr>
          </a:p>
        </p:txBody>
      </p:sp>
      <p:sp>
        <p:nvSpPr>
          <p:cNvPr id="87" name="Google Shape;87;g2f191035c4e_0_499"/>
          <p:cNvSpPr/>
          <p:nvPr/>
        </p:nvSpPr>
        <p:spPr>
          <a:xfrm>
            <a:off x="5422125" y="346325"/>
            <a:ext cx="9144000" cy="18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731500" spcFirstLastPara="1" rIns="731500" wrap="square" tIns="0">
            <a:noAutofit/>
          </a:bodyPr>
          <a:lstStyle/>
          <a:p>
            <a:pPr indent="0" lvl="0" marL="0" rtl="0" algn="ctr">
              <a:lnSpc>
                <a:spcPct val="12508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3110"/>
              <a:buFont typeface="Spline Sans"/>
              <a:buNone/>
            </a:pPr>
            <a:r>
              <a:rPr b="1" lang="en-US" sz="3000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Цели и Задачи</a:t>
            </a:r>
            <a:endParaRPr b="1" sz="3000">
              <a:solidFill>
                <a:srgbClr val="F0F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g2f191035c4e_0_4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076" y="1995901"/>
            <a:ext cx="4840251" cy="484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191035c4e_0_2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95" name="Google Shape;95;g2f191035c4e_0_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6129137" y="-6129138"/>
            <a:ext cx="2366825" cy="14625101"/>
          </a:xfrm>
          <a:prstGeom prst="rect">
            <a:avLst/>
          </a:prstGeom>
          <a:noFill/>
          <a:ln cap="flat" cmpd="sng" w="9525">
            <a:solidFill>
              <a:srgbClr val="F99D5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6" name="Google Shape;96;g2f191035c4e_0_210"/>
          <p:cNvSpPr/>
          <p:nvPr/>
        </p:nvSpPr>
        <p:spPr>
          <a:xfrm>
            <a:off x="519131" y="1341133"/>
            <a:ext cx="6401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20"/>
              <a:buFont typeface="Spline Sans"/>
              <a:buNone/>
            </a:pPr>
            <a:r>
              <a:rPr b="1" i="0" lang="en-US" sz="4320" u="none" cap="none" strike="noStrike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Архитектура Решения</a:t>
            </a:r>
            <a:endParaRPr b="0" i="0" sz="43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2f191035c4e_0_210"/>
          <p:cNvSpPr/>
          <p:nvPr/>
        </p:nvSpPr>
        <p:spPr>
          <a:xfrm>
            <a:off x="-27900" y="3369825"/>
            <a:ext cx="4901700" cy="3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7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45"/>
              <a:buFont typeface="Barlow"/>
              <a:buNone/>
            </a:pPr>
            <a:r>
              <a:t/>
            </a:r>
            <a:endParaRPr i="0" sz="1445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191035c4e_0_51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04" name="Google Shape;104;g2f191035c4e_0_5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6129137" y="-6129138"/>
            <a:ext cx="2366825" cy="14625101"/>
          </a:xfrm>
          <a:prstGeom prst="rect">
            <a:avLst/>
          </a:prstGeom>
          <a:noFill/>
          <a:ln cap="flat" cmpd="sng" w="9525">
            <a:solidFill>
              <a:srgbClr val="F99D5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5" name="Google Shape;105;g2f191035c4e_0_519"/>
          <p:cNvSpPr/>
          <p:nvPr/>
        </p:nvSpPr>
        <p:spPr>
          <a:xfrm>
            <a:off x="519131" y="1341133"/>
            <a:ext cx="6401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20"/>
              <a:buFont typeface="Spline Sans"/>
              <a:buNone/>
            </a:pPr>
            <a:r>
              <a:rPr b="1" i="0" lang="en-US" sz="4320" u="none" cap="none" strike="noStrike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Архитектура Решения</a:t>
            </a:r>
            <a:endParaRPr b="0" i="0" sz="43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2f191035c4e_0_519"/>
          <p:cNvSpPr/>
          <p:nvPr/>
        </p:nvSpPr>
        <p:spPr>
          <a:xfrm>
            <a:off x="290530" y="2780109"/>
            <a:ext cx="2743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2160"/>
              <a:buFont typeface="Spline Sans"/>
              <a:buNone/>
            </a:pPr>
            <a:r>
              <a:rPr b="1" i="0" lang="en-US" sz="2400" u="none" cap="none" strike="noStrike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База данных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2f191035c4e_0_519"/>
          <p:cNvSpPr/>
          <p:nvPr/>
        </p:nvSpPr>
        <p:spPr>
          <a:xfrm>
            <a:off x="-27900" y="3369825"/>
            <a:ext cx="4901700" cy="3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7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45"/>
              <a:buFont typeface="Barlow"/>
              <a:buNone/>
            </a:pPr>
            <a:r>
              <a:t/>
            </a:r>
            <a:endParaRPr i="0" sz="1445" u="none" cap="none" strike="noStrike">
              <a:solidFill>
                <a:schemeClr val="dk1"/>
              </a:solidFill>
            </a:endParaRPr>
          </a:p>
        </p:txBody>
      </p:sp>
      <p:sp>
        <p:nvSpPr>
          <p:cNvPr id="108" name="Google Shape;108;g2f191035c4e_0_519"/>
          <p:cNvSpPr/>
          <p:nvPr/>
        </p:nvSpPr>
        <p:spPr>
          <a:xfrm>
            <a:off x="1372750" y="3452403"/>
            <a:ext cx="2841000" cy="14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E0E4E6"/>
                </a:solidFill>
              </a:rPr>
              <a:t>Централизованное хранилище данных о клиентах, продуктах и результатах работы интеллектуальной системы.</a:t>
            </a:r>
            <a:endParaRPr>
              <a:solidFill>
                <a:srgbClr val="E0E4E6"/>
              </a:solidFill>
            </a:endParaRPr>
          </a:p>
        </p:txBody>
      </p:sp>
      <p:pic>
        <p:nvPicPr>
          <p:cNvPr id="109" name="Google Shape;109;g2f191035c4e_0_5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201" y="3526673"/>
            <a:ext cx="739150" cy="844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191035c4e_0_3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16" name="Google Shape;116;g2f191035c4e_0_3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6129137" y="-6129138"/>
            <a:ext cx="2366825" cy="14625101"/>
          </a:xfrm>
          <a:prstGeom prst="rect">
            <a:avLst/>
          </a:prstGeom>
          <a:noFill/>
          <a:ln cap="flat" cmpd="sng" w="9525">
            <a:solidFill>
              <a:srgbClr val="F99D5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Google Shape;117;g2f191035c4e_0_310"/>
          <p:cNvSpPr/>
          <p:nvPr/>
        </p:nvSpPr>
        <p:spPr>
          <a:xfrm>
            <a:off x="519131" y="1341133"/>
            <a:ext cx="6401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20"/>
              <a:buFont typeface="Spline Sans"/>
              <a:buNone/>
            </a:pPr>
            <a:r>
              <a:rPr b="1" i="0" lang="en-US" sz="4320" u="none" cap="none" strike="noStrike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Архитектура Решения</a:t>
            </a:r>
            <a:endParaRPr b="0" i="0" sz="43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2f191035c4e_0_310"/>
          <p:cNvSpPr/>
          <p:nvPr/>
        </p:nvSpPr>
        <p:spPr>
          <a:xfrm>
            <a:off x="290530" y="2780109"/>
            <a:ext cx="2743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2160"/>
              <a:buFont typeface="Spline Sans"/>
              <a:buNone/>
            </a:pPr>
            <a:r>
              <a:rPr b="1" i="0" lang="en-US" sz="2400" u="none" cap="none" strike="noStrike">
                <a:solidFill>
                  <a:srgbClr val="F0FCFF"/>
                </a:solidFill>
                <a:latin typeface="Calibri"/>
                <a:ea typeface="Calibri"/>
                <a:cs typeface="Calibri"/>
                <a:sym typeface="Calibri"/>
              </a:rPr>
              <a:t>База данных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2f191035c4e_0_310"/>
          <p:cNvSpPr/>
          <p:nvPr/>
        </p:nvSpPr>
        <p:spPr>
          <a:xfrm>
            <a:off x="-27900" y="3369825"/>
            <a:ext cx="4901700" cy="3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7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45"/>
              <a:buFont typeface="Barlow"/>
              <a:buNone/>
            </a:pPr>
            <a:r>
              <a:t/>
            </a:r>
            <a:endParaRPr i="0" sz="1445" u="none" cap="none" strike="noStrike">
              <a:solidFill>
                <a:schemeClr val="dk1"/>
              </a:solidFill>
            </a:endParaRPr>
          </a:p>
        </p:txBody>
      </p:sp>
      <p:sp>
        <p:nvSpPr>
          <p:cNvPr id="120" name="Google Shape;120;g2f191035c4e_0_310"/>
          <p:cNvSpPr/>
          <p:nvPr/>
        </p:nvSpPr>
        <p:spPr>
          <a:xfrm>
            <a:off x="4696270" y="2780109"/>
            <a:ext cx="2743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Calibri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Интерфейс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2f191035c4e_0_310"/>
          <p:cNvSpPr/>
          <p:nvPr/>
        </p:nvSpPr>
        <p:spPr>
          <a:xfrm>
            <a:off x="1372750" y="3452403"/>
            <a:ext cx="2841000" cy="14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E0E4E6"/>
                </a:solidFill>
              </a:rPr>
              <a:t>Централизованное хранилище данных о клиентах, продуктах и результатах работы интеллектуальной системы.</a:t>
            </a:r>
            <a:endParaRPr>
              <a:solidFill>
                <a:srgbClr val="E0E4E6"/>
              </a:solidFill>
            </a:endParaRPr>
          </a:p>
        </p:txBody>
      </p:sp>
      <p:pic>
        <p:nvPicPr>
          <p:cNvPr id="122" name="Google Shape;122;g2f191035c4e_0_3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875" y="3392724"/>
            <a:ext cx="2027526" cy="108814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2f191035c4e_0_310"/>
          <p:cNvSpPr/>
          <p:nvPr/>
        </p:nvSpPr>
        <p:spPr>
          <a:xfrm>
            <a:off x="6902524" y="3452407"/>
            <a:ext cx="2841000" cy="22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E0E4E6"/>
                </a:solidFill>
              </a:rPr>
              <a:t>Гибкий интерфейс взаимодействия между пользователями и платформой.</a:t>
            </a:r>
            <a:endParaRPr>
              <a:solidFill>
                <a:srgbClr val="E0E4E6"/>
              </a:solidFill>
            </a:endParaRPr>
          </a:p>
        </p:txBody>
      </p:sp>
      <p:cxnSp>
        <p:nvCxnSpPr>
          <p:cNvPr id="124" name="Google Shape;124;g2f191035c4e_0_310"/>
          <p:cNvCxnSpPr/>
          <p:nvPr/>
        </p:nvCxnSpPr>
        <p:spPr>
          <a:xfrm flipH="1">
            <a:off x="4414350" y="2865700"/>
            <a:ext cx="12000" cy="4063200"/>
          </a:xfrm>
          <a:prstGeom prst="straightConnector1">
            <a:avLst/>
          </a:prstGeom>
          <a:noFill/>
          <a:ln cap="flat" cmpd="sng" w="9525">
            <a:solidFill>
              <a:srgbClr val="C88B5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5" name="Google Shape;125;g2f191035c4e_0_3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201" y="3526673"/>
            <a:ext cx="739150" cy="844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2024-08-05T05:23:00Z</dcterms:created>
  <dc:creator>PptxGenJS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8525C6DBB6AA4269A5035E946F301601_13</vt:lpwstr>
  </property>
  <property fmtid="{D5CDD505-2E9C-101B-9397-08002B2CF9AE}" pid="3" name="KSOProductBuildVer">
    <vt:lpwstr>1049-12.2.0.17153</vt:lpwstr>
  </property>
</Properties>
</file>