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86" r:id="rId2"/>
    <p:sldId id="356" r:id="rId3"/>
    <p:sldId id="355" r:id="rId4"/>
    <p:sldId id="358" r:id="rId5"/>
    <p:sldId id="359" r:id="rId6"/>
    <p:sldId id="362" r:id="rId7"/>
    <p:sldId id="363" r:id="rId8"/>
    <p:sldId id="364" r:id="rId9"/>
    <p:sldId id="366" r:id="rId10"/>
    <p:sldId id="367" r:id="rId11"/>
    <p:sldId id="368" r:id="rId12"/>
    <p:sldId id="369" r:id="rId13"/>
    <p:sldId id="370" r:id="rId14"/>
    <p:sldId id="373" r:id="rId15"/>
    <p:sldId id="376" r:id="rId16"/>
    <p:sldId id="371" r:id="rId17"/>
    <p:sldId id="372" r:id="rId18"/>
    <p:sldId id="374" r:id="rId19"/>
    <p:sldId id="375" r:id="rId20"/>
    <p:sldId id="343" r:id="rId21"/>
    <p:sldId id="357" r:id="rId22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6699"/>
    <a:srgbClr val="FCA380"/>
    <a:srgbClr val="6659DD"/>
    <a:srgbClr val="F8C33E"/>
    <a:srgbClr val="FF99FF"/>
    <a:srgbClr val="CC99FF"/>
    <a:srgbClr val="FACD5C"/>
    <a:srgbClr val="FF9933"/>
    <a:srgbClr val="717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5470" autoAdjust="0"/>
  </p:normalViewPr>
  <p:slideViewPr>
    <p:cSldViewPr>
      <p:cViewPr varScale="1">
        <p:scale>
          <a:sx n="116" d="100"/>
          <a:sy n="116" d="100"/>
        </p:scale>
        <p:origin x="1080" y="108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482531-065D-41E7-A145-1D4707A5730B}" type="datetimeFigureOut">
              <a:rPr lang="zh-CN" altLang="en-US"/>
              <a:pPr>
                <a:defRPr/>
              </a:pPr>
              <a:t>2015/9/20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32DB9D-E44B-4536-A418-A5F632A38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1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79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6DDF1-9020-498A-8265-A55075CA9D5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1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12E-DBB3-4806-A660-B776E40D16C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4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F97A-FBBF-4ABF-A274-6746BB32EE1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2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1882-5F18-40FE-B68C-62B53CBC0C8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2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2055A-3EA9-47DA-89B9-20297AFC41E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1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5281-A856-45E7-8342-234E23A3409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8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1B23B-D310-455E-A747-9CB0E292351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08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AE25-3388-4160-8999-2B87A57DBB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23B6B-D19E-4BA7-9D10-7BF6CEE46D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8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001D6-93A1-4E1E-81E9-2F386FE0AE0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0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4E1BB67-AD3B-4BDE-BCE1-92F9A09469D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0.png"/><Relationship Id="rId4" Type="http://schemas.openxmlformats.org/officeDocument/2006/relationships/image" Target="../media/image7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7164289" y="2852936"/>
            <a:ext cx="12241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Yang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Zhou</a:t>
            </a:r>
          </a:p>
          <a:p>
            <a:pPr eaLnBrk="1" hangingPunct="1"/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2015/09/12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11188" y="2565400"/>
            <a:ext cx="8281987" cy="0"/>
          </a:xfrm>
          <a:prstGeom prst="line">
            <a:avLst/>
          </a:prstGeom>
          <a:ln w="66675">
            <a:solidFill>
              <a:schemeClr val="bg1">
                <a:lumMod val="65000"/>
              </a:schemeClr>
            </a:solidFill>
          </a:ln>
          <a:effectLst>
            <a:outerShdw dist="23000" dir="5400000" rotWithShape="0">
              <a:schemeClr val="bg1">
                <a:lumMod val="50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367463" y="1052513"/>
            <a:ext cx="0" cy="5184775"/>
          </a:xfrm>
          <a:prstGeom prst="line">
            <a:avLst/>
          </a:prstGeom>
          <a:ln w="9525" cap="sq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14464" y="1034107"/>
            <a:ext cx="5263380" cy="1508105"/>
          </a:xfrm>
          <a:prstGeom prst="rect">
            <a:avLst/>
          </a:prstGeom>
          <a:noFill/>
          <a:effectLst>
            <a:reflection blurRad="88900" stA="20000" endPos="76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ammps Simulation of      Thermal Conductivity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628800"/>
            <a:ext cx="728916" cy="7275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31" y="1628800"/>
            <a:ext cx="750802" cy="7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9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25602" y="1746935"/>
                <a:ext cx="2271456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602" y="1746935"/>
                <a:ext cx="2271456" cy="7645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596814" y="2027151"/>
            <a:ext cx="145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Heat current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96414" y="4856868"/>
                <a:ext cx="6033575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nary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14" y="4856868"/>
                <a:ext cx="6033575" cy="7645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99592" y="1092225"/>
                <a:ext cx="311360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092225"/>
                <a:ext cx="3113609" cy="526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96414" y="2591566"/>
                <a:ext cx="2261068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14" y="2591566"/>
                <a:ext cx="2261068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405681" y="274878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Equilibrium heat current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025602" y="3499488"/>
                <a:ext cx="1772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zh-CN" altLang="en-US" dirty="0"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602" y="3499488"/>
                <a:ext cx="1772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4462031" y="357212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Mode energy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79096" y="4019221"/>
                <a:ext cx="1377300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96" y="4019221"/>
                <a:ext cx="1377300" cy="6190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4462030" y="4284113"/>
            <a:ext cx="323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specific heat capacity with V fixed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319934" y="5708171"/>
                <a:ext cx="196111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Centaur" panose="02030504050205020304" pitchFamily="18" charset="0"/>
                  </a:rPr>
                  <a:t>  𝑖𝑠</a:t>
                </a:r>
                <a:r>
                  <a:rPr lang="en-US" altLang="zh-CN" dirty="0" smtClean="0">
                    <a:latin typeface="Centaur" panose="02030504050205020304" pitchFamily="18" charset="0"/>
                  </a:rPr>
                  <a:t> a dyad</a:t>
                </a:r>
                <a:endParaRPr lang="en-US" altLang="zh-CN" dirty="0">
                  <a:latin typeface="Centaur" panose="02030504050205020304" pitchFamily="18" charset="0"/>
                </a:endParaRPr>
              </a:p>
              <a:p>
                <a:endParaRPr lang="zh-CN" altLang="en-US" dirty="0"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934" y="5708171"/>
                <a:ext cx="1961114" cy="646331"/>
              </a:xfrm>
              <a:prstGeom prst="rect">
                <a:avLst/>
              </a:prstGeom>
              <a:blipFill rotWithShape="0">
                <a:blip r:embed="rId8"/>
                <a:stretch>
                  <a:fillRect t="-7547" r="-1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07504" y="188640"/>
            <a:ext cx="279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Thermal Conductivity Theory 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39552" y="476672"/>
            <a:ext cx="250664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eciprocal Space</a:t>
            </a: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Boltzmann Transport Equation</a:t>
            </a:r>
          </a:p>
        </p:txBody>
      </p:sp>
    </p:spTree>
    <p:extLst>
      <p:ext uri="{BB962C8B-B14F-4D97-AF65-F5344CB8AC3E}">
        <p14:creationId xmlns:p14="http://schemas.microsoft.com/office/powerpoint/2010/main" val="5621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43608" y="1340768"/>
                <a:ext cx="3877600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dirty="0"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340768"/>
                <a:ext cx="3877600" cy="7645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652120" y="14847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Fourier’s law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74499" y="2276872"/>
                <a:ext cx="4067267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99" y="2276872"/>
                <a:ext cx="4067267" cy="7645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59632" y="3288759"/>
                <a:ext cx="1299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288759"/>
                <a:ext cx="129901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675780" y="324815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Mean free Path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504" y="188640"/>
            <a:ext cx="279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Thermal Conductivity Theory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39552" y="476672"/>
            <a:ext cx="250664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eciprocal Space</a:t>
            </a: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Boltzmann Transport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59632" y="4235527"/>
                <a:ext cx="332841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235527"/>
                <a:ext cx="3328411" cy="4049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5639905" y="4303179"/>
            <a:ext cx="295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Batang" panose="02030600000101010101" pitchFamily="18" charset="-127"/>
              </a:rPr>
              <a:t>W Li et al. j.cpc.2014.02.015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  <a:ea typeface="Batang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283913" y="4750265"/>
                <a:ext cx="40243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aur" panose="02030504050205020304" pitchFamily="18" charset="0"/>
                  </a:rPr>
                  <a:t>Iterate with relaxation approx.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endParaRPr lang="zh-CN" altLang="en-US" dirty="0"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913" y="4750265"/>
                <a:ext cx="402437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64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174499" y="5300627"/>
                <a:ext cx="42247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𝑐𝑎𝑙𝑐𝑢𝑙𝑎𝑡𝑒𝑑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𝑃h𝑜𝑛𝑜𝑝𝑦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99" y="5300627"/>
                <a:ext cx="422474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683568" y="3720807"/>
            <a:ext cx="3477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entaur" panose="02030504050205020304" pitchFamily="18" charset="0"/>
              </a:rPr>
              <a:t>correlation to relaxation </a:t>
            </a:r>
            <a:r>
              <a:rPr lang="en-US" altLang="zh-CN" dirty="0">
                <a:solidFill>
                  <a:srgbClr val="FF0000"/>
                </a:solidFill>
                <a:latin typeface="Centaur" panose="02030504050205020304" pitchFamily="18" charset="0"/>
              </a:rPr>
              <a:t>approximation</a:t>
            </a:r>
            <a:endParaRPr lang="zh-CN" altLang="en-US" dirty="0">
              <a:solidFill>
                <a:srgbClr val="FF0000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4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88640"/>
            <a:ext cx="279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Thermal Conductivity Theory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476672"/>
            <a:ext cx="163531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eciprocal Space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>
                <a:latin typeface="Centaur" panose="02030504050205020304" pitchFamily="18" charset="0"/>
                <a:ea typeface="GulimChe" panose="020B0609000101010101" pitchFamily="49" charset="-127"/>
              </a:rPr>
              <a:t>Ballistic Phonon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4288" y="1305536"/>
            <a:ext cx="5065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when MFP is larger than the system then the temperature profile is like this , and phonon translate without scattering like this is called ballistic phonon.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9899" y="3889729"/>
            <a:ext cx="414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sufficient scattering could build local equilibrium and we get Fourier law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259632" y="2564905"/>
            <a:ext cx="0" cy="1038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259632" y="3603054"/>
            <a:ext cx="2592288" cy="4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259632" y="2708920"/>
            <a:ext cx="0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259632" y="3212976"/>
            <a:ext cx="20162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275856" y="3212976"/>
            <a:ext cx="0" cy="3947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043608" y="4588966"/>
            <a:ext cx="0" cy="656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043608" y="5245705"/>
            <a:ext cx="2602597" cy="30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43608" y="4831142"/>
            <a:ext cx="2002944" cy="4145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755576" y="3429000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429000"/>
                <a:ext cx="288032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779825" y="2469451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25" y="2469451"/>
                <a:ext cx="288032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755576" y="2976430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976430"/>
                <a:ext cx="288032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3419872" y="2378251"/>
                <a:ext cx="1656184" cy="37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2378251"/>
                <a:ext cx="1656184" cy="373307"/>
              </a:xfrm>
              <a:prstGeom prst="rect">
                <a:avLst/>
              </a:prstGeom>
              <a:blipFill rotWithShape="0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矩形 69"/>
          <p:cNvSpPr/>
          <p:nvPr/>
        </p:nvSpPr>
        <p:spPr>
          <a:xfrm>
            <a:off x="5076056" y="1796034"/>
            <a:ext cx="36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this can be understand using black body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radiation and Stefan-Boltzmann law</a:t>
            </a:r>
            <a:endParaRPr lang="zh-CN" altLang="en-US" dirty="0"/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5110349" y="3180567"/>
            <a:ext cx="0" cy="2016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5110349" y="5196791"/>
            <a:ext cx="3744416" cy="44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410175" y="4427573"/>
            <a:ext cx="2002944" cy="4145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任意多边形 73"/>
          <p:cNvSpPr/>
          <p:nvPr/>
        </p:nvSpPr>
        <p:spPr>
          <a:xfrm>
            <a:off x="5127057" y="3744799"/>
            <a:ext cx="324629" cy="685800"/>
          </a:xfrm>
          <a:custGeom>
            <a:avLst/>
            <a:gdLst>
              <a:gd name="connsiteX0" fmla="*/ 324629 w 324629"/>
              <a:gd name="connsiteY0" fmla="*/ 685800 h 685800"/>
              <a:gd name="connsiteX1" fmla="*/ 277004 w 324629"/>
              <a:gd name="connsiteY1" fmla="*/ 676275 h 685800"/>
              <a:gd name="connsiteX2" fmla="*/ 248429 w 324629"/>
              <a:gd name="connsiteY2" fmla="*/ 647700 h 685800"/>
              <a:gd name="connsiteX3" fmla="*/ 219854 w 324629"/>
              <a:gd name="connsiteY3" fmla="*/ 628650 h 685800"/>
              <a:gd name="connsiteX4" fmla="*/ 210329 w 324629"/>
              <a:gd name="connsiteY4" fmla="*/ 600075 h 685800"/>
              <a:gd name="connsiteX5" fmla="*/ 181754 w 324629"/>
              <a:gd name="connsiteY5" fmla="*/ 581025 h 685800"/>
              <a:gd name="connsiteX6" fmla="*/ 134129 w 324629"/>
              <a:gd name="connsiteY6" fmla="*/ 504825 h 685800"/>
              <a:gd name="connsiteX7" fmla="*/ 67454 w 324629"/>
              <a:gd name="connsiteY7" fmla="*/ 304800 h 685800"/>
              <a:gd name="connsiteX8" fmla="*/ 48404 w 324629"/>
              <a:gd name="connsiteY8" fmla="*/ 247650 h 685800"/>
              <a:gd name="connsiteX9" fmla="*/ 38879 w 324629"/>
              <a:gd name="connsiteY9" fmla="*/ 219075 h 685800"/>
              <a:gd name="connsiteX10" fmla="*/ 19829 w 324629"/>
              <a:gd name="connsiteY10" fmla="*/ 152400 h 685800"/>
              <a:gd name="connsiteX11" fmla="*/ 10304 w 324629"/>
              <a:gd name="connsiteY11" fmla="*/ 85725 h 685800"/>
              <a:gd name="connsiteX12" fmla="*/ 779 w 324629"/>
              <a:gd name="connsiteY12" fmla="*/ 47625 h 685800"/>
              <a:gd name="connsiteX13" fmla="*/ 779 w 324629"/>
              <a:gd name="connsiteY1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629" h="685800">
                <a:moveTo>
                  <a:pt x="324629" y="685800"/>
                </a:moveTo>
                <a:cubicBezTo>
                  <a:pt x="308754" y="682625"/>
                  <a:pt x="291484" y="683515"/>
                  <a:pt x="277004" y="676275"/>
                </a:cubicBezTo>
                <a:cubicBezTo>
                  <a:pt x="264956" y="670251"/>
                  <a:pt x="258777" y="656324"/>
                  <a:pt x="248429" y="647700"/>
                </a:cubicBezTo>
                <a:cubicBezTo>
                  <a:pt x="239635" y="640371"/>
                  <a:pt x="229379" y="635000"/>
                  <a:pt x="219854" y="628650"/>
                </a:cubicBezTo>
                <a:cubicBezTo>
                  <a:pt x="216679" y="619125"/>
                  <a:pt x="216601" y="607915"/>
                  <a:pt x="210329" y="600075"/>
                </a:cubicBezTo>
                <a:cubicBezTo>
                  <a:pt x="203178" y="591136"/>
                  <a:pt x="187821" y="590733"/>
                  <a:pt x="181754" y="581025"/>
                </a:cubicBezTo>
                <a:cubicBezTo>
                  <a:pt x="125079" y="490345"/>
                  <a:pt x="198798" y="547938"/>
                  <a:pt x="134129" y="504825"/>
                </a:cubicBezTo>
                <a:lnTo>
                  <a:pt x="67454" y="304800"/>
                </a:lnTo>
                <a:lnTo>
                  <a:pt x="48404" y="247650"/>
                </a:lnTo>
                <a:cubicBezTo>
                  <a:pt x="45229" y="238125"/>
                  <a:pt x="41314" y="228815"/>
                  <a:pt x="38879" y="219075"/>
                </a:cubicBezTo>
                <a:cubicBezTo>
                  <a:pt x="26919" y="171235"/>
                  <a:pt x="33494" y="193394"/>
                  <a:pt x="19829" y="152400"/>
                </a:cubicBezTo>
                <a:cubicBezTo>
                  <a:pt x="16654" y="130175"/>
                  <a:pt x="14320" y="107814"/>
                  <a:pt x="10304" y="85725"/>
                </a:cubicBezTo>
                <a:cubicBezTo>
                  <a:pt x="7962" y="72845"/>
                  <a:pt x="2225" y="60636"/>
                  <a:pt x="779" y="47625"/>
                </a:cubicBezTo>
                <a:cubicBezTo>
                  <a:pt x="-974" y="31847"/>
                  <a:pt x="779" y="15875"/>
                  <a:pt x="779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/>
        </p:nvSpPr>
        <p:spPr>
          <a:xfrm>
            <a:off x="7404311" y="4830649"/>
            <a:ext cx="257175" cy="371475"/>
          </a:xfrm>
          <a:custGeom>
            <a:avLst/>
            <a:gdLst>
              <a:gd name="connsiteX0" fmla="*/ 0 w 257175"/>
              <a:gd name="connsiteY0" fmla="*/ 0 h 371475"/>
              <a:gd name="connsiteX1" fmla="*/ 76200 w 257175"/>
              <a:gd name="connsiteY1" fmla="*/ 38100 h 371475"/>
              <a:gd name="connsiteX2" fmla="*/ 123825 w 257175"/>
              <a:gd name="connsiteY2" fmla="*/ 85725 h 371475"/>
              <a:gd name="connsiteX3" fmla="*/ 161925 w 257175"/>
              <a:gd name="connsiteY3" fmla="*/ 142875 h 371475"/>
              <a:gd name="connsiteX4" fmla="*/ 171450 w 257175"/>
              <a:gd name="connsiteY4" fmla="*/ 171450 h 371475"/>
              <a:gd name="connsiteX5" fmla="*/ 190500 w 257175"/>
              <a:gd name="connsiteY5" fmla="*/ 200025 h 371475"/>
              <a:gd name="connsiteX6" fmla="*/ 200025 w 257175"/>
              <a:gd name="connsiteY6" fmla="*/ 228600 h 371475"/>
              <a:gd name="connsiteX7" fmla="*/ 219075 w 257175"/>
              <a:gd name="connsiteY7" fmla="*/ 257175 h 371475"/>
              <a:gd name="connsiteX8" fmla="*/ 247650 w 257175"/>
              <a:gd name="connsiteY8" fmla="*/ 342900 h 371475"/>
              <a:gd name="connsiteX9" fmla="*/ 257175 w 257175"/>
              <a:gd name="connsiteY9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175" h="371475">
                <a:moveTo>
                  <a:pt x="0" y="0"/>
                </a:moveTo>
                <a:cubicBezTo>
                  <a:pt x="22739" y="9096"/>
                  <a:pt x="57177" y="19077"/>
                  <a:pt x="76200" y="38100"/>
                </a:cubicBezTo>
                <a:cubicBezTo>
                  <a:pt x="139700" y="101600"/>
                  <a:pt x="47625" y="34925"/>
                  <a:pt x="123825" y="85725"/>
                </a:cubicBezTo>
                <a:cubicBezTo>
                  <a:pt x="136525" y="104775"/>
                  <a:pt x="154685" y="121155"/>
                  <a:pt x="161925" y="142875"/>
                </a:cubicBezTo>
                <a:cubicBezTo>
                  <a:pt x="165100" y="152400"/>
                  <a:pt x="166960" y="162470"/>
                  <a:pt x="171450" y="171450"/>
                </a:cubicBezTo>
                <a:cubicBezTo>
                  <a:pt x="176570" y="181689"/>
                  <a:pt x="185380" y="189786"/>
                  <a:pt x="190500" y="200025"/>
                </a:cubicBezTo>
                <a:cubicBezTo>
                  <a:pt x="194990" y="209005"/>
                  <a:pt x="195535" y="219620"/>
                  <a:pt x="200025" y="228600"/>
                </a:cubicBezTo>
                <a:cubicBezTo>
                  <a:pt x="205145" y="238839"/>
                  <a:pt x="214426" y="246714"/>
                  <a:pt x="219075" y="257175"/>
                </a:cubicBezTo>
                <a:lnTo>
                  <a:pt x="247650" y="342900"/>
                </a:lnTo>
                <a:lnTo>
                  <a:pt x="257175" y="37147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6334485" y="3744799"/>
            <a:ext cx="504056" cy="682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6982557" y="332458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Fourier zone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981755" y="2853139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MFP~L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63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8864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Simulation</a:t>
            </a:r>
            <a:endParaRPr lang="zh-CN" altLang="en-US" dirty="0">
              <a:latin typeface="Centaur" panose="020305040502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0871" y="467628"/>
            <a:ext cx="146129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</a:t>
            </a:r>
            <a:r>
              <a:rPr lang="en-US" altLang="zh-CN" sz="20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EMD</a:t>
            </a:r>
            <a:endParaRPr lang="en-US" altLang="zh-CN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Direct Method</a:t>
            </a:r>
            <a:endParaRPr lang="en-US" altLang="zh-CN" sz="1400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373867" y="1601886"/>
                <a:ext cx="1728192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1"/>
                    </a:solidFill>
                    <a:latin typeface="Centaur" panose="02030504050205020304" pitchFamily="18" charset="0"/>
                  </a:rPr>
                  <a:t>heat flow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zh-CN" altLang="en-US" dirty="0" err="1">
                  <a:solidFill>
                    <a:schemeClr val="tx1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867" y="1601886"/>
                <a:ext cx="1728192" cy="402931"/>
              </a:xfrm>
              <a:prstGeom prst="rect">
                <a:avLst/>
              </a:prstGeom>
              <a:blipFill rotWithShape="0">
                <a:blip r:embed="rId2"/>
                <a:stretch>
                  <a:fillRect l="-2817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861699" y="1592594"/>
            <a:ext cx="3816424" cy="720080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3627" y="1592594"/>
            <a:ext cx="648072" cy="720080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78123" y="1592594"/>
            <a:ext cx="648072" cy="720080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373867" y="1952634"/>
            <a:ext cx="1656184" cy="0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997603" y="1592594"/>
            <a:ext cx="540060" cy="360040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038163" y="1467162"/>
            <a:ext cx="1139492" cy="485472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77904" y="1232554"/>
                <a:ext cx="16598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h𝑜𝑡</m:t>
                          </m:r>
                        </m:sub>
                      </m:sSub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04" y="1232554"/>
                <a:ext cx="165985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689762" y="1097830"/>
                <a:ext cx="2444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𝑐𝑜𝑙𝑑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h𝑜𝑡</m:t>
                          </m:r>
                        </m:sub>
                      </m:sSub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762" y="1097830"/>
                <a:ext cx="244474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855872" y="3169997"/>
                <a:ext cx="1272015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h𝑜𝑡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zh-CN" alt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872" y="3169997"/>
                <a:ext cx="1272015" cy="610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012476" y="4038424"/>
                <a:ext cx="4165179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altLang="zh-CN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476" y="4038424"/>
                <a:ext cx="4165179" cy="7377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1213627" y="2816730"/>
            <a:ext cx="334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two ways to calculate heat flux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67063" y="4965096"/>
            <a:ext cx="227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continuation equation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491879" y="4937171"/>
                <a:ext cx="1283236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79" y="4937171"/>
                <a:ext cx="1283236" cy="4251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6686234" y="1773263"/>
            <a:ext cx="170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non-periodic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697859" y="2774739"/>
                <a:ext cx="3829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aur" panose="02030504050205020304" pitchFamily="18" charset="0"/>
                  </a:rPr>
                  <a:t>fit the temperature profile to get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859" y="2774739"/>
                <a:ext cx="382906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433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129632" y="3251949"/>
                <a:ext cx="1580817" cy="453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aur" panose="02030504050205020304" pitchFamily="18" charset="0"/>
                  </a:rPr>
                  <a:t>so we get 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altLang="zh-CN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num>
                      <m:den>
                        <m:r>
                          <a:rPr lang="zh-CN" alt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32" y="3251949"/>
                <a:ext cx="1580817" cy="453073"/>
              </a:xfrm>
              <a:prstGeom prst="rect">
                <a:avLst/>
              </a:prstGeom>
              <a:blipFill rotWithShape="0">
                <a:blip r:embed="rId9"/>
                <a:stretch>
                  <a:fillRect l="-884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1367063" y="4239834"/>
            <a:ext cx="15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from definition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03111" y="3302484"/>
            <a:ext cx="15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from source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672138" y="4609166"/>
            <a:ext cx="0" cy="37357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102218" y="4924926"/>
            <a:ext cx="1235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particle flow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6876256" y="4533255"/>
            <a:ext cx="752903" cy="37357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059239" y="4849015"/>
            <a:ext cx="1652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through potential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92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8864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Simulation</a:t>
            </a:r>
            <a:endParaRPr lang="zh-CN" altLang="en-US" dirty="0">
              <a:latin typeface="Centaur" panose="020305040502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0871" y="467628"/>
            <a:ext cx="146129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</a:t>
            </a:r>
            <a:r>
              <a:rPr lang="en-US" altLang="zh-CN" sz="20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EMD</a:t>
            </a:r>
            <a:endParaRPr lang="en-US" altLang="zh-CN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Direct Method</a:t>
            </a:r>
            <a:endParaRPr lang="en-US" altLang="zh-CN" sz="1400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20871" y="1124744"/>
                <a:ext cx="8257389" cy="79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altLang="zh-CN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0" i="1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160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1600" b="0" i="1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0" i="1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0" i="1" smtClean="0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600" i="1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600" i="1">
                                                      <a:solidFill>
                                                        <a:schemeClr val="tx1">
                                                          <a:lumMod val="85000"/>
                                                          <a:lumOff val="1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solidFill>
                                                        <a:schemeClr val="tx1">
                                                          <a:lumMod val="85000"/>
                                                          <a:lumOff val="1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solidFill>
                                                        <a:schemeClr val="tx1">
                                                          <a:lumMod val="85000"/>
                                                          <a:lumOff val="1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num>
                                        <m:den>
                                          <m: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𝑑𝑡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  <m:acc>
                                <m:accPr>
                                  <m:chr m:val="⃑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aur" panose="020305040502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71" y="1124744"/>
                <a:ext cx="8257389" cy="7927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11560" y="2060848"/>
                <a:ext cx="8166723" cy="992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i="1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i="1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d>
                              <m:acc>
                                <m:accPr>
                                  <m:chr m:val="⃑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i="1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d>
                              <m:acc>
                                <m:accPr>
                                  <m:chr m:val="⃑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1400" dirty="0" smtClean="0"/>
              </a:p>
              <a:p>
                <a:pPr/>
                <a:endParaRPr lang="zh-CN" altLang="en-US" sz="1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060848"/>
                <a:ext cx="8166723" cy="9925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11560" y="3995761"/>
                <a:ext cx="1343829" cy="639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brk m:alnAt="7"/>
                            </m:r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995761"/>
                <a:ext cx="1343829" cy="639534"/>
              </a:xfrm>
              <a:prstGeom prst="rect">
                <a:avLst/>
              </a:prstGeom>
              <a:blipFill rotWithShape="0">
                <a:blip r:embed="rId4"/>
                <a:stretch>
                  <a:fillRect l="-12670" t="-111429" r="-52489" b="-15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960995" y="4113607"/>
            <a:ext cx="1930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</a:rPr>
              <a:t>is </a:t>
            </a:r>
            <a:r>
              <a:rPr lang="en-US" altLang="zh-CN" dirty="0" smtClean="0">
                <a:latin typeface="Centaur" panose="02030504050205020304" pitchFamily="18" charset="0"/>
              </a:rPr>
              <a:t>called stress tensor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358779" y="4075894"/>
            <a:ext cx="49120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entaur" panose="02030504050205020304" pitchFamily="18" charset="0"/>
              </a:rPr>
              <a:t>compute         myKE all ke/atom</a:t>
            </a:r>
          </a:p>
          <a:p>
            <a:r>
              <a:rPr lang="zh-CN" altLang="en-US" dirty="0">
                <a:latin typeface="Centaur" panose="02030504050205020304" pitchFamily="18" charset="0"/>
              </a:rPr>
              <a:t>compute         myPE all pe/atom</a:t>
            </a:r>
          </a:p>
          <a:p>
            <a:r>
              <a:rPr lang="zh-CN" altLang="en-US" dirty="0">
                <a:latin typeface="Centaur" panose="02030504050205020304" pitchFamily="18" charset="0"/>
              </a:rPr>
              <a:t>compute         myStress all stress/atom NULL virial</a:t>
            </a:r>
          </a:p>
          <a:p>
            <a:r>
              <a:rPr lang="zh-CN" altLang="en-US" dirty="0">
                <a:latin typeface="Centaur" panose="02030504050205020304" pitchFamily="18" charset="0"/>
              </a:rPr>
              <a:t>compute         flux all heat/flux myKE myPE myStress</a:t>
            </a:r>
          </a:p>
          <a:p>
            <a:r>
              <a:rPr lang="zh-CN" altLang="en-US" dirty="0">
                <a:latin typeface="Centaur" panose="02030504050205020304" pitchFamily="18" charset="0"/>
              </a:rPr>
              <a:t>variable        Jx equal c_flux[1]/vol</a:t>
            </a:r>
          </a:p>
          <a:p>
            <a:r>
              <a:rPr lang="zh-CN" altLang="en-US" dirty="0">
                <a:latin typeface="Centaur" panose="02030504050205020304" pitchFamily="18" charset="0"/>
              </a:rPr>
              <a:t>variable        Jy equal c_flux[2]/vol</a:t>
            </a:r>
          </a:p>
          <a:p>
            <a:r>
              <a:rPr lang="zh-CN" altLang="en-US" dirty="0">
                <a:latin typeface="Centaur" panose="02030504050205020304" pitchFamily="18" charset="0"/>
              </a:rPr>
              <a:t>variable        Jz equal c_flux[3]/vol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918327" y="412452"/>
                <a:ext cx="1289007" cy="446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327" y="412452"/>
                <a:ext cx="1289007" cy="4469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345146" y="2862650"/>
                <a:ext cx="7827254" cy="651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acc>
                                <m:accPr>
                                  <m:chr m:val="⃑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acc>
                                <m:accPr>
                                  <m:chr m:val="⃑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1400" dirty="0" smtClean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46" y="2862650"/>
                <a:ext cx="7827254" cy="651076"/>
              </a:xfrm>
              <a:prstGeom prst="rect">
                <a:avLst/>
              </a:prstGeom>
              <a:blipFill rotWithShape="0">
                <a:blip r:embed="rId6"/>
                <a:stretch>
                  <a:fillRect t="-110377" b="-15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04541" y="3410160"/>
                <a:ext cx="3824756" cy="666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1400" dirty="0" smtClean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41" y="3410160"/>
                <a:ext cx="3824756" cy="6660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48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8864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Simulation</a:t>
            </a:r>
            <a:endParaRPr lang="zh-CN" altLang="en-US" dirty="0">
              <a:latin typeface="Centaur" panose="020305040502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0871" y="467628"/>
            <a:ext cx="146129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</a:t>
            </a:r>
            <a:r>
              <a:rPr lang="en-US" altLang="zh-CN" sz="20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EMD</a:t>
            </a:r>
            <a:endParaRPr lang="en-US" altLang="zh-CN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Direct Method</a:t>
            </a:r>
            <a:endParaRPr lang="en-US" altLang="zh-CN" sz="1400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043608" y="1556792"/>
                <a:ext cx="4727513" cy="639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brk m:alnAt="7"/>
                            </m:r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brk m:alnAt="7"/>
                            </m:r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brk m:alnAt="7"/>
                            </m:r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⃑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brk m:alnAt="7"/>
                            </m:r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556792"/>
                <a:ext cx="4727513" cy="639534"/>
              </a:xfrm>
              <a:prstGeom prst="rect">
                <a:avLst/>
              </a:prstGeom>
              <a:blipFill rotWithShape="0">
                <a:blip r:embed="rId2"/>
                <a:stretch>
                  <a:fillRect l="-3351" t="-111429" r="-5155" b="-15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077058" y="1083181"/>
            <a:ext cx="1614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</a:rPr>
              <a:t>for pair potential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707904" y="871007"/>
                <a:ext cx="1494961" cy="424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871007"/>
                <a:ext cx="1494961" cy="424347"/>
              </a:xfrm>
              <a:prstGeom prst="rect">
                <a:avLst/>
              </a:prstGeom>
              <a:blipFill rotWithShape="0">
                <a:blip r:embed="rId3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707904" y="459077"/>
                <a:ext cx="137787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59077"/>
                <a:ext cx="1377878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5202865" y="493066"/>
                <a:ext cx="2106539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⃑"/>
                          <m:ctrlP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865" y="493066"/>
                <a:ext cx="2106539" cy="7958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1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916832"/>
            <a:ext cx="5472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fix 2 </a:t>
            </a:r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all ave/spatial 10 100 1000 z lower 0.05 v_temp 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file </a:t>
            </a:r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profile.langevin units 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box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8864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Simulation</a:t>
            </a:r>
            <a:endParaRPr lang="zh-CN" altLang="en-US" dirty="0">
              <a:latin typeface="Centaur" panose="020305040502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0871" y="467628"/>
            <a:ext cx="146129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</a:t>
            </a:r>
            <a:r>
              <a:rPr lang="en-US" altLang="zh-CN" sz="20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EMD</a:t>
            </a:r>
            <a:endParaRPr lang="en-US" altLang="zh-CN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Direct Method</a:t>
            </a:r>
            <a:endParaRPr lang="en-US" altLang="zh-CN" sz="1400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203848" y="1916832"/>
            <a:ext cx="1440160" cy="432048"/>
          </a:xfrm>
          <a:prstGeom prst="ellipse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935640" y="1313221"/>
            <a:ext cx="204312" cy="57906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35896" y="9087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same with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ave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/time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788024" y="1774318"/>
            <a:ext cx="479764" cy="28953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166363" y="3201943"/>
            <a:ext cx="4546478" cy="93610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63688" y="4487054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lower 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054324" y="3973826"/>
            <a:ext cx="127844" cy="60880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78644" y="342999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box low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76256" y="34213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box high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228184" y="4671720"/>
            <a:ext cx="1512168" cy="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12841" y="4302388"/>
            <a:ext cx="45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z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66509" y="3201943"/>
            <a:ext cx="669061" cy="93610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35570" y="3201943"/>
            <a:ext cx="669061" cy="93610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7210" y="3201943"/>
            <a:ext cx="669061" cy="93610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05098" y="2881562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0.05 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832592" y="2822073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0.05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488972" y="2832611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0.05 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148064" y="2419292"/>
            <a:ext cx="504056" cy="18466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724128" y="250560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real length unit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9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225" y="34170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Simulation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620688"/>
            <a:ext cx="195822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</a:t>
            </a:r>
            <a:r>
              <a:rPr lang="en-US" altLang="zh-CN" sz="20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EMD</a:t>
            </a:r>
            <a:endParaRPr lang="en-US" altLang="zh-CN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Muller-</a:t>
            </a:r>
            <a:r>
              <a:rPr lang="en-US" altLang="zh-CN" sz="1400" dirty="0" err="1" smtClean="0">
                <a:latin typeface="Centaur" panose="02030504050205020304" pitchFamily="18" charset="0"/>
                <a:ea typeface="GulimChe" panose="020B0609000101010101" pitchFamily="49" charset="-127"/>
              </a:rPr>
              <a:t>Plathe</a:t>
            </a: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 </a:t>
            </a:r>
            <a:r>
              <a:rPr lang="en-US" altLang="zh-CN" sz="1400" dirty="0" err="1" smtClean="0">
                <a:latin typeface="Centaur" panose="02030504050205020304" pitchFamily="18" charset="0"/>
                <a:ea typeface="GulimChe" panose="020B0609000101010101" pitchFamily="49" charset="-127"/>
              </a:rPr>
              <a:t>Mehtod</a:t>
            </a:r>
            <a:endParaRPr lang="en-US" altLang="zh-CN" sz="1400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064332" y="1708442"/>
                <a:ext cx="1728192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1"/>
                    </a:solidFill>
                    <a:latin typeface="Centaur" panose="02030504050205020304" pitchFamily="18" charset="0"/>
                  </a:rPr>
                  <a:t>heat flow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zh-CN" altLang="en-US" dirty="0" err="1">
                  <a:solidFill>
                    <a:schemeClr val="tx1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332" y="1708442"/>
                <a:ext cx="1728192" cy="402931"/>
              </a:xfrm>
              <a:prstGeom prst="rect">
                <a:avLst/>
              </a:prstGeom>
              <a:blipFill rotWithShape="0">
                <a:blip r:embed="rId2"/>
                <a:stretch>
                  <a:fillRect l="-3180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4427984" y="1699150"/>
            <a:ext cx="2678308" cy="720080"/>
            <a:chOff x="1993724" y="1699150"/>
            <a:chExt cx="5112568" cy="720080"/>
          </a:xfrm>
        </p:grpSpPr>
        <p:sp>
          <p:nvSpPr>
            <p:cNvPr id="7" name="矩形 6"/>
            <p:cNvSpPr/>
            <p:nvPr/>
          </p:nvSpPr>
          <p:spPr>
            <a:xfrm>
              <a:off x="2641796" y="1699150"/>
              <a:ext cx="3816424" cy="720080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993724" y="1699150"/>
              <a:ext cx="648072" cy="720080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458220" y="1699150"/>
              <a:ext cx="648072" cy="720080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entaur" panose="02030504050205020304" pitchFamily="18" charset="0"/>
              </a:endParaRPr>
            </a:p>
          </p:txBody>
        </p:sp>
      </p:grpSp>
      <p:cxnSp>
        <p:nvCxnSpPr>
          <p:cNvPr id="10" name="直接箭头连接符 9"/>
          <p:cNvCxnSpPr/>
          <p:nvPr/>
        </p:nvCxnSpPr>
        <p:spPr>
          <a:xfrm>
            <a:off x="4932040" y="2059190"/>
            <a:ext cx="1656184" cy="0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97736" y="1204386"/>
            <a:ext cx="56606" cy="720121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818260" y="1573718"/>
            <a:ext cx="1139492" cy="485472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182804" y="709663"/>
                <a:ext cx="943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h𝑜𝑡</m:t>
                          </m:r>
                        </m:sub>
                      </m:sSub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804" y="709663"/>
                <a:ext cx="94307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691774" y="1005418"/>
                <a:ext cx="2444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𝑐𝑜𝑙𝑑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h𝑜𝑡</m:t>
                          </m:r>
                        </m:sub>
                      </m:sSub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774" y="1005418"/>
                <a:ext cx="244474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7466331" y="1879819"/>
            <a:ext cx="170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periodic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597736" y="1204386"/>
            <a:ext cx="3360016" cy="360060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2092455" y="1700808"/>
            <a:ext cx="2678308" cy="720080"/>
            <a:chOff x="1993724" y="1699150"/>
            <a:chExt cx="5112568" cy="720080"/>
          </a:xfrm>
        </p:grpSpPr>
        <p:sp>
          <p:nvSpPr>
            <p:cNvPr id="22" name="矩形 21"/>
            <p:cNvSpPr/>
            <p:nvPr/>
          </p:nvSpPr>
          <p:spPr>
            <a:xfrm>
              <a:off x="2641796" y="1699150"/>
              <a:ext cx="3816424" cy="720080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993724" y="1699150"/>
              <a:ext cx="648072" cy="720080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58220" y="1699150"/>
              <a:ext cx="648072" cy="720080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entaur" panose="02030504050205020304" pitchFamily="18" charset="0"/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1692461" y="1457243"/>
            <a:ext cx="505981" cy="543458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1692461" y="1236241"/>
            <a:ext cx="2933578" cy="22947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2555776" y="2111373"/>
            <a:ext cx="1627028" cy="0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114613" y="1909907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735930" y="1902284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485837" y="19354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1560391" y="2600365"/>
                <a:ext cx="7260082" cy="2518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CN" dirty="0" smtClean="0">
                    <a:latin typeface="Centaur" panose="02030504050205020304" pitchFamily="18" charset="0"/>
                    <a:ea typeface="GulimChe" panose="020B0609000101010101" pitchFamily="49" charset="-127"/>
                  </a:rPr>
                  <a:t>the two regions A are one region in fact because of periodicity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 smtClean="0">
                    <a:latin typeface="Centaur" panose="02030504050205020304" pitchFamily="18" charset="0"/>
                    <a:ea typeface="GulimChe" panose="020B0609000101010101" pitchFamily="49" charset="-127"/>
                  </a:rPr>
                  <a:t>exchange the energy of the atom of  min energy in A (e1) and the atom of max energy in B (e2).  So energy in B increases by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aur" panose="020305040502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dirty="0" smtClean="0">
                  <a:latin typeface="Centaur" panose="020305040502050203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altLang="zh-CN" dirty="0" smtClean="0">
                    <a:latin typeface="Centaur" panose="02030504050205020304" pitchFamily="18" charset="0"/>
                  </a:rPr>
                  <a:t>if exchange is carried out by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entaur" panose="02030504050205020304" pitchFamily="18" charset="0"/>
                  </a:rPr>
                  <a:t> steps so the power is </a:t>
                </a: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𝑒𝑣𝑒𝑟𝑦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altLang="zh-CN" dirty="0" smtClean="0">
                  <a:latin typeface="Centaur" panose="020305040502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 smtClean="0">
                    <a:latin typeface="Centaur" panose="02030504050205020304" pitchFamily="18" charset="0"/>
                  </a:rPr>
                  <a:t>the total surface area of region B is 2B so heat flux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altLang="zh-CN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𝑆𝑛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𝑒𝑣𝑒𝑟𝑦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aur" panose="020305040502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aur" panose="02030504050205020304" pitchFamily="18" charset="0"/>
                  </a:rPr>
                  <a:t>fit the temperature profile between AB so we get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aur" panose="02030504050205020304" pitchFamily="18" charset="0"/>
                </a:endParaRPr>
              </a:p>
              <a:p>
                <a:endParaRPr lang="zh-CN" altLang="en-US" dirty="0"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391" y="2600365"/>
                <a:ext cx="7260082" cy="2518382"/>
              </a:xfrm>
              <a:prstGeom prst="rect">
                <a:avLst/>
              </a:prstGeom>
              <a:blipFill rotWithShape="0">
                <a:blip r:embed="rId5"/>
                <a:stretch>
                  <a:fillRect l="-588" t="-1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4700042" y="189181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124791" y="1899849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491880" y="506878"/>
            <a:ext cx="37323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Florian Muller-</a:t>
            </a:r>
            <a:r>
              <a:rPr lang="en-US" altLang="zh-CN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Plathe</a:t>
            </a: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. </a:t>
            </a:r>
            <a:r>
              <a:rPr lang="en-US" altLang="zh-CN" sz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J</a:t>
            </a: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. Chem. </a:t>
            </a:r>
            <a:r>
              <a:rPr lang="en-US" altLang="zh-CN" sz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Phys</a:t>
            </a:r>
            <a:r>
              <a:rPr lang="en-US" altLang="zh-CN" sz="1200" dirty="0" smtClean="0"/>
              <a:t>. </a:t>
            </a:r>
            <a:r>
              <a:rPr lang="en-US" altLang="zh-CN" sz="1200" dirty="0"/>
              <a:t>1997, 106(14)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903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647" y="1772816"/>
            <a:ext cx="5748003" cy="93610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3728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3768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49978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10018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70058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30098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88731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48771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8811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68851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11491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71531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31571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91611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34741" y="1416085"/>
            <a:ext cx="2880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 err="1"/>
          </a:p>
        </p:txBody>
      </p:sp>
      <p:sp>
        <p:nvSpPr>
          <p:cNvPr id="23" name="文本框 22"/>
          <p:cNvSpPr txBox="1"/>
          <p:nvPr/>
        </p:nvSpPr>
        <p:spPr>
          <a:xfrm>
            <a:off x="4321541" y="1416085"/>
            <a:ext cx="2880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9</a:t>
            </a:r>
            <a:endParaRPr lang="zh-CN" altLang="en-US" sz="1200" dirty="0" err="1"/>
          </a:p>
        </p:txBody>
      </p:sp>
      <p:sp>
        <p:nvSpPr>
          <p:cNvPr id="24" name="文本框 23"/>
          <p:cNvSpPr txBox="1"/>
          <p:nvPr/>
        </p:nvSpPr>
        <p:spPr>
          <a:xfrm>
            <a:off x="6827613" y="1526595"/>
            <a:ext cx="10694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N=16</a:t>
            </a:r>
            <a:endParaRPr lang="zh-CN" altLang="en-US" sz="1200" dirty="0" err="1"/>
          </a:p>
        </p:txBody>
      </p:sp>
      <p:sp>
        <p:nvSpPr>
          <p:cNvPr id="27" name="文本框 26"/>
          <p:cNvSpPr txBox="1"/>
          <p:nvPr/>
        </p:nvSpPr>
        <p:spPr>
          <a:xfrm>
            <a:off x="6682180" y="1350718"/>
            <a:ext cx="71079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（</a:t>
            </a:r>
            <a:r>
              <a:rPr lang="en-US" altLang="zh-CN" sz="1200" dirty="0" smtClean="0"/>
              <a:t>even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2571004" y="508783"/>
                <a:ext cx="6280973" cy="324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 smtClean="0">
                    <a:solidFill>
                      <a:srgbClr val="444444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fix               </a:t>
                </a:r>
                <a:r>
                  <a:rPr lang="en-US" altLang="zh-CN" sz="1400" dirty="0" err="1">
                    <a:solidFill>
                      <a:srgbClr val="444444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heat_swap</a:t>
                </a:r>
                <a:r>
                  <a:rPr lang="en-US" altLang="zh-CN" sz="1400" dirty="0">
                    <a:solidFill>
                      <a:srgbClr val="444444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   all  thermal/conductivity 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i="1" dirty="0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1400" i="1" dirty="0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𝑒𝑣𝑒𝑟𝑦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rgbClr val="444444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  z  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endParaRPr lang="zh-CN" altLang="en-US" sz="1400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004" y="508783"/>
                <a:ext cx="6280973" cy="324769"/>
              </a:xfrm>
              <a:prstGeom prst="rect">
                <a:avLst/>
              </a:prstGeom>
              <a:blipFill rotWithShape="0">
                <a:blip r:embed="rId2"/>
                <a:stretch>
                  <a:fillRect l="-291" t="-5556" b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/>
          <p:cNvSpPr/>
          <p:nvPr/>
        </p:nvSpPr>
        <p:spPr>
          <a:xfrm>
            <a:off x="286225" y="34170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Simulation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683568" y="620688"/>
            <a:ext cx="195822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</a:t>
            </a:r>
            <a:r>
              <a:rPr lang="en-US" altLang="zh-CN" sz="20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EMD</a:t>
            </a:r>
            <a:endParaRPr lang="en-US" altLang="zh-CN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Muller-</a:t>
            </a:r>
            <a:r>
              <a:rPr lang="en-US" altLang="zh-CN" sz="1400" dirty="0" err="1" smtClean="0">
                <a:latin typeface="Centaur" panose="02030504050205020304" pitchFamily="18" charset="0"/>
                <a:ea typeface="GulimChe" panose="020B0609000101010101" pitchFamily="49" charset="-127"/>
              </a:rPr>
              <a:t>Plathe</a:t>
            </a: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 </a:t>
            </a:r>
            <a:r>
              <a:rPr lang="en-US" altLang="zh-CN" sz="1400" dirty="0" err="1" smtClean="0">
                <a:latin typeface="Centaur" panose="02030504050205020304" pitchFamily="18" charset="0"/>
                <a:ea typeface="GulimChe" panose="020B0609000101010101" pitchFamily="49" charset="-127"/>
              </a:rPr>
              <a:t>Mehtod</a:t>
            </a:r>
            <a:endParaRPr lang="en-US" altLang="zh-CN" sz="1400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H="1">
            <a:off x="7668344" y="793058"/>
            <a:ext cx="3388" cy="332927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7671732" y="954863"/>
            <a:ext cx="933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</a:rPr>
              <a:t>direction</a:t>
            </a:r>
            <a:endParaRPr lang="zh-CN" altLang="en-US" dirty="0">
              <a:latin typeface="Centaur" panose="02030504050205020304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306131" y="20909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B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397478" y="205620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6805801" y="2071218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57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225" y="34170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Simulation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3568" y="620688"/>
            <a:ext cx="166391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</a:t>
            </a:r>
            <a:r>
              <a:rPr lang="en-US" altLang="zh-CN" sz="20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EMD</a:t>
            </a:r>
            <a:endParaRPr lang="en-US" altLang="zh-CN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>
                <a:latin typeface="Centaur" panose="02030504050205020304" pitchFamily="18" charset="0"/>
                <a:ea typeface="GulimChe" panose="020B0609000101010101" pitchFamily="49" charset="-127"/>
              </a:rPr>
              <a:t>Transient Method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971600" y="3501008"/>
            <a:ext cx="32403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/>
          <p:nvPr/>
        </p:nvCxnSpPr>
        <p:spPr>
          <a:xfrm>
            <a:off x="990651" y="1988840"/>
            <a:ext cx="2592288" cy="1152128"/>
          </a:xfrm>
          <a:prstGeom prst="bentConnector3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990651" y="1700808"/>
            <a:ext cx="0" cy="1800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58603" y="1628800"/>
            <a:ext cx="24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52404" y="3316342"/>
            <a:ext cx="24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15616" y="1524273"/>
            <a:ext cx="375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initial temperature distribution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3649" y="351240"/>
            <a:ext cx="41232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Batang" panose="02030600000101010101" pitchFamily="18" charset="-127"/>
                <a:ea typeface="Batang" panose="02030600000101010101" pitchFamily="18" charset="-127"/>
              </a:rPr>
              <a:t>Claudio </a:t>
            </a:r>
            <a:r>
              <a:rPr lang="zh-CN" altLang="en-US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Melis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. et 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at. PhysRevLett.112.065901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47" y="1048023"/>
            <a:ext cx="3859745" cy="80077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012402"/>
            <a:ext cx="38004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91861" y="587855"/>
            <a:ext cx="6399750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O</a:t>
            </a:r>
            <a:r>
              <a:rPr lang="en-US" altLang="zh-CN" sz="33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utline</a:t>
            </a:r>
            <a:endParaRPr sz="33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9" name="CustomShape 1"/>
          <p:cNvSpPr/>
          <p:nvPr/>
        </p:nvSpPr>
        <p:spPr>
          <a:xfrm>
            <a:off x="1048165" y="1519494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err="1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</a:t>
            </a:r>
            <a:r>
              <a:rPr lang="en-US" altLang="zh-CN" sz="2400" b="1" dirty="0" err="1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. 1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92381" y="151949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Molecular Dynamics &amp;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Lammps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 Realization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8" name="CustomShape 1"/>
          <p:cNvSpPr/>
          <p:nvPr/>
        </p:nvSpPr>
        <p:spPr>
          <a:xfrm>
            <a:off x="1052722" y="2192249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err="1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</a:t>
            </a:r>
            <a:r>
              <a:rPr lang="en-US" altLang="zh-CN" sz="2400" b="1" dirty="0" err="1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. 2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20229" y="2906538"/>
            <a:ext cx="544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Data Analysis with Python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  <a:ea typeface="方正兰亭超细黑简体" panose="02000000000000000000" pitchFamily="2" charset="-122"/>
            </a:endParaRPr>
          </a:p>
        </p:txBody>
      </p:sp>
      <p:sp>
        <p:nvSpPr>
          <p:cNvPr id="30" name="CustomShape 1"/>
          <p:cNvSpPr/>
          <p:nvPr/>
        </p:nvSpPr>
        <p:spPr>
          <a:xfrm>
            <a:off x="1048165" y="2889237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err="1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</a:t>
            </a:r>
            <a:r>
              <a:rPr lang="en-US" altLang="zh-CN" sz="2400" b="1" dirty="0" err="1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. 3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95602" y="220026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7C80"/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Thermal Conductivity Theory &amp; Simulation</a:t>
            </a:r>
            <a:endParaRPr lang="zh-CN" altLang="en-US" dirty="0" smtClean="0">
              <a:solidFill>
                <a:srgbClr val="FF7C80"/>
              </a:solidFill>
              <a:latin typeface="Centaur" panose="02030504050205020304" pitchFamily="18" charset="0"/>
              <a:ea typeface="方正兰亭超细黑简体" panose="02000000000000000000" pitchFamily="2" charset="-122"/>
            </a:endParaRPr>
          </a:p>
        </p:txBody>
      </p:sp>
      <p:sp>
        <p:nvSpPr>
          <p:cNvPr id="32" name="CustomShape 1"/>
          <p:cNvSpPr/>
          <p:nvPr/>
        </p:nvSpPr>
        <p:spPr>
          <a:xfrm>
            <a:off x="1048165" y="3612811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err="1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</a:t>
            </a:r>
            <a:r>
              <a:rPr lang="en-US" altLang="zh-CN" sz="2400" b="1" dirty="0" err="1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. 4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992381" y="3612811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Thermal Properties of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Ar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 &amp; GNR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  <a:ea typeface="方正兰亭超细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68845" y="151949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pyrus" panose="03070502060502030205" pitchFamily="66" charset="0"/>
                <a:ea typeface="华文琥珀" panose="02010800040101010101" pitchFamily="2" charset="-122"/>
              </a:rPr>
              <a:t>Method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Papyrus" panose="03070502060502030205" pitchFamily="66" charset="0"/>
              <a:ea typeface="华文琥珀" panose="020108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68844" y="2225766"/>
            <a:ext cx="122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pyrus" panose="03070502060502030205" pitchFamily="66" charset="0"/>
                <a:ea typeface="华文琥珀" panose="02010800040101010101" pitchFamily="2" charset="-122"/>
              </a:rPr>
              <a:t>Direction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Papyrus" panose="03070502060502030205" pitchFamily="66" charset="0"/>
              <a:ea typeface="华文琥珀" panose="020108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70858" y="289273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pyrus" panose="03070502060502030205" pitchFamily="66" charset="0"/>
                <a:ea typeface="华文琥珀" panose="02010800040101010101" pitchFamily="2" charset="-122"/>
              </a:rPr>
              <a:t>Trick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Papyrus" panose="03070502060502030205" pitchFamily="66" charset="0"/>
              <a:ea typeface="华文琥珀" panose="020108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168845" y="36128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pyrus" panose="03070502060502030205" pitchFamily="66" charset="0"/>
                <a:ea typeface="华文琥珀" panose="02010800040101010101" pitchFamily="2" charset="-122"/>
              </a:rPr>
              <a:t>Use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Papyrus" panose="03070502060502030205" pitchFamily="66" charset="0"/>
              <a:ea typeface="华文琥珀" panose="02010800040101010101" pitchFamily="2" charset="-122"/>
            </a:endParaRPr>
          </a:p>
        </p:txBody>
      </p:sp>
      <p:sp>
        <p:nvSpPr>
          <p:cNvPr id="37" name="CustomShape 1"/>
          <p:cNvSpPr/>
          <p:nvPr/>
        </p:nvSpPr>
        <p:spPr>
          <a:xfrm>
            <a:off x="1048165" y="4380103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err="1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</a:t>
            </a:r>
            <a:r>
              <a:rPr lang="en-US" altLang="zh-CN" sz="2400" b="1" dirty="0" err="1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. 5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992381" y="4380103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Doping &amp;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Rctification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 &amp; Final Project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  <a:ea typeface="方正兰亭超细黑简体" panose="020000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168845" y="43801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pyrus" panose="03070502060502030205" pitchFamily="66" charset="0"/>
                <a:ea typeface="华文琥珀" panose="02010800040101010101" pitchFamily="2" charset="-122"/>
              </a:rPr>
              <a:t>Explore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Papyrus" panose="03070502060502030205" pitchFamily="66" charset="0"/>
              <a:ea typeface="华文琥珀" panose="02010800040101010101" pitchFamily="2" charset="-122"/>
            </a:endParaRPr>
          </a:p>
        </p:txBody>
      </p:sp>
      <p:sp>
        <p:nvSpPr>
          <p:cNvPr id="40" name="CustomShape 1"/>
          <p:cNvSpPr/>
          <p:nvPr/>
        </p:nvSpPr>
        <p:spPr>
          <a:xfrm>
            <a:off x="1043608" y="5085184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err="1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</a:t>
            </a:r>
            <a:r>
              <a:rPr lang="en-US" altLang="zh-CN" sz="2400" b="1" dirty="0" err="1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. 6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987824" y="508518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Personal Presentation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  <a:ea typeface="方正兰亭超细黑简体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880813" y="5085183"/>
            <a:ext cx="169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pyrus" panose="03070502060502030205" pitchFamily="66" charset="0"/>
                <a:ea typeface="华文琥珀" panose="02010800040101010101" pitchFamily="2" charset="-122"/>
              </a:rPr>
              <a:t>Summarize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Papyrus" panose="03070502060502030205" pitchFamily="66" charset="0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05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57768" y="1513765"/>
                <a:ext cx="3046283" cy="811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68" y="1513765"/>
                <a:ext cx="3046283" cy="8113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91" y="734000"/>
            <a:ext cx="2645039" cy="23144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091" y="3194554"/>
            <a:ext cx="2671192" cy="2304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67966" y="3284984"/>
                <a:ext cx="4104456" cy="6981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66" y="3284984"/>
                <a:ext cx="4104456" cy="6981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115616" y="2474662"/>
                <a:ext cx="3168352" cy="573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altLang="zh-CN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altLang="zh-CN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474662"/>
                <a:ext cx="3168352" cy="573747"/>
              </a:xfrm>
              <a:prstGeom prst="rect">
                <a:avLst/>
              </a:prstGeom>
              <a:blipFill rotWithShape="0">
                <a:blip r:embed="rId6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286225" y="34170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Simulation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3568" y="620688"/>
            <a:ext cx="185544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 smtClean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E</a:t>
            </a:r>
            <a:r>
              <a:rPr lang="en-US" altLang="zh-CN" sz="20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MD</a:t>
            </a:r>
            <a:endParaRPr lang="en-US" altLang="zh-CN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Green-Kubo Method</a:t>
            </a:r>
            <a:endParaRPr lang="en-US" altLang="zh-CN" sz="1400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90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83568" y="548680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ummery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75656" y="1124744"/>
            <a:ext cx="0" cy="1368152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763688" y="1155696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Real space and Reciprocal space theory of thermal transport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NEMD simulation(direct ,MP) of TC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EMD simulation(BTE,GK) of TC</a:t>
            </a:r>
            <a:endParaRPr lang="zh-CN" altLang="en-US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705730" y="2719087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H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omework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474188" y="3257613"/>
            <a:ext cx="0" cy="1683555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729481" y="3177801"/>
            <a:ext cx="6698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calculate TC vs. length , TC vs. T using direct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calculate TC vs. length , TC vs. T using MP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calculate TC vs. length</a:t>
            </a:r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 , TC vs. T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 using GK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compare them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hand in a report before Friday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627784" y="54868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7C80"/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Thermal Conductivity Theory &amp; Simulation</a:t>
            </a:r>
            <a:endParaRPr lang="zh-CN" altLang="en-US" dirty="0">
              <a:solidFill>
                <a:srgbClr val="FF7C80"/>
              </a:solidFill>
              <a:latin typeface="Centaur" panose="02030504050205020304" pitchFamily="18" charset="0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977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683568" y="548680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err="1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</a:t>
            </a:r>
            <a:r>
              <a:rPr lang="en-US" altLang="zh-CN" sz="2400" b="1" dirty="0" err="1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. 2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7784" y="54868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7C80"/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Thermal Conductivity Theory &amp; Simulation</a:t>
            </a:r>
            <a:endParaRPr lang="zh-CN" altLang="en-US" dirty="0">
              <a:solidFill>
                <a:srgbClr val="FF7C80"/>
              </a:solidFill>
              <a:latin typeface="Centaur" panose="02030504050205020304" pitchFamily="18" charset="0"/>
              <a:ea typeface="方正兰亭超细黑简体" panose="02000000000000000000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475656" y="1124744"/>
            <a:ext cx="0" cy="504056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691680" y="1124744"/>
            <a:ext cx="279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Thermal Conductivity Theory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23728" y="1412776"/>
            <a:ext cx="2058256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dirty="0" smtClean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R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eal Space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>
                <a:latin typeface="Centaur" panose="02030504050205020304" pitchFamily="18" charset="0"/>
                <a:ea typeface="GulimChe" panose="020B0609000101010101" pitchFamily="49" charset="-127"/>
              </a:rPr>
              <a:t>Diffusive </a:t>
            </a: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Equation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Green-Kubo Formula</a:t>
            </a:r>
            <a:endParaRPr lang="en-US" altLang="zh-CN" sz="1400" dirty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Nanoscale Process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Fokker-Planck Equation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err="1" smtClean="0">
                <a:latin typeface="Centaur" panose="02030504050205020304" pitchFamily="18" charset="0"/>
                <a:ea typeface="GulimChe" panose="020B0609000101010101" pitchFamily="49" charset="-127"/>
              </a:rPr>
              <a:t>Ergodicity</a:t>
            </a:r>
            <a:endParaRPr lang="en-US" altLang="zh-CN" sz="1400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93990" y="1412776"/>
            <a:ext cx="25066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 smtClean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R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eciprocal Space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>
                <a:latin typeface="Centaur" panose="02030504050205020304" pitchFamily="18" charset="0"/>
                <a:ea typeface="GulimChe" panose="020B0609000101010101" pitchFamily="49" charset="-127"/>
              </a:rPr>
              <a:t>Boltzmann T</a:t>
            </a: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ransport Equation</a:t>
            </a:r>
            <a:endParaRPr lang="en-US" altLang="zh-CN" sz="1400" dirty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Ballistic Phonon</a:t>
            </a:r>
            <a:endParaRPr lang="en-US" altLang="zh-CN" sz="1400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1680" y="3167435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Simulation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089023" y="3446423"/>
            <a:ext cx="1958228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</a:t>
            </a:r>
            <a:r>
              <a:rPr lang="en-US" altLang="zh-CN" sz="20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EMD</a:t>
            </a:r>
            <a:endParaRPr lang="en-US" altLang="zh-CN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Direct Method</a:t>
            </a:r>
            <a:endParaRPr lang="en-US" altLang="zh-CN" sz="1400" dirty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Muller-</a:t>
            </a:r>
            <a:r>
              <a:rPr lang="en-US" altLang="zh-CN" sz="1400" dirty="0" err="1" smtClean="0">
                <a:latin typeface="Centaur" panose="02030504050205020304" pitchFamily="18" charset="0"/>
                <a:ea typeface="GulimChe" panose="020B0609000101010101" pitchFamily="49" charset="-127"/>
              </a:rPr>
              <a:t>Plathe</a:t>
            </a: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 </a:t>
            </a:r>
            <a:r>
              <a:rPr lang="en-US" altLang="zh-CN" sz="1400" dirty="0" err="1" smtClean="0">
                <a:latin typeface="Centaur" panose="02030504050205020304" pitchFamily="18" charset="0"/>
                <a:ea typeface="GulimChe" panose="020B0609000101010101" pitchFamily="49" charset="-127"/>
              </a:rPr>
              <a:t>Mehtod</a:t>
            </a:r>
            <a:endParaRPr lang="en-US" altLang="zh-CN" sz="1400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Transient Method</a:t>
            </a:r>
          </a:p>
        </p:txBody>
      </p:sp>
      <p:sp>
        <p:nvSpPr>
          <p:cNvPr id="15" name="矩形 14"/>
          <p:cNvSpPr/>
          <p:nvPr/>
        </p:nvSpPr>
        <p:spPr>
          <a:xfrm>
            <a:off x="4695734" y="3446423"/>
            <a:ext cx="185544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E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MD</a:t>
            </a:r>
            <a:endParaRPr lang="en-US" altLang="zh-CN" dirty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>
                <a:latin typeface="Centaur" panose="02030504050205020304" pitchFamily="18" charset="0"/>
                <a:ea typeface="GulimChe" panose="020B0609000101010101" pitchFamily="49" charset="-127"/>
              </a:rPr>
              <a:t>Green-Kubo </a:t>
            </a: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Method</a:t>
            </a:r>
            <a:endParaRPr lang="en-US" altLang="zh-CN" sz="1400" dirty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BTE</a:t>
            </a:r>
          </a:p>
        </p:txBody>
      </p:sp>
    </p:spTree>
    <p:extLst>
      <p:ext uri="{BB962C8B-B14F-4D97-AF65-F5344CB8AC3E}">
        <p14:creationId xmlns:p14="http://schemas.microsoft.com/office/powerpoint/2010/main" val="302925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4624"/>
            <a:ext cx="279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Thermal Conductivity Theory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2048" y="332656"/>
            <a:ext cx="1713739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dirty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eal Space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Diffusive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658819" y="615082"/>
                <a:ext cx="14810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819" y="615082"/>
                <a:ext cx="1481046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527" r="-329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467676" y="1031007"/>
                <a:ext cx="1654940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a:rPr lang="zh-CN" alt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676" y="1031007"/>
                <a:ext cx="1654940" cy="526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563888" y="1700808"/>
                <a:ext cx="10373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700808"/>
                <a:ext cx="103733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大括号 8"/>
          <p:cNvSpPr/>
          <p:nvPr/>
        </p:nvSpPr>
        <p:spPr>
          <a:xfrm>
            <a:off x="5111104" y="615082"/>
            <a:ext cx="260184" cy="1696662"/>
          </a:xfrm>
          <a:prstGeom prst="rightBrace">
            <a:avLst>
              <a:gd name="adj1" fmla="val 6324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436674" y="1042264"/>
                <a:ext cx="1880130" cy="6657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74" y="1042264"/>
                <a:ext cx="1880130" cy="6657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12064" y="2671660"/>
            <a:ext cx="2278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Green-Kubo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178976" y="2450670"/>
                <a:ext cx="3046283" cy="811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976" y="2450670"/>
                <a:ext cx="3046283" cy="8113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893296" y="3261982"/>
            <a:ext cx="58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solidFill>
                  <a:srgbClr val="FF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prof.</a:t>
            </a:r>
            <a:endParaRPr lang="en-US" altLang="zh-CN" dirty="0">
              <a:solidFill>
                <a:srgbClr val="FF0000"/>
              </a:solidFill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16216" y="2671660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at equilibrium of T</a:t>
            </a:r>
            <a:endParaRPr lang="en-US" altLang="zh-CN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270226" y="1747985"/>
                <a:ext cx="23108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𝑠𝑝𝑒𝑐𝑖𝑓𝑖𝑐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h𝑒𝑎𝑡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26" y="1747985"/>
                <a:ext cx="231082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1547664" y="327318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latin typeface="Centaur" panose="02030504050205020304" pitchFamily="18" charset="0"/>
              </a:rPr>
              <a:t>Kaviany</a:t>
            </a:r>
            <a:r>
              <a:rPr lang="en-US" altLang="zh-CN" dirty="0">
                <a:latin typeface="Centaur" panose="02030504050205020304" pitchFamily="18" charset="0"/>
              </a:rPr>
              <a:t>, </a:t>
            </a:r>
            <a:r>
              <a:rPr lang="en-US" altLang="zh-CN" dirty="0" err="1" smtClean="0">
                <a:latin typeface="Centaur" panose="02030504050205020304" pitchFamily="18" charset="0"/>
              </a:rPr>
              <a:t>Massoud</a:t>
            </a:r>
            <a:r>
              <a:rPr lang="en-US" altLang="zh-CN" dirty="0" smtClean="0">
                <a:latin typeface="Centaur" panose="02030504050205020304" pitchFamily="18" charset="0"/>
              </a:rPr>
              <a:t>, Heat </a:t>
            </a:r>
            <a:r>
              <a:rPr lang="en-US" altLang="zh-CN" dirty="0">
                <a:latin typeface="Centaur" panose="02030504050205020304" pitchFamily="18" charset="0"/>
              </a:rPr>
              <a:t>Transfer </a:t>
            </a:r>
            <a:r>
              <a:rPr lang="en-US" altLang="zh-CN" dirty="0" smtClean="0">
                <a:latin typeface="Centaur" panose="02030504050205020304" pitchFamily="18" charset="0"/>
              </a:rPr>
              <a:t>Physics</a:t>
            </a:r>
            <a:endParaRPr lang="en-US" altLang="zh-CN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39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4624"/>
            <a:ext cx="279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Thermal Conductivity Theory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2048" y="332656"/>
            <a:ext cx="167449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dirty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eal Space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Nanoscale </a:t>
            </a:r>
            <a:r>
              <a:rPr lang="en-US" altLang="zh-CN" sz="1400" dirty="0">
                <a:latin typeface="Centaur" panose="02030504050205020304" pitchFamily="18" charset="0"/>
                <a:ea typeface="GulimChe" panose="020B0609000101010101" pitchFamily="49" charset="-127"/>
              </a:rPr>
              <a:t>Process</a:t>
            </a:r>
          </a:p>
        </p:txBody>
      </p:sp>
      <p:sp>
        <p:nvSpPr>
          <p:cNvPr id="6" name="椭圆 5"/>
          <p:cNvSpPr/>
          <p:nvPr/>
        </p:nvSpPr>
        <p:spPr>
          <a:xfrm>
            <a:off x="4779652" y="779675"/>
            <a:ext cx="432048" cy="43204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42277" y="781967"/>
            <a:ext cx="432048" cy="43204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4941163" y="1211723"/>
            <a:ext cx="109025" cy="628650"/>
          </a:xfrm>
          <a:custGeom>
            <a:avLst/>
            <a:gdLst>
              <a:gd name="connsiteX0" fmla="*/ 88620 w 109025"/>
              <a:gd name="connsiteY0" fmla="*/ 0 h 628650"/>
              <a:gd name="connsiteX1" fmla="*/ 107670 w 109025"/>
              <a:gd name="connsiteY1" fmla="*/ 47625 h 628650"/>
              <a:gd name="connsiteX2" fmla="*/ 88620 w 109025"/>
              <a:gd name="connsiteY2" fmla="*/ 123825 h 628650"/>
              <a:gd name="connsiteX3" fmla="*/ 79095 w 109025"/>
              <a:gd name="connsiteY3" fmla="*/ 152400 h 628650"/>
              <a:gd name="connsiteX4" fmla="*/ 60045 w 109025"/>
              <a:gd name="connsiteY4" fmla="*/ 180975 h 628650"/>
              <a:gd name="connsiteX5" fmla="*/ 31470 w 109025"/>
              <a:gd name="connsiteY5" fmla="*/ 200025 h 628650"/>
              <a:gd name="connsiteX6" fmla="*/ 21945 w 109025"/>
              <a:gd name="connsiteY6" fmla="*/ 142875 h 628650"/>
              <a:gd name="connsiteX7" fmla="*/ 50520 w 109025"/>
              <a:gd name="connsiteY7" fmla="*/ 133350 h 628650"/>
              <a:gd name="connsiteX8" fmla="*/ 88620 w 109025"/>
              <a:gd name="connsiteY8" fmla="*/ 142875 h 628650"/>
              <a:gd name="connsiteX9" fmla="*/ 107670 w 109025"/>
              <a:gd name="connsiteY9" fmla="*/ 171450 h 628650"/>
              <a:gd name="connsiteX10" fmla="*/ 79095 w 109025"/>
              <a:gd name="connsiteY10" fmla="*/ 295275 h 628650"/>
              <a:gd name="connsiteX11" fmla="*/ 50520 w 109025"/>
              <a:gd name="connsiteY11" fmla="*/ 314325 h 628650"/>
              <a:gd name="connsiteX12" fmla="*/ 21945 w 109025"/>
              <a:gd name="connsiteY12" fmla="*/ 323850 h 628650"/>
              <a:gd name="connsiteX13" fmla="*/ 31470 w 109025"/>
              <a:gd name="connsiteY13" fmla="*/ 257175 h 628650"/>
              <a:gd name="connsiteX14" fmla="*/ 98145 w 109025"/>
              <a:gd name="connsiteY14" fmla="*/ 295275 h 628650"/>
              <a:gd name="connsiteX15" fmla="*/ 79095 w 109025"/>
              <a:gd name="connsiteY15" fmla="*/ 409575 h 628650"/>
              <a:gd name="connsiteX16" fmla="*/ 60045 w 109025"/>
              <a:gd name="connsiteY16" fmla="*/ 438150 h 628650"/>
              <a:gd name="connsiteX17" fmla="*/ 31470 w 109025"/>
              <a:gd name="connsiteY17" fmla="*/ 447675 h 628650"/>
              <a:gd name="connsiteX18" fmla="*/ 2895 w 109025"/>
              <a:gd name="connsiteY18" fmla="*/ 438150 h 628650"/>
              <a:gd name="connsiteX19" fmla="*/ 40995 w 109025"/>
              <a:gd name="connsiteY19" fmla="*/ 381000 h 628650"/>
              <a:gd name="connsiteX20" fmla="*/ 69570 w 109025"/>
              <a:gd name="connsiteY20" fmla="*/ 400050 h 628650"/>
              <a:gd name="connsiteX21" fmla="*/ 98145 w 109025"/>
              <a:gd name="connsiteY21" fmla="*/ 457200 h 628650"/>
              <a:gd name="connsiteX22" fmla="*/ 88620 w 109025"/>
              <a:gd name="connsiteY22" fmla="*/ 523875 h 628650"/>
              <a:gd name="connsiteX23" fmla="*/ 50520 w 109025"/>
              <a:gd name="connsiteY23" fmla="*/ 581025 h 628650"/>
              <a:gd name="connsiteX24" fmla="*/ 12420 w 109025"/>
              <a:gd name="connsiteY24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9025" h="628650">
                <a:moveTo>
                  <a:pt x="88620" y="0"/>
                </a:moveTo>
                <a:cubicBezTo>
                  <a:pt x="94970" y="15875"/>
                  <a:pt x="107670" y="30527"/>
                  <a:pt x="107670" y="47625"/>
                </a:cubicBezTo>
                <a:cubicBezTo>
                  <a:pt x="107670" y="73807"/>
                  <a:pt x="96899" y="98987"/>
                  <a:pt x="88620" y="123825"/>
                </a:cubicBezTo>
                <a:cubicBezTo>
                  <a:pt x="85445" y="133350"/>
                  <a:pt x="83585" y="143420"/>
                  <a:pt x="79095" y="152400"/>
                </a:cubicBezTo>
                <a:cubicBezTo>
                  <a:pt x="73975" y="162639"/>
                  <a:pt x="68140" y="172880"/>
                  <a:pt x="60045" y="180975"/>
                </a:cubicBezTo>
                <a:cubicBezTo>
                  <a:pt x="51950" y="189070"/>
                  <a:pt x="40995" y="193675"/>
                  <a:pt x="31470" y="200025"/>
                </a:cubicBezTo>
                <a:cubicBezTo>
                  <a:pt x="18841" y="181081"/>
                  <a:pt x="-1716" y="166536"/>
                  <a:pt x="21945" y="142875"/>
                </a:cubicBezTo>
                <a:cubicBezTo>
                  <a:pt x="29045" y="135775"/>
                  <a:pt x="40995" y="136525"/>
                  <a:pt x="50520" y="133350"/>
                </a:cubicBezTo>
                <a:cubicBezTo>
                  <a:pt x="63220" y="136525"/>
                  <a:pt x="77728" y="135613"/>
                  <a:pt x="88620" y="142875"/>
                </a:cubicBezTo>
                <a:cubicBezTo>
                  <a:pt x="98145" y="149225"/>
                  <a:pt x="106792" y="160036"/>
                  <a:pt x="107670" y="171450"/>
                </a:cubicBezTo>
                <a:cubicBezTo>
                  <a:pt x="110867" y="213013"/>
                  <a:pt x="110872" y="263498"/>
                  <a:pt x="79095" y="295275"/>
                </a:cubicBezTo>
                <a:cubicBezTo>
                  <a:pt x="71000" y="303370"/>
                  <a:pt x="60759" y="309205"/>
                  <a:pt x="50520" y="314325"/>
                </a:cubicBezTo>
                <a:cubicBezTo>
                  <a:pt x="41540" y="318815"/>
                  <a:pt x="31470" y="320675"/>
                  <a:pt x="21945" y="323850"/>
                </a:cubicBezTo>
                <a:cubicBezTo>
                  <a:pt x="25120" y="301625"/>
                  <a:pt x="14424" y="271786"/>
                  <a:pt x="31470" y="257175"/>
                </a:cubicBezTo>
                <a:cubicBezTo>
                  <a:pt x="80725" y="214956"/>
                  <a:pt x="91766" y="276137"/>
                  <a:pt x="98145" y="295275"/>
                </a:cubicBezTo>
                <a:cubicBezTo>
                  <a:pt x="95127" y="322437"/>
                  <a:pt x="95052" y="377660"/>
                  <a:pt x="79095" y="409575"/>
                </a:cubicBezTo>
                <a:cubicBezTo>
                  <a:pt x="73975" y="419814"/>
                  <a:pt x="68984" y="430999"/>
                  <a:pt x="60045" y="438150"/>
                </a:cubicBezTo>
                <a:cubicBezTo>
                  <a:pt x="52205" y="444422"/>
                  <a:pt x="40995" y="444500"/>
                  <a:pt x="31470" y="447675"/>
                </a:cubicBezTo>
                <a:cubicBezTo>
                  <a:pt x="21945" y="444500"/>
                  <a:pt x="6624" y="447472"/>
                  <a:pt x="2895" y="438150"/>
                </a:cubicBezTo>
                <a:cubicBezTo>
                  <a:pt x="-10054" y="405778"/>
                  <a:pt x="23609" y="392591"/>
                  <a:pt x="40995" y="381000"/>
                </a:cubicBezTo>
                <a:cubicBezTo>
                  <a:pt x="50520" y="387350"/>
                  <a:pt x="61475" y="391955"/>
                  <a:pt x="69570" y="400050"/>
                </a:cubicBezTo>
                <a:cubicBezTo>
                  <a:pt x="88034" y="418514"/>
                  <a:pt x="90398" y="433959"/>
                  <a:pt x="98145" y="457200"/>
                </a:cubicBezTo>
                <a:cubicBezTo>
                  <a:pt x="94970" y="479425"/>
                  <a:pt x="96679" y="502921"/>
                  <a:pt x="88620" y="523875"/>
                </a:cubicBezTo>
                <a:cubicBezTo>
                  <a:pt x="80401" y="545244"/>
                  <a:pt x="63220" y="561975"/>
                  <a:pt x="50520" y="581025"/>
                </a:cubicBezTo>
                <a:cubicBezTo>
                  <a:pt x="26489" y="617072"/>
                  <a:pt x="39565" y="601505"/>
                  <a:pt x="12420" y="62865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003788" y="1198388"/>
            <a:ext cx="109025" cy="628650"/>
          </a:xfrm>
          <a:custGeom>
            <a:avLst/>
            <a:gdLst>
              <a:gd name="connsiteX0" fmla="*/ 88620 w 109025"/>
              <a:gd name="connsiteY0" fmla="*/ 0 h 628650"/>
              <a:gd name="connsiteX1" fmla="*/ 107670 w 109025"/>
              <a:gd name="connsiteY1" fmla="*/ 47625 h 628650"/>
              <a:gd name="connsiteX2" fmla="*/ 88620 w 109025"/>
              <a:gd name="connsiteY2" fmla="*/ 123825 h 628650"/>
              <a:gd name="connsiteX3" fmla="*/ 79095 w 109025"/>
              <a:gd name="connsiteY3" fmla="*/ 152400 h 628650"/>
              <a:gd name="connsiteX4" fmla="*/ 60045 w 109025"/>
              <a:gd name="connsiteY4" fmla="*/ 180975 h 628650"/>
              <a:gd name="connsiteX5" fmla="*/ 31470 w 109025"/>
              <a:gd name="connsiteY5" fmla="*/ 200025 h 628650"/>
              <a:gd name="connsiteX6" fmla="*/ 21945 w 109025"/>
              <a:gd name="connsiteY6" fmla="*/ 142875 h 628650"/>
              <a:gd name="connsiteX7" fmla="*/ 50520 w 109025"/>
              <a:gd name="connsiteY7" fmla="*/ 133350 h 628650"/>
              <a:gd name="connsiteX8" fmla="*/ 88620 w 109025"/>
              <a:gd name="connsiteY8" fmla="*/ 142875 h 628650"/>
              <a:gd name="connsiteX9" fmla="*/ 107670 w 109025"/>
              <a:gd name="connsiteY9" fmla="*/ 171450 h 628650"/>
              <a:gd name="connsiteX10" fmla="*/ 79095 w 109025"/>
              <a:gd name="connsiteY10" fmla="*/ 295275 h 628650"/>
              <a:gd name="connsiteX11" fmla="*/ 50520 w 109025"/>
              <a:gd name="connsiteY11" fmla="*/ 314325 h 628650"/>
              <a:gd name="connsiteX12" fmla="*/ 21945 w 109025"/>
              <a:gd name="connsiteY12" fmla="*/ 323850 h 628650"/>
              <a:gd name="connsiteX13" fmla="*/ 31470 w 109025"/>
              <a:gd name="connsiteY13" fmla="*/ 257175 h 628650"/>
              <a:gd name="connsiteX14" fmla="*/ 98145 w 109025"/>
              <a:gd name="connsiteY14" fmla="*/ 295275 h 628650"/>
              <a:gd name="connsiteX15" fmla="*/ 79095 w 109025"/>
              <a:gd name="connsiteY15" fmla="*/ 409575 h 628650"/>
              <a:gd name="connsiteX16" fmla="*/ 60045 w 109025"/>
              <a:gd name="connsiteY16" fmla="*/ 438150 h 628650"/>
              <a:gd name="connsiteX17" fmla="*/ 31470 w 109025"/>
              <a:gd name="connsiteY17" fmla="*/ 447675 h 628650"/>
              <a:gd name="connsiteX18" fmla="*/ 2895 w 109025"/>
              <a:gd name="connsiteY18" fmla="*/ 438150 h 628650"/>
              <a:gd name="connsiteX19" fmla="*/ 40995 w 109025"/>
              <a:gd name="connsiteY19" fmla="*/ 381000 h 628650"/>
              <a:gd name="connsiteX20" fmla="*/ 69570 w 109025"/>
              <a:gd name="connsiteY20" fmla="*/ 400050 h 628650"/>
              <a:gd name="connsiteX21" fmla="*/ 98145 w 109025"/>
              <a:gd name="connsiteY21" fmla="*/ 457200 h 628650"/>
              <a:gd name="connsiteX22" fmla="*/ 88620 w 109025"/>
              <a:gd name="connsiteY22" fmla="*/ 523875 h 628650"/>
              <a:gd name="connsiteX23" fmla="*/ 50520 w 109025"/>
              <a:gd name="connsiteY23" fmla="*/ 581025 h 628650"/>
              <a:gd name="connsiteX24" fmla="*/ 12420 w 109025"/>
              <a:gd name="connsiteY24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9025" h="628650">
                <a:moveTo>
                  <a:pt x="88620" y="0"/>
                </a:moveTo>
                <a:cubicBezTo>
                  <a:pt x="94970" y="15875"/>
                  <a:pt x="107670" y="30527"/>
                  <a:pt x="107670" y="47625"/>
                </a:cubicBezTo>
                <a:cubicBezTo>
                  <a:pt x="107670" y="73807"/>
                  <a:pt x="96899" y="98987"/>
                  <a:pt x="88620" y="123825"/>
                </a:cubicBezTo>
                <a:cubicBezTo>
                  <a:pt x="85445" y="133350"/>
                  <a:pt x="83585" y="143420"/>
                  <a:pt x="79095" y="152400"/>
                </a:cubicBezTo>
                <a:cubicBezTo>
                  <a:pt x="73975" y="162639"/>
                  <a:pt x="68140" y="172880"/>
                  <a:pt x="60045" y="180975"/>
                </a:cubicBezTo>
                <a:cubicBezTo>
                  <a:pt x="51950" y="189070"/>
                  <a:pt x="40995" y="193675"/>
                  <a:pt x="31470" y="200025"/>
                </a:cubicBezTo>
                <a:cubicBezTo>
                  <a:pt x="18841" y="181081"/>
                  <a:pt x="-1716" y="166536"/>
                  <a:pt x="21945" y="142875"/>
                </a:cubicBezTo>
                <a:cubicBezTo>
                  <a:pt x="29045" y="135775"/>
                  <a:pt x="40995" y="136525"/>
                  <a:pt x="50520" y="133350"/>
                </a:cubicBezTo>
                <a:cubicBezTo>
                  <a:pt x="63220" y="136525"/>
                  <a:pt x="77728" y="135613"/>
                  <a:pt x="88620" y="142875"/>
                </a:cubicBezTo>
                <a:cubicBezTo>
                  <a:pt x="98145" y="149225"/>
                  <a:pt x="106792" y="160036"/>
                  <a:pt x="107670" y="171450"/>
                </a:cubicBezTo>
                <a:cubicBezTo>
                  <a:pt x="110867" y="213013"/>
                  <a:pt x="110872" y="263498"/>
                  <a:pt x="79095" y="295275"/>
                </a:cubicBezTo>
                <a:cubicBezTo>
                  <a:pt x="71000" y="303370"/>
                  <a:pt x="60759" y="309205"/>
                  <a:pt x="50520" y="314325"/>
                </a:cubicBezTo>
                <a:cubicBezTo>
                  <a:pt x="41540" y="318815"/>
                  <a:pt x="31470" y="320675"/>
                  <a:pt x="21945" y="323850"/>
                </a:cubicBezTo>
                <a:cubicBezTo>
                  <a:pt x="25120" y="301625"/>
                  <a:pt x="14424" y="271786"/>
                  <a:pt x="31470" y="257175"/>
                </a:cubicBezTo>
                <a:cubicBezTo>
                  <a:pt x="80725" y="214956"/>
                  <a:pt x="91766" y="276137"/>
                  <a:pt x="98145" y="295275"/>
                </a:cubicBezTo>
                <a:cubicBezTo>
                  <a:pt x="95127" y="322437"/>
                  <a:pt x="95052" y="377660"/>
                  <a:pt x="79095" y="409575"/>
                </a:cubicBezTo>
                <a:cubicBezTo>
                  <a:pt x="73975" y="419814"/>
                  <a:pt x="68984" y="430999"/>
                  <a:pt x="60045" y="438150"/>
                </a:cubicBezTo>
                <a:cubicBezTo>
                  <a:pt x="52205" y="444422"/>
                  <a:pt x="40995" y="444500"/>
                  <a:pt x="31470" y="447675"/>
                </a:cubicBezTo>
                <a:cubicBezTo>
                  <a:pt x="21945" y="444500"/>
                  <a:pt x="6624" y="447472"/>
                  <a:pt x="2895" y="438150"/>
                </a:cubicBezTo>
                <a:cubicBezTo>
                  <a:pt x="-10054" y="405778"/>
                  <a:pt x="23609" y="392591"/>
                  <a:pt x="40995" y="381000"/>
                </a:cubicBezTo>
                <a:cubicBezTo>
                  <a:pt x="50520" y="387350"/>
                  <a:pt x="61475" y="391955"/>
                  <a:pt x="69570" y="400050"/>
                </a:cubicBezTo>
                <a:cubicBezTo>
                  <a:pt x="88034" y="418514"/>
                  <a:pt x="90398" y="433959"/>
                  <a:pt x="98145" y="457200"/>
                </a:cubicBezTo>
                <a:cubicBezTo>
                  <a:pt x="94970" y="479425"/>
                  <a:pt x="96679" y="502921"/>
                  <a:pt x="88620" y="523875"/>
                </a:cubicBezTo>
                <a:cubicBezTo>
                  <a:pt x="80401" y="545244"/>
                  <a:pt x="63220" y="561975"/>
                  <a:pt x="50520" y="581025"/>
                </a:cubicBezTo>
                <a:cubicBezTo>
                  <a:pt x="26489" y="617072"/>
                  <a:pt x="39565" y="601505"/>
                  <a:pt x="12420" y="62865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4419612" y="635659"/>
            <a:ext cx="576064" cy="36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6057576" y="635659"/>
            <a:ext cx="450268" cy="392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941163" y="950944"/>
            <a:ext cx="54512" cy="891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24"/>
          </p:cNvCxnSpPr>
          <p:nvPr/>
        </p:nvCxnSpPr>
        <p:spPr>
          <a:xfrm flipV="1">
            <a:off x="6016208" y="1028100"/>
            <a:ext cx="43267" cy="798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330472" y="408423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472" y="408423"/>
                <a:ext cx="936104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367390" y="489362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390" y="489362"/>
                <a:ext cx="93610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092028" y="1364871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028" y="1364871"/>
                <a:ext cx="93610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016208" y="1328047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208" y="1328047"/>
                <a:ext cx="93610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212095" y="2038873"/>
                <a:ext cx="1995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095" y="2038873"/>
                <a:ext cx="199599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196345" y="2439563"/>
                <a:ext cx="2570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𝑀𝑎𝑥𝑤𝑒𝑙𝑙</m:t>
                      </m:r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(0))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345" y="2439563"/>
                <a:ext cx="257070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217280" y="2828179"/>
                <a:ext cx="2581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𝑀𝑎𝑥𝑤𝑒𝑙𝑙</m:t>
                      </m:r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(0))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280" y="2828179"/>
                <a:ext cx="258134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任意多边形 20"/>
          <p:cNvSpPr/>
          <p:nvPr/>
        </p:nvSpPr>
        <p:spPr>
          <a:xfrm>
            <a:off x="5004048" y="960079"/>
            <a:ext cx="1051589" cy="99370"/>
          </a:xfrm>
          <a:custGeom>
            <a:avLst/>
            <a:gdLst>
              <a:gd name="connsiteX0" fmla="*/ 0 w 1051589"/>
              <a:gd name="connsiteY0" fmla="*/ 45720 h 99370"/>
              <a:gd name="connsiteX1" fmla="*/ 45720 w 1051589"/>
              <a:gd name="connsiteY1" fmla="*/ 15240 h 99370"/>
              <a:gd name="connsiteX2" fmla="*/ 76200 w 1051589"/>
              <a:gd name="connsiteY2" fmla="*/ 7620 h 99370"/>
              <a:gd name="connsiteX3" fmla="*/ 99060 w 1051589"/>
              <a:gd name="connsiteY3" fmla="*/ 0 h 99370"/>
              <a:gd name="connsiteX4" fmla="*/ 175260 w 1051589"/>
              <a:gd name="connsiteY4" fmla="*/ 22860 h 99370"/>
              <a:gd name="connsiteX5" fmla="*/ 190500 w 1051589"/>
              <a:gd name="connsiteY5" fmla="*/ 45720 h 99370"/>
              <a:gd name="connsiteX6" fmla="*/ 182880 w 1051589"/>
              <a:gd name="connsiteY6" fmla="*/ 83820 h 99370"/>
              <a:gd name="connsiteX7" fmla="*/ 152400 w 1051589"/>
              <a:gd name="connsiteY7" fmla="*/ 53340 h 99370"/>
              <a:gd name="connsiteX8" fmla="*/ 160020 w 1051589"/>
              <a:gd name="connsiteY8" fmla="*/ 30480 h 99370"/>
              <a:gd name="connsiteX9" fmla="*/ 304800 w 1051589"/>
              <a:gd name="connsiteY9" fmla="*/ 22860 h 99370"/>
              <a:gd name="connsiteX10" fmla="*/ 327660 w 1051589"/>
              <a:gd name="connsiteY10" fmla="*/ 30480 h 99370"/>
              <a:gd name="connsiteX11" fmla="*/ 350520 w 1051589"/>
              <a:gd name="connsiteY11" fmla="*/ 76200 h 99370"/>
              <a:gd name="connsiteX12" fmla="*/ 335280 w 1051589"/>
              <a:gd name="connsiteY12" fmla="*/ 99060 h 99370"/>
              <a:gd name="connsiteX13" fmla="*/ 335280 w 1051589"/>
              <a:gd name="connsiteY13" fmla="*/ 38100 h 99370"/>
              <a:gd name="connsiteX14" fmla="*/ 358140 w 1051589"/>
              <a:gd name="connsiteY14" fmla="*/ 30480 h 99370"/>
              <a:gd name="connsiteX15" fmla="*/ 381000 w 1051589"/>
              <a:gd name="connsiteY15" fmla="*/ 15240 h 99370"/>
              <a:gd name="connsiteX16" fmla="*/ 457200 w 1051589"/>
              <a:gd name="connsiteY16" fmla="*/ 0 h 99370"/>
              <a:gd name="connsiteX17" fmla="*/ 556260 w 1051589"/>
              <a:gd name="connsiteY17" fmla="*/ 7620 h 99370"/>
              <a:gd name="connsiteX18" fmla="*/ 556260 w 1051589"/>
              <a:gd name="connsiteY18" fmla="*/ 60960 h 99370"/>
              <a:gd name="connsiteX19" fmla="*/ 533400 w 1051589"/>
              <a:gd name="connsiteY19" fmla="*/ 68580 h 99370"/>
              <a:gd name="connsiteX20" fmla="*/ 541020 w 1051589"/>
              <a:gd name="connsiteY20" fmla="*/ 22860 h 99370"/>
              <a:gd name="connsiteX21" fmla="*/ 640080 w 1051589"/>
              <a:gd name="connsiteY21" fmla="*/ 15240 h 99370"/>
              <a:gd name="connsiteX22" fmla="*/ 685800 w 1051589"/>
              <a:gd name="connsiteY22" fmla="*/ 45720 h 99370"/>
              <a:gd name="connsiteX23" fmla="*/ 678180 w 1051589"/>
              <a:gd name="connsiteY23" fmla="*/ 76200 h 99370"/>
              <a:gd name="connsiteX24" fmla="*/ 655320 w 1051589"/>
              <a:gd name="connsiteY24" fmla="*/ 68580 h 99370"/>
              <a:gd name="connsiteX25" fmla="*/ 662940 w 1051589"/>
              <a:gd name="connsiteY25" fmla="*/ 38100 h 99370"/>
              <a:gd name="connsiteX26" fmla="*/ 716280 w 1051589"/>
              <a:gd name="connsiteY26" fmla="*/ 15240 h 99370"/>
              <a:gd name="connsiteX27" fmla="*/ 822960 w 1051589"/>
              <a:gd name="connsiteY27" fmla="*/ 53340 h 99370"/>
              <a:gd name="connsiteX28" fmla="*/ 815340 w 1051589"/>
              <a:gd name="connsiteY28" fmla="*/ 99060 h 99370"/>
              <a:gd name="connsiteX29" fmla="*/ 800100 w 1051589"/>
              <a:gd name="connsiteY29" fmla="*/ 76200 h 99370"/>
              <a:gd name="connsiteX30" fmla="*/ 830580 w 1051589"/>
              <a:gd name="connsiteY30" fmla="*/ 30480 h 99370"/>
              <a:gd name="connsiteX31" fmla="*/ 853440 w 1051589"/>
              <a:gd name="connsiteY31" fmla="*/ 22860 h 99370"/>
              <a:gd name="connsiteX32" fmla="*/ 1013460 w 1051589"/>
              <a:gd name="connsiteY32" fmla="*/ 38100 h 99370"/>
              <a:gd name="connsiteX33" fmla="*/ 1036320 w 1051589"/>
              <a:gd name="connsiteY33" fmla="*/ 53340 h 99370"/>
              <a:gd name="connsiteX34" fmla="*/ 1051560 w 1051589"/>
              <a:gd name="connsiteY34" fmla="*/ 83820 h 9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51589" h="99370">
                <a:moveTo>
                  <a:pt x="0" y="45720"/>
                </a:moveTo>
                <a:cubicBezTo>
                  <a:pt x="15240" y="35560"/>
                  <a:pt x="29337" y="23431"/>
                  <a:pt x="45720" y="15240"/>
                </a:cubicBezTo>
                <a:cubicBezTo>
                  <a:pt x="55087" y="10556"/>
                  <a:pt x="66130" y="10497"/>
                  <a:pt x="76200" y="7620"/>
                </a:cubicBezTo>
                <a:cubicBezTo>
                  <a:pt x="83923" y="5413"/>
                  <a:pt x="91440" y="2540"/>
                  <a:pt x="99060" y="0"/>
                </a:cubicBezTo>
                <a:cubicBezTo>
                  <a:pt x="132634" y="4796"/>
                  <a:pt x="152158" y="-242"/>
                  <a:pt x="175260" y="22860"/>
                </a:cubicBezTo>
                <a:cubicBezTo>
                  <a:pt x="181736" y="29336"/>
                  <a:pt x="185420" y="38100"/>
                  <a:pt x="190500" y="45720"/>
                </a:cubicBezTo>
                <a:cubicBezTo>
                  <a:pt x="187960" y="58420"/>
                  <a:pt x="192038" y="74662"/>
                  <a:pt x="182880" y="83820"/>
                </a:cubicBezTo>
                <a:lnTo>
                  <a:pt x="152400" y="53340"/>
                </a:lnTo>
                <a:cubicBezTo>
                  <a:pt x="154940" y="45720"/>
                  <a:pt x="153850" y="35622"/>
                  <a:pt x="160020" y="30480"/>
                </a:cubicBezTo>
                <a:cubicBezTo>
                  <a:pt x="197119" y="-436"/>
                  <a:pt x="273357" y="20614"/>
                  <a:pt x="304800" y="22860"/>
                </a:cubicBezTo>
                <a:cubicBezTo>
                  <a:pt x="312420" y="25400"/>
                  <a:pt x="321388" y="25462"/>
                  <a:pt x="327660" y="30480"/>
                </a:cubicBezTo>
                <a:cubicBezTo>
                  <a:pt x="341089" y="41223"/>
                  <a:pt x="345500" y="61141"/>
                  <a:pt x="350520" y="76200"/>
                </a:cubicBezTo>
                <a:cubicBezTo>
                  <a:pt x="345440" y="83820"/>
                  <a:pt x="343968" y="101956"/>
                  <a:pt x="335280" y="99060"/>
                </a:cubicBezTo>
                <a:cubicBezTo>
                  <a:pt x="319238" y="93713"/>
                  <a:pt x="331002" y="43447"/>
                  <a:pt x="335280" y="38100"/>
                </a:cubicBezTo>
                <a:cubicBezTo>
                  <a:pt x="340298" y="31828"/>
                  <a:pt x="350956" y="34072"/>
                  <a:pt x="358140" y="30480"/>
                </a:cubicBezTo>
                <a:cubicBezTo>
                  <a:pt x="366331" y="26384"/>
                  <a:pt x="372582" y="18848"/>
                  <a:pt x="381000" y="15240"/>
                </a:cubicBezTo>
                <a:cubicBezTo>
                  <a:pt x="395467" y="9040"/>
                  <a:pt x="446886" y="1719"/>
                  <a:pt x="457200" y="0"/>
                </a:cubicBezTo>
                <a:cubicBezTo>
                  <a:pt x="490220" y="2540"/>
                  <a:pt x="524417" y="-1478"/>
                  <a:pt x="556260" y="7620"/>
                </a:cubicBezTo>
                <a:cubicBezTo>
                  <a:pt x="573372" y="12509"/>
                  <a:pt x="557770" y="59073"/>
                  <a:pt x="556260" y="60960"/>
                </a:cubicBezTo>
                <a:cubicBezTo>
                  <a:pt x="551242" y="67232"/>
                  <a:pt x="541020" y="66040"/>
                  <a:pt x="533400" y="68580"/>
                </a:cubicBezTo>
                <a:cubicBezTo>
                  <a:pt x="535940" y="53340"/>
                  <a:pt x="534110" y="36679"/>
                  <a:pt x="541020" y="22860"/>
                </a:cubicBezTo>
                <a:cubicBezTo>
                  <a:pt x="557120" y="-9340"/>
                  <a:pt x="632812" y="14513"/>
                  <a:pt x="640080" y="15240"/>
                </a:cubicBezTo>
                <a:cubicBezTo>
                  <a:pt x="656369" y="20670"/>
                  <a:pt x="679792" y="24691"/>
                  <a:pt x="685800" y="45720"/>
                </a:cubicBezTo>
                <a:cubicBezTo>
                  <a:pt x="688677" y="55790"/>
                  <a:pt x="680720" y="66040"/>
                  <a:pt x="678180" y="76200"/>
                </a:cubicBezTo>
                <a:cubicBezTo>
                  <a:pt x="670560" y="73660"/>
                  <a:pt x="658303" y="76038"/>
                  <a:pt x="655320" y="68580"/>
                </a:cubicBezTo>
                <a:cubicBezTo>
                  <a:pt x="651431" y="58856"/>
                  <a:pt x="657131" y="46814"/>
                  <a:pt x="662940" y="38100"/>
                </a:cubicBezTo>
                <a:cubicBezTo>
                  <a:pt x="673465" y="22313"/>
                  <a:pt x="700986" y="19063"/>
                  <a:pt x="716280" y="15240"/>
                </a:cubicBezTo>
                <a:cubicBezTo>
                  <a:pt x="756225" y="18569"/>
                  <a:pt x="817371" y="-2553"/>
                  <a:pt x="822960" y="53340"/>
                </a:cubicBezTo>
                <a:cubicBezTo>
                  <a:pt x="824497" y="68714"/>
                  <a:pt x="817880" y="83820"/>
                  <a:pt x="815340" y="99060"/>
                </a:cubicBezTo>
                <a:cubicBezTo>
                  <a:pt x="810260" y="91440"/>
                  <a:pt x="801395" y="85266"/>
                  <a:pt x="800100" y="76200"/>
                </a:cubicBezTo>
                <a:cubicBezTo>
                  <a:pt x="796310" y="49669"/>
                  <a:pt x="810926" y="40307"/>
                  <a:pt x="830580" y="30480"/>
                </a:cubicBezTo>
                <a:cubicBezTo>
                  <a:pt x="837764" y="26888"/>
                  <a:pt x="845820" y="25400"/>
                  <a:pt x="853440" y="22860"/>
                </a:cubicBezTo>
                <a:cubicBezTo>
                  <a:pt x="856880" y="23051"/>
                  <a:pt x="972022" y="17381"/>
                  <a:pt x="1013460" y="38100"/>
                </a:cubicBezTo>
                <a:cubicBezTo>
                  <a:pt x="1021651" y="42196"/>
                  <a:pt x="1028700" y="48260"/>
                  <a:pt x="1036320" y="53340"/>
                </a:cubicBezTo>
                <a:cubicBezTo>
                  <a:pt x="1052969" y="78313"/>
                  <a:pt x="1051560" y="67042"/>
                  <a:pt x="1051560" y="8382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022392" y="1335994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f1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79254" y="130558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f2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40505" y="651035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f3</a:t>
            </a:r>
            <a:endParaRPr lang="zh-CN" altLang="en-U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2901" y="1198388"/>
            <a:ext cx="3204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1.  heat transport is only through f3</a:t>
            </a:r>
            <a:endParaRPr lang="en-US" altLang="zh-CN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0125" y="1655707"/>
            <a:ext cx="2738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2.  f1 , f2 are the site potential</a:t>
            </a:r>
            <a:endParaRPr lang="en-US" altLang="zh-CN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26" name="右大括号 25"/>
          <p:cNvSpPr/>
          <p:nvPr/>
        </p:nvSpPr>
        <p:spPr>
          <a:xfrm flipH="1">
            <a:off x="4076810" y="2066020"/>
            <a:ext cx="239070" cy="1190162"/>
          </a:xfrm>
          <a:prstGeom prst="rightBrace">
            <a:avLst>
              <a:gd name="adj1" fmla="val 6324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30125" y="2377508"/>
            <a:ext cx="510479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3.  if N times MD simulation of 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random initial velocity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 (Gaussian distribution) are carried out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T1(t) and T2(t) are gotten.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endParaRPr lang="en-US" altLang="zh-CN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4.  If f3 is nonlinear with r , an equilibration will get built.</a:t>
            </a:r>
            <a:endParaRPr lang="en-US" altLang="zh-CN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6288" y="4558262"/>
            <a:ext cx="6894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5.  If T1 and T2 are controlled by heat bath, a steady state will get built.</a:t>
            </a:r>
            <a:endParaRPr lang="en-US" altLang="zh-CN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37841" y="3616529"/>
            <a:ext cx="1758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err="1" smtClean="0">
                <a:latin typeface="Centaur" panose="02030504050205020304" pitchFamily="18" charset="0"/>
                <a:ea typeface="GulimChe" panose="020B0609000101010101" pitchFamily="49" charset="-127"/>
              </a:rPr>
              <a:t>Liouville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 Equation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NVE or NVT</a:t>
            </a:r>
            <a:endParaRPr lang="en-US" altLang="zh-CN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28356" y="4547958"/>
            <a:ext cx="2144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err="1" smtClean="0">
                <a:latin typeface="Centaur" panose="02030504050205020304" pitchFamily="18" charset="0"/>
                <a:ea typeface="GulimChe" panose="020B0609000101010101" pitchFamily="49" charset="-127"/>
              </a:rPr>
              <a:t>Forker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-Planck equation</a:t>
            </a:r>
          </a:p>
        </p:txBody>
      </p:sp>
    </p:spTree>
    <p:extLst>
      <p:ext uri="{BB962C8B-B14F-4D97-AF65-F5344CB8AC3E}">
        <p14:creationId xmlns:p14="http://schemas.microsoft.com/office/powerpoint/2010/main" val="419964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88640"/>
            <a:ext cx="279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Thermal Conductivity Theory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476672"/>
            <a:ext cx="211641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dirty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eal Space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Fokker-Planck </a:t>
            </a:r>
            <a:r>
              <a:rPr lang="en-US" altLang="zh-CN" sz="1400" dirty="0">
                <a:latin typeface="Centaur" panose="02030504050205020304" pitchFamily="18" charset="0"/>
                <a:ea typeface="GulimChe" panose="020B0609000101010101" pitchFamily="49" charset="-127"/>
              </a:rPr>
              <a:t>Equation</a:t>
            </a:r>
            <a:endParaRPr lang="en-US" altLang="zh-C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766771" y="210856"/>
                <a:ext cx="2105470" cy="521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771" y="210856"/>
                <a:ext cx="2105470" cy="5212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766771" y="732089"/>
                <a:ext cx="2465510" cy="531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771" y="732089"/>
                <a:ext cx="2465510" cy="531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550747" y="1374574"/>
                <a:ext cx="4128053" cy="410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747" y="1374574"/>
                <a:ext cx="4128053" cy="410112"/>
              </a:xfrm>
              <a:prstGeom prst="rect">
                <a:avLst/>
              </a:prstGeom>
              <a:blipFill rotWithShape="0"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613173" y="2069552"/>
                <a:ext cx="5357813" cy="1357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zh-CN" altLang="en-US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zh-CN" altLang="en-US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e>
                          </m:eqArr>
                        </m:e>
                      </m:nary>
                    </m:oMath>
                  </m:oMathPara>
                </a14:m>
                <a:endPara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3" y="2069552"/>
                <a:ext cx="5357813" cy="1357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>
            <a:off x="5292080" y="1784686"/>
            <a:ext cx="0" cy="274569"/>
          </a:xfrm>
          <a:prstGeom prst="straightConnector1">
            <a:avLst/>
          </a:prstGeom>
          <a:ln w="28575">
            <a:solidFill>
              <a:srgbClr val="FF7C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39552" y="3242822"/>
            <a:ext cx="1636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Kramer Equation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899592" y="3612154"/>
            <a:ext cx="5827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for 1D single particle under </a:t>
            </a:r>
            <a:r>
              <a:rPr lang="en-US" altLang="zh-CN" dirty="0" err="1" smtClean="0">
                <a:latin typeface="Centaur" panose="02030504050205020304" pitchFamily="18" charset="0"/>
                <a:ea typeface="GulimChe" panose="020B0609000101010101" pitchFamily="49" charset="-127"/>
              </a:rPr>
              <a:t>Langevin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 heat bath of T, at steady state: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98168" y="4116236"/>
                <a:ext cx="8545832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=0=</m:t>
                      </m:r>
                      <m:r>
                        <a:rPr lang="en-US" altLang="zh-CN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68" y="4116236"/>
                <a:ext cx="8545832" cy="6223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215218" y="4746827"/>
                <a:ext cx="7208576" cy="991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Centaur" panose="02030504050205020304" pitchFamily="18" charset="0"/>
                    <a:ea typeface="GulimChe" panose="020B0609000101010101" pitchFamily="49" charset="-127"/>
                  </a:rPr>
                  <a:t>The only solution is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sz="1400" dirty="0" smtClean="0">
                    <a:latin typeface="+mn-lt"/>
                    <a:ea typeface="GulimChe" panose="020B0609000101010101" pitchFamily="49" charset="-127"/>
                  </a:rPr>
                  <a:t>𝑡</a:t>
                </a:r>
                <a:r>
                  <a:rPr lang="en-US" altLang="zh-CN" sz="1400" dirty="0">
                    <a:latin typeface="+mn-lt"/>
                    <a:ea typeface="GulimChe" panose="020B0609000101010101" pitchFamily="49" charset="-127"/>
                  </a:rPr>
                  <a:t>ℎ</a:t>
                </a:r>
                <a:r>
                  <a:rPr lang="zh-CN" altLang="en-US" sz="1400" dirty="0">
                    <a:latin typeface="+mn-lt"/>
                    <a:ea typeface="GulimChe" panose="020B0609000101010101" pitchFamily="49" charset="-127"/>
                  </a:rPr>
                  <a:t>𝑎𝑡</a:t>
                </a:r>
                <a:r>
                  <a:rPr lang="en-US" altLang="zh-CN" sz="1400" dirty="0">
                    <a:latin typeface="+mn-lt"/>
                    <a:ea typeface="GulimChe" panose="020B0609000101010101" pitchFamily="49" charset="-127"/>
                  </a:rPr>
                  <a:t>’ </a:t>
                </a:r>
                <a:r>
                  <a:rPr lang="zh-CN" altLang="en-US" sz="1400" dirty="0">
                    <a:latin typeface="+mn-lt"/>
                    <a:ea typeface="GulimChe" panose="020B0609000101010101" pitchFamily="49" charset="-127"/>
                  </a:rPr>
                  <a:t>𝑠 𝑡</a:t>
                </a:r>
                <a:r>
                  <a:rPr lang="en-US" altLang="zh-CN" sz="1400" dirty="0">
                    <a:latin typeface="+mn-lt"/>
                    <a:ea typeface="GulimChe" panose="020B0609000101010101" pitchFamily="49" charset="-127"/>
                  </a:rPr>
                  <a:t>ℎ</a:t>
                </a:r>
                <a:r>
                  <a:rPr lang="zh-CN" altLang="en-US" sz="1400" dirty="0">
                    <a:latin typeface="+mn-lt"/>
                    <a:ea typeface="GulimChe" panose="020B0609000101010101" pitchFamily="49" charset="-127"/>
                  </a:rPr>
                  <a:t>𝑒 𝐵𝑜𝑙𝑡𝑧𝑚𝑎𝑛𝑛 𝐷𝑖𝑠𝑡𝑟𝑖𝑏𝑢𝑡𝑖𝑜𝑛</a:t>
                </a:r>
                <a:endParaRPr lang="zh-CN" altLang="en-US" dirty="0">
                  <a:latin typeface="+mn-lt"/>
                  <a:ea typeface="GulimChe" panose="020B0609000101010101" pitchFamily="49" charset="-127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218" y="4746827"/>
                <a:ext cx="7208576" cy="991682"/>
              </a:xfrm>
              <a:prstGeom prst="rect">
                <a:avLst/>
              </a:prstGeom>
              <a:blipFill rotWithShape="0">
                <a:blip r:embed="rId7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3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88640"/>
            <a:ext cx="279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Thermal Conductivity Theory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476672"/>
            <a:ext cx="211641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dirty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eal Space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Fokker-Planck </a:t>
            </a:r>
            <a:r>
              <a:rPr lang="en-US" altLang="zh-CN" sz="1400" dirty="0">
                <a:latin typeface="Centaur" panose="02030504050205020304" pitchFamily="18" charset="0"/>
                <a:ea typeface="GulimChe" panose="020B0609000101010101" pitchFamily="49" charset="-127"/>
              </a:rPr>
              <a:t>Equation</a:t>
            </a:r>
            <a:endParaRPr lang="en-US" altLang="zh-CN" sz="1400" dirty="0"/>
          </a:p>
        </p:txBody>
      </p:sp>
      <p:sp>
        <p:nvSpPr>
          <p:cNvPr id="6" name="矩形 5"/>
          <p:cNvSpPr/>
          <p:nvPr/>
        </p:nvSpPr>
        <p:spPr>
          <a:xfrm>
            <a:off x="2987824" y="354538"/>
            <a:ext cx="2149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for 1D 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double particles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51520" y="1125898"/>
                <a:ext cx="8424936" cy="748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0=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zh-CN" alt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f>
                                        <m:f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zh-CN" altLang="en-US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25898"/>
                <a:ext cx="8424936" cy="7480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971600" y="2091350"/>
            <a:ext cx="363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there seems no way to solve this equation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71600" y="2441914"/>
            <a:ext cx="183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perturbation theory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331640" y="2811246"/>
                <a:ext cx="4680520" cy="666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1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zh-CN" alt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f>
                                        <m:f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zh-CN" alt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811246"/>
                <a:ext cx="4680520" cy="6660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868144" y="2959620"/>
            <a:ext cx="2096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could be solved exactly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13571" y="3485152"/>
            <a:ext cx="713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one-order partial equation was solved exactly by </a:t>
            </a:r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Lagrange 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using complete </a:t>
            </a:r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integral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043608" y="3930968"/>
                <a:ext cx="4412683" cy="554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Centaur" panose="02030504050205020304" pitchFamily="18" charset="0"/>
                    <a:ea typeface="GulimChe" panose="020B0609000101010101" pitchFamily="49" charset="-127"/>
                  </a:rPr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latin typeface="Centaur" panose="02030504050205020304" pitchFamily="18" charset="0"/>
                    <a:ea typeface="GulimChe" panose="020B0609000101010101" pitchFamily="49" charset="-127"/>
                  </a:rPr>
                  <a:t>be the perturbation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930968"/>
                <a:ext cx="4412683" cy="554062"/>
              </a:xfrm>
              <a:prstGeom prst="rect">
                <a:avLst/>
              </a:prstGeom>
              <a:blipFill rotWithShape="0">
                <a:blip r:embed="rId4"/>
                <a:stretch>
                  <a:fillRect l="-1105" t="-67033" r="-414" b="-103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992790" y="4376848"/>
                <a:ext cx="51695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Centaur" panose="02030504050205020304" pitchFamily="18" charset="0"/>
                    <a:ea typeface="GulimChe" panose="020B0609000101010101" pitchFamily="49" charset="-127"/>
                  </a:rPr>
                  <a:t>to solve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latin typeface="Centaur" panose="02030504050205020304" pitchFamily="18" charset="0"/>
                    <a:ea typeface="GulimChe" panose="020B0609000101010101" pitchFamily="49" charset="-127"/>
                  </a:rPr>
                  <a:t>let us solve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latin typeface="Centaur" panose="02030504050205020304" pitchFamily="18" charset="0"/>
                    <a:ea typeface="GulimChe" panose="020B0609000101010101" pitchFamily="49" charset="-127"/>
                  </a:rPr>
                  <a:t>first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90" y="4376848"/>
                <a:ext cx="516955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61" t="-819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939147" y="4808474"/>
                <a:ext cx="27916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47" y="4808474"/>
                <a:ext cx="279166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463180" y="4834749"/>
                <a:ext cx="2281522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𝑡𝑒𝑟𝑚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𝑡𝑒𝑟𝑚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𝑡𝑒𝑟𝑚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zh-CN" sz="1600" dirty="0" smtClean="0"/>
                  <a:t>…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180" y="4834749"/>
                <a:ext cx="2281522" cy="1107996"/>
              </a:xfrm>
              <a:prstGeom prst="rect">
                <a:avLst/>
              </a:prstGeom>
              <a:blipFill rotWithShape="0">
                <a:blip r:embed="rId7"/>
                <a:stretch>
                  <a:fillRect l="-1337" b="-3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868144" y="4797824"/>
                <a:ext cx="285219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Centaur" panose="02030504050205020304" pitchFamily="18" charset="0"/>
                    <a:ea typeface="GulimChe" panose="020B0609000101010101" pitchFamily="49" charset="-127"/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latin typeface="Centaur" panose="02030504050205020304" pitchFamily="18" charset="0"/>
                    <a:ea typeface="GulimChe" panose="020B0609000101010101" pitchFamily="49" charset="-127"/>
                  </a:rPr>
                  <a:t>and then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,</a:t>
                </a:r>
              </a:p>
              <a:p>
                <a:r>
                  <a:rPr lang="en-US" altLang="zh-CN" dirty="0" smtClean="0">
                    <a:latin typeface="Centaur" panose="02030504050205020304" pitchFamily="18" charset="0"/>
                    <a:ea typeface="GulimChe" panose="020B0609000101010101" pitchFamily="49" charset="-127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,…,</a:t>
                </a:r>
                <a:r>
                  <a:rPr lang="en-US" altLang="zh-CN" dirty="0" smtClean="0">
                    <a:latin typeface="Centaur" panose="02030504050205020304" pitchFamily="18" charset="0"/>
                    <a:ea typeface="GulimChe" panose="020B0609000101010101" pitchFamily="49" charset="-127"/>
                  </a:rPr>
                  <a:t> and we can get the </a:t>
                </a:r>
              </a:p>
              <a:p>
                <a:r>
                  <a:rPr lang="en-US" altLang="zh-CN" dirty="0" smtClean="0">
                    <a:latin typeface="Centaur" panose="02030504050205020304" pitchFamily="18" charset="0"/>
                    <a:ea typeface="GulimChe" panose="020B0609000101010101" pitchFamily="49" charset="-127"/>
                  </a:rPr>
                  <a:t>exact solution of FP equation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797824"/>
                <a:ext cx="2852191" cy="923330"/>
              </a:xfrm>
              <a:prstGeom prst="rect">
                <a:avLst/>
              </a:prstGeom>
              <a:blipFill rotWithShape="0">
                <a:blip r:embed="rId8"/>
                <a:stretch>
                  <a:fillRect l="-1923" t="-4605" r="-641" b="-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13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88640"/>
            <a:ext cx="279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Thermal Conductivity Theory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476672"/>
            <a:ext cx="115127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dirty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eal Space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err="1">
                <a:latin typeface="Centaur" panose="02030504050205020304" pitchFamily="18" charset="0"/>
                <a:ea typeface="GulimChe" panose="020B0609000101010101" pitchFamily="49" charset="-127"/>
              </a:rPr>
              <a:t>Ergodicity</a:t>
            </a:r>
            <a:endParaRPr lang="en-US" altLang="zh-C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64558" y="1169512"/>
                <a:ext cx="4536504" cy="7820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zh-CN" alt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58" y="1169512"/>
                <a:ext cx="4536504" cy="7820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699792" y="671210"/>
            <a:ext cx="2060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for </a:t>
            </a:r>
            <a:r>
              <a:rPr lang="en-US" altLang="zh-CN" dirty="0" err="1" smtClean="0">
                <a:latin typeface="Centaur" panose="02030504050205020304" pitchFamily="18" charset="0"/>
                <a:ea typeface="GulimChe" panose="020B0609000101010101" pitchFamily="49" charset="-127"/>
              </a:rPr>
              <a:t>Liouville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 </a:t>
            </a:r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101441" y="1340768"/>
                <a:ext cx="3926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aur" panose="02030504050205020304" pitchFamily="18" charset="0"/>
                  </a:rPr>
                  <a:t>with any function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aur" panose="02030504050205020304" pitchFamily="18" charset="0"/>
                  </a:rPr>
                  <a:t> </a:t>
                </a:r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aur" panose="02030504050205020304" pitchFamily="18" charset="0"/>
                  </a:rPr>
                  <a:t>is a solution</a:t>
                </a:r>
                <a:endPara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441" y="1340768"/>
                <a:ext cx="392645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74" t="-26667" r="-621" b="-5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27584" y="1967318"/>
                <a:ext cx="5324406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aur" panose="02030504050205020304" pitchFamily="18" charset="0"/>
                  </a:rPr>
                  <a:t>but </a:t>
                </a:r>
                <a:r>
                  <a:rPr lang="en-US" altLang="zh-CN" dirty="0" err="1" smtClean="0">
                    <a:latin typeface="Centaur" panose="02030504050205020304" pitchFamily="18" charset="0"/>
                    <a:ea typeface="GulimChe" panose="020B0609000101010101" pitchFamily="49" charset="-127"/>
                  </a:rPr>
                  <a:t>Ergodicity</a:t>
                </a:r>
                <a:r>
                  <a:rPr lang="en-US" altLang="zh-CN" dirty="0" smtClean="0">
                    <a:latin typeface="Centaur" panose="02030504050205020304" pitchFamily="18" charset="0"/>
                    <a:ea typeface="GulimChe" panose="020B0609000101010101" pitchFamily="49" charset="-127"/>
                  </a:rPr>
                  <a:t> tells us that its only solution would be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GulimChe" panose="020B0609000101010101" pitchFamily="49" charset="-127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GulimChe" panose="020B0609000101010101" pitchFamily="49" charset="-127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aur" panose="020305040502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67318"/>
                <a:ext cx="5324406" cy="483466"/>
              </a:xfrm>
              <a:prstGeom prst="rect">
                <a:avLst/>
              </a:prstGeom>
              <a:blipFill rotWithShape="0">
                <a:blip r:embed="rId4"/>
                <a:stretch>
                  <a:fillRect l="-1031" b="-1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99592" y="2944772"/>
                <a:ext cx="4600747" cy="499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aur" panose="02030504050205020304" pitchFamily="18" charset="0"/>
                  </a:rPr>
                  <a:t>but </a:t>
                </a:r>
                <a:r>
                  <a:rPr lang="en-US" altLang="zh-CN" dirty="0" smtClean="0">
                    <a:latin typeface="Centaur" panose="02030504050205020304" pitchFamily="18" charset="0"/>
                    <a:ea typeface="GulimChe" panose="020B0609000101010101" pitchFamily="49" charset="-127"/>
                  </a:rPr>
                  <a:t>also the limit solution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 smtClean="0">
                    <a:latin typeface="Centaur" panose="02030504050205020304" pitchFamily="18" charset="0"/>
                    <a:ea typeface="GulimChe" panose="020B0609000101010101" pitchFamily="49" charset="-127"/>
                  </a:rPr>
                  <a:t>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944772"/>
                <a:ext cx="4600747" cy="499560"/>
              </a:xfrm>
              <a:prstGeom prst="rect">
                <a:avLst/>
              </a:prstGeom>
              <a:blipFill rotWithShape="0">
                <a:blip r:embed="rId5"/>
                <a:stretch>
                  <a:fillRect l="-1194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27584" y="2513871"/>
                <a:ext cx="70670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latin typeface="Centaur" panose="02030504050205020304" pitchFamily="18" charset="0"/>
                    <a:ea typeface="GulimChe" panose="020B0609000101010101" pitchFamily="49" charset="-127"/>
                  </a:rPr>
                  <a:t>the </a:t>
                </a:r>
                <a:r>
                  <a:rPr lang="en-US" altLang="zh-CN" dirty="0" err="1" smtClean="0">
                    <a:latin typeface="Centaur" panose="02030504050205020304" pitchFamily="18" charset="0"/>
                    <a:ea typeface="GulimChe" panose="020B0609000101010101" pitchFamily="49" charset="-127"/>
                  </a:rPr>
                  <a:t>Ergodicity</a:t>
                </a:r>
                <a:r>
                  <a:rPr lang="en-US" altLang="zh-CN" dirty="0" smtClean="0">
                    <a:latin typeface="Centaur" panose="02030504050205020304" pitchFamily="18" charset="0"/>
                    <a:ea typeface="GulimChe" panose="020B0609000101010101" pitchFamily="49" charset="-127"/>
                  </a:rPr>
                  <a:t> condition refine the solution to be not just the solution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513871"/>
                <a:ext cx="706706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77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899592" y="3744872"/>
            <a:ext cx="7589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there’s not a method to determine the </a:t>
            </a:r>
            <a:r>
              <a:rPr lang="en-US" altLang="zh-CN" dirty="0" err="1" smtClean="0">
                <a:latin typeface="Centaur" panose="02030504050205020304" pitchFamily="18" charset="0"/>
                <a:ea typeface="GulimChe" panose="020B0609000101010101" pitchFamily="49" charset="-127"/>
              </a:rPr>
              <a:t>Ergodicity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 under any condition , so FP method is </a:t>
            </a:r>
          </a:p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not so useful.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50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88640"/>
            <a:ext cx="279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Thermal Conductivity Theory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476672"/>
            <a:ext cx="250664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eciprocal Space</a:t>
            </a: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>
                <a:solidFill>
                  <a:srgbClr val="00000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Boltzmann Transport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475656" y="1628800"/>
                <a:ext cx="2700931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628800"/>
                <a:ext cx="2700931" cy="5266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75389" y="2348880"/>
                <a:ext cx="2036776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389" y="2348880"/>
                <a:ext cx="2036776" cy="6182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499992" y="2426337"/>
            <a:ext cx="390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Single-mode relaxation approximation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75387" y="1707475"/>
            <a:ext cx="253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Convection Equation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547664" y="3244557"/>
                <a:ext cx="1835246" cy="499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Centaur" panose="02030504050205020304" pitchFamily="18" charset="0"/>
                  </a:rPr>
                  <a:t> </a:t>
                </a:r>
                <a:endParaRPr lang="zh-CN" altLang="en-US" dirty="0"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244557"/>
                <a:ext cx="1835246" cy="499560"/>
              </a:xfrm>
              <a:prstGeom prst="rect">
                <a:avLst/>
              </a:prstGeom>
              <a:blipFill rotWithShape="0"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4775387" y="3346666"/>
            <a:ext cx="362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Temperature difference driven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47664" y="3861048"/>
                <a:ext cx="1171988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861048"/>
                <a:ext cx="1171988" cy="6190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4775387" y="4043183"/>
            <a:ext cx="221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Steady state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574716" y="4743550"/>
                <a:ext cx="1208087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τ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716" y="4743550"/>
                <a:ext cx="1208087" cy="7645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4775387" y="4941168"/>
            <a:ext cx="237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Matthiessen’s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 rule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576123" y="415116"/>
                <a:ext cx="30206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aur" panose="02030504050205020304" pitchFamily="18" charset="0"/>
                  </a:rPr>
                  <a:t>phonon density of mode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123" y="415116"/>
                <a:ext cx="3020699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58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94de473a2ecac145efb29632742c94ebc7be98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24901</TotalTime>
  <Pages>0</Pages>
  <Words>884</Words>
  <Characters>0</Characters>
  <Application>Microsoft Office PowerPoint</Application>
  <DocSecurity>0</DocSecurity>
  <PresentationFormat>全屏显示(4:3)</PresentationFormat>
  <Lines>0</Lines>
  <Paragraphs>286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Batang</vt:lpstr>
      <vt:lpstr>GulimChe</vt:lpstr>
      <vt:lpstr>Malgun Gothic</vt:lpstr>
      <vt:lpstr>方正兰亭超细黑简体</vt:lpstr>
      <vt:lpstr>黑体</vt:lpstr>
      <vt:lpstr>华文琥珀</vt:lpstr>
      <vt:lpstr>宋体</vt:lpstr>
      <vt:lpstr>微软雅黑</vt:lpstr>
      <vt:lpstr>Arial</vt:lpstr>
      <vt:lpstr>Arial</vt:lpstr>
      <vt:lpstr>Calibri</vt:lpstr>
      <vt:lpstr>Cambria</vt:lpstr>
      <vt:lpstr>Cambria Math</vt:lpstr>
      <vt:lpstr>Centaur</vt:lpstr>
      <vt:lpstr>Papyrus</vt:lpstr>
      <vt:lpstr>Wingdings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vance</dc:creator>
  <cp:lastModifiedBy>微软用户</cp:lastModifiedBy>
  <cp:revision>999</cp:revision>
  <cp:lastPrinted>2013-04-10T14:14:11Z</cp:lastPrinted>
  <dcterms:created xsi:type="dcterms:W3CDTF">2012-07-01T05:49:28Z</dcterms:created>
  <dcterms:modified xsi:type="dcterms:W3CDTF">2015-09-20T06:17:41Z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