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6" r:id="rId2"/>
    <p:sldId id="356" r:id="rId3"/>
    <p:sldId id="355" r:id="rId4"/>
    <p:sldId id="361" r:id="rId5"/>
    <p:sldId id="358" r:id="rId6"/>
    <p:sldId id="359" r:id="rId7"/>
    <p:sldId id="360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57" r:id="rId19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6699"/>
    <a:srgbClr val="FCA380"/>
    <a:srgbClr val="6659DD"/>
    <a:srgbClr val="F8C33E"/>
    <a:srgbClr val="FF99FF"/>
    <a:srgbClr val="CC99FF"/>
    <a:srgbClr val="FACD5C"/>
    <a:srgbClr val="FF9933"/>
    <a:srgbClr val="717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9" autoAdjust="0"/>
    <p:restoredTop sz="95470" autoAdjust="0"/>
  </p:normalViewPr>
  <p:slideViewPr>
    <p:cSldViewPr>
      <p:cViewPr varScale="1">
        <p:scale>
          <a:sx n="116" d="100"/>
          <a:sy n="116" d="100"/>
        </p:scale>
        <p:origin x="1080" y="108"/>
      </p:cViewPr>
      <p:guideLst>
        <p:guide orient="horz" pos="2160"/>
        <p:guide pos="28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9482531-065D-41E7-A145-1D4707A5730B}" type="datetimeFigureOut">
              <a:rPr lang="zh-CN" altLang="en-US"/>
              <a:pPr>
                <a:defRPr/>
              </a:pPr>
              <a:t>2015/9/26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932DB9D-E44B-4536-A418-A5F632A384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1774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32DB9D-E44B-4536-A418-A5F632A384F4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1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22954-7ADE-4775-92BF-88688A89BB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8791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6DDF1-9020-498A-8265-A55075CA9D5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17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0212E-DBB3-4806-A660-B776E40D16C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46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35F97A-FBBF-4ABF-A274-6746BB32EE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1525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61882-5F18-40FE-B68C-62B53CBC0C8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22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2055A-3EA9-47DA-89B9-20297AFC41E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0817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55281-A856-45E7-8342-234E23A3409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886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1B23B-D310-455E-A747-9CB0E2923519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086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5AE25-3388-4160-8999-2B87A57DBB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166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23B6B-D19E-4BA7-9D10-7BF6CEE46D5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8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001D6-93A1-4E1E-81E9-2F386FE0AE0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820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smtClean="0"/>
              <a:t>单击此处编辑母版文本样式</a:t>
            </a:r>
          </a:p>
          <a:p>
            <a:pPr lvl="1"/>
            <a:r>
              <a:rPr lang="zh-CN" smtClean="0"/>
              <a:t>第二级</a:t>
            </a:r>
          </a:p>
          <a:p>
            <a:pPr lvl="2"/>
            <a:r>
              <a:rPr lang="zh-CN" smtClean="0"/>
              <a:t>第三级</a:t>
            </a:r>
          </a:p>
          <a:p>
            <a:pPr lvl="3"/>
            <a:r>
              <a:rPr lang="zh-CN" smtClean="0"/>
              <a:t>第四级</a:t>
            </a:r>
          </a:p>
          <a:p>
            <a:pPr lvl="4"/>
            <a:r>
              <a:rPr lang="zh-CN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1</a:t>
            </a: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14E1BB67-AD3B-4BDE-BCE1-92F9A09469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1"/>
          <p:cNvSpPr txBox="1">
            <a:spLocks noChangeArrowheads="1"/>
          </p:cNvSpPr>
          <p:nvPr/>
        </p:nvSpPr>
        <p:spPr bwMode="auto">
          <a:xfrm>
            <a:off x="7164289" y="2852936"/>
            <a:ext cx="1224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Yang 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Zhou</a:t>
            </a:r>
          </a:p>
          <a:p>
            <a:pPr eaLnBrk="1" hangingPunct="1"/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2015/09/12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11188" y="2565400"/>
            <a:ext cx="8281987" cy="0"/>
          </a:xfrm>
          <a:prstGeom prst="line">
            <a:avLst/>
          </a:prstGeom>
          <a:ln w="66675">
            <a:solidFill>
              <a:schemeClr val="bg1">
                <a:lumMod val="65000"/>
              </a:schemeClr>
            </a:solidFill>
          </a:ln>
          <a:effectLst>
            <a:outerShdw dist="23000" dir="5400000" rotWithShape="0">
              <a:schemeClr val="bg1">
                <a:lumMod val="50000"/>
              </a:scheme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367463" y="1052513"/>
            <a:ext cx="0" cy="5184775"/>
          </a:xfrm>
          <a:prstGeom prst="line">
            <a:avLst/>
          </a:prstGeom>
          <a:ln w="9525" cap="sq" cmpd="sng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14464" y="1034107"/>
            <a:ext cx="5263380" cy="1508105"/>
          </a:xfrm>
          <a:prstGeom prst="rect">
            <a:avLst/>
          </a:prstGeom>
          <a:noFill/>
          <a:effectLst>
            <a:reflection blurRad="88900" stA="20000" endPos="76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ammps Simulation of      Thermal Conductivity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628800"/>
            <a:ext cx="728916" cy="7275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31" y="1628800"/>
            <a:ext cx="750802" cy="74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9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strips dir="rd"/>
      </p:transition>
    </mc:Choice>
    <mc:Fallback xmlns="">
      <p:transition>
        <p:strips dir="rd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8366" y="106185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Python Introduction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0414" y="39421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asic</a:t>
            </a:r>
          </a:p>
        </p:txBody>
      </p:sp>
      <p:sp>
        <p:nvSpPr>
          <p:cNvPr id="6" name="矩形 5"/>
          <p:cNvSpPr/>
          <p:nvPr/>
        </p:nvSpPr>
        <p:spPr>
          <a:xfrm>
            <a:off x="2196665" y="427886"/>
            <a:ext cx="107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Import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414" y="1143914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numpy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0414" y="2105550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numpy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as np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07363" y="3006244"/>
            <a:ext cx="3427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from 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numpy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import ones as o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0574" y="1490610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numpy.ones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([3,3])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707363" y="2371231"/>
            <a:ext cx="2052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Batang" panose="02030600000101010101" pitchFamily="18" charset="-127"/>
                <a:ea typeface="Batang" panose="02030600000101010101" pitchFamily="18" charset="-127"/>
              </a:rPr>
              <a:t>a=np.ones([3,3])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07948" y="3350995"/>
            <a:ext cx="1335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a=o([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3,3])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318801" y="1447901"/>
            <a:ext cx="5005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mkdir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zy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cat ‘’&gt;zy.__init__.py </a:t>
            </a:r>
          </a:p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ln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–s 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zy  /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home/users/tutorial/physics /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tootls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/python2.7.8/lib/python2.7/site-packages/zy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318801" y="3166329"/>
            <a:ext cx="440056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cd zy</a:t>
            </a:r>
          </a:p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mkdir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first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cd first</a:t>
            </a:r>
          </a:p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cat 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‘’&gt;__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init__.py 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cat ‘a=5’ &gt;b.py</a:t>
            </a:r>
          </a:p>
          <a:p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python –c ‘import 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zy.b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as b; print 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b.a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’</a:t>
            </a:r>
          </a:p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004048" y="725911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new package</a:t>
            </a:r>
            <a:endParaRPr lang="zh-CN" alt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834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19672" y="440383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Print &amp;File</a:t>
            </a:r>
          </a:p>
        </p:txBody>
      </p:sp>
      <p:sp>
        <p:nvSpPr>
          <p:cNvPr id="5" name="矩形 4"/>
          <p:cNvSpPr/>
          <p:nvPr/>
        </p:nvSpPr>
        <p:spPr>
          <a:xfrm>
            <a:off x="258366" y="106185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Python Introduction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90414" y="39421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asic</a:t>
            </a:r>
          </a:p>
        </p:txBody>
      </p:sp>
      <p:sp>
        <p:nvSpPr>
          <p:cNvPr id="7" name="矩形 6"/>
          <p:cNvSpPr/>
          <p:nvPr/>
        </p:nvSpPr>
        <p:spPr>
          <a:xfrm>
            <a:off x="715041" y="1143913"/>
            <a:ext cx="3329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print ‘%d %s’%(5,’monkeys’)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715041" y="1700808"/>
            <a:ext cx="37802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f=open(‘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file’,’w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’)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print &gt;&gt;f ‘%d %s’%(5,’monkeys’)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5041" y="2636912"/>
            <a:ext cx="239520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f=open(‘file’)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line=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f.next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line=‘5 monkeys’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n=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int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line.split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()[0])</a:t>
            </a:r>
          </a:p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52480" y="4114240"/>
            <a:ext cx="16065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f=open(‘file’)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for line in f:</a:t>
            </a:r>
          </a:p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print line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4932040" y="2636912"/>
            <a:ext cx="19255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f=open(‘file’)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all=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f.readlines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print all[1]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99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8366" y="106185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Python Introduction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0414" y="394217"/>
            <a:ext cx="886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 err="1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</a:t>
            </a:r>
            <a:r>
              <a:rPr lang="en-US" altLang="zh-CN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umpy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19672" y="440383"/>
            <a:ext cx="945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Array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8426" y="1143913"/>
            <a:ext cx="23679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numpy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as np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36096" y="1051580"/>
            <a:ext cx="244650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([1,2])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([3,4])</a:t>
            </a:r>
          </a:p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a+b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([4,6])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11560" y="1700808"/>
            <a:ext cx="453842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np.ze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r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os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1,2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])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a=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np.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array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([[0,0,0],[0,0,0],[0,0,0])</a:t>
            </a:r>
          </a:p>
          <a:p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a[2:,2:]=[[1,2],[3,4]]</a:t>
            </a:r>
          </a:p>
          <a:p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=&gt;a=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np.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array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([[0,0,0],[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0,1,2],[0,3,4]])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292080" y="401602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b="1" dirty="0">
                <a:latin typeface="Centaur" panose="02030504050205020304" pitchFamily="18" charset="0"/>
                <a:ea typeface="GulimChe" panose="020B0609000101010101" pitchFamily="49" charset="-127"/>
              </a:rPr>
              <a:t>map operations</a:t>
            </a:r>
          </a:p>
        </p:txBody>
      </p:sp>
      <p:sp>
        <p:nvSpPr>
          <p:cNvPr id="12" name="矩形 11"/>
          <p:cNvSpPr/>
          <p:nvPr/>
        </p:nvSpPr>
        <p:spPr>
          <a:xfrm>
            <a:off x="5436096" y="2070890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a*b=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([3,8])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436096" y="2457149"/>
            <a:ext cx="2369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a*2=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([2,4])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214719" y="2924944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np.sin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(a)=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([sin(2),sin(4)])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8426" y="3607001"/>
            <a:ext cx="36631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a.reshape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([9,1])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([[0,0,0,0,1,2,0,3,4]])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292080" y="3474017"/>
            <a:ext cx="1951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reduce </a:t>
            </a:r>
            <a:r>
              <a:rPr lang="en-US" altLang="zh-CN" b="1" dirty="0">
                <a:latin typeface="Centaur" panose="02030504050205020304" pitchFamily="18" charset="0"/>
                <a:ea typeface="GulimChe" panose="020B0609000101010101" pitchFamily="49" charset="-127"/>
              </a:rPr>
              <a:t>operations</a:t>
            </a:r>
          </a:p>
        </p:txBody>
      </p:sp>
      <p:sp>
        <p:nvSpPr>
          <p:cNvPr id="17" name="矩形 16"/>
          <p:cNvSpPr/>
          <p:nvPr/>
        </p:nvSpPr>
        <p:spPr>
          <a:xfrm>
            <a:off x="5560328" y="3759588"/>
            <a:ext cx="346601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a=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([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1,2,3])</a:t>
            </a:r>
          </a:p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a.max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()=3</a:t>
            </a:r>
          </a:p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a.cumsum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()=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([1,3,6])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77874" y="4825064"/>
            <a:ext cx="29825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a=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([1,2])</a:t>
            </a:r>
          </a:p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b=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np.array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([3,4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])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a.dot(b)=1*3+2*4=11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51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260648"/>
            <a:ext cx="278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TC data 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Analysis  with Python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0871" y="539636"/>
            <a:ext cx="192482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SE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Create or Read in files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03941" y="446995"/>
            <a:ext cx="293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Atomic Simulation Environment</a:t>
            </a:r>
          </a:p>
        </p:txBody>
      </p:sp>
      <p:sp>
        <p:nvSpPr>
          <p:cNvPr id="7" name="矩形 6"/>
          <p:cNvSpPr/>
          <p:nvPr/>
        </p:nvSpPr>
        <p:spPr>
          <a:xfrm>
            <a:off x="720870" y="1340768"/>
            <a:ext cx="76675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from </a:t>
            </a:r>
            <a:r>
              <a:rPr lang="en-US" altLang="zh-CN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ase</a:t>
            </a:r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 import Atoms</a:t>
            </a:r>
          </a:p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a=Atoms('CN',[[0,0,0],[0,0,1]])</a:t>
            </a:r>
          </a:p>
          <a:p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p=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a.positions</a:t>
            </a:r>
            <a:endParaRPr lang="en-US" altLang="zh-CN" sz="16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print p</a:t>
            </a:r>
          </a:p>
          <a:p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p[1,2]=1.5</a:t>
            </a:r>
          </a:p>
          <a:p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a.set_cell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([1,1,2])</a:t>
            </a:r>
          </a:p>
          <a:p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print 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a.positions</a:t>
            </a:r>
            <a:endParaRPr lang="en-US" altLang="zh-CN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48355" y="303946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from 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zy.lammpsdata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import 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lammpsdata</a:t>
            </a:r>
            <a:endParaRPr lang="en-US" altLang="zh-CN" sz="16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zh-CN" altLang="en-US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r>
              <a:rPr lang="zh-CN" alt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=lammpsdata</a:t>
            </a:r>
            <a:r>
              <a:rPr lang="zh-CN" altLang="en-US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atoms </a:t>
            </a:r>
            <a:r>
              <a:rPr lang="zh-CN" altLang="en-US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 elements</a:t>
            </a:r>
            <a:r>
              <a:rPr lang="zh-CN" alt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r>
              <a:rPr lang="zh-CN" altLang="en-US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r>
              <a:rPr lang="zh-CN" altLang="en-US" sz="1600" dirty="0">
                <a:latin typeface="Batang" panose="02030600000101010101" pitchFamily="18" charset="-127"/>
                <a:ea typeface="Batang" panose="02030600000101010101" pitchFamily="18" charset="-127"/>
              </a:rPr>
              <a:t>.writedata</a:t>
            </a:r>
            <a:r>
              <a:rPr lang="zh-CN" altLang="en-US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"</a:t>
            </a:r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structure"</a:t>
            </a:r>
            <a:r>
              <a:rPr lang="zh-CN" altLang="en-US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endParaRPr lang="zh-CN" altLang="en-US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3766" y="1001906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zh-CN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from ase.io import read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a=read(‘POSCAR’)</a:t>
            </a:r>
          </a:p>
          <a:p>
            <a:endParaRPr lang="en-US" altLang="zh-CN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from 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ase.io.vasp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import 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write_vasp</a:t>
            </a:r>
            <a:endParaRPr lang="en-US" altLang="zh-CN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write_vasp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("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POSCAR",atoms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,sort=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True,direct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=True,vasp5=True)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13766" y="4079553"/>
            <a:ext cx="34545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in </a:t>
            </a:r>
            <a:r>
              <a:rPr lang="en-US" altLang="zh-CN" sz="16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lammps</a:t>
            </a:r>
            <a:r>
              <a:rPr lang="en-US" altLang="zh-CN" sz="16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: </a:t>
            </a:r>
            <a:r>
              <a:rPr lang="en-US" altLang="zh-CN" sz="1600" b="1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read_data</a:t>
            </a:r>
            <a:r>
              <a:rPr lang="en-US" altLang="zh-CN" sz="1600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structure</a:t>
            </a:r>
            <a:endParaRPr lang="zh-CN" altLang="en-US" sz="16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48355" y="4509120"/>
            <a:ext cx="33454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mass 1 12.011000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mass 2 14.006700</a:t>
            </a:r>
          </a:p>
          <a:p>
            <a:endParaRPr lang="en-US" altLang="zh-CN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pair_style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tersoff</a:t>
            </a:r>
            <a:endParaRPr lang="en-US" altLang="zh-CN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pair_coeff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     * *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BNC.tersoff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C N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113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278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TC data 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Analysis  with Python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6855" y="395620"/>
            <a:ext cx="6094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SE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6855" y="908720"/>
            <a:ext cx="408477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a=Atoms('CN',[[0,0,0],[0,0,1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]])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a.copy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b.translate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([1,0,0])</a:t>
            </a:r>
          </a:p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b.rotate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(‘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z’,pi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/3.0,rotate_cell=True)</a:t>
            </a:r>
          </a:p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b.set_cell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a.cell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*2.0)</a:t>
            </a:r>
          </a:p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a.extend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(b)</a:t>
            </a:r>
          </a:p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a.center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24397" y="380491"/>
            <a:ext cx="18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Atom operations</a:t>
            </a:r>
          </a:p>
        </p:txBody>
      </p:sp>
      <p:sp>
        <p:nvSpPr>
          <p:cNvPr id="8" name="矩形 7"/>
          <p:cNvSpPr/>
          <p:nvPr/>
        </p:nvSpPr>
        <p:spPr>
          <a:xfrm>
            <a:off x="4440196" y="2060848"/>
            <a:ext cx="7553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scale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55" y="3645024"/>
            <a:ext cx="2855597" cy="214169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130" y="3284984"/>
            <a:ext cx="3815704" cy="286177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749823"/>
            <a:ext cx="3284776" cy="203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8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278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TC data 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Analysis  with Python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6855" y="395620"/>
            <a:ext cx="758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CES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03848" y="365219"/>
            <a:ext cx="54605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Automatically Computational Experimental System</a:t>
            </a:r>
            <a:endParaRPr lang="zh-CN" altLang="en-US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9659" y="795730"/>
            <a:ext cx="1171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Runners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326" y="1165062"/>
            <a:ext cx="285046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class Runner:</a:t>
            </a:r>
          </a:p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__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init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__(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self,opt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):</a:t>
            </a:r>
          </a:p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self.opt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=opt</a:t>
            </a:r>
          </a:p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run(self):</a:t>
            </a:r>
          </a:p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pass</a:t>
            </a:r>
          </a:p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postprocess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self,m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):</a:t>
            </a:r>
          </a:p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pass</a:t>
            </a:r>
          </a:p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preprocess(</a:t>
            </a:r>
            <a:r>
              <a:rPr lang="en-US" altLang="zh-CN" sz="16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self,m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):</a:t>
            </a:r>
          </a:p>
          <a:p>
            <a:r>
              <a:rPr lang="en-US" altLang="zh-CN" sz="1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6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pass</a:t>
            </a:r>
            <a:endParaRPr lang="en-US" altLang="zh-CN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7864" y="980396"/>
            <a:ext cx="5379999" cy="37548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class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MPRunner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(Runner):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preprocess(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self,m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):</a:t>
            </a:r>
            <a:endParaRPr lang="en-US" altLang="zh-CN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       m=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self.opt</a:t>
            </a:r>
            <a:endParaRPr lang="en-US" altLang="zh-CN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       f=open(‘in.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lmp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’,’w’)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       print &gt;&gt;f, “units %s”%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m.units</a:t>
            </a:r>
            <a:endParaRPr lang="en-US" altLang="zh-CN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…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if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m.useRot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    print &gt;&gt;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f,”velocity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all create %T 123 rot yes”%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m.T</a:t>
            </a:r>
            <a:endParaRPr lang="en-US" altLang="zh-CN" sz="1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else: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    print 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&gt;&gt;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f,”velocity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all create %T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123”%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m.T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f.close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  <a:endParaRPr lang="en-US" altLang="zh-CN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zh-CN" sz="1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run(self):</a:t>
            </a:r>
          </a:p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m=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self.opt</a:t>
            </a:r>
            <a:endParaRPr lang="en-US" altLang="zh-CN" sz="1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self.preprocess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(m)</a:t>
            </a:r>
            <a:endParaRPr lang="en-US" altLang="zh-CN" sz="1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shell_exec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(“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lmp.mkl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&lt;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in.lmp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&gt;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log.out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”)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self.postprocess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(m)</a:t>
            </a:r>
          </a:p>
        </p:txBody>
      </p:sp>
    </p:spTree>
    <p:extLst>
      <p:ext uri="{BB962C8B-B14F-4D97-AF65-F5344CB8AC3E}">
        <p14:creationId xmlns:p14="http://schemas.microsoft.com/office/powerpoint/2010/main" val="199744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9512" y="116632"/>
            <a:ext cx="278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TC data 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Analysis  with Python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6855" y="395620"/>
            <a:ext cx="7587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CES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9659" y="795730"/>
            <a:ext cx="1260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Materials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68" y="1340768"/>
            <a:ext cx="836830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clas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s Material: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__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init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__(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self,opt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self.elements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=[“C”,”N”,”B”]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self.__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dict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__=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dict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(self.__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dict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__,**opt)</a:t>
            </a:r>
          </a:p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masses=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self.getMassFromLabel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self.elements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self.masses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=‘\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n’.join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(["mass %d %f"%(i+1,mass) for 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i,mass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in enumerate(masses)])</a:t>
            </a:r>
          </a:p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getMassFromLabel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self,labels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):</a:t>
            </a:r>
          </a:p>
          <a:p>
            <a:r>
              <a:rPr lang="en-US" altLang="zh-CN" sz="1400" smtClean="0">
                <a:latin typeface="Batang" panose="02030600000101010101" pitchFamily="18" charset="-127"/>
                <a:ea typeface="Batang" panose="02030600000101010101" pitchFamily="18" charset="-127"/>
              </a:rPr>
              <a:t>        from 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ase.data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import 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atomic_masses,atomic_numbers</a:t>
            </a:r>
            <a:endParaRPr lang="en-US" altLang="zh-CN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nums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=[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atomic_numbers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[label] for label in labels]</a:t>
            </a:r>
          </a:p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masses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=[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atomic_masses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[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num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] for 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num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in 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nums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return 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masses</a:t>
            </a:r>
            <a:endParaRPr lang="en-US" altLang="zh-CN" sz="1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build_structure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(self):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atoms = Atoms ( ‘CN’, [ [0, 0, 0], [0,0,1]])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return atoms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write_atoms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(self):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from 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zy.lammpsdata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import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lammpsdata</a:t>
            </a:r>
            <a:endParaRPr lang="en-US" altLang="zh-CN" sz="1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zh-CN" alt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a</a:t>
            </a:r>
            <a:r>
              <a:rPr lang="zh-CN" altLang="en-US" sz="1400" dirty="0">
                <a:latin typeface="Batang" panose="02030600000101010101" pitchFamily="18" charset="-127"/>
                <a:ea typeface="Batang" panose="02030600000101010101" pitchFamily="18" charset="-127"/>
              </a:rPr>
              <a:t>=lammpsdata(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atoms </a:t>
            </a:r>
            <a:r>
              <a:rPr lang="zh-CN" altLang="en-US" sz="1400" dirty="0">
                <a:latin typeface="Batang" panose="02030600000101010101" pitchFamily="18" charset="-127"/>
                <a:ea typeface="Batang" panose="02030600000101010101" pitchFamily="18" charset="-127"/>
              </a:rPr>
              <a:t>, elements)</a:t>
            </a:r>
          </a:p>
          <a:p>
            <a:r>
              <a:rPr lang="zh-CN" alt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a</a:t>
            </a:r>
            <a:r>
              <a:rPr lang="zh-CN" altLang="en-US" sz="1400" dirty="0">
                <a:latin typeface="Batang" panose="02030600000101010101" pitchFamily="18" charset="-127"/>
                <a:ea typeface="Batang" panose="02030600000101010101" pitchFamily="18" charset="-127"/>
              </a:rPr>
              <a:t>.writedata(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"structure"</a:t>
            </a:r>
            <a:r>
              <a:rPr lang="zh-CN" altLang="en-US" sz="1400" dirty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endParaRPr lang="en-US" altLang="zh-CN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29336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94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/>
      </p:transition>
    </mc:Choice>
    <mc:Fallback>
      <p:transition>
        <p:push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3568" y="548680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S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ummery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75656" y="1124744"/>
            <a:ext cx="0" cy="1368152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763688" y="1155696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Python Introduction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Numpy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Atomic Simulation Environment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Automatically Computational Experimental System</a:t>
            </a:r>
            <a:endParaRPr lang="zh-CN" altLang="en-US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1" name="CustomShape 1"/>
          <p:cNvSpPr/>
          <p:nvPr/>
        </p:nvSpPr>
        <p:spPr>
          <a:xfrm>
            <a:off x="705730" y="2719087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H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omework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474188" y="3257613"/>
            <a:ext cx="0" cy="1683555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729481" y="3177801"/>
            <a:ext cx="6698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use ASE to build a graphene nanotube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use python to improve homework of 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lec2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hand 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in a report before 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Oct. 10 Saturday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27784" y="5486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Thermal Conductivity Theory &amp; Simulation</a:t>
            </a:r>
            <a:endParaRPr lang="zh-CN" altLang="en-US" dirty="0">
              <a:solidFill>
                <a:srgbClr val="FF7C80"/>
              </a:solidFill>
              <a:latin typeface="Centaur" panose="02030504050205020304" pitchFamily="18" charset="0"/>
              <a:ea typeface="方正兰亭超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977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391861" y="587855"/>
            <a:ext cx="6399750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4000" b="1" dirty="0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O</a:t>
            </a:r>
            <a:r>
              <a:rPr lang="en-US" altLang="zh-CN" sz="33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utline</a:t>
            </a:r>
            <a:endParaRPr sz="33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19" name="CustomShape 1"/>
          <p:cNvSpPr/>
          <p:nvPr/>
        </p:nvSpPr>
        <p:spPr>
          <a:xfrm>
            <a:off x="1048165" y="1519494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1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92381" y="151949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Molecular Dynamics &amp;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Lammps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 Realization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28" name="CustomShape 1"/>
          <p:cNvSpPr/>
          <p:nvPr/>
        </p:nvSpPr>
        <p:spPr>
          <a:xfrm>
            <a:off x="1052722" y="2192249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2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20229" y="2906538"/>
            <a:ext cx="544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Data Analysis with Python</a:t>
            </a:r>
            <a:endParaRPr lang="zh-CN" altLang="en-US" dirty="0">
              <a:solidFill>
                <a:srgbClr val="FF7C80"/>
              </a:solidFill>
              <a:latin typeface="Centaur" panose="020305040502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0" name="CustomShape 1"/>
          <p:cNvSpPr/>
          <p:nvPr/>
        </p:nvSpPr>
        <p:spPr>
          <a:xfrm>
            <a:off x="1048165" y="2889237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3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95602" y="2200266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Thermal Conductivity Theory &amp; Simulation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Malgun Gothic" panose="020B0503020000020004" pitchFamily="34" charset="-127"/>
            </a:endParaRPr>
          </a:p>
        </p:txBody>
      </p:sp>
      <p:sp>
        <p:nvSpPr>
          <p:cNvPr id="32" name="CustomShape 1"/>
          <p:cNvSpPr/>
          <p:nvPr/>
        </p:nvSpPr>
        <p:spPr>
          <a:xfrm>
            <a:off x="1048165" y="3612811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4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992381" y="3612811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Thermal Properties of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Ar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 &amp; GNR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方正兰亭超细黑简体" panose="02000000000000000000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68845" y="151949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Method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168844" y="2225766"/>
            <a:ext cx="1226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Direction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170858" y="2892731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Trick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168845" y="36128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Use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37" name="CustomShape 1"/>
          <p:cNvSpPr/>
          <p:nvPr/>
        </p:nvSpPr>
        <p:spPr>
          <a:xfrm>
            <a:off x="1048165" y="4380103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5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92381" y="4380103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Doping &amp; 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Rctification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 &amp; Final Project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方正兰亭超细黑简体" panose="02000000000000000000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168845" y="43801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Explore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  <p:sp>
        <p:nvSpPr>
          <p:cNvPr id="40" name="CustomShape 1"/>
          <p:cNvSpPr/>
          <p:nvPr/>
        </p:nvSpPr>
        <p:spPr>
          <a:xfrm>
            <a:off x="1043608" y="5085184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6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987824" y="508518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Personal Presentation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entaur" panose="02030504050205020304" pitchFamily="18" charset="0"/>
              <a:ea typeface="方正兰亭超细黑简体" panose="02000000000000000000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6880813" y="5085183"/>
            <a:ext cx="169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Papyrus" panose="03070502060502030205" pitchFamily="66" charset="0"/>
                <a:ea typeface="华文琥珀" panose="02010800040101010101" pitchFamily="2" charset="-122"/>
              </a:rPr>
              <a:t>Summarize</a:t>
            </a: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Papyrus" panose="03070502060502030205" pitchFamily="66" charset="0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05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683568" y="548680"/>
            <a:ext cx="1584176" cy="320865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  <p:txBody>
          <a:bodyPr wrap="none" lIns="0" tIns="0" rIns="0" bIns="0" anchor="ctr"/>
          <a:lstStyle/>
          <a:p>
            <a:r>
              <a:rPr lang="en-US" altLang="zh-CN" sz="2800" b="1" dirty="0" err="1" smtClean="0">
                <a:solidFill>
                  <a:srgbClr val="FF0000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</a:t>
            </a:r>
            <a:r>
              <a:rPr lang="en-US" altLang="zh-CN" sz="2400" b="1" dirty="0" err="1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ec</a:t>
            </a:r>
            <a:r>
              <a:rPr lang="en-US" altLang="zh-CN" sz="2400" b="1" dirty="0" smtClean="0"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. 3</a:t>
            </a:r>
            <a:endParaRPr sz="2400" b="1" dirty="0"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27784" y="548680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7C80"/>
                </a:solidFill>
                <a:latin typeface="Centaur" panose="02030504050205020304" pitchFamily="18" charset="0"/>
                <a:ea typeface="Malgun Gothic" panose="020B0503020000020004" pitchFamily="34" charset="-127"/>
              </a:rPr>
              <a:t>Data Analysis with Python</a:t>
            </a:r>
            <a:endParaRPr lang="zh-CN" altLang="en-US" dirty="0">
              <a:solidFill>
                <a:srgbClr val="FF7C80"/>
              </a:solidFill>
              <a:latin typeface="Centaur" panose="02030504050205020304" pitchFamily="18" charset="0"/>
              <a:ea typeface="Malgun Gothic" panose="020B0503020000020004" pitchFamily="34" charset="-127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475656" y="1124744"/>
            <a:ext cx="0" cy="3744416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691680" y="1124744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Python Introduction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123728" y="1412776"/>
            <a:ext cx="1853521" cy="19697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asic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Workflow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Variables &amp; Function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List &amp;For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Dict</a:t>
            </a: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 &amp;Options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Class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Import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Print &amp;File</a:t>
            </a:r>
          </a:p>
        </p:txBody>
      </p:sp>
      <p:sp>
        <p:nvSpPr>
          <p:cNvPr id="11" name="矩形 10"/>
          <p:cNvSpPr/>
          <p:nvPr/>
        </p:nvSpPr>
        <p:spPr>
          <a:xfrm>
            <a:off x="4693990" y="1412776"/>
            <a:ext cx="1621598" cy="1046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 err="1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N</a:t>
            </a:r>
            <a:r>
              <a:rPr lang="en-US" altLang="zh-CN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umpy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Array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map operations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reduce operations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726385" y="3543732"/>
            <a:ext cx="2783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TC data 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Analysis  with Python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123728" y="3822720"/>
            <a:ext cx="19248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0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r>
              <a:rPr lang="en-US" altLang="zh-CN" sz="20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SE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Create or Read in files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Atom operations</a:t>
            </a:r>
          </a:p>
        </p:txBody>
      </p:sp>
      <p:sp>
        <p:nvSpPr>
          <p:cNvPr id="15" name="矩形 14"/>
          <p:cNvSpPr/>
          <p:nvPr/>
        </p:nvSpPr>
        <p:spPr>
          <a:xfrm>
            <a:off x="4730439" y="3822720"/>
            <a:ext cx="1083951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A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CES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>
                <a:latin typeface="Centaur" panose="02030504050205020304" pitchFamily="18" charset="0"/>
                <a:ea typeface="GulimChe" panose="020B0609000101010101" pitchFamily="49" charset="-127"/>
              </a:rPr>
              <a:t>Runners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Materials</a:t>
            </a:r>
            <a:endParaRPr lang="en-US" altLang="zh-CN" sz="1400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z="1400" dirty="0" smtClean="0">
                <a:latin typeface="Centaur" panose="02030504050205020304" pitchFamily="18" charset="0"/>
                <a:ea typeface="GulimChe" panose="020B0609000101010101" pitchFamily="49" charset="-127"/>
              </a:rPr>
              <a:t>Options</a:t>
            </a:r>
            <a:endParaRPr lang="en-US" altLang="zh-CN" sz="1400" dirty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endParaRPr lang="en-US" altLang="zh-CN" sz="1400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92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8366" y="106185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Python Introduction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0414" y="39421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asic</a:t>
            </a:r>
          </a:p>
        </p:txBody>
      </p:sp>
      <p:sp>
        <p:nvSpPr>
          <p:cNvPr id="6" name="矩形 5"/>
          <p:cNvSpPr/>
          <p:nvPr/>
        </p:nvSpPr>
        <p:spPr>
          <a:xfrm>
            <a:off x="2274107" y="181004"/>
            <a:ext cx="132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Workflow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8693" y="1071263"/>
            <a:ext cx="1119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installation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6477" y="2708920"/>
            <a:ext cx="699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py</a:t>
            </a: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 file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771800" y="1071263"/>
            <a:ext cx="10262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Anaconda</a:t>
            </a:r>
          </a:p>
        </p:txBody>
      </p:sp>
      <p:sp>
        <p:nvSpPr>
          <p:cNvPr id="14" name="矩形 13"/>
          <p:cNvSpPr/>
          <p:nvPr/>
        </p:nvSpPr>
        <p:spPr>
          <a:xfrm>
            <a:off x="2775191" y="270892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Indent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05595" y="1638063"/>
            <a:ext cx="11586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ssh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 b516 ;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python a.py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18693" y="1649507"/>
            <a:ext cx="886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excution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63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0937" y="1160964"/>
            <a:ext cx="18389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int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:    a=5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float  :    b=5.0</a:t>
            </a:r>
          </a:p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:   c=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‘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5’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8366" y="106185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Python Introduction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90414" y="39421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asic</a:t>
            </a:r>
          </a:p>
        </p:txBody>
      </p:sp>
      <p:sp>
        <p:nvSpPr>
          <p:cNvPr id="2" name="矩形 1"/>
          <p:cNvSpPr/>
          <p:nvPr/>
        </p:nvSpPr>
        <p:spPr>
          <a:xfrm>
            <a:off x="3245798" y="617362"/>
            <a:ext cx="857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Convert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78718" y="1151672"/>
            <a:ext cx="10422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int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(b)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378718" y="1437963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b=float(a)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378718" y="1724254"/>
            <a:ext cx="126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b=float(c)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045998" y="626346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Operations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045998" y="1224199"/>
            <a:ext cx="2600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b+a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a+b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=10.0 (float)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5045998" y="1521004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7C8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a+c</a:t>
            </a:r>
            <a:r>
              <a:rPr lang="en-US" altLang="zh-CN" dirty="0" smtClean="0">
                <a:solidFill>
                  <a:srgbClr val="FF7C8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error</a:t>
            </a:r>
            <a:endParaRPr lang="zh-CN" altLang="en-US" dirty="0">
              <a:solidFill>
                <a:srgbClr val="FF7C8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64960" y="2815922"/>
            <a:ext cx="244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b*a=a*b=25.0 (float)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1179387" y="3165566"/>
            <a:ext cx="2250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b/a=a/b=1.0 (float)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179387" y="3553482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7C8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3/a=0 (</a:t>
            </a:r>
            <a:r>
              <a:rPr lang="en-US" altLang="zh-CN" dirty="0" err="1" smtClean="0">
                <a:solidFill>
                  <a:srgbClr val="FF7C8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int</a:t>
            </a:r>
            <a:r>
              <a:rPr lang="en-US" altLang="zh-CN" dirty="0" smtClean="0">
                <a:solidFill>
                  <a:srgbClr val="FF7C8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endParaRPr lang="zh-CN" altLang="en-US" dirty="0">
              <a:solidFill>
                <a:srgbClr val="FF7C8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947292" y="2815922"/>
            <a:ext cx="2257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b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**2=5.0*5.0=25.0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3378718" y="2011370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(a)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383248" y="2358880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(b)=‘5.0’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057039" y="1849955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7C8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c+c+c</a:t>
            </a:r>
            <a:r>
              <a:rPr lang="en-US" altLang="zh-CN" dirty="0" smtClean="0">
                <a:solidFill>
                  <a:srgbClr val="FF7C8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=‘555’</a:t>
            </a:r>
            <a:endParaRPr lang="zh-CN" altLang="en-US" dirty="0">
              <a:solidFill>
                <a:srgbClr val="FF7C8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45998" y="2163753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7C8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c*a=‘55555’</a:t>
            </a:r>
            <a:endParaRPr lang="zh-CN" altLang="en-US" dirty="0">
              <a:solidFill>
                <a:srgbClr val="FF7C8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045998" y="2437170"/>
            <a:ext cx="1205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7C8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c*b error</a:t>
            </a:r>
            <a:endParaRPr lang="zh-CN" altLang="en-US" dirty="0">
              <a:solidFill>
                <a:srgbClr val="FF7C8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274107" y="181004"/>
            <a:ext cx="224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Variables &amp; Function</a:t>
            </a:r>
          </a:p>
        </p:txBody>
      </p:sp>
      <p:sp>
        <p:nvSpPr>
          <p:cNvPr id="37" name="矩形 36"/>
          <p:cNvSpPr/>
          <p:nvPr/>
        </p:nvSpPr>
        <p:spPr>
          <a:xfrm>
            <a:off x="1179387" y="2009236"/>
            <a:ext cx="221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bool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:  d=True=1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63126" y="739429"/>
            <a:ext cx="721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Create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159189" y="4077072"/>
            <a:ext cx="1019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Functions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63126" y="4468146"/>
            <a:ext cx="15520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f(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x,z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=0):</a:t>
            </a:r>
          </a:p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y=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x+z</a:t>
            </a: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return y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3317002" y="4451773"/>
            <a:ext cx="1625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f=lambda x:x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379186" y="5517232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f(5)</a:t>
            </a:r>
            <a:endParaRPr lang="zh-CN" altLang="en-US" dirty="0"/>
          </a:p>
        </p:txBody>
      </p:sp>
      <p:sp>
        <p:nvSpPr>
          <p:cNvPr id="44" name="矩形 43"/>
          <p:cNvSpPr/>
          <p:nvPr/>
        </p:nvSpPr>
        <p:spPr>
          <a:xfrm>
            <a:off x="1869675" y="5517232"/>
            <a:ext cx="1045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f(5,z=1)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39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8366" y="106185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Python Introduction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0414" y="39421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asic</a:t>
            </a:r>
          </a:p>
        </p:txBody>
      </p:sp>
      <p:sp>
        <p:nvSpPr>
          <p:cNvPr id="6" name="矩形 5"/>
          <p:cNvSpPr/>
          <p:nvPr/>
        </p:nvSpPr>
        <p:spPr>
          <a:xfrm>
            <a:off x="2210131" y="255717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List 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&amp; For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0414" y="1484784"/>
            <a:ext cx="27238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a=[1,2]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a=range(5)=[0,1,2,3,4]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a=range(2,6,2)=[2,4]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25897" y="985667"/>
            <a:ext cx="721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Create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99992" y="855882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Operations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139952" y="1247096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 [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0,1,2,3,4]</a:t>
            </a:r>
          </a:p>
        </p:txBody>
      </p:sp>
      <p:sp>
        <p:nvSpPr>
          <p:cNvPr id="11" name="矩形 10"/>
          <p:cNvSpPr/>
          <p:nvPr/>
        </p:nvSpPr>
        <p:spPr>
          <a:xfrm>
            <a:off x="4139952" y="1577117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a[2]= 7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44761" y="1946449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 a=[0,1,7,3,4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</p:txBody>
      </p:sp>
      <p:sp>
        <p:nvSpPr>
          <p:cNvPr id="13" name="矩形 12"/>
          <p:cNvSpPr/>
          <p:nvPr/>
        </p:nvSpPr>
        <p:spPr>
          <a:xfrm>
            <a:off x="6601223" y="1226310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 [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0,1,2,3,4]</a:t>
            </a:r>
          </a:p>
        </p:txBody>
      </p:sp>
      <p:sp>
        <p:nvSpPr>
          <p:cNvPr id="14" name="矩形 13"/>
          <p:cNvSpPr/>
          <p:nvPr/>
        </p:nvSpPr>
        <p:spPr>
          <a:xfrm>
            <a:off x="6601223" y="1556331"/>
            <a:ext cx="1486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print a[2:4]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69906" y="1880758"/>
            <a:ext cx="1124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 [2,3]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625936" y="2219965"/>
            <a:ext cx="1348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print a[2:]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94619" y="2544392"/>
            <a:ext cx="1329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 [2,3,4]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162824" y="2276470"/>
            <a:ext cx="1181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a[-2]= 7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167633" y="2645802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 a=[0,1,2,7,4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</p:txBody>
      </p:sp>
      <p:sp>
        <p:nvSpPr>
          <p:cNvPr id="20" name="矩形 19"/>
          <p:cNvSpPr/>
          <p:nvPr/>
        </p:nvSpPr>
        <p:spPr>
          <a:xfrm>
            <a:off x="4172902" y="4268654"/>
            <a:ext cx="1720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 [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0,1,2,3,4]</a:t>
            </a:r>
          </a:p>
        </p:txBody>
      </p:sp>
      <p:sp>
        <p:nvSpPr>
          <p:cNvPr id="21" name="矩形 20"/>
          <p:cNvSpPr/>
          <p:nvPr/>
        </p:nvSpPr>
        <p:spPr>
          <a:xfrm>
            <a:off x="4172902" y="4598675"/>
            <a:ext cx="213712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a.append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(5)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=&gt;a=[0,1,2,3,4,5]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del a[5]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=&gt;a=[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0,1,2,3,4]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10279" y="2805362"/>
            <a:ext cx="13805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x,y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=[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1,2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=&gt;x=1,y=2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01036" y="2393869"/>
            <a:ext cx="494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Get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00797" y="3451733"/>
            <a:ext cx="1476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x,y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（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1,2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）</a:t>
            </a: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=&gt;x=1,y=2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20795" y="3451693"/>
            <a:ext cx="609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tuple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38209" y="4291222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Conbine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0279" y="4550174"/>
            <a:ext cx="2157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a=zip([1,2],[3,4])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=&gt;a=[(1,3),(2,4)]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924949" y="5230693"/>
            <a:ext cx="651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Index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7019" y="5489645"/>
            <a:ext cx="25218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a= enumerate( [3,4])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=&gt;a=[(0,3),(1,4)]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17913" y="3206871"/>
            <a:ext cx="2653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[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0,1]+[1,2]=[0,1,1,2]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4017913" y="3655867"/>
            <a:ext cx="2140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[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0,1]*2=[0,1,0,1]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8917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330261" y="4869160"/>
            <a:ext cx="24176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for x in  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[0,1,2,3,4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]: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if x==2: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 print x</a:t>
            </a:r>
          </a:p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else:continue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3134" y="4370982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For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6423" y="4869160"/>
            <a:ext cx="27622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for 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x,y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in  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[(1,3),(2,4)]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: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print 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x,y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8366" y="106185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Python Introduction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90414" y="39421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asic</a:t>
            </a:r>
          </a:p>
        </p:txBody>
      </p:sp>
      <p:sp>
        <p:nvSpPr>
          <p:cNvPr id="9" name="矩形 8"/>
          <p:cNvSpPr/>
          <p:nvPr/>
        </p:nvSpPr>
        <p:spPr>
          <a:xfrm>
            <a:off x="2210131" y="255717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List 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&amp; For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8619" y="800062"/>
            <a:ext cx="545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map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32772" y="1180427"/>
            <a:ext cx="177644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a=[1,2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b=map(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float,a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=&gt;b=[1.0,2.0]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932040" y="811095"/>
            <a:ext cx="726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smtClean="0">
                <a:latin typeface="Centaur" panose="02030504050205020304" pitchFamily="18" charset="0"/>
                <a:ea typeface="GulimChe" panose="020B0609000101010101" pitchFamily="49" charset="-127"/>
              </a:rPr>
              <a:t>reduce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32772" y="2129476"/>
            <a:ext cx="297068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a=[1,2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b=map(lambda x:str(x),a)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=&gt;b=[‘1’, ‘2’]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76056" y="1243754"/>
            <a:ext cx="317907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a=[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1,2,3]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b=map(lambda 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x,y:x+y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, a)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=&gt;b=1+2+3=6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36745" y="3078525"/>
            <a:ext cx="240161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a=[1,2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]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b=[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str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(x) for x in a]</a:t>
            </a: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=&gt;b=[‘1’, ‘2’]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98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8366" y="106185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Python Introduction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0414" y="39421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asic</a:t>
            </a:r>
          </a:p>
        </p:txBody>
      </p:sp>
      <p:sp>
        <p:nvSpPr>
          <p:cNvPr id="6" name="矩形 5"/>
          <p:cNvSpPr/>
          <p:nvPr/>
        </p:nvSpPr>
        <p:spPr>
          <a:xfrm>
            <a:off x="2196665" y="427886"/>
            <a:ext cx="18069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smtClean="0">
                <a:latin typeface="Centaur" panose="02030504050205020304" pitchFamily="18" charset="0"/>
                <a:ea typeface="GulimChe" panose="020B0609000101010101" pitchFamily="49" charset="-127"/>
              </a:rPr>
              <a:t>Dict &amp; Options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2822" y="1052736"/>
            <a:ext cx="1717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a={‘x’:5,’y’,7}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22822" y="1459788"/>
            <a:ext cx="1943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a=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dict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(x=5,y=7)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22821" y="1866840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print a[‘x’]</a:t>
            </a:r>
            <a:endParaRPr lang="en-US" altLang="zh-CN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2821" y="3230813"/>
            <a:ext cx="26965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b=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dirty="0" err="1">
                <a:latin typeface="Batang" panose="02030600000101010101" pitchFamily="18" charset="-127"/>
                <a:ea typeface="Batang" panose="02030600000101010101" pitchFamily="18" charset="-127"/>
              </a:rPr>
              <a:t>dict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(x=3,z=6)</a:t>
            </a: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lang="zh-CN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dict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lang="en-US" altLang="zh-CN" dirty="0">
                <a:latin typeface="Batang" panose="02030600000101010101" pitchFamily="18" charset="-127"/>
                <a:ea typeface="Batang" panose="02030600000101010101" pitchFamily="18" charset="-127"/>
              </a:rPr>
              <a:t>a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,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**b</a:t>
            </a:r>
            <a:r>
              <a:rPr lang="zh-CN" altLang="en-US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endParaRPr lang="en-US" altLang="zh-CN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=&gt;c=</a:t>
            </a:r>
            <a:r>
              <a:rPr lang="en-US" altLang="zh-CN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dict</a:t>
            </a:r>
            <a:r>
              <a:rPr lang="en-US" altLang="zh-CN" dirty="0" smtClean="0">
                <a:latin typeface="Batang" panose="02030600000101010101" pitchFamily="18" charset="-127"/>
                <a:ea typeface="Batang" panose="02030600000101010101" pitchFamily="18" charset="-127"/>
              </a:rPr>
              <a:t>(x=3,y=7,z=6)</a:t>
            </a:r>
            <a:endParaRPr lang="zh-CN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2167" y="2664627"/>
            <a:ext cx="9060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err="1" smtClean="0">
                <a:latin typeface="Centaur" panose="02030504050205020304" pitchFamily="18" charset="0"/>
                <a:ea typeface="GulimChe" panose="020B0609000101010101" pitchFamily="49" charset="-127"/>
              </a:rPr>
              <a:t>Conbine</a:t>
            </a:r>
            <a:endParaRPr lang="en-US" altLang="zh-CN" b="1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79712" y="2645787"/>
            <a:ext cx="883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Options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36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8366" y="106185"/>
            <a:ext cx="1920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Python Introduction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90414" y="394217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2400" dirty="0" smtClean="0">
                <a:solidFill>
                  <a:srgbClr val="FF7C80"/>
                </a:solidFill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asic</a:t>
            </a:r>
          </a:p>
        </p:txBody>
      </p:sp>
      <p:sp>
        <p:nvSpPr>
          <p:cNvPr id="6" name="矩形 5"/>
          <p:cNvSpPr/>
          <p:nvPr/>
        </p:nvSpPr>
        <p:spPr>
          <a:xfrm>
            <a:off x="2196665" y="427886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0"/>
              </a:spcAft>
              <a:buSzPct val="100000"/>
              <a:buFont typeface="Centaur" panose="02030504050205020304" pitchFamily="18" charset="0"/>
              <a:buChar char="§"/>
            </a:pP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Class</a:t>
            </a:r>
            <a:endParaRPr lang="en-US" altLang="zh-CN" dirty="0">
              <a:latin typeface="Centaur" panose="02030504050205020304" pitchFamily="18" charset="0"/>
              <a:ea typeface="GulimChe" panose="020B0609000101010101" pitchFamily="49" charset="-127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9306" y="1112572"/>
            <a:ext cx="2055371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class A: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__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init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__(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self,x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self.x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=x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f(self):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print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self.x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42628" y="2522233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A().f()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539264" y="1260801"/>
            <a:ext cx="18517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class B(A):</a:t>
            </a:r>
          </a:p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g(self):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print self.x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+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04048" y="2237215"/>
            <a:ext cx="7521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B().f()</a:t>
            </a:r>
          </a:p>
          <a:p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B</a:t>
            </a:r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().g()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832175" y="3826636"/>
            <a:ext cx="381707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class A: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__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init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__(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self,opt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</a:t>
            </a:r>
            <a:r>
              <a:rPr lang="zh-CN" altLang="en-US" sz="1400" dirty="0">
                <a:latin typeface="Batang" panose="02030600000101010101" pitchFamily="18" charset="-127"/>
                <a:ea typeface="Batang" panose="02030600000101010101" pitchFamily="18" charset="-127"/>
              </a:rPr>
              <a:t>self.__dict</a:t>
            </a:r>
            <a:r>
              <a:rPr lang="zh-CN" altLang="en-US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__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=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dict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(self.__</a:t>
            </a:r>
            <a:r>
              <a:rPr lang="en-US" altLang="zh-CN" sz="1400" dirty="0" err="1">
                <a:latin typeface="Batang" panose="02030600000101010101" pitchFamily="18" charset="-127"/>
                <a:ea typeface="Batang" panose="02030600000101010101" pitchFamily="18" charset="-127"/>
              </a:rPr>
              <a:t>dict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__,**</a:t>
            </a:r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opt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lang="en-US" altLang="zh-CN" sz="1400" dirty="0" smtClean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def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f(self):</a:t>
            </a:r>
          </a:p>
          <a:p>
            <a:r>
              <a:rPr lang="en-US" altLang="zh-CN" sz="14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zh-CN" sz="1400" dirty="0" smtClean="0">
                <a:latin typeface="Batang" panose="02030600000101010101" pitchFamily="18" charset="-127"/>
                <a:ea typeface="Batang" panose="02030600000101010101" pitchFamily="18" charset="-127"/>
              </a:rPr>
              <a:t>       print </a:t>
            </a:r>
            <a:r>
              <a:rPr lang="en-US" altLang="zh-CN" sz="1400" dirty="0" err="1" smtClean="0">
                <a:latin typeface="Batang" panose="02030600000101010101" pitchFamily="18" charset="-127"/>
                <a:ea typeface="Batang" panose="02030600000101010101" pitchFamily="18" charset="-127"/>
              </a:rPr>
              <a:t>self.x</a:t>
            </a:r>
            <a:endParaRPr lang="zh-CN" altLang="en-US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2628" y="5445224"/>
            <a:ext cx="14606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opt=</a:t>
            </a:r>
            <a:r>
              <a:rPr lang="en-US" altLang="zh-CN" dirty="0" err="1">
                <a:latin typeface="Centaur" panose="02030504050205020304" pitchFamily="18" charset="0"/>
                <a:ea typeface="GulimChe" panose="020B0609000101010101" pitchFamily="49" charset="-127"/>
              </a:rPr>
              <a:t>dict</a:t>
            </a: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(x=5)</a:t>
            </a:r>
            <a:endParaRPr lang="en-US" altLang="zh-CN" dirty="0" smtClean="0">
              <a:latin typeface="Centaur" panose="02030504050205020304" pitchFamily="18" charset="0"/>
              <a:ea typeface="GulimChe" panose="020B0609000101010101" pitchFamily="49" charset="-127"/>
            </a:endParaRPr>
          </a:p>
          <a:p>
            <a:r>
              <a:rPr lang="en-US" altLang="zh-CN" dirty="0" smtClean="0">
                <a:latin typeface="Centaur" panose="02030504050205020304" pitchFamily="18" charset="0"/>
                <a:ea typeface="GulimChe" panose="020B0609000101010101" pitchFamily="49" charset="-127"/>
              </a:rPr>
              <a:t>A(opt).</a:t>
            </a:r>
            <a:r>
              <a:rPr lang="en-US" altLang="zh-CN" dirty="0">
                <a:latin typeface="Centaur" panose="02030504050205020304" pitchFamily="18" charset="0"/>
                <a:ea typeface="GulimChe" panose="020B0609000101010101" pitchFamily="49" charset="-127"/>
              </a:rPr>
              <a:t>f()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5004048" y="725911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zh-CN" altLang="en-US" b="1" dirty="0">
                <a:latin typeface="Batang" panose="02030600000101010101" pitchFamily="18" charset="-127"/>
                <a:ea typeface="Batang" panose="02030600000101010101" pitchFamily="18" charset="-127"/>
              </a:rPr>
              <a:t>nherit</a:t>
            </a:r>
          </a:p>
        </p:txBody>
      </p:sp>
      <p:sp>
        <p:nvSpPr>
          <p:cNvPr id="16" name="矩形 15"/>
          <p:cNvSpPr/>
          <p:nvPr/>
        </p:nvSpPr>
        <p:spPr>
          <a:xfrm>
            <a:off x="864655" y="3229861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Batang" panose="02030600000101010101" pitchFamily="18" charset="-127"/>
                <a:ea typeface="Batang" panose="02030600000101010101" pitchFamily="18" charset="-127"/>
              </a:rPr>
              <a:t>options</a:t>
            </a:r>
            <a:endParaRPr lang="zh-CN" alt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355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494de473a2ecac145efb29632742c94ebc7be98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25326</TotalTime>
  <Pages>0</Pages>
  <Words>1255</Words>
  <Characters>0</Characters>
  <Application>Microsoft Office PowerPoint</Application>
  <DocSecurity>0</DocSecurity>
  <PresentationFormat>全屏显示(4:3)</PresentationFormat>
  <Lines>0</Lines>
  <Paragraphs>345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4" baseType="lpstr">
      <vt:lpstr>Batang</vt:lpstr>
      <vt:lpstr>GulimChe</vt:lpstr>
      <vt:lpstr>Malgun Gothic</vt:lpstr>
      <vt:lpstr>方正兰亭超细黑简体</vt:lpstr>
      <vt:lpstr>黑体</vt:lpstr>
      <vt:lpstr>华文琥珀</vt:lpstr>
      <vt:lpstr>宋体</vt:lpstr>
      <vt:lpstr>微软雅黑</vt:lpstr>
      <vt:lpstr>Arial</vt:lpstr>
      <vt:lpstr>Calibri</vt:lpstr>
      <vt:lpstr>Cambria</vt:lpstr>
      <vt:lpstr>Centaur</vt:lpstr>
      <vt:lpstr>Papyrus</vt:lpstr>
      <vt:lpstr>Symbol</vt:lpstr>
      <vt:lpstr>Wingdings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vance</dc:creator>
  <cp:lastModifiedBy>微软用户</cp:lastModifiedBy>
  <cp:revision>1029</cp:revision>
  <cp:lastPrinted>2013-04-10T14:14:11Z</cp:lastPrinted>
  <dcterms:created xsi:type="dcterms:W3CDTF">2012-07-01T05:49:28Z</dcterms:created>
  <dcterms:modified xsi:type="dcterms:W3CDTF">2015-09-26T01:28:55Z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2052-8.1.0.3238</vt:lpwstr>
  </property>
</Properties>
</file>