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6" r:id="rId2"/>
    <p:sldId id="356" r:id="rId3"/>
    <p:sldId id="355" r:id="rId4"/>
    <p:sldId id="361" r:id="rId5"/>
    <p:sldId id="358" r:id="rId6"/>
    <p:sldId id="372" r:id="rId7"/>
    <p:sldId id="374" r:id="rId8"/>
    <p:sldId id="373" r:id="rId9"/>
    <p:sldId id="357" r:id="rId10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6699"/>
    <a:srgbClr val="FCA380"/>
    <a:srgbClr val="6659DD"/>
    <a:srgbClr val="F8C33E"/>
    <a:srgbClr val="FF99FF"/>
    <a:srgbClr val="CC99FF"/>
    <a:srgbClr val="FACD5C"/>
    <a:srgbClr val="FF9933"/>
    <a:srgbClr val="717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5470" autoAdjust="0"/>
  </p:normalViewPr>
  <p:slideViewPr>
    <p:cSldViewPr>
      <p:cViewPr varScale="1">
        <p:scale>
          <a:sx n="116" d="100"/>
          <a:sy n="116" d="100"/>
        </p:scale>
        <p:origin x="1080" y="108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2015/10/10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1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ammps.sandia.gov/doc/comput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7164289" y="2852936"/>
            <a:ext cx="1224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Yang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Zhou</a:t>
            </a:r>
          </a:p>
          <a:p>
            <a:pPr eaLnBrk="1" hangingPunct="1"/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2015/09/12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11188" y="2565400"/>
            <a:ext cx="8281987" cy="0"/>
          </a:xfrm>
          <a:prstGeom prst="line">
            <a:avLst/>
          </a:prstGeom>
          <a:ln w="66675">
            <a:solidFill>
              <a:schemeClr val="bg1">
                <a:lumMod val="65000"/>
              </a:schemeClr>
            </a:solidFill>
          </a:ln>
          <a:effectLst>
            <a:outerShdw dist="23000" dir="5400000" rotWithShape="0">
              <a:schemeClr val="bg1">
                <a:lumMod val="50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367463" y="1052513"/>
            <a:ext cx="0" cy="5184775"/>
          </a:xfrm>
          <a:prstGeom prst="line">
            <a:avLst/>
          </a:prstGeom>
          <a:ln w="9525" cap="sq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14464" y="1034107"/>
            <a:ext cx="5263380" cy="1508105"/>
          </a:xfrm>
          <a:prstGeom prst="rect">
            <a:avLst/>
          </a:prstGeom>
          <a:noFill/>
          <a:effectLst>
            <a:reflection blurRad="88900" stA="20000" endPos="76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ammps Simulation of      Thermal Conductivity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628800"/>
            <a:ext cx="728916" cy="7275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31" y="1628800"/>
            <a:ext cx="750802" cy="7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9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91861" y="587855"/>
            <a:ext cx="6399750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O</a:t>
            </a:r>
            <a:r>
              <a:rPr lang="en-US" altLang="zh-CN" sz="33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utline</a:t>
            </a:r>
            <a:endParaRPr sz="33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9" name="CustomShape 1"/>
          <p:cNvSpPr/>
          <p:nvPr/>
        </p:nvSpPr>
        <p:spPr>
          <a:xfrm>
            <a:off x="1048165" y="1519494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24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. 1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92381" y="151949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Molecular Dynamics &amp;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Lammps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 Realization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8" name="CustomShape 1"/>
          <p:cNvSpPr/>
          <p:nvPr/>
        </p:nvSpPr>
        <p:spPr>
          <a:xfrm>
            <a:off x="1052722" y="2192249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24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. 2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20229" y="2906538"/>
            <a:ext cx="544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Data Analysis with Python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CustomShape 1"/>
          <p:cNvSpPr/>
          <p:nvPr/>
        </p:nvSpPr>
        <p:spPr>
          <a:xfrm>
            <a:off x="1048165" y="2889237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24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. 3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95602" y="220026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Thermal Conductivity Theory &amp; Simulation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CustomShape 1"/>
          <p:cNvSpPr/>
          <p:nvPr/>
        </p:nvSpPr>
        <p:spPr>
          <a:xfrm>
            <a:off x="1048165" y="3612811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24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. 4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992381" y="3612811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7C80"/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Thermal Properties of </a:t>
            </a:r>
            <a:r>
              <a:rPr lang="en-US" altLang="zh-CN" dirty="0" err="1" smtClean="0">
                <a:solidFill>
                  <a:srgbClr val="FF7C80"/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Ar</a:t>
            </a:r>
            <a:r>
              <a:rPr lang="en-US" altLang="zh-CN" dirty="0" smtClean="0">
                <a:solidFill>
                  <a:srgbClr val="FF7C80"/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 &amp; GNR</a:t>
            </a:r>
            <a:endParaRPr lang="zh-CN" altLang="en-US" dirty="0">
              <a:solidFill>
                <a:srgbClr val="FF7C80"/>
              </a:solidFill>
              <a:latin typeface="Centaur" panose="020305040502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8845" y="15194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pyrus" panose="03070502060502030205" pitchFamily="66" charset="0"/>
                <a:ea typeface="华文琥珀" panose="02010800040101010101" pitchFamily="2" charset="-122"/>
              </a:rPr>
              <a:t>Method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Papyrus" panose="03070502060502030205" pitchFamily="66" charset="0"/>
              <a:ea typeface="华文琥珀" panose="020108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68844" y="2225766"/>
            <a:ext cx="122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pyrus" panose="03070502060502030205" pitchFamily="66" charset="0"/>
                <a:ea typeface="华文琥珀" panose="02010800040101010101" pitchFamily="2" charset="-122"/>
              </a:rPr>
              <a:t>Direction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Papyrus" panose="03070502060502030205" pitchFamily="66" charset="0"/>
              <a:ea typeface="华文琥珀" panose="020108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70858" y="289273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pyrus" panose="03070502060502030205" pitchFamily="66" charset="0"/>
                <a:ea typeface="华文琥珀" panose="02010800040101010101" pitchFamily="2" charset="-122"/>
              </a:rPr>
              <a:t>Trick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Papyrus" panose="03070502060502030205" pitchFamily="66" charset="0"/>
              <a:ea typeface="华文琥珀" panose="020108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168845" y="36128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pyrus" panose="03070502060502030205" pitchFamily="66" charset="0"/>
                <a:ea typeface="华文琥珀" panose="02010800040101010101" pitchFamily="2" charset="-122"/>
              </a:rPr>
              <a:t>Use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Papyrus" panose="03070502060502030205" pitchFamily="66" charset="0"/>
              <a:ea typeface="华文琥珀" panose="02010800040101010101" pitchFamily="2" charset="-122"/>
            </a:endParaRPr>
          </a:p>
        </p:txBody>
      </p:sp>
      <p:sp>
        <p:nvSpPr>
          <p:cNvPr id="37" name="CustomShape 1"/>
          <p:cNvSpPr/>
          <p:nvPr/>
        </p:nvSpPr>
        <p:spPr>
          <a:xfrm>
            <a:off x="1048165" y="4380103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24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. 5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992381" y="4380103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Doping &amp;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Rctification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 &amp; Final Project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  <a:ea typeface="方正兰亭超细黑简体" panose="020000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168845" y="43801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pyrus" panose="03070502060502030205" pitchFamily="66" charset="0"/>
                <a:ea typeface="华文琥珀" panose="02010800040101010101" pitchFamily="2" charset="-122"/>
              </a:rPr>
              <a:t>Explore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Papyrus" panose="03070502060502030205" pitchFamily="66" charset="0"/>
              <a:ea typeface="华文琥珀" panose="02010800040101010101" pitchFamily="2" charset="-122"/>
            </a:endParaRPr>
          </a:p>
        </p:txBody>
      </p:sp>
      <p:sp>
        <p:nvSpPr>
          <p:cNvPr id="40" name="CustomShape 1"/>
          <p:cNvSpPr/>
          <p:nvPr/>
        </p:nvSpPr>
        <p:spPr>
          <a:xfrm>
            <a:off x="1043608" y="5085184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24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. 6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987824" y="508518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Personal Presentation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  <a:ea typeface="方正兰亭超细黑简体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880813" y="5085183"/>
            <a:ext cx="169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pyrus" panose="03070502060502030205" pitchFamily="66" charset="0"/>
                <a:ea typeface="华文琥珀" panose="02010800040101010101" pitchFamily="2" charset="-122"/>
              </a:rPr>
              <a:t>Summarize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Papyrus" panose="03070502060502030205" pitchFamily="66" charset="0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05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683568" y="548680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24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. 4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475656" y="1124744"/>
            <a:ext cx="0" cy="3744416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91680" y="1124744"/>
            <a:ext cx="1221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Some tricks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23728" y="1412776"/>
            <a:ext cx="198548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D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irect Method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Heat Flux Distribution</a:t>
            </a:r>
          </a:p>
        </p:txBody>
      </p:sp>
      <p:sp>
        <p:nvSpPr>
          <p:cNvPr id="11" name="矩形 10"/>
          <p:cNvSpPr/>
          <p:nvPr/>
        </p:nvSpPr>
        <p:spPr>
          <a:xfrm>
            <a:off x="4693990" y="1412776"/>
            <a:ext cx="129394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G</a:t>
            </a:r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K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Compute_tc</a:t>
            </a:r>
            <a:endParaRPr lang="en-US" altLang="zh-CN" sz="1400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26385" y="3543732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GNR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67744" y="58080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7C80"/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Thermal Properties of </a:t>
            </a:r>
            <a:r>
              <a:rPr lang="en-US" altLang="zh-CN" dirty="0" err="1">
                <a:solidFill>
                  <a:srgbClr val="FF7C80"/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Ar</a:t>
            </a:r>
            <a:r>
              <a:rPr lang="en-US" altLang="zh-CN" dirty="0">
                <a:solidFill>
                  <a:srgbClr val="FF7C80"/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 &amp; GNR</a:t>
            </a:r>
            <a:endParaRPr lang="zh-CN" altLang="en-US" dirty="0">
              <a:solidFill>
                <a:srgbClr val="FF7C80"/>
              </a:solidFill>
              <a:latin typeface="Centaur" panose="020305040502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91680" y="2162817"/>
            <a:ext cx="105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Analyze </a:t>
            </a:r>
            <a:r>
              <a:rPr lang="en-US" altLang="zh-CN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tc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05412" y="2526034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phonon dos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05412" y="2889251"/>
            <a:ext cx="1714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participation ratio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17839" y="2556300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scatter rate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217839" y="2925632"/>
            <a:ext cx="137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group velocity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25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1520" y="44624"/>
            <a:ext cx="198548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D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irect Method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Heat Flux Distribution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836712"/>
            <a:ext cx="82809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Batang" panose="02030600000101010101" pitchFamily="18" charset="-127"/>
                <a:ea typeface="Batang" panose="02030600000101010101" pitchFamily="18" charset="-127"/>
              </a:rPr>
              <a:t>variable        jx atom (c_ke+c_pe)*vx-(c_stress[1]*vx+c_stress[4]*vy+c_stress[5]*vz</a:t>
            </a:r>
            <a:r>
              <a:rPr lang="zh-CN" altLang="en-US" sz="11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en-US" altLang="zh-CN" sz="11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/a</a:t>
            </a:r>
            <a:endParaRPr lang="zh-CN" altLang="en-US" sz="11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zh-CN" altLang="en-US" sz="1100" dirty="0">
                <a:latin typeface="Batang" panose="02030600000101010101" pitchFamily="18" charset="-127"/>
                <a:ea typeface="Batang" panose="02030600000101010101" pitchFamily="18" charset="-127"/>
              </a:rPr>
              <a:t>variable        jy atom (c_ke+c_pe)*vy-(c_stress[4]*vx+c_stress[2]*vy+c_stress[6]*vz</a:t>
            </a:r>
            <a:r>
              <a:rPr lang="zh-CN" altLang="en-US" sz="11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en-US" altLang="zh-CN" sz="11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/a</a:t>
            </a:r>
            <a:endParaRPr lang="zh-CN" altLang="en-US" sz="11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zh-CN" altLang="en-US" sz="1100" dirty="0">
                <a:latin typeface="Batang" panose="02030600000101010101" pitchFamily="18" charset="-127"/>
                <a:ea typeface="Batang" panose="02030600000101010101" pitchFamily="18" charset="-127"/>
              </a:rPr>
              <a:t>variable        jz atom (c_ke+c_pe)*vz-(c_stress[5]*vx+c_stress[6]*vy+c_stress[3]*vz</a:t>
            </a:r>
            <a:r>
              <a:rPr lang="zh-CN" altLang="en-US" sz="11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en-US" altLang="zh-CN" sz="11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/a</a:t>
            </a:r>
            <a:endParaRPr lang="zh-CN" altLang="en-US" sz="11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966" y="1844824"/>
            <a:ext cx="54726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fix 2 </a:t>
            </a:r>
            <a:r>
              <a:rPr lang="zh-CN" altLang="en-US" sz="1100" dirty="0">
                <a:latin typeface="Batang" panose="02030600000101010101" pitchFamily="18" charset="-127"/>
                <a:ea typeface="Batang" panose="02030600000101010101" pitchFamily="18" charset="-127"/>
              </a:rPr>
              <a:t>all ave/spatial 1 1 1000 z lower 0.025 v_temp v_jx v_jz &amp;</a:t>
            </a:r>
          </a:p>
          <a:p>
            <a:r>
              <a:rPr lang="zh-CN" altLang="en-US" sz="1100" dirty="0">
                <a:latin typeface="Batang" panose="02030600000101010101" pitchFamily="18" charset="-127"/>
                <a:ea typeface="Batang" panose="02030600000101010101" pitchFamily="18" charset="-127"/>
              </a:rPr>
              <a:t>		  file profile.langevin units reduced</a:t>
            </a:r>
          </a:p>
        </p:txBody>
      </p:sp>
      <p:sp>
        <p:nvSpPr>
          <p:cNvPr id="7" name="矩形 6"/>
          <p:cNvSpPr/>
          <p:nvPr/>
        </p:nvSpPr>
        <p:spPr>
          <a:xfrm>
            <a:off x="3851920" y="1487252"/>
            <a:ext cx="28424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Batang" panose="02030600000101010101" pitchFamily="18" charset="-127"/>
                <a:ea typeface="Batang" panose="02030600000101010101" pitchFamily="18" charset="-127"/>
              </a:rPr>
              <a:t>for </a:t>
            </a:r>
            <a:r>
              <a:rPr lang="en-US" altLang="zh-CN" sz="1100" dirty="0" err="1">
                <a:latin typeface="Batang" panose="02030600000101010101" pitchFamily="18" charset="-127"/>
                <a:ea typeface="Batang" panose="02030600000101010101" pitchFamily="18" charset="-127"/>
              </a:rPr>
              <a:t>lj</a:t>
            </a:r>
            <a:r>
              <a:rPr lang="en-US" altLang="zh-CN" sz="1100" dirty="0">
                <a:latin typeface="Batang" panose="02030600000101010101" pitchFamily="18" charset="-127"/>
                <a:ea typeface="Batang" panose="02030600000101010101" pitchFamily="18" charset="-127"/>
              </a:rPr>
              <a:t> a=1. for metal a=</a:t>
            </a:r>
            <a:r>
              <a:rPr lang="zh-CN" altLang="en-US" sz="1100" dirty="0">
                <a:latin typeface="Batang" panose="02030600000101010101" pitchFamily="18" charset="-127"/>
                <a:ea typeface="Batang" panose="02030600000101010101" pitchFamily="18" charset="-127"/>
              </a:rPr>
              <a:t>1602176.500000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664" y="2492896"/>
            <a:ext cx="4104456" cy="297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179512" y="28848"/>
            <a:ext cx="129394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G</a:t>
            </a:r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K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Compute_tc</a:t>
            </a:r>
            <a:endParaRPr lang="en-US" altLang="zh-CN" sz="1400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43" name="CustomShape 1"/>
          <p:cNvSpPr/>
          <p:nvPr/>
        </p:nvSpPr>
        <p:spPr>
          <a:xfrm>
            <a:off x="2051720" y="339204"/>
            <a:ext cx="1656184" cy="274990"/>
          </a:xfrm>
          <a:prstGeom prst="rect">
            <a:avLst/>
          </a:prstGeom>
          <a:effectLst/>
        </p:spPr>
        <p:txBody>
          <a:bodyPr wrap="none" lIns="0" tIns="0" rIns="0" bIns="0" anchor="ctr"/>
          <a:lstStyle/>
          <a:p>
            <a:r>
              <a:rPr lang="en-US" altLang="zh-CN" sz="1400" dirty="0">
                <a:latin typeface="Centaur" panose="02030504050205020304" pitchFamily="18" charset="0"/>
                <a:ea typeface="GulimChe" panose="020B0609000101010101" pitchFamily="49" charset="-127"/>
              </a:rPr>
              <a:t>Fix </a:t>
            </a:r>
            <a:r>
              <a:rPr lang="en-US" altLang="zh-CN" sz="1400" dirty="0" err="1">
                <a:latin typeface="Centaur" panose="02030504050205020304" pitchFamily="18" charset="0"/>
                <a:ea typeface="GulimChe" panose="020B0609000101010101" pitchFamily="49" charset="-127"/>
              </a:rPr>
              <a:t>ave</a:t>
            </a:r>
            <a:r>
              <a:rPr lang="en-US" altLang="zh-CN" sz="1400" dirty="0">
                <a:latin typeface="Centaur" panose="02030504050205020304" pitchFamily="18" charset="0"/>
                <a:ea typeface="GulimChe" panose="020B0609000101010101" pitchFamily="49" charset="-127"/>
              </a:rPr>
              <a:t>/correlate</a:t>
            </a:r>
            <a:endParaRPr sz="1400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5534" y="902003"/>
            <a:ext cx="534455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 </a:t>
            </a:r>
            <a:r>
              <a:rPr lang="zh-CN" altLang="en-US" sz="1000" dirty="0" smtClean="0"/>
              <a:t>fix </a:t>
            </a:r>
            <a:r>
              <a:rPr lang="zh-CN" altLang="en-US" sz="1000" dirty="0"/>
              <a:t>ss all ave/correlate 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5</a:t>
            </a:r>
            <a:r>
              <a:rPr lang="zh-CN" altLang="en-US" sz="1000" dirty="0" smtClean="0"/>
              <a:t>0000 </a:t>
            </a:r>
            <a:r>
              <a:rPr lang="zh-CN" altLang="en-US" sz="1000" dirty="0"/>
              <a:t>100000 c_jflux[1] c_jflux[2] c_jflux[3] type auto ave </a:t>
            </a:r>
            <a:r>
              <a:rPr lang="zh-CN" altLang="en-US" sz="1000" dirty="0" smtClean="0"/>
              <a:t>running</a:t>
            </a:r>
            <a:endParaRPr lang="en-US" altLang="zh-CN" sz="1000" dirty="0" smtClean="0"/>
          </a:p>
          <a:p>
            <a:endParaRPr lang="en-US" altLang="zh-CN" sz="1000" dirty="0" smtClean="0"/>
          </a:p>
          <a:p>
            <a:r>
              <a:rPr lang="en-US" altLang="zh-CN" sz="1000" dirty="0" smtClean="0"/>
              <a:t> run 500000</a:t>
            </a:r>
            <a:endParaRPr lang="zh-CN" altLang="en-US" sz="1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41671" y="1623306"/>
            <a:ext cx="7632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如果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md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运行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500000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步，则该命令把它们截取为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段，每段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100000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步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56184" y="2155273"/>
            <a:ext cx="698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&lt;j(0)j(6)&gt;=[j(0)j(6)+j(2)j(8)+j(4)j(10)+…+j(99993)j(99999)]*2/99994</a:t>
            </a:r>
            <a:endParaRPr lang="zh-CN" alt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26976" y="2545141"/>
            <a:ext cx="151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表示取样率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2321810" y="2545141"/>
            <a:ext cx="36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极端一点的情况就是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682960" y="2914473"/>
            <a:ext cx="698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&lt;j(0)j(99999)&gt;=[j(0)j(99999)]/1</a:t>
            </a:r>
            <a:endParaRPr lang="zh-CN" alt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81965" y="3342023"/>
            <a:ext cx="699880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ave </a:t>
            </a:r>
            <a:r>
              <a:rPr lang="zh-CN" altLang="en-US" sz="1100" dirty="0" smtClean="0"/>
              <a:t>running</a:t>
            </a:r>
            <a:r>
              <a:rPr lang="en-US" altLang="zh-CN" sz="1100" dirty="0"/>
              <a:t> </a:t>
            </a:r>
            <a:r>
              <a:rPr lang="zh-CN" altLang="en-US" sz="1100" dirty="0" smtClean="0"/>
              <a:t>表示最终的</a:t>
            </a:r>
            <a:r>
              <a:rPr lang="en-US" altLang="zh-CN" sz="1100" dirty="0" smtClean="0"/>
              <a:t>&lt;j(0)j(99999)&gt;</a:t>
            </a:r>
            <a:r>
              <a:rPr lang="zh-CN" altLang="en-US" sz="1100" dirty="0" smtClean="0"/>
              <a:t>是</a:t>
            </a:r>
            <a:r>
              <a:rPr lang="en-US" altLang="zh-CN" sz="1100" dirty="0" smtClean="0"/>
              <a:t>5</a:t>
            </a:r>
            <a:r>
              <a:rPr lang="zh-CN" altLang="en-US" sz="1100" dirty="0" smtClean="0"/>
              <a:t>段分别算出这个值并平均，相当于是</a:t>
            </a:r>
            <a:r>
              <a:rPr lang="en-US" altLang="zh-CN" sz="1100" dirty="0" smtClean="0"/>
              <a:t>5</a:t>
            </a:r>
            <a:r>
              <a:rPr lang="zh-CN" altLang="en-US" sz="1100" dirty="0" smtClean="0"/>
              <a:t>个数的平均</a:t>
            </a:r>
            <a:endParaRPr lang="zh-CN" altLang="en-US" sz="1100" dirty="0"/>
          </a:p>
        </p:txBody>
      </p:sp>
      <p:sp>
        <p:nvSpPr>
          <p:cNvPr id="52" name="文本框 51"/>
          <p:cNvSpPr txBox="1"/>
          <p:nvPr/>
        </p:nvSpPr>
        <p:spPr>
          <a:xfrm>
            <a:off x="611560" y="3918783"/>
            <a:ext cx="6696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因此例子中的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green-</a:t>
            </a:r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kubo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方法需要重复执行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次模拟并平均。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11560" y="4265047"/>
            <a:ext cx="6696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Compute_tc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解决了上述问题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581965" y="4611311"/>
            <a:ext cx="6984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&lt;j(0)j(99999)&gt;=[j(0)j(99999)+j(1)j(100000)+j(2)j(100001)+…+j(400000)j(499999)]/400001</a:t>
            </a:r>
            <a:endParaRPr lang="zh-CN" altLang="en-US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39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28848"/>
            <a:ext cx="502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G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K</a:t>
            </a:r>
          </a:p>
        </p:txBody>
      </p:sp>
      <p:sp>
        <p:nvSpPr>
          <p:cNvPr id="6" name="矩形 5"/>
          <p:cNvSpPr/>
          <p:nvPr/>
        </p:nvSpPr>
        <p:spPr>
          <a:xfrm>
            <a:off x="251520" y="428958"/>
            <a:ext cx="867227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 </a:t>
            </a:r>
            <a:r>
              <a:rPr lang="en-US" altLang="zh-CN" sz="1050" b="1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r>
              <a:rPr lang="en-US" altLang="zh-CN" sz="105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</a:p>
          <a:p>
            <a:r>
              <a:rPr lang="en-US" altLang="zh-CN" sz="1050" dirty="0"/>
              <a:t/>
            </a:r>
            <a:br>
              <a:rPr lang="en-US" altLang="zh-CN" sz="1050" dirty="0"/>
            </a:br>
            <a:r>
              <a:rPr lang="en-US" altLang="zh-CN" sz="105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Syntax: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050" dirty="0"/>
              <a:t/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  ID  group-ID  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c_temp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-ID  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c_flux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-ID  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v_factor_ac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v_factor_tc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direction  portion  M  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tc_ntimestep_start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tc_ntimestep_freq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050" dirty="0"/>
              <a:t/>
            </a:r>
            <a:br>
              <a:rPr lang="en-US" altLang="zh-CN" sz="1050" dirty="0"/>
            </a:br>
            <a:r>
              <a:rPr lang="en-US" altLang="zh-CN" sz="1050" dirty="0"/>
              <a:t/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ID, group-ID are documented in </a:t>
            </a:r>
            <a:r>
              <a: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compute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style name of this compute command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temp-ID = ID of a compute that calculates temperature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flux-ID = ID of a compute that calculates heat flux vector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factor_ac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ID of a variable (Now it makes no sense, because I've modified the codes to obtain the normalized HCACF, so you can just keep it as  1.0)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factor_tc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ID of a variable whose value is used to transform the thermal conductivity unit defined in "units command" to the units desired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direction = x or y or z or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direction for thermal conductivity computation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portion = first(total heat flux: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jc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or second(just conductive portion: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jc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only) for heat flux contribution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= M value in discrete Green Kubo thermal conductivity  expression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tc_ntimestep_start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starting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timestep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"ac.dat" and "tc.dat" output(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timestep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units, not time units)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tc_ntimestep_freq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output frequency for "ac.dat" and "tc.dat" (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timestep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units, not time units)</a:t>
            </a:r>
          </a:p>
          <a:p>
            <a:r>
              <a:rPr lang="en-US" altLang="zh-CN" sz="1050" dirty="0"/>
              <a:t/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command can output two files "ac.dat"(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Normalized HCACF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and "tc.dat"(thermal conductivity), every "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tc_ntimestep_freq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timesteps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and start at "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tc_ntimestep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timestep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 </a:t>
            </a:r>
            <a:r>
              <a:rPr lang="en-US" altLang="zh-CN" sz="1050" dirty="0"/>
              <a:t/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the value returned from this command is thermal conductivity value at each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timestep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so you can obtain a file like "tc_time.dat" using fix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/time command, then you can get a curve, whose vertical value is thermal conductivity, and horizontal value is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timestep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050" dirty="0"/>
              <a:t/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v_factor_ac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can be used to transform dimensionless units defined by "units command" in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lammps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SI units or other units you desire.</a:t>
            </a:r>
            <a:r>
              <a:rPr lang="en-US" altLang="zh-CN" sz="1050" dirty="0"/>
              <a:t/>
            </a:r>
            <a:br>
              <a:rPr lang="en-US" altLang="zh-CN" sz="1050" dirty="0"/>
            </a:br>
            <a:r>
              <a:rPr lang="en-US" altLang="zh-CN" sz="1050" dirty="0"/>
              <a:t/>
            </a:r>
            <a:br>
              <a:rPr lang="en-US" altLang="zh-CN" sz="1050" dirty="0"/>
            </a:br>
            <a:r>
              <a:rPr lang="en-US" altLang="zh-CN" sz="105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Usage: </a:t>
            </a:r>
            <a:r>
              <a:rPr lang="en-US" altLang="zh-CN" sz="1050" dirty="0"/>
              <a:t/>
            </a:r>
            <a:br>
              <a:rPr lang="en-US" altLang="zh-CN" sz="1050" dirty="0"/>
            </a:br>
            <a:r>
              <a:rPr lang="en-US" altLang="zh-CN" sz="1050" dirty="0"/>
              <a:t/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     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myKE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all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/atom</a:t>
            </a:r>
            <a:r>
              <a:rPr lang="en-US" altLang="zh-CN" sz="1050" dirty="0"/>
              <a:t/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     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myPE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all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/atom</a:t>
            </a:r>
            <a:r>
              <a:rPr lang="en-US" altLang="zh-CN" sz="1050" dirty="0"/>
              <a:t/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     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myStress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all stress/atom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virial</a:t>
            </a:r>
            <a:r>
              <a:rPr lang="en-US" altLang="zh-CN" sz="1050" dirty="0"/>
              <a:t/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        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factor_ac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equal 1.0</a:t>
            </a:r>
            <a:r>
              <a:rPr lang="en-US" altLang="zh-CN" sz="1050" dirty="0"/>
              <a:t/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        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factor_tc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equal 1.3806504e-23*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sqrt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(1.67e-21/6.633e-26)/3.405e-10^2</a:t>
            </a:r>
            <a:r>
              <a:rPr lang="en-US" altLang="zh-CN" sz="1050" dirty="0"/>
              <a:t/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      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jflux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all heat/flux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myKE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myPE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myStress</a:t>
            </a:r>
            <a:r>
              <a:rPr lang="en-US" altLang="zh-CN" sz="1050" dirty="0"/>
              <a:t/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      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all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c_thermo_temp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c_jflux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v_factor_ac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v_factor_tc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first 10000 900000 100000</a:t>
            </a:r>
            <a:r>
              <a:rPr lang="en-US" altLang="zh-CN" sz="1050" dirty="0"/>
              <a:t/>
            </a:r>
            <a:br>
              <a:rPr lang="en-US" altLang="zh-CN" sz="1050" dirty="0"/>
            </a:b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                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tc_out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all  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ave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/time  1  1  1  </a:t>
            </a:r>
            <a:r>
              <a:rPr lang="en-US" altLang="zh-CN" sz="1050" dirty="0" err="1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c_tc</a:t>
            </a:r>
            <a:r>
              <a:rPr lang="en-US" altLang="zh-CN" sz="105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file  tc_time.dat          </a:t>
            </a:r>
            <a:endParaRPr lang="zh-CN" altLang="en-US" sz="1050" dirty="0"/>
          </a:p>
        </p:txBody>
      </p:sp>
      <p:sp>
        <p:nvSpPr>
          <p:cNvPr id="7" name="矩形 6"/>
          <p:cNvSpPr/>
          <p:nvPr/>
        </p:nvSpPr>
        <p:spPr>
          <a:xfrm>
            <a:off x="971600" y="59626"/>
            <a:ext cx="152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dirty="0" err="1">
                <a:latin typeface="Centaur" panose="02030504050205020304" pitchFamily="18" charset="0"/>
                <a:ea typeface="GulimChe" panose="020B0609000101010101" pitchFamily="49" charset="-127"/>
              </a:rPr>
              <a:t>Compute_tc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18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836" y="182286"/>
            <a:ext cx="105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Analyze </a:t>
            </a:r>
            <a:r>
              <a:rPr lang="en-US" altLang="zh-CN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tc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48363" y="688742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phonon dos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60479" y="3583815"/>
            <a:ext cx="1714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participation ratio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006992" y="3190332"/>
            <a:ext cx="137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group velocity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453" y="909789"/>
            <a:ext cx="2889339" cy="21101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97" y="854775"/>
            <a:ext cx="2664296" cy="213220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72" y="3190332"/>
            <a:ext cx="2918726" cy="230425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832" y="3102314"/>
            <a:ext cx="3123826" cy="24802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616331" y="559869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scatter rate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252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88640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GNR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75656" y="9807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7C8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another </a:t>
            </a:r>
            <a:r>
              <a:rPr lang="en-US" altLang="zh-CN" dirty="0" err="1" smtClean="0">
                <a:solidFill>
                  <a:srgbClr val="FF7C8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ppt</a:t>
            </a:r>
            <a:endParaRPr lang="zh-CN" altLang="en-US" dirty="0" smtClean="0">
              <a:solidFill>
                <a:srgbClr val="FF7C8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658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3568" y="548680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ummery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75656" y="1124744"/>
            <a:ext cx="0" cy="1368152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763688" y="115569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Some tricks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GNR</a:t>
            </a:r>
            <a:endParaRPr lang="zh-CN" altLang="en-US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705730" y="2719087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H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omework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474188" y="3257613"/>
            <a:ext cx="0" cy="1683555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729481" y="3177801"/>
            <a:ext cx="66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prepare the final report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27784" y="54868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7C80"/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Thermal Properties of </a:t>
            </a:r>
            <a:r>
              <a:rPr lang="en-US" altLang="zh-CN" dirty="0" err="1">
                <a:solidFill>
                  <a:srgbClr val="FF7C80"/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Ar</a:t>
            </a:r>
            <a:r>
              <a:rPr lang="en-US" altLang="zh-CN" dirty="0">
                <a:solidFill>
                  <a:srgbClr val="FF7C80"/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 &amp; GNR</a:t>
            </a:r>
            <a:endParaRPr lang="zh-CN" altLang="en-US" dirty="0">
              <a:solidFill>
                <a:srgbClr val="FF7C80"/>
              </a:solidFill>
              <a:latin typeface="Centaur" panose="02030504050205020304" pitchFamily="18" charset="0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77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25522</TotalTime>
  <Pages>0</Pages>
  <Words>424</Words>
  <Characters>0</Characters>
  <Application>Microsoft Office PowerPoint</Application>
  <DocSecurity>0</DocSecurity>
  <PresentationFormat>全屏显示(4:3)</PresentationFormat>
  <Lines>0</Lines>
  <Paragraphs>87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Batang</vt:lpstr>
      <vt:lpstr>GulimChe</vt:lpstr>
      <vt:lpstr>Malgun Gothic</vt:lpstr>
      <vt:lpstr>方正兰亭超细黑简体</vt:lpstr>
      <vt:lpstr>黑体</vt:lpstr>
      <vt:lpstr>华文琥珀</vt:lpstr>
      <vt:lpstr>宋体</vt:lpstr>
      <vt:lpstr>微软雅黑</vt:lpstr>
      <vt:lpstr>Arial</vt:lpstr>
      <vt:lpstr>Calibri</vt:lpstr>
      <vt:lpstr>Cambria</vt:lpstr>
      <vt:lpstr>Centaur</vt:lpstr>
      <vt:lpstr>Papyrus</vt:lpstr>
      <vt:lpstr>Wingdings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微软用户</cp:lastModifiedBy>
  <cp:revision>1044</cp:revision>
  <cp:lastPrinted>2013-04-10T14:14:11Z</cp:lastPrinted>
  <dcterms:created xsi:type="dcterms:W3CDTF">2012-07-01T05:49:28Z</dcterms:created>
  <dcterms:modified xsi:type="dcterms:W3CDTF">2015-10-10T01:11:49Z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