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20"/>
  </p:handoutMasterIdLst>
  <p:sldIdLst>
    <p:sldId id="256" r:id="rId2"/>
    <p:sldId id="257" r:id="rId3"/>
    <p:sldId id="258" r:id="rId4"/>
    <p:sldId id="262" r:id="rId5"/>
    <p:sldId id="263" r:id="rId6"/>
    <p:sldId id="259" r:id="rId7"/>
    <p:sldId id="264" r:id="rId8"/>
    <p:sldId id="265" r:id="rId9"/>
    <p:sldId id="260" r:id="rId10"/>
    <p:sldId id="266" r:id="rId11"/>
    <p:sldId id="267" r:id="rId12"/>
    <p:sldId id="268" r:id="rId13"/>
    <p:sldId id="269" r:id="rId14"/>
    <p:sldId id="270" r:id="rId15"/>
    <p:sldId id="271" r:id="rId16"/>
    <p:sldId id="272" r:id="rId17"/>
    <p:sldId id="273" r:id="rId18"/>
    <p:sldId id="274" r:id="rId19"/>
  </p:sldIdLst>
  <p:sldSz cx="9144000" cy="6858000" type="screen4x3"/>
  <p:notesSz cx="9874250"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5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278842"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93123" y="0"/>
            <a:ext cx="4278842" cy="339884"/>
          </a:xfrm>
          <a:prstGeom prst="rect">
            <a:avLst/>
          </a:prstGeom>
        </p:spPr>
        <p:txBody>
          <a:bodyPr vert="horz" lIns="91440" tIns="45720" rIns="91440" bIns="45720" rtlCol="0"/>
          <a:lstStyle>
            <a:lvl1pPr algn="r">
              <a:defRPr sz="1200"/>
            </a:lvl1pPr>
          </a:lstStyle>
          <a:p>
            <a:fld id="{EA4088E5-FEE8-4E2E-9F1C-CBA7D9DD602F}" type="datetimeFigureOut">
              <a:rPr lang="zh-CN" altLang="en-US" smtClean="0"/>
              <a:t>2015/11/14</a:t>
            </a:fld>
            <a:endParaRPr lang="zh-CN" altLang="en-US"/>
          </a:p>
        </p:txBody>
      </p:sp>
      <p:sp>
        <p:nvSpPr>
          <p:cNvPr id="4" name="页脚占位符 3"/>
          <p:cNvSpPr>
            <a:spLocks noGrp="1"/>
          </p:cNvSpPr>
          <p:nvPr>
            <p:ph type="ftr" sz="quarter" idx="2"/>
          </p:nvPr>
        </p:nvSpPr>
        <p:spPr>
          <a:xfrm>
            <a:off x="0" y="6456612"/>
            <a:ext cx="4278842" cy="3398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93123" y="6456612"/>
            <a:ext cx="4278842" cy="339884"/>
          </a:xfrm>
          <a:prstGeom prst="rect">
            <a:avLst/>
          </a:prstGeom>
        </p:spPr>
        <p:txBody>
          <a:bodyPr vert="horz" lIns="91440" tIns="45720" rIns="91440" bIns="45720" rtlCol="0" anchor="b"/>
          <a:lstStyle>
            <a:lvl1pPr algn="r">
              <a:defRPr sz="1200"/>
            </a:lvl1pPr>
          </a:lstStyle>
          <a:p>
            <a:fld id="{31740E8B-6C2D-46DF-BEE5-50CA16128CE6}" type="slidenum">
              <a:rPr lang="zh-CN" altLang="en-US" smtClean="0"/>
              <a:t>‹#›</a:t>
            </a:fld>
            <a:endParaRPr lang="zh-CN" altLang="en-US"/>
          </a:p>
        </p:txBody>
      </p:sp>
    </p:spTree>
    <p:extLst>
      <p:ext uri="{BB962C8B-B14F-4D97-AF65-F5344CB8AC3E}">
        <p14:creationId xmlns:p14="http://schemas.microsoft.com/office/powerpoint/2010/main" val="29806546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t>2015/11/14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extLst/>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30820CF-B880-4189-942D-D702A7CBA730}" type="datetimeFigureOut">
              <a:rPr lang="zh-CN" altLang="en-US" smtClean="0"/>
              <a:t>2015/11/14</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913308-F349-4B6D-A68A-DD1791B4A57B}" type="slidenum">
              <a:rPr lang="zh-CN" altLang="en-US" smtClean="0"/>
              <a:t>‹#›</a:t>
            </a:fld>
            <a:endParaRPr lang="zh-CN" altLang="en-US"/>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__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__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normAutofit fontScale="92500" lnSpcReduction="10000"/>
          </a:bodyPr>
          <a:lstStyle/>
          <a:p>
            <a:endParaRPr lang="en-US" altLang="zh-CN" dirty="0" smtClean="0"/>
          </a:p>
          <a:p>
            <a:pPr algn="ctr"/>
            <a:r>
              <a:rPr lang="zh-CN" altLang="zh-CN" sz="3600" b="1" dirty="0" smtClean="0"/>
              <a:t>固态</a:t>
            </a:r>
            <a:r>
              <a:rPr lang="zh-CN" altLang="zh-CN" sz="3600" b="1" dirty="0"/>
              <a:t>氩热导率模拟实验</a:t>
            </a:r>
            <a:r>
              <a:rPr lang="zh-CN" altLang="zh-CN" dirty="0"/>
              <a:t/>
            </a:r>
            <a:br>
              <a:rPr lang="zh-CN" altLang="zh-CN" dirty="0"/>
            </a:br>
            <a:endParaRPr lang="en-US" altLang="zh-CN" dirty="0"/>
          </a:p>
          <a:p>
            <a:pPr algn="ctr"/>
            <a:r>
              <a:rPr lang="zh-CN" altLang="zh-CN" dirty="0" smtClean="0"/>
              <a:t>杨晟祺</a:t>
            </a:r>
            <a:r>
              <a:rPr lang="en-US" altLang="zh-CN" dirty="0" smtClean="0"/>
              <a:t> </a:t>
            </a:r>
            <a:r>
              <a:rPr lang="en-US" altLang="zh-CN" dirty="0"/>
              <a:t>12307110406</a:t>
            </a:r>
            <a:endParaRPr lang="zh-CN" altLang="zh-CN" dirty="0"/>
          </a:p>
          <a:p>
            <a:endParaRPr lang="zh-CN" altLang="en-US" dirty="0"/>
          </a:p>
        </p:txBody>
      </p:sp>
    </p:spTree>
    <p:extLst>
      <p:ext uri="{BB962C8B-B14F-4D97-AF65-F5344CB8AC3E}">
        <p14:creationId xmlns:p14="http://schemas.microsoft.com/office/powerpoint/2010/main" val="3030834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645920" y="2852936"/>
                <a:ext cx="7498080" cy="4800600"/>
              </a:xfrm>
            </p:spPr>
            <p:txBody>
              <a:bodyPr/>
              <a:lstStyle/>
              <a:p>
                <a:r>
                  <a:rPr lang="zh-CN" altLang="en-US" dirty="0" smtClean="0"/>
                  <a:t>改变随机数种子多次计算</a:t>
                </a:r>
                <a:endParaRPr lang="en-US" altLang="zh-CN" dirty="0" smtClean="0"/>
              </a:p>
              <a:p>
                <a:r>
                  <a:rPr lang="en-US" altLang="zh-CN" dirty="0" smtClean="0"/>
                  <a:t>K=0.13</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0.02</m:t>
                    </m:r>
                    <m:r>
                      <a:rPr lang="zh-CN" altLang="en-US" b="0" i="1" smtClean="0">
                        <a:latin typeface="Cambria Math"/>
                        <a:ea typeface="Cambria Math"/>
                      </a:rPr>
                      <m:t>（</m:t>
                    </m:r>
                    <m:r>
                      <a:rPr lang="en-US" altLang="zh-CN" b="0" i="1" smtClean="0">
                        <a:latin typeface="Cambria Math"/>
                        <a:ea typeface="Cambria Math"/>
                      </a:rPr>
                      <m:t>𝑊</m:t>
                    </m:r>
                    <m:r>
                      <a:rPr lang="en-US" altLang="zh-CN" b="0" i="1" smtClean="0">
                        <a:latin typeface="Cambria Math"/>
                        <a:ea typeface="Cambria Math"/>
                      </a:rPr>
                      <m:t>/</m:t>
                    </m:r>
                    <m:r>
                      <a:rPr lang="en-US" altLang="zh-CN" b="0" i="1" smtClean="0">
                        <a:latin typeface="Cambria Math"/>
                        <a:ea typeface="Cambria Math"/>
                      </a:rPr>
                      <m:t>𝑚𝐾</m:t>
                    </m:r>
                    <m:r>
                      <a:rPr lang="zh-CN" altLang="en-US" b="0" i="1" smtClean="0">
                        <a:latin typeface="Cambria Math"/>
                        <a:ea typeface="Cambria Math"/>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645920" y="2852936"/>
                <a:ext cx="7498080" cy="4800600"/>
              </a:xfrm>
              <a:blipFill rotWithShape="1">
                <a:blip r:embed="rId2"/>
                <a:stretch>
                  <a:fillRect t="-1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4694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热导率与长度</a:t>
            </a:r>
            <a:r>
              <a:rPr lang="en-US" altLang="zh-CN" dirty="0" err="1" smtClean="0"/>
              <a:t>Lz</a:t>
            </a:r>
            <a:r>
              <a:rPr lang="zh-CN" altLang="en-US" dirty="0"/>
              <a:t>的</a:t>
            </a:r>
            <a:r>
              <a:rPr lang="zh-CN" altLang="en-US" dirty="0" smtClean="0"/>
              <a:t>关系</a:t>
            </a:r>
            <a:r>
              <a:rPr lang="en-US" altLang="zh-CN" dirty="0" smtClean="0"/>
              <a:t>--thermostat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descr="C:\Users\sq\Desktop\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584960"/>
            <a:ext cx="3672408" cy="2576008"/>
          </a:xfrm>
          <a:prstGeom prst="rect">
            <a:avLst/>
          </a:prstGeom>
          <a:noFill/>
          <a:ln>
            <a:noFill/>
          </a:ln>
        </p:spPr>
      </p:pic>
      <p:pic>
        <p:nvPicPr>
          <p:cNvPr id="5" name="图片 4" descr="C:\Users\sq\Desktop\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763882"/>
            <a:ext cx="3600400" cy="2397086"/>
          </a:xfrm>
          <a:prstGeom prst="rect">
            <a:avLst/>
          </a:prstGeom>
          <a:noFill/>
          <a:ln>
            <a:noFill/>
          </a:ln>
        </p:spPr>
      </p:pic>
      <mc:AlternateContent xmlns:mc="http://schemas.openxmlformats.org/markup-compatibility/2006" xmlns:a14="http://schemas.microsoft.com/office/drawing/2010/main">
        <mc:Choice Requires="a14">
          <p:sp>
            <p:nvSpPr>
              <p:cNvPr id="6" name="TextBox 5"/>
              <p:cNvSpPr txBox="1"/>
              <p:nvPr/>
            </p:nvSpPr>
            <p:spPr>
              <a:xfrm>
                <a:off x="3333989" y="4221088"/>
                <a:ext cx="3469219" cy="923330"/>
              </a:xfrm>
              <a:prstGeom prst="rect">
                <a:avLst/>
              </a:prstGeom>
              <a:noFill/>
            </p:spPr>
            <p:txBody>
              <a:bodyPr wrap="none" rtlCol="0">
                <a:spAutoFit/>
              </a:bodyPr>
              <a:lstStyle/>
              <a:p>
                <a:r>
                  <a:rPr lang="en-US" altLang="zh-CN" dirty="0" smtClean="0"/>
                  <a:t>1/K=</a:t>
                </a:r>
                <a:r>
                  <a:rPr lang="zh-CN" altLang="zh-CN" dirty="0"/>
                  <a:t>（</a:t>
                </a:r>
                <a:r>
                  <a:rPr lang="en-US" altLang="zh-CN" dirty="0"/>
                  <a:t>40</a:t>
                </a:r>
                <a:r>
                  <a:rPr lang="zh-CN" altLang="zh-CN" dirty="0"/>
                  <a:t>±</a:t>
                </a:r>
                <a:r>
                  <a:rPr lang="en-US" altLang="zh-CN" dirty="0"/>
                  <a:t>10</a:t>
                </a:r>
                <a:r>
                  <a:rPr lang="zh-CN" altLang="zh-CN" dirty="0"/>
                  <a:t>）</a:t>
                </a:r>
                <a:r>
                  <a:rPr lang="en-US" altLang="zh-CN" dirty="0"/>
                  <a:t>/</a:t>
                </a:r>
                <a:r>
                  <a:rPr lang="en-US" altLang="zh-CN" dirty="0" err="1"/>
                  <a:t>Lz</a:t>
                </a:r>
                <a:r>
                  <a:rPr lang="en-US" altLang="zh-CN" dirty="0"/>
                  <a:t>+</a:t>
                </a:r>
                <a:r>
                  <a:rPr lang="zh-CN" altLang="zh-CN" dirty="0"/>
                  <a:t>（</a:t>
                </a:r>
                <a:r>
                  <a:rPr lang="en-US" altLang="zh-CN" dirty="0"/>
                  <a:t>6.4</a:t>
                </a:r>
                <a:r>
                  <a:rPr lang="zh-CN" altLang="zh-CN" dirty="0"/>
                  <a:t>±</a:t>
                </a:r>
                <a:r>
                  <a:rPr lang="en-US" altLang="zh-CN" dirty="0"/>
                  <a:t>0.6</a:t>
                </a:r>
                <a:r>
                  <a:rPr lang="zh-CN" altLang="zh-CN" dirty="0" smtClean="0"/>
                  <a:t>）</a:t>
                </a:r>
                <a:endParaRPr lang="en-US" altLang="zh-CN" dirty="0" smtClean="0"/>
              </a:p>
              <a:p>
                <a:endParaRPr lang="en-US" altLang="zh-CN" dirty="0" smtClean="0"/>
              </a:p>
              <a:p>
                <a:r>
                  <a:rPr lang="en-US" altLang="zh-CN" dirty="0" err="1" smtClean="0"/>
                  <a:t>Lz</a:t>
                </a:r>
                <a:r>
                  <a:rPr lang="zh-CN" altLang="en-US" dirty="0" smtClean="0"/>
                  <a:t>→</a:t>
                </a:r>
                <a14:m>
                  <m:oMath xmlns:m="http://schemas.openxmlformats.org/officeDocument/2006/math">
                    <m:r>
                      <a:rPr lang="zh-CN" altLang="en-US" i="1" smtClean="0">
                        <a:latin typeface="Cambria Math"/>
                      </a:rPr>
                      <m:t>∞</m:t>
                    </m:r>
                    <m:r>
                      <a:rPr lang="zh-CN" altLang="en-US" b="0" i="1" smtClean="0">
                        <a:latin typeface="Cambria Math"/>
                      </a:rPr>
                      <m:t>，</m:t>
                    </m:r>
                    <m:r>
                      <a:rPr lang="en-US" altLang="zh-CN" b="0" i="1" smtClean="0">
                        <a:latin typeface="Cambria Math"/>
                      </a:rPr>
                      <m:t>𝐾</m:t>
                    </m:r>
                    <m:r>
                      <a:rPr lang="zh-CN" altLang="en-US" b="0" i="1" smtClean="0">
                        <a:latin typeface="Cambria Math"/>
                      </a:rPr>
                      <m:t>→</m:t>
                    </m:r>
                    <m:r>
                      <a:rPr lang="en-US" altLang="zh-CN" b="0" i="1" smtClean="0">
                        <a:latin typeface="Cambria Math"/>
                      </a:rPr>
                      <m:t>0.156</m:t>
                    </m:r>
                    <m:r>
                      <a:rPr lang="en-US" altLang="zh-CN" b="0" i="1" smtClean="0">
                        <a:latin typeface="Cambria Math"/>
                      </a:rPr>
                      <m:t>𝑊</m:t>
                    </m:r>
                    <m:r>
                      <a:rPr lang="en-US" altLang="zh-CN" b="0" i="1" smtClean="0">
                        <a:latin typeface="Cambria Math"/>
                      </a:rPr>
                      <m:t>/</m:t>
                    </m:r>
                    <m:r>
                      <m:rPr>
                        <m:sty m:val="p"/>
                      </m:rPr>
                      <a:rPr lang="en-US" altLang="zh-CN" i="1">
                        <a:latin typeface="Cambria Math"/>
                      </a:rPr>
                      <m:t>mK</m:t>
                    </m:r>
                  </m:oMath>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333989" y="4221088"/>
                <a:ext cx="3469219" cy="923330"/>
              </a:xfrm>
              <a:prstGeom prst="rect">
                <a:avLst/>
              </a:prstGeom>
              <a:blipFill rotWithShape="1">
                <a:blip r:embed="rId4"/>
                <a:stretch>
                  <a:fillRect l="-1582" t="-3289" r="-1054" b="-9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21702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热导率与长度</a:t>
            </a:r>
            <a:r>
              <a:rPr lang="en-US" altLang="zh-CN" dirty="0" err="1"/>
              <a:t>Lz</a:t>
            </a:r>
            <a:r>
              <a:rPr lang="zh-CN" altLang="en-US" dirty="0"/>
              <a:t>的</a:t>
            </a:r>
            <a:r>
              <a:rPr lang="zh-CN" altLang="en-US" dirty="0" smtClean="0"/>
              <a:t>关系</a:t>
            </a:r>
            <a:r>
              <a:rPr lang="en-US" altLang="zh-CN" dirty="0" smtClean="0"/>
              <a:t>—Muller </a:t>
            </a:r>
            <a:r>
              <a:rPr lang="en-US" altLang="zh-CN" dirty="0" err="1" smtClean="0"/>
              <a:t>Plathe</a:t>
            </a:r>
            <a:endParaRPr lang="zh-CN" altLang="en-US" dirty="0"/>
          </a:p>
        </p:txBody>
      </p:sp>
      <p:pic>
        <p:nvPicPr>
          <p:cNvPr id="4" name="内容占位符 3" descr="C:\Users\sq\Desktop\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1700808"/>
            <a:ext cx="3693706" cy="2592288"/>
          </a:xfrm>
          <a:prstGeom prst="rect">
            <a:avLst/>
          </a:prstGeom>
          <a:noFill/>
          <a:ln>
            <a:noFill/>
          </a:ln>
        </p:spPr>
      </p:pic>
      <p:pic>
        <p:nvPicPr>
          <p:cNvPr id="5" name="图片 4" descr="C:\Users\sq\Desktop\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1772815"/>
            <a:ext cx="3600400" cy="2525461"/>
          </a:xfrm>
          <a:prstGeom prst="rect">
            <a:avLst/>
          </a:prstGeom>
          <a:noFill/>
          <a:ln>
            <a:noFill/>
          </a:ln>
        </p:spPr>
      </p:pic>
      <p:sp>
        <p:nvSpPr>
          <p:cNvPr id="6" name="TextBox 5"/>
          <p:cNvSpPr txBox="1"/>
          <p:nvPr/>
        </p:nvSpPr>
        <p:spPr>
          <a:xfrm>
            <a:off x="3059832" y="4924748"/>
            <a:ext cx="4187365" cy="369332"/>
          </a:xfrm>
          <a:prstGeom prst="rect">
            <a:avLst/>
          </a:prstGeom>
          <a:noFill/>
        </p:spPr>
        <p:txBody>
          <a:bodyPr wrap="none" rtlCol="0">
            <a:spAutoFit/>
          </a:bodyPr>
          <a:lstStyle/>
          <a:p>
            <a:r>
              <a:rPr lang="en-US" altLang="zh-CN" dirty="0" smtClean="0"/>
              <a:t>Muller </a:t>
            </a:r>
            <a:r>
              <a:rPr lang="en-US" altLang="zh-CN" dirty="0" err="1" smtClean="0"/>
              <a:t>Plathe</a:t>
            </a:r>
            <a:r>
              <a:rPr lang="zh-CN" altLang="en-US" dirty="0" smtClean="0"/>
              <a:t>中热导率随长度增大而增大</a:t>
            </a:r>
            <a:endParaRPr lang="zh-CN" altLang="en-US" dirty="0"/>
          </a:p>
        </p:txBody>
      </p:sp>
    </p:spTree>
    <p:extLst>
      <p:ext uri="{BB962C8B-B14F-4D97-AF65-F5344CB8AC3E}">
        <p14:creationId xmlns:p14="http://schemas.microsoft.com/office/powerpoint/2010/main" val="986124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热导率与长度</a:t>
            </a:r>
            <a:r>
              <a:rPr lang="en-US" altLang="zh-CN" dirty="0" err="1"/>
              <a:t>Lz</a:t>
            </a:r>
            <a:r>
              <a:rPr lang="zh-CN" altLang="en-US" dirty="0"/>
              <a:t>的关系</a:t>
            </a:r>
            <a:r>
              <a:rPr lang="en-US" altLang="zh-CN" dirty="0" smtClean="0"/>
              <a:t>—Green Kubo</a:t>
            </a:r>
            <a:endParaRPr lang="zh-CN" altLang="en-US" dirty="0"/>
          </a:p>
        </p:txBody>
      </p:sp>
      <p:sp>
        <p:nvSpPr>
          <p:cNvPr id="3" name="内容占位符 2"/>
          <p:cNvSpPr>
            <a:spLocks noGrp="1"/>
          </p:cNvSpPr>
          <p:nvPr>
            <p:ph idx="1"/>
          </p:nvPr>
        </p:nvSpPr>
        <p:spPr/>
        <p:txBody>
          <a:bodyPr/>
          <a:lstStyle/>
          <a:p>
            <a:endParaRPr lang="en-US"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3917658241"/>
              </p:ext>
            </p:extLst>
          </p:nvPr>
        </p:nvGraphicFramePr>
        <p:xfrm>
          <a:off x="2267744" y="2276872"/>
          <a:ext cx="6053056" cy="684783"/>
        </p:xfrm>
        <a:graphic>
          <a:graphicData uri="http://schemas.openxmlformats.org/presentationml/2006/ole">
            <mc:AlternateContent xmlns:mc="http://schemas.openxmlformats.org/markup-compatibility/2006">
              <mc:Choice xmlns:v="urn:schemas-microsoft-com:vml" Requires="v">
                <p:oleObj spid="_x0000_s2054" name="文档" r:id="rId3" imgW="5416290" imgH="612382" progId="Word.Document.12">
                  <p:embed/>
                </p:oleObj>
              </mc:Choice>
              <mc:Fallback>
                <p:oleObj name="文档" r:id="rId3" imgW="5416290" imgH="612382" progId="Word.Document.12">
                  <p:embed/>
                  <p:pic>
                    <p:nvPicPr>
                      <p:cNvPr id="0" name=""/>
                      <p:cNvPicPr/>
                      <p:nvPr/>
                    </p:nvPicPr>
                    <p:blipFill>
                      <a:blip r:embed="rId4"/>
                      <a:stretch>
                        <a:fillRect/>
                      </a:stretch>
                    </p:blipFill>
                    <p:spPr>
                      <a:xfrm>
                        <a:off x="2267744" y="2276872"/>
                        <a:ext cx="6053056" cy="684783"/>
                      </a:xfrm>
                      <a:prstGeom prst="rect">
                        <a:avLst/>
                      </a:prstGeom>
                    </p:spPr>
                  </p:pic>
                </p:oleObj>
              </mc:Fallback>
            </mc:AlternateContent>
          </a:graphicData>
        </a:graphic>
      </p:graphicFrame>
      <p:sp>
        <p:nvSpPr>
          <p:cNvPr id="7" name="TextBox 6"/>
          <p:cNvSpPr txBox="1"/>
          <p:nvPr/>
        </p:nvSpPr>
        <p:spPr>
          <a:xfrm>
            <a:off x="3995936" y="3068960"/>
            <a:ext cx="2492990" cy="369332"/>
          </a:xfrm>
          <a:prstGeom prst="rect">
            <a:avLst/>
          </a:prstGeom>
          <a:noFill/>
        </p:spPr>
        <p:txBody>
          <a:bodyPr wrap="none" rtlCol="0">
            <a:spAutoFit/>
          </a:bodyPr>
          <a:lstStyle/>
          <a:p>
            <a:r>
              <a:rPr lang="zh-CN" altLang="en-US" dirty="0" smtClean="0"/>
              <a:t>热导率与长度关系不大</a:t>
            </a:r>
            <a:endParaRPr lang="zh-CN" altLang="en-US" dirty="0"/>
          </a:p>
        </p:txBody>
      </p:sp>
      <p:sp>
        <p:nvSpPr>
          <p:cNvPr id="8" name="TextBox 7"/>
          <p:cNvSpPr txBox="1"/>
          <p:nvPr/>
        </p:nvSpPr>
        <p:spPr>
          <a:xfrm>
            <a:off x="1835696" y="3499721"/>
            <a:ext cx="6840760" cy="1477328"/>
          </a:xfrm>
          <a:prstGeom prst="rect">
            <a:avLst/>
          </a:prstGeom>
          <a:noFill/>
        </p:spPr>
        <p:txBody>
          <a:bodyPr wrap="square" rtlCol="0">
            <a:spAutoFit/>
          </a:bodyPr>
          <a:lstStyle/>
          <a:p>
            <a:r>
              <a:rPr lang="zh-CN" altLang="en-US" dirty="0" smtClean="0"/>
              <a:t>原因分析：热导率理论上与长度无关，在用</a:t>
            </a:r>
            <a:r>
              <a:rPr lang="en-US" altLang="zh-CN" dirty="0" smtClean="0"/>
              <a:t>Muller </a:t>
            </a:r>
            <a:r>
              <a:rPr lang="en-US" altLang="zh-CN" dirty="0" err="1" smtClean="0"/>
              <a:t>Plathe</a:t>
            </a:r>
            <a:r>
              <a:rPr lang="zh-CN" altLang="en-US" dirty="0" smtClean="0"/>
              <a:t>模拟时造成热导率与长度呈正相关现象的原因是边界条件。 </a:t>
            </a:r>
            <a:r>
              <a:rPr lang="en-US" altLang="zh-CN" dirty="0" smtClean="0"/>
              <a:t>Muller </a:t>
            </a:r>
            <a:r>
              <a:rPr lang="en-US" altLang="zh-CN" dirty="0" err="1" smtClean="0"/>
              <a:t>Plathe</a:t>
            </a:r>
            <a:r>
              <a:rPr lang="zh-CN" altLang="en-US" dirty="0" smtClean="0"/>
              <a:t>中体系尺寸小于声子平均自由程，声子在边界发生散射导致传热不均匀，模拟得到热导率偏小。</a:t>
            </a:r>
            <a:endParaRPr lang="en-US" altLang="zh-CN" dirty="0" smtClean="0"/>
          </a:p>
          <a:p>
            <a:endParaRPr lang="zh-CN" altLang="en-US" dirty="0"/>
          </a:p>
        </p:txBody>
      </p:sp>
    </p:spTree>
    <p:extLst>
      <p:ext uri="{BB962C8B-B14F-4D97-AF65-F5344CB8AC3E}">
        <p14:creationId xmlns:p14="http://schemas.microsoft.com/office/powerpoint/2010/main" val="3176058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sz="2400" b="1" dirty="0" smtClean="0">
                <a:effectLst/>
              </a:rPr>
              <a:t>热导率</a:t>
            </a:r>
            <a:r>
              <a:rPr lang="zh-CN" altLang="zh-CN" sz="2400" b="1" dirty="0" smtClean="0">
                <a:effectLst/>
              </a:rPr>
              <a:t>与</a:t>
            </a:r>
            <a:r>
              <a:rPr lang="zh-CN" altLang="en-US" sz="2400" b="1" dirty="0" smtClean="0">
                <a:effectLst/>
              </a:rPr>
              <a:t>平均温度</a:t>
            </a:r>
            <a:r>
              <a:rPr lang="zh-CN" altLang="zh-CN" sz="2400" b="1" dirty="0" smtClean="0">
                <a:effectLst/>
              </a:rPr>
              <a:t>的</a:t>
            </a:r>
            <a:r>
              <a:rPr lang="zh-CN" altLang="zh-CN" sz="2400" b="1" dirty="0" smtClean="0">
                <a:effectLst/>
              </a:rPr>
              <a:t>关系</a:t>
            </a:r>
            <a:r>
              <a:rPr lang="en-US" altLang="zh-CN" sz="2400" b="1" dirty="0" smtClean="0">
                <a:effectLst/>
              </a:rPr>
              <a:t>——Green Kubo</a:t>
            </a:r>
            <a:endParaRPr lang="zh-CN" altLang="en-US" sz="2400" dirty="0"/>
          </a:p>
        </p:txBody>
      </p:sp>
      <p:sp>
        <p:nvSpPr>
          <p:cNvPr id="3" name="内容占位符 2"/>
          <p:cNvSpPr>
            <a:spLocks noGrp="1"/>
          </p:cNvSpPr>
          <p:nvPr>
            <p:ph idx="1"/>
          </p:nvPr>
        </p:nvSpPr>
        <p:spPr/>
        <p:txBody>
          <a:bodyPr/>
          <a:lstStyle/>
          <a:p>
            <a:endParaRPr lang="zh-CN" altLang="en-US" dirty="0"/>
          </a:p>
        </p:txBody>
      </p:sp>
      <p:pic>
        <p:nvPicPr>
          <p:cNvPr id="4" name="图片 3" descr="C:\Users\sq\Desktop\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639" y="1124744"/>
            <a:ext cx="4536504" cy="3182936"/>
          </a:xfrm>
          <a:prstGeom prst="rect">
            <a:avLst/>
          </a:prstGeom>
          <a:noFill/>
          <a:ln>
            <a:noFill/>
          </a:ln>
        </p:spPr>
      </p:pic>
      <p:sp>
        <p:nvSpPr>
          <p:cNvPr id="5" name="TextBox 4"/>
          <p:cNvSpPr txBox="1"/>
          <p:nvPr/>
        </p:nvSpPr>
        <p:spPr>
          <a:xfrm>
            <a:off x="1787446" y="4509120"/>
            <a:ext cx="7105034" cy="646331"/>
          </a:xfrm>
          <a:prstGeom prst="rect">
            <a:avLst/>
          </a:prstGeom>
          <a:noFill/>
        </p:spPr>
        <p:txBody>
          <a:bodyPr wrap="square" rtlCol="0">
            <a:spAutoFit/>
          </a:bodyPr>
          <a:lstStyle/>
          <a:p>
            <a:r>
              <a:rPr lang="zh-CN" altLang="en-US" dirty="0" smtClean="0"/>
              <a:t>热导率在</a:t>
            </a:r>
            <a:r>
              <a:rPr lang="en-US" altLang="zh-CN" dirty="0" smtClean="0"/>
              <a:t>80K</a:t>
            </a:r>
            <a:r>
              <a:rPr lang="zh-CN" altLang="en-US" dirty="0" smtClean="0"/>
              <a:t>温度下几乎为常数，</a:t>
            </a:r>
            <a:r>
              <a:rPr lang="en-US" altLang="zh-CN" dirty="0" smtClean="0"/>
              <a:t>80K</a:t>
            </a:r>
            <a:r>
              <a:rPr lang="zh-CN" altLang="en-US" dirty="0" smtClean="0"/>
              <a:t>以上时发生突变而增大。固态</a:t>
            </a:r>
            <a:r>
              <a:rPr lang="en-US" altLang="zh-CN" dirty="0" err="1" smtClean="0"/>
              <a:t>Ar</a:t>
            </a:r>
            <a:r>
              <a:rPr lang="zh-CN" altLang="en-US" dirty="0" smtClean="0"/>
              <a:t>熔点为</a:t>
            </a:r>
            <a:r>
              <a:rPr lang="en-US" altLang="zh-CN" dirty="0" smtClean="0"/>
              <a:t>83K</a:t>
            </a:r>
            <a:r>
              <a:rPr lang="zh-CN" altLang="en-US" dirty="0" smtClean="0"/>
              <a:t>，热导率的突变很有可能是相变造成的。</a:t>
            </a:r>
            <a:endParaRPr lang="zh-CN" altLang="en-US" dirty="0"/>
          </a:p>
        </p:txBody>
      </p:sp>
    </p:spTree>
    <p:extLst>
      <p:ext uri="{BB962C8B-B14F-4D97-AF65-F5344CB8AC3E}">
        <p14:creationId xmlns:p14="http://schemas.microsoft.com/office/powerpoint/2010/main" val="3414238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smtClean="0">
                <a:effectLst/>
              </a:rPr>
              <a:t>热导率与</a:t>
            </a:r>
            <a:r>
              <a:rPr lang="en-US" altLang="zh-CN" b="1" dirty="0" err="1">
                <a:effectLst/>
              </a:rPr>
              <a:t>Ar</a:t>
            </a:r>
            <a:r>
              <a:rPr lang="zh-CN" altLang="zh-CN" b="1" dirty="0">
                <a:effectLst/>
              </a:rPr>
              <a:t>原子棒</a:t>
            </a:r>
            <a:r>
              <a:rPr lang="zh-CN" altLang="zh-CN" b="1" dirty="0" smtClean="0">
                <a:effectLst/>
              </a:rPr>
              <a:t>横截面</a:t>
            </a:r>
            <a:r>
              <a:rPr lang="zh-CN" altLang="en-US" b="1" dirty="0">
                <a:effectLst/>
              </a:rPr>
              <a:t>积</a:t>
            </a:r>
            <a:r>
              <a:rPr lang="zh-CN" altLang="zh-CN" b="1" dirty="0" smtClean="0">
                <a:effectLst/>
              </a:rPr>
              <a:t>的关系</a:t>
            </a:r>
            <a:r>
              <a:rPr lang="en-US" altLang="zh-CN" b="1" dirty="0" smtClean="0">
                <a:effectLst/>
              </a:rPr>
              <a:t>——Muller </a:t>
            </a:r>
            <a:r>
              <a:rPr lang="en-US" altLang="zh-CN" b="1" dirty="0" err="1" smtClean="0">
                <a:effectLst/>
              </a:rPr>
              <a:t>Plathe</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382703946"/>
              </p:ext>
            </p:extLst>
          </p:nvPr>
        </p:nvGraphicFramePr>
        <p:xfrm>
          <a:off x="1691680" y="1988840"/>
          <a:ext cx="6527306" cy="738435"/>
        </p:xfrm>
        <a:graphic>
          <a:graphicData uri="http://schemas.openxmlformats.org/presentationml/2006/ole">
            <mc:AlternateContent xmlns:mc="http://schemas.openxmlformats.org/markup-compatibility/2006">
              <mc:Choice xmlns:v="urn:schemas-microsoft-com:vml" Requires="v">
                <p:oleObj spid="_x0000_s3079" name="文档" r:id="rId3" imgW="5416290" imgH="612382" progId="Word.Document.12">
                  <p:embed/>
                </p:oleObj>
              </mc:Choice>
              <mc:Fallback>
                <p:oleObj name="文档" r:id="rId3" imgW="5416290" imgH="612382" progId="Word.Document.12">
                  <p:embed/>
                  <p:pic>
                    <p:nvPicPr>
                      <p:cNvPr id="0" name=""/>
                      <p:cNvPicPr/>
                      <p:nvPr/>
                    </p:nvPicPr>
                    <p:blipFill>
                      <a:blip r:embed="rId4"/>
                      <a:stretch>
                        <a:fillRect/>
                      </a:stretch>
                    </p:blipFill>
                    <p:spPr>
                      <a:xfrm>
                        <a:off x="1691680" y="1988840"/>
                        <a:ext cx="6527306" cy="738435"/>
                      </a:xfrm>
                      <a:prstGeom prst="rect">
                        <a:avLst/>
                      </a:prstGeom>
                    </p:spPr>
                  </p:pic>
                </p:oleObj>
              </mc:Fallback>
            </mc:AlternateContent>
          </a:graphicData>
        </a:graphic>
      </p:graphicFrame>
      <p:sp>
        <p:nvSpPr>
          <p:cNvPr id="5" name="TextBox 4"/>
          <p:cNvSpPr txBox="1"/>
          <p:nvPr/>
        </p:nvSpPr>
        <p:spPr>
          <a:xfrm>
            <a:off x="1691680" y="3573016"/>
            <a:ext cx="7200800" cy="1200329"/>
          </a:xfrm>
          <a:prstGeom prst="rect">
            <a:avLst/>
          </a:prstGeom>
          <a:noFill/>
        </p:spPr>
        <p:txBody>
          <a:bodyPr wrap="square" rtlCol="0">
            <a:spAutoFit/>
          </a:bodyPr>
          <a:lstStyle/>
          <a:p>
            <a:r>
              <a:rPr lang="zh-CN" altLang="en-US" dirty="0" smtClean="0"/>
              <a:t>热导率与横截面积大小无关。</a:t>
            </a:r>
            <a:endParaRPr lang="en-US" altLang="zh-CN" dirty="0" smtClean="0"/>
          </a:p>
          <a:p>
            <a:endParaRPr lang="en-US" altLang="zh-CN" dirty="0" smtClean="0"/>
          </a:p>
          <a:p>
            <a:r>
              <a:rPr lang="zh-CN" altLang="en-US" dirty="0"/>
              <a:t>原因</a:t>
            </a:r>
            <a:r>
              <a:rPr lang="zh-CN" altLang="en-US" dirty="0" smtClean="0"/>
              <a:t>分析：由于</a:t>
            </a:r>
            <a:r>
              <a:rPr lang="en-US" altLang="zh-CN" dirty="0" smtClean="0"/>
              <a:t>x</a:t>
            </a:r>
            <a:r>
              <a:rPr lang="zh-CN" altLang="en-US" dirty="0" smtClean="0"/>
              <a:t>，</a:t>
            </a:r>
            <a:r>
              <a:rPr lang="en-US" altLang="zh-CN" dirty="0" smtClean="0"/>
              <a:t>y</a:t>
            </a:r>
            <a:r>
              <a:rPr lang="zh-CN" altLang="en-US" dirty="0" smtClean="0"/>
              <a:t>方向上设置的周期性边界条件，体系可以视为横截面积无穷大，所以热导率不受横截面积影响</a:t>
            </a:r>
            <a:endParaRPr lang="zh-CN" altLang="en-US" dirty="0"/>
          </a:p>
        </p:txBody>
      </p:sp>
    </p:spTree>
    <p:extLst>
      <p:ext uri="{BB962C8B-B14F-4D97-AF65-F5344CB8AC3E}">
        <p14:creationId xmlns:p14="http://schemas.microsoft.com/office/powerpoint/2010/main" val="3271042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b="1" dirty="0">
                <a:effectLst/>
              </a:rPr>
              <a:t>探究</a:t>
            </a:r>
            <a:r>
              <a:rPr lang="zh-CN" altLang="zh-CN" b="1" dirty="0" smtClean="0">
                <a:effectLst/>
              </a:rPr>
              <a:t>热导率与</a:t>
            </a:r>
            <a:r>
              <a:rPr lang="en-US" altLang="zh-CN" b="1" dirty="0" err="1">
                <a:effectLst/>
              </a:rPr>
              <a:t>Ar</a:t>
            </a:r>
            <a:r>
              <a:rPr lang="zh-CN" altLang="zh-CN" b="1" dirty="0">
                <a:effectLst/>
              </a:rPr>
              <a:t>原子</a:t>
            </a:r>
            <a:r>
              <a:rPr lang="zh-CN" altLang="zh-CN" b="1" dirty="0" smtClean="0">
                <a:effectLst/>
              </a:rPr>
              <a:t>密度的关系</a:t>
            </a:r>
            <a:r>
              <a:rPr lang="en-US" altLang="zh-CN" b="1" dirty="0" smtClean="0">
                <a:effectLst/>
              </a:rPr>
              <a:t>——Muller </a:t>
            </a:r>
            <a:r>
              <a:rPr lang="en-US" altLang="zh-CN" b="1" dirty="0" err="1" smtClean="0">
                <a:effectLst/>
              </a:rPr>
              <a:t>Plathe</a:t>
            </a:r>
            <a:endParaRPr lang="zh-CN" altLang="zh-CN" dirty="0">
              <a:effectLst/>
            </a:endParaRPr>
          </a:p>
        </p:txBody>
      </p:sp>
      <p:sp>
        <p:nvSpPr>
          <p:cNvPr id="3" name="内容占位符 2"/>
          <p:cNvSpPr>
            <a:spLocks noGrp="1"/>
          </p:cNvSpPr>
          <p:nvPr>
            <p:ph idx="1"/>
          </p:nvPr>
        </p:nvSpPr>
        <p:spPr/>
        <p:txBody>
          <a:bodyPr/>
          <a:lstStyle/>
          <a:p>
            <a:endParaRPr lang="zh-CN" altLang="en-US" dirty="0"/>
          </a:p>
        </p:txBody>
      </p:sp>
      <p:pic>
        <p:nvPicPr>
          <p:cNvPr id="5" name="图片 4" descr="C:\Users\sq\Desktop\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1581150"/>
            <a:ext cx="5267325" cy="3695700"/>
          </a:xfrm>
          <a:prstGeom prst="rect">
            <a:avLst/>
          </a:prstGeom>
          <a:noFill/>
          <a:ln>
            <a:noFill/>
          </a:ln>
        </p:spPr>
      </p:pic>
      <p:sp>
        <p:nvSpPr>
          <p:cNvPr id="6" name="TextBox 5"/>
          <p:cNvSpPr txBox="1"/>
          <p:nvPr/>
        </p:nvSpPr>
        <p:spPr>
          <a:xfrm>
            <a:off x="1743732" y="5276850"/>
            <a:ext cx="6912768" cy="923330"/>
          </a:xfrm>
          <a:prstGeom prst="rect">
            <a:avLst/>
          </a:prstGeom>
          <a:noFill/>
        </p:spPr>
        <p:txBody>
          <a:bodyPr wrap="square" rtlCol="0">
            <a:spAutoFit/>
          </a:bodyPr>
          <a:lstStyle/>
          <a:p>
            <a:r>
              <a:rPr lang="zh-CN" altLang="zh-CN" dirty="0"/>
              <a:t>晶格常数越小（压强越大），热导率越大。这是由于原子间距减小，原子间相互作用增强，振动和能量传递更剧烈。</a:t>
            </a:r>
          </a:p>
          <a:p>
            <a:endParaRPr lang="zh-CN" altLang="en-US" dirty="0"/>
          </a:p>
        </p:txBody>
      </p:sp>
    </p:spTree>
    <p:extLst>
      <p:ext uri="{BB962C8B-B14F-4D97-AF65-F5344CB8AC3E}">
        <p14:creationId xmlns:p14="http://schemas.microsoft.com/office/powerpoint/2010/main" val="1005632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探究热导率与粒子交换速度的关系</a:t>
            </a:r>
            <a:r>
              <a:rPr lang="en-US" altLang="zh-CN" dirty="0" smtClean="0"/>
              <a:t>——Muller </a:t>
            </a:r>
            <a:r>
              <a:rPr lang="en-US" altLang="zh-CN" dirty="0" err="1" smtClean="0"/>
              <a:t>Plathe</a:t>
            </a:r>
            <a:endParaRPr lang="zh-CN" altLang="en-US" dirty="0"/>
          </a:p>
        </p:txBody>
      </p:sp>
      <p:pic>
        <p:nvPicPr>
          <p:cNvPr id="4" name="内容占位符 3" descr="C:\Users\sq\Desktop\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1484784"/>
            <a:ext cx="4158814" cy="2917304"/>
          </a:xfrm>
          <a:prstGeom prst="rect">
            <a:avLst/>
          </a:prstGeom>
          <a:noFill/>
          <a:ln>
            <a:noFill/>
          </a:ln>
        </p:spPr>
      </p:pic>
      <p:pic>
        <p:nvPicPr>
          <p:cNvPr id="5" name="图片 4" descr="C:\Users\sq\Desktop\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628800"/>
            <a:ext cx="3963992" cy="2781275"/>
          </a:xfrm>
          <a:prstGeom prst="rect">
            <a:avLst/>
          </a:prstGeom>
          <a:noFill/>
          <a:ln>
            <a:noFill/>
          </a:ln>
        </p:spPr>
      </p:pic>
      <p:sp>
        <p:nvSpPr>
          <p:cNvPr id="6" name="TextBox 5"/>
          <p:cNvSpPr txBox="1"/>
          <p:nvPr/>
        </p:nvSpPr>
        <p:spPr>
          <a:xfrm>
            <a:off x="1691681" y="4571836"/>
            <a:ext cx="6408712" cy="923330"/>
          </a:xfrm>
          <a:prstGeom prst="rect">
            <a:avLst/>
          </a:prstGeom>
          <a:noFill/>
        </p:spPr>
        <p:txBody>
          <a:bodyPr wrap="square" rtlCol="0">
            <a:spAutoFit/>
          </a:bodyPr>
          <a:lstStyle/>
          <a:p>
            <a:r>
              <a:rPr lang="zh-CN" altLang="en-US" dirty="0" smtClean="0"/>
              <a:t>       粒子</a:t>
            </a:r>
            <a:r>
              <a:rPr lang="zh-CN" altLang="en-US" dirty="0"/>
              <a:t>交换</a:t>
            </a:r>
            <a:r>
              <a:rPr lang="zh-CN" altLang="en-US" dirty="0" smtClean="0"/>
              <a:t>速率反映了单位时间输入能量（热流）的大小。交换过快体系不稳定，交换过慢涨落带来的相对误差大。</a:t>
            </a:r>
            <a:endParaRPr lang="en-US" altLang="zh-CN" dirty="0" smtClean="0"/>
          </a:p>
          <a:p>
            <a:r>
              <a:rPr lang="en-US" altLang="zh-CN" dirty="0" smtClean="0"/>
              <a:t>        </a:t>
            </a:r>
            <a:r>
              <a:rPr lang="zh-CN" altLang="zh-CN" dirty="0" smtClean="0"/>
              <a:t>对于</a:t>
            </a:r>
            <a:r>
              <a:rPr lang="zh-CN" altLang="zh-CN" dirty="0"/>
              <a:t>不同体系</a:t>
            </a:r>
            <a:r>
              <a:rPr lang="en-US" altLang="zh-CN" dirty="0"/>
              <a:t>W</a:t>
            </a:r>
            <a:r>
              <a:rPr lang="zh-CN" altLang="zh-CN" dirty="0"/>
              <a:t>应该有一个适用范围</a:t>
            </a:r>
            <a:endParaRPr lang="zh-CN" altLang="en-US" dirty="0"/>
          </a:p>
        </p:txBody>
      </p:sp>
    </p:spTree>
    <p:extLst>
      <p:ext uri="{BB962C8B-B14F-4D97-AF65-F5344CB8AC3E}">
        <p14:creationId xmlns:p14="http://schemas.microsoft.com/office/powerpoint/2010/main" val="11147879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实验结果与三种方法比较</a:t>
            </a:r>
            <a:endParaRPr lang="zh-CN" altLang="en-US" dirty="0"/>
          </a:p>
        </p:txBody>
      </p:sp>
      <p:sp>
        <p:nvSpPr>
          <p:cNvPr id="3" name="内容占位符 2"/>
          <p:cNvSpPr>
            <a:spLocks noGrp="1"/>
          </p:cNvSpPr>
          <p:nvPr>
            <p:ph idx="1"/>
          </p:nvPr>
        </p:nvSpPr>
        <p:spPr/>
        <p:txBody>
          <a:bodyPr/>
          <a:lstStyle/>
          <a:p>
            <a:r>
              <a:rPr lang="en-US" altLang="zh-CN" dirty="0" smtClean="0"/>
              <a:t>Thermostat</a:t>
            </a:r>
            <a:r>
              <a:rPr lang="zh-CN" altLang="en-US" dirty="0" smtClean="0"/>
              <a:t>：</a:t>
            </a:r>
            <a:r>
              <a:rPr lang="zh-CN" altLang="zh-CN" dirty="0"/>
              <a:t> κ </a:t>
            </a:r>
            <a:r>
              <a:rPr lang="en-US" altLang="zh-CN" dirty="0" smtClean="0"/>
              <a:t>=0.118±0.001（W/</a:t>
            </a:r>
            <a:r>
              <a:rPr lang="en-US" altLang="zh-CN" dirty="0" err="1" smtClean="0"/>
              <a:t>mK</a:t>
            </a:r>
            <a:r>
              <a:rPr lang="en-US" altLang="zh-CN" dirty="0" smtClean="0"/>
              <a:t>）</a:t>
            </a:r>
          </a:p>
          <a:p>
            <a:r>
              <a:rPr lang="en-US" altLang="zh-CN" dirty="0" smtClean="0"/>
              <a:t>Muller </a:t>
            </a:r>
            <a:r>
              <a:rPr lang="en-US" altLang="zh-CN" dirty="0" err="1" smtClean="0"/>
              <a:t>Plathe</a:t>
            </a:r>
            <a:r>
              <a:rPr lang="zh-CN" altLang="en-US" dirty="0" smtClean="0"/>
              <a:t>：</a:t>
            </a:r>
            <a:r>
              <a:rPr lang="zh-CN" altLang="zh-CN" dirty="0"/>
              <a:t> κ </a:t>
            </a:r>
            <a:r>
              <a:rPr lang="en-US" altLang="zh-CN" dirty="0" smtClean="0"/>
              <a:t>=0.10±0.02(W/Mk)</a:t>
            </a:r>
          </a:p>
          <a:p>
            <a:r>
              <a:rPr lang="en-US" altLang="zh-CN" dirty="0" smtClean="0"/>
              <a:t>Green Kubo</a:t>
            </a:r>
            <a:r>
              <a:rPr lang="zh-CN" altLang="en-US" dirty="0" smtClean="0"/>
              <a:t>：</a:t>
            </a:r>
            <a:r>
              <a:rPr lang="zh-CN" altLang="zh-CN" dirty="0"/>
              <a:t>κ</a:t>
            </a:r>
            <a:r>
              <a:rPr lang="en-US" altLang="zh-CN" dirty="0"/>
              <a:t>=0.13</a:t>
            </a:r>
            <a:r>
              <a:rPr lang="zh-CN" altLang="zh-CN" dirty="0"/>
              <a:t>±</a:t>
            </a:r>
            <a:r>
              <a:rPr lang="en-US" altLang="zh-CN" dirty="0"/>
              <a:t>0.02</a:t>
            </a:r>
            <a:r>
              <a:rPr lang="zh-CN" altLang="zh-CN" dirty="0"/>
              <a:t>（</a:t>
            </a:r>
            <a:r>
              <a:rPr lang="en-US" altLang="zh-CN" dirty="0"/>
              <a:t>W/Mk</a:t>
            </a:r>
            <a:r>
              <a:rPr lang="zh-CN" altLang="zh-CN" dirty="0" smtClean="0"/>
              <a:t>）</a:t>
            </a:r>
            <a:endParaRPr lang="en-US" altLang="zh-CN" dirty="0" smtClean="0"/>
          </a:p>
          <a:p>
            <a:endParaRPr lang="en-US" altLang="zh-CN" dirty="0"/>
          </a:p>
          <a:p>
            <a:r>
              <a:rPr lang="en-US" altLang="zh-CN" dirty="0" smtClean="0"/>
              <a:t>Muller </a:t>
            </a:r>
            <a:r>
              <a:rPr lang="en-US" altLang="zh-CN" dirty="0" err="1" smtClean="0"/>
              <a:t>Plathe</a:t>
            </a:r>
            <a:r>
              <a:rPr lang="zh-CN" altLang="en-US" dirty="0"/>
              <a:t>：</a:t>
            </a:r>
            <a:r>
              <a:rPr lang="zh-CN" altLang="en-US" dirty="0" smtClean="0"/>
              <a:t>受体系尺寸影响大，对粒子交换速率有一定要求。</a:t>
            </a:r>
            <a:endParaRPr lang="en-US" altLang="zh-CN" dirty="0" smtClean="0"/>
          </a:p>
          <a:p>
            <a:r>
              <a:rPr lang="en-US" altLang="zh-CN" dirty="0" smtClean="0"/>
              <a:t>Green Kubo</a:t>
            </a:r>
            <a:r>
              <a:rPr lang="zh-CN" altLang="en-US" dirty="0" smtClean="0"/>
              <a:t>：热关联函数收敛慢，且需多次计算求平均，耗时长。</a:t>
            </a:r>
            <a:endParaRPr lang="zh-CN" altLang="en-US" dirty="0"/>
          </a:p>
        </p:txBody>
      </p:sp>
    </p:spTree>
    <p:extLst>
      <p:ext uri="{BB962C8B-B14F-4D97-AF65-F5344CB8AC3E}">
        <p14:creationId xmlns:p14="http://schemas.microsoft.com/office/powerpoint/2010/main" val="3653128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zh-CN" altLang="en-US" dirty="0" smtClean="0"/>
              <a:t>热导率及其定义</a:t>
            </a:r>
            <a:r>
              <a:rPr lang="zh-CN" altLang="en-US" dirty="0" smtClean="0"/>
              <a:t>式</a:t>
            </a:r>
            <a:endParaRPr lang="en-US" altLang="zh-CN" dirty="0" smtClean="0"/>
          </a:p>
          <a:p>
            <a:pPr marL="82296" indent="0">
              <a:buNone/>
            </a:pPr>
            <a:r>
              <a:rPr lang="zh-CN" altLang="en-US" sz="1400" dirty="0" smtClean="0"/>
              <a:t>        又称“热导系数”，物质导热能力量度，符号</a:t>
            </a:r>
            <a:r>
              <a:rPr lang="en-US" altLang="zh-CN" sz="1400" dirty="0" smtClean="0"/>
              <a:t>K</a:t>
            </a:r>
            <a:r>
              <a:rPr lang="zh-CN" altLang="en-US" sz="1400" dirty="0" smtClean="0"/>
              <a:t>，定义为单位时间内在单位温度变化下通过单位横截面积的热量。遵循傅立叶定律。</a:t>
            </a:r>
            <a:endParaRPr lang="en-US" altLang="zh-CN" sz="1400" dirty="0" smtClean="0"/>
          </a:p>
          <a:p>
            <a:r>
              <a:rPr lang="zh-CN" altLang="en-US" dirty="0"/>
              <a:t>研究</a:t>
            </a:r>
            <a:r>
              <a:rPr lang="zh-CN" altLang="en-US" dirty="0" smtClean="0"/>
              <a:t>意义</a:t>
            </a:r>
            <a:endParaRPr lang="en-US" altLang="zh-CN" dirty="0" smtClean="0"/>
          </a:p>
          <a:p>
            <a:pPr marL="82296" indent="0">
              <a:buNone/>
            </a:pPr>
            <a:r>
              <a:rPr lang="zh-CN" altLang="en-US" sz="1400" dirty="0" smtClean="0"/>
              <a:t>        随着新材料的不断出现，热导率的预测和实验测定开启了一个重要的新领域。人们希望得到高热导率且具有良好机械性能的材料来解决现在电子产品普遍存在的散热问题。</a:t>
            </a:r>
            <a:endParaRPr lang="en-US" altLang="zh-CN" sz="1400" dirty="0" smtClean="0"/>
          </a:p>
          <a:p>
            <a:r>
              <a:rPr lang="zh-CN" altLang="en-US" dirty="0" smtClean="0"/>
              <a:t>研究</a:t>
            </a:r>
            <a:r>
              <a:rPr lang="zh-CN" altLang="en-US" dirty="0" smtClean="0"/>
              <a:t>手段</a:t>
            </a:r>
            <a:endParaRPr lang="en-US" altLang="zh-CN" dirty="0" smtClean="0"/>
          </a:p>
          <a:p>
            <a:pPr marL="82296" indent="0">
              <a:buNone/>
            </a:pPr>
            <a:r>
              <a:rPr lang="en-US" altLang="zh-CN" dirty="0"/>
              <a:t> </a:t>
            </a:r>
            <a:r>
              <a:rPr lang="en-US" altLang="zh-CN" dirty="0" smtClean="0"/>
              <a:t>   </a:t>
            </a:r>
            <a:r>
              <a:rPr lang="en-US" altLang="zh-CN" sz="1400" dirty="0" err="1" smtClean="0"/>
              <a:t>Lammps</a:t>
            </a:r>
            <a:endParaRPr lang="en-US" altLang="zh-CN" dirty="0" smtClean="0"/>
          </a:p>
          <a:p>
            <a:endParaRPr lang="zh-CN" altLang="en-US" b="1" dirty="0"/>
          </a:p>
        </p:txBody>
      </p:sp>
      <mc:AlternateContent xmlns:mc="http://schemas.openxmlformats.org/markup-compatibility/2006" xmlns:a14="http://schemas.microsoft.com/office/drawing/2010/main">
        <mc:Choice Requires="a14">
          <p:sp>
            <p:nvSpPr>
              <p:cNvPr id="8" name="矩形 7"/>
              <p:cNvSpPr/>
              <p:nvPr/>
            </p:nvSpPr>
            <p:spPr>
              <a:xfrm>
                <a:off x="3901020" y="3573016"/>
                <a:ext cx="1886735"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4000" i="1" smtClean="0">
                          <a:latin typeface="Cambria Math"/>
                        </a:rPr>
                        <m:t>k</m:t>
                      </m:r>
                      <m:r>
                        <a:rPr lang="en-US" altLang="zh-CN" sz="4000" b="0" i="1" smtClean="0">
                          <a:latin typeface="Cambria Math"/>
                        </a:rPr>
                        <m:t>=</m:t>
                      </m:r>
                      <m:f>
                        <m:fPr>
                          <m:ctrlPr>
                            <a:rPr lang="en-US" altLang="zh-CN" sz="4000" b="0" i="1" smtClean="0">
                              <a:latin typeface="Cambria Math"/>
                            </a:rPr>
                          </m:ctrlPr>
                        </m:fPr>
                        <m:num>
                          <m:r>
                            <a:rPr lang="en-US" altLang="zh-CN" sz="4000" b="0" i="1" smtClean="0">
                              <a:latin typeface="Cambria Math"/>
                            </a:rPr>
                            <m:t>𝐽</m:t>
                          </m:r>
                        </m:num>
                        <m:den>
                          <m:r>
                            <a:rPr lang="en-US" altLang="zh-CN" sz="4000" b="0" i="1" smtClean="0">
                              <a:latin typeface="Cambria Math"/>
                              <a:ea typeface="Cambria Math"/>
                            </a:rPr>
                            <m:t>𝛻</m:t>
                          </m:r>
                          <m:r>
                            <a:rPr lang="en-US" altLang="zh-CN" sz="4000" b="0" i="1" smtClean="0">
                              <a:latin typeface="Cambria Math"/>
                              <a:ea typeface="Cambria Math"/>
                            </a:rPr>
                            <m:t>𝑇</m:t>
                          </m:r>
                        </m:den>
                      </m:f>
                    </m:oMath>
                  </m:oMathPara>
                </a14:m>
                <a:endParaRPr lang="zh-CN" altLang="en-US" sz="4000" dirty="0"/>
              </a:p>
            </p:txBody>
          </p:sp>
        </mc:Choice>
        <mc:Fallback xmlns="">
          <p:sp>
            <p:nvSpPr>
              <p:cNvPr id="8" name="矩形 7"/>
              <p:cNvSpPr>
                <a:spLocks noRot="1" noChangeAspect="1" noMove="1" noResize="1" noEditPoints="1" noAdjustHandles="1" noChangeArrowheads="1" noChangeShapeType="1" noTextEdit="1"/>
              </p:cNvSpPr>
              <p:nvPr/>
            </p:nvSpPr>
            <p:spPr>
              <a:xfrm>
                <a:off x="3901020" y="3573016"/>
                <a:ext cx="1886735" cy="1244828"/>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3932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Therostat</a:t>
            </a:r>
            <a:r>
              <a:rPr lang="zh-CN" altLang="en-US" dirty="0" smtClean="0"/>
              <a:t>（直接温控法）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r>
                  <a:rPr lang="en-US" altLang="zh-CN" dirty="0"/>
                  <a:t>t</a:t>
                </a:r>
                <a:r>
                  <a:rPr lang="en-US" altLang="zh-CN" dirty="0" smtClean="0"/>
                  <a:t>emperature profile</a:t>
                </a:r>
                <a:r>
                  <a:rPr lang="zh-CN" altLang="en-US" dirty="0" smtClean="0"/>
                  <a:t>→</a:t>
                </a:r>
                <a:r>
                  <a:rPr lang="zh-CN" altLang="en-US" dirty="0" smtClean="0">
                    <a:latin typeface="宋体"/>
                    <a:ea typeface="宋体"/>
                  </a:rPr>
                  <a:t>▽</a:t>
                </a:r>
                <a:r>
                  <a:rPr lang="en-US" altLang="zh-CN" dirty="0" smtClean="0">
                    <a:latin typeface="宋体"/>
                    <a:ea typeface="宋体"/>
                  </a:rPr>
                  <a:t>T</a:t>
                </a:r>
              </a:p>
              <a:p>
                <a:r>
                  <a:rPr lang="en-US" altLang="zh-CN" dirty="0">
                    <a:latin typeface="宋体"/>
                    <a:ea typeface="宋体"/>
                  </a:rPr>
                  <a:t>e</a:t>
                </a:r>
                <a:r>
                  <a:rPr lang="en-US" altLang="zh-CN" dirty="0" smtClean="0">
                    <a:latin typeface="宋体"/>
                    <a:ea typeface="宋体"/>
                  </a:rPr>
                  <a:t>quilibrium</a:t>
                </a:r>
                <a:r>
                  <a:rPr lang="zh-CN" altLang="en-US" dirty="0" smtClean="0">
                    <a:latin typeface="宋体"/>
                    <a:ea typeface="宋体"/>
                  </a:rPr>
                  <a:t>→</a:t>
                </a:r>
                <a14:m>
                  <m:oMath xmlns:m="http://schemas.openxmlformats.org/officeDocument/2006/math">
                    <m:acc>
                      <m:accPr>
                        <m:chr m:val="̅"/>
                        <m:ctrlPr>
                          <a:rPr lang="zh-CN" altLang="en-US" i="1">
                            <a:latin typeface="Cambria Math"/>
                          </a:rPr>
                        </m:ctrlPr>
                      </m:accPr>
                      <m:e>
                        <m:sSub>
                          <m:sSubPr>
                            <m:ctrlPr>
                              <a:rPr lang="zh-CN" altLang="en-US" i="1">
                                <a:latin typeface="Cambria Math"/>
                              </a:rPr>
                            </m:ctrlPr>
                          </m:sSubPr>
                          <m:e>
                            <m:r>
                              <a:rPr lang="zh-CN" altLang="en-US" i="1">
                                <a:latin typeface="Cambria Math"/>
                              </a:rPr>
                              <m:t>𝐽</m:t>
                            </m:r>
                          </m:e>
                          <m:sub>
                            <m:r>
                              <m:rPr>
                                <m:sty m:val="p"/>
                              </m:rPr>
                              <a:rPr lang="en-US" altLang="zh-CN" i="1">
                                <a:latin typeface="Cambria Math"/>
                              </a:rPr>
                              <m:t>hot</m:t>
                            </m:r>
                          </m:sub>
                        </m:sSub>
                      </m:e>
                    </m:acc>
                  </m:oMath>
                </a14:m>
                <a:r>
                  <a:rPr lang="en-US" altLang="zh-CN" dirty="0" smtClean="0"/>
                  <a:t>=</a:t>
                </a:r>
                <a14:m>
                  <m:oMath xmlns:m="http://schemas.openxmlformats.org/officeDocument/2006/math">
                    <m:acc>
                      <m:accPr>
                        <m:chr m:val="̅"/>
                        <m:ctrlPr>
                          <a:rPr lang="zh-CN" altLang="en-US" i="1">
                            <a:latin typeface="Cambria Math"/>
                          </a:rPr>
                        </m:ctrlPr>
                      </m:accPr>
                      <m:e>
                        <m:sSub>
                          <m:sSubPr>
                            <m:ctrlPr>
                              <a:rPr lang="zh-CN" altLang="en-US" i="1">
                                <a:latin typeface="Cambria Math"/>
                              </a:rPr>
                            </m:ctrlPr>
                          </m:sSubPr>
                          <m:e>
                            <m:r>
                              <a:rPr lang="zh-CN" altLang="en-US" i="1">
                                <a:latin typeface="Cambria Math"/>
                              </a:rPr>
                              <m:t>𝐽</m:t>
                            </m:r>
                          </m:e>
                          <m:sub>
                            <m:r>
                              <a:rPr lang="zh-CN" altLang="en-US" i="1">
                                <a:latin typeface="Cambria Math"/>
                              </a:rPr>
                              <m:t>𝑐𝑜𝑙𝑑</m:t>
                            </m:r>
                          </m:sub>
                        </m:sSub>
                      </m:e>
                    </m:acc>
                    <m:r>
                      <a:rPr lang="en-US" altLang="zh-CN" b="0" i="1" smtClean="0">
                        <a:latin typeface="Cambria Math"/>
                      </a:rPr>
                      <m:t>=</m:t>
                    </m:r>
                    <m:r>
                      <a:rPr lang="en-US" altLang="zh-CN" b="0" i="1" smtClean="0">
                        <a:latin typeface="Cambria Math"/>
                      </a:rPr>
                      <m:t>𝐽</m:t>
                    </m:r>
                    <m:r>
                      <a:rPr lang="zh-CN" altLang="en-US" b="0" i="1" smtClean="0">
                        <a:latin typeface="Cambria Math"/>
                      </a:rPr>
                      <m:t>→</m:t>
                    </m:r>
                  </m:oMath>
                </a14:m>
                <a:r>
                  <a:rPr lang="en-US" altLang="zh-CN" dirty="0" smtClean="0"/>
                  <a:t>F=</a:t>
                </a:r>
                <a14:m>
                  <m:oMath xmlns:m="http://schemas.openxmlformats.org/officeDocument/2006/math">
                    <m:f>
                      <m:fPr>
                        <m:ctrlPr>
                          <a:rPr lang="en-US" altLang="zh-CN" i="1" smtClean="0">
                            <a:latin typeface="Cambria Math"/>
                          </a:rPr>
                        </m:ctrlPr>
                      </m:fPr>
                      <m:num>
                        <m:r>
                          <a:rPr lang="en-US" altLang="zh-CN" b="0" i="1" smtClean="0">
                            <a:latin typeface="Cambria Math"/>
                          </a:rPr>
                          <m:t>𝐽</m:t>
                        </m:r>
                      </m:num>
                      <m:den>
                        <m:r>
                          <a:rPr lang="en-US" altLang="zh-CN" b="0" i="1" smtClean="0">
                            <a:latin typeface="Cambria Math"/>
                          </a:rPr>
                          <m:t>𝑆</m:t>
                        </m:r>
                      </m:den>
                    </m:f>
                  </m:oMath>
                </a14:m>
                <a:endParaRPr lang="en-US" altLang="zh-CN" dirty="0" smtClean="0"/>
              </a:p>
              <a:p>
                <a14:m>
                  <m:oMath xmlns:m="http://schemas.openxmlformats.org/officeDocument/2006/math">
                    <m:r>
                      <m:rPr>
                        <m:sty m:val="p"/>
                      </m:rPr>
                      <a:rPr lang="en-US" altLang="zh-CN" i="1">
                        <a:latin typeface="Cambria Math"/>
                      </a:rPr>
                      <m:t>k</m:t>
                    </m:r>
                    <m:r>
                      <a:rPr lang="en-US" altLang="zh-CN" i="1">
                        <a:latin typeface="Cambria Math"/>
                      </a:rPr>
                      <m:t>=</m:t>
                    </m:r>
                    <m:f>
                      <m:fPr>
                        <m:ctrlPr>
                          <a:rPr lang="en-US" altLang="zh-CN" i="1">
                            <a:latin typeface="Cambria Math"/>
                          </a:rPr>
                        </m:ctrlPr>
                      </m:fPr>
                      <m:num>
                        <m:r>
                          <a:rPr lang="en-US" altLang="zh-CN" b="0" i="1" smtClean="0">
                            <a:latin typeface="Cambria Math"/>
                          </a:rPr>
                          <m:t>𝐹</m:t>
                        </m:r>
                      </m:num>
                      <m:den>
                        <m:r>
                          <a:rPr lang="en-US" altLang="zh-CN" i="1">
                            <a:latin typeface="Cambria Math"/>
                            <a:ea typeface="Cambria Math"/>
                          </a:rPr>
                          <m:t>𝛻</m:t>
                        </m:r>
                        <m:r>
                          <a:rPr lang="en-US" altLang="zh-CN" i="1">
                            <a:latin typeface="Cambria Math"/>
                            <a:ea typeface="Cambria Math"/>
                          </a:rPr>
                          <m:t>𝑇</m:t>
                        </m:r>
                      </m:den>
                    </m:f>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grpSp>
        <p:nvGrpSpPr>
          <p:cNvPr id="12" name="组合 11"/>
          <p:cNvGrpSpPr/>
          <p:nvPr/>
        </p:nvGrpSpPr>
        <p:grpSpPr>
          <a:xfrm>
            <a:off x="2713559" y="1819678"/>
            <a:ext cx="4954786" cy="906760"/>
            <a:chOff x="0" y="0"/>
            <a:chExt cx="3686175" cy="533400"/>
          </a:xfrm>
        </p:grpSpPr>
        <p:sp>
          <p:nvSpPr>
            <p:cNvPr id="13" name="矩形 12"/>
            <p:cNvSpPr/>
            <p:nvPr/>
          </p:nvSpPr>
          <p:spPr>
            <a:xfrm>
              <a:off x="0" y="0"/>
              <a:ext cx="3686175"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4" name="矩形 13"/>
            <p:cNvSpPr/>
            <p:nvPr/>
          </p:nvSpPr>
          <p:spPr>
            <a:xfrm>
              <a:off x="3533775" y="0"/>
              <a:ext cx="152400" cy="5334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5" name="矩形 14"/>
            <p:cNvSpPr/>
            <p:nvPr/>
          </p:nvSpPr>
          <p:spPr>
            <a:xfrm>
              <a:off x="0" y="0"/>
              <a:ext cx="133350" cy="5334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6" name="右箭头 15"/>
            <p:cNvSpPr/>
            <p:nvPr/>
          </p:nvSpPr>
          <p:spPr>
            <a:xfrm>
              <a:off x="342900" y="266700"/>
              <a:ext cx="2809875" cy="45719"/>
            </a:xfrm>
            <a:prstGeom prst="right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7" name="TextBox 16"/>
          <p:cNvSpPr txBox="1"/>
          <p:nvPr/>
        </p:nvSpPr>
        <p:spPr>
          <a:xfrm>
            <a:off x="2563518" y="2803835"/>
            <a:ext cx="5536874" cy="369332"/>
          </a:xfrm>
          <a:prstGeom prst="rect">
            <a:avLst/>
          </a:prstGeom>
          <a:noFill/>
        </p:spPr>
        <p:txBody>
          <a:bodyPr wrap="square" rtlCol="0">
            <a:spAutoFit/>
          </a:bodyPr>
          <a:lstStyle/>
          <a:p>
            <a:r>
              <a:rPr lang="en-US" altLang="zh-CN" dirty="0" smtClean="0"/>
              <a:t>0  1                                                                    19 20</a:t>
            </a:r>
            <a:endParaRPr lang="zh-CN" altLang="en-US" dirty="0"/>
          </a:p>
        </p:txBody>
      </p:sp>
      <mc:AlternateContent xmlns:mc="http://schemas.openxmlformats.org/markup-compatibility/2006" xmlns:a14="http://schemas.microsoft.com/office/drawing/2010/main">
        <mc:Choice Requires="a14">
          <p:sp>
            <p:nvSpPr>
              <p:cNvPr id="19" name="矩形 18"/>
              <p:cNvSpPr/>
              <p:nvPr/>
            </p:nvSpPr>
            <p:spPr>
              <a:xfrm>
                <a:off x="2297831" y="1351738"/>
                <a:ext cx="594971" cy="3928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a:rPr>
                          </m:ctrlPr>
                        </m:sSubPr>
                        <m:e>
                          <m:r>
                            <a:rPr lang="zh-CN" altLang="en-US" i="1">
                              <a:latin typeface="Cambria Math"/>
                            </a:rPr>
                            <m:t>𝐽</m:t>
                          </m:r>
                        </m:e>
                        <m:sub>
                          <m:r>
                            <a:rPr lang="zh-CN" altLang="en-US" i="1">
                              <a:latin typeface="Cambria Math"/>
                            </a:rPr>
                            <m:t>h𝑜𝑡</m:t>
                          </m:r>
                        </m:sub>
                      </m:sSub>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297831" y="1351738"/>
                <a:ext cx="594971" cy="392864"/>
              </a:xfrm>
              <a:prstGeom prst="rect">
                <a:avLst/>
              </a:prstGeom>
              <a:blipFill rotWithShape="1">
                <a:blip r:embed="rId3"/>
                <a:stretch>
                  <a:fillRect b="-46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7233970" y="1351738"/>
                <a:ext cx="663900" cy="3928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a:rPr>
                          </m:ctrlPr>
                        </m:sSubPr>
                        <m:e>
                          <m:r>
                            <a:rPr lang="zh-CN" altLang="en-US" i="1">
                              <a:latin typeface="Cambria Math"/>
                            </a:rPr>
                            <m:t>𝐽</m:t>
                          </m:r>
                        </m:e>
                        <m:sub>
                          <m:r>
                            <a:rPr lang="zh-CN" altLang="en-US" i="1">
                              <a:latin typeface="Cambria Math"/>
                            </a:rPr>
                            <m:t>𝑐𝑜𝑙𝑑</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7233970" y="1351738"/>
                <a:ext cx="663900" cy="392864"/>
              </a:xfrm>
              <a:prstGeom prst="rect">
                <a:avLst/>
              </a:prstGeom>
              <a:blipFill rotWithShape="1">
                <a:blip r:embed="rId4"/>
                <a:stretch>
                  <a:fillRect b="-46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5594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Therostat</a:t>
            </a:r>
            <a:r>
              <a:rPr lang="zh-CN" altLang="en-US" dirty="0"/>
              <a:t>（直接温控法）</a:t>
            </a:r>
          </a:p>
        </p:txBody>
      </p:sp>
      <p:pic>
        <p:nvPicPr>
          <p:cNvPr id="4" name="内容占位符 3" descr="C:\Users\sq\Desktop\2.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7624" y="1484784"/>
            <a:ext cx="3960440" cy="3097580"/>
          </a:xfrm>
          <a:prstGeom prst="rect">
            <a:avLst/>
          </a:prstGeom>
          <a:noFill/>
          <a:ln>
            <a:noFill/>
          </a:ln>
        </p:spPr>
      </p:pic>
      <p:pic>
        <p:nvPicPr>
          <p:cNvPr id="5" name="图片 4" descr="C:\Users\sq\Desktop\h2.bmp"/>
          <p:cNvPicPr/>
          <p:nvPr/>
        </p:nvPicPr>
        <p:blipFill>
          <a:blip r:embed="rId3">
            <a:extLst>
              <a:ext uri="{28A0092B-C50C-407E-A947-70E740481C1C}">
                <a14:useLocalDpi xmlns:a14="http://schemas.microsoft.com/office/drawing/2010/main" val="0"/>
              </a:ext>
            </a:extLst>
          </a:blip>
          <a:srcRect/>
          <a:stretch>
            <a:fillRect/>
          </a:stretch>
        </p:blipFill>
        <p:spPr bwMode="auto">
          <a:xfrm>
            <a:off x="4788024" y="1672999"/>
            <a:ext cx="4196834" cy="2952328"/>
          </a:xfrm>
          <a:prstGeom prst="rect">
            <a:avLst/>
          </a:prstGeom>
          <a:noFill/>
          <a:ln>
            <a:noFill/>
          </a:ln>
        </p:spPr>
      </p:pic>
      <p:sp>
        <p:nvSpPr>
          <p:cNvPr id="6" name="TextBox 5"/>
          <p:cNvSpPr txBox="1"/>
          <p:nvPr/>
        </p:nvSpPr>
        <p:spPr>
          <a:xfrm>
            <a:off x="1877994" y="5085184"/>
            <a:ext cx="6624736" cy="646331"/>
          </a:xfrm>
          <a:prstGeom prst="rect">
            <a:avLst/>
          </a:prstGeom>
          <a:noFill/>
        </p:spPr>
        <p:txBody>
          <a:bodyPr wrap="square" rtlCol="0">
            <a:spAutoFit/>
          </a:bodyPr>
          <a:lstStyle/>
          <a:p>
            <a:r>
              <a:rPr lang="en-US" altLang="zh-CN" dirty="0" smtClean="0"/>
              <a:t>-</a:t>
            </a:r>
            <a:r>
              <a:rPr lang="zh-CN" altLang="zh-CN" dirty="0"/>
              <a:t>▽</a:t>
            </a:r>
            <a:r>
              <a:rPr lang="en-US" altLang="zh-CN" dirty="0"/>
              <a:t>T = (0.05993+0.05546)/2= </a:t>
            </a:r>
            <a:r>
              <a:rPr lang="zh-CN" altLang="zh-CN" dirty="0"/>
              <a:t>（</a:t>
            </a:r>
            <a:r>
              <a:rPr lang="en-US" altLang="zh-CN" dirty="0"/>
              <a:t>5.7</a:t>
            </a:r>
            <a:r>
              <a:rPr lang="zh-CN" altLang="zh-CN" dirty="0"/>
              <a:t>±</a:t>
            </a:r>
            <a:r>
              <a:rPr lang="en-US" altLang="zh-CN" dirty="0"/>
              <a:t>0.1</a:t>
            </a:r>
            <a:r>
              <a:rPr lang="zh-CN" altLang="zh-CN" dirty="0"/>
              <a:t>）×</a:t>
            </a:r>
            <a:r>
              <a:rPr lang="en-US" altLang="zh-CN" dirty="0" smtClean="0"/>
              <a:t>10</a:t>
            </a:r>
            <a:r>
              <a:rPr lang="en-US" altLang="zh-CN" baseline="30000" dirty="0" smtClean="0"/>
              <a:t>-2</a:t>
            </a:r>
          </a:p>
          <a:p>
            <a:endParaRPr lang="zh-CN" altLang="zh-CN" dirty="0"/>
          </a:p>
        </p:txBody>
      </p:sp>
    </p:spTree>
    <p:extLst>
      <p:ext uri="{BB962C8B-B14F-4D97-AF65-F5344CB8AC3E}">
        <p14:creationId xmlns:p14="http://schemas.microsoft.com/office/powerpoint/2010/main" val="3618744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Therostat</a:t>
            </a:r>
            <a:r>
              <a:rPr lang="zh-CN" altLang="en-US" dirty="0"/>
              <a:t>（直接温控法）</a:t>
            </a:r>
          </a:p>
        </p:txBody>
      </p:sp>
      <p:sp>
        <p:nvSpPr>
          <p:cNvPr id="3" name="内容占位符 2"/>
          <p:cNvSpPr>
            <a:spLocks noGrp="1"/>
          </p:cNvSpPr>
          <p:nvPr>
            <p:ph idx="1"/>
          </p:nvPr>
        </p:nvSpPr>
        <p:spPr/>
        <p:txBody>
          <a:bodyPr/>
          <a:lstStyle/>
          <a:p>
            <a:endParaRPr lang="zh-CN" altLang="en-US" dirty="0"/>
          </a:p>
        </p:txBody>
      </p:sp>
      <p:pic>
        <p:nvPicPr>
          <p:cNvPr id="4" name="图片 3" descr="C:\Users\sq\Desktop\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1628800"/>
            <a:ext cx="4003473" cy="2808312"/>
          </a:xfrm>
          <a:prstGeom prst="rect">
            <a:avLst/>
          </a:prstGeom>
          <a:noFill/>
          <a:ln>
            <a:noFill/>
          </a:ln>
        </p:spPr>
      </p:pic>
      <p:pic>
        <p:nvPicPr>
          <p:cNvPr id="5" name="图片 4" descr="C:\Users\sq\Desktop\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1723398"/>
            <a:ext cx="3816424" cy="2619115"/>
          </a:xfrm>
          <a:prstGeom prst="rect">
            <a:avLst/>
          </a:prstGeom>
          <a:noFill/>
          <a:ln>
            <a:noFill/>
          </a:ln>
        </p:spPr>
      </p:pic>
      <mc:AlternateContent xmlns:mc="http://schemas.openxmlformats.org/markup-compatibility/2006" xmlns:a14="http://schemas.microsoft.com/office/drawing/2010/main">
        <mc:Choice Requires="a14">
          <p:sp>
            <p:nvSpPr>
              <p:cNvPr id="6" name="矩形 5"/>
              <p:cNvSpPr/>
              <p:nvPr/>
            </p:nvSpPr>
            <p:spPr>
              <a:xfrm>
                <a:off x="1907704" y="4437112"/>
                <a:ext cx="6840760" cy="1532214"/>
              </a:xfrm>
              <a:prstGeom prst="rect">
                <a:avLst/>
              </a:prstGeom>
            </p:spPr>
            <p:txBody>
              <a:bodyPr wrap="square">
                <a:spAutoFit/>
              </a:bodyPr>
              <a:lstStyle/>
              <a:p>
                <a:r>
                  <a:rPr lang="en-US" altLang="zh-CN" dirty="0"/>
                  <a:t>J=</a:t>
                </a:r>
                <a14:m>
                  <m:oMath xmlns:m="http://schemas.openxmlformats.org/officeDocument/2006/math">
                    <m:f>
                      <m:fPr>
                        <m:ctrlPr>
                          <a:rPr lang="zh-CN" altLang="zh-CN" i="1">
                            <a:latin typeface="Cambria Math"/>
                          </a:rPr>
                        </m:ctrlPr>
                      </m:fPr>
                      <m:num>
                        <m:r>
                          <a:rPr lang="en-US" altLang="zh-CN" i="1">
                            <a:latin typeface="Cambria Math"/>
                          </a:rPr>
                          <m:t>𝐸</m:t>
                        </m:r>
                      </m:num>
                      <m:den>
                        <m:r>
                          <a:rPr lang="en-US" altLang="zh-CN" i="1">
                            <a:latin typeface="Cambria Math"/>
                          </a:rPr>
                          <m:t>2</m:t>
                        </m:r>
                        <m:r>
                          <a:rPr lang="en-US" altLang="zh-CN" i="1">
                            <a:latin typeface="Cambria Math"/>
                          </a:rPr>
                          <m:t>𝐵</m:t>
                        </m:r>
                      </m:den>
                    </m:f>
                    <m:r>
                      <a:rPr lang="en-US" altLang="zh-CN" i="1">
                        <a:latin typeface="Cambria Math"/>
                      </a:rPr>
                      <m:t>=</m:t>
                    </m:r>
                    <m:f>
                      <m:fPr>
                        <m:ctrlPr>
                          <a:rPr lang="zh-CN" altLang="zh-CN" i="1">
                            <a:latin typeface="Cambria Math"/>
                          </a:rPr>
                        </m:ctrlPr>
                      </m:fPr>
                      <m:num>
                        <m:r>
                          <a:rPr lang="en-US" altLang="zh-CN" i="1">
                            <a:latin typeface="Cambria Math"/>
                          </a:rPr>
                          <m:t>𝛥</m:t>
                        </m:r>
                        <m:r>
                          <a:rPr lang="en-US" altLang="zh-CN" i="1">
                            <a:latin typeface="Cambria Math"/>
                          </a:rPr>
                          <m:t>𝑒</m:t>
                        </m:r>
                      </m:num>
                      <m:den>
                        <m:r>
                          <a:rPr lang="en-US" altLang="zh-CN" i="1">
                            <a:latin typeface="Cambria Math"/>
                          </a:rPr>
                          <m:t>2</m:t>
                        </m:r>
                        <m:r>
                          <a:rPr lang="en-US" altLang="zh-CN" i="1">
                            <a:latin typeface="Cambria Math"/>
                          </a:rPr>
                          <m:t>𝐵𝑁𝑒</m:t>
                        </m:r>
                        <m:r>
                          <a:rPr lang="zh-CN" altLang="zh-CN" i="1">
                            <a:latin typeface="Cambria Math"/>
                          </a:rPr>
                          <m:t>×</m:t>
                        </m:r>
                        <m:r>
                          <a:rPr lang="en-US" altLang="zh-CN" i="1">
                            <a:latin typeface="Cambria Math"/>
                          </a:rPr>
                          <m:t>𝑑𝑡</m:t>
                        </m:r>
                      </m:den>
                    </m:f>
                  </m:oMath>
                </a14:m>
                <a:r>
                  <a:rPr lang="en-US" altLang="zh-CN" dirty="0"/>
                  <a:t> = </a:t>
                </a:r>
                <a14:m>
                  <m:oMath xmlns:m="http://schemas.openxmlformats.org/officeDocument/2006/math">
                    <m:f>
                      <m:fPr>
                        <m:ctrlPr>
                          <a:rPr lang="zh-CN" altLang="zh-CN" i="1">
                            <a:latin typeface="Cambria Math"/>
                          </a:rPr>
                        </m:ctrlPr>
                      </m:fPr>
                      <m:num>
                        <m:r>
                          <a:rPr lang="en-US" altLang="zh-CN" i="1">
                            <a:latin typeface="Cambria Math"/>
                          </a:rPr>
                          <m:t>4.78+4.97</m:t>
                        </m:r>
                      </m:num>
                      <m:den>
                        <m:r>
                          <a:rPr lang="en-US" altLang="zh-CN" i="1">
                            <a:latin typeface="Cambria Math"/>
                          </a:rPr>
                          <m:t>2</m:t>
                        </m:r>
                        <m:r>
                          <a:rPr lang="zh-CN" altLang="zh-CN" i="1">
                            <a:latin typeface="Cambria Math"/>
                          </a:rPr>
                          <m:t>×</m:t>
                        </m:r>
                        <m:r>
                          <a:rPr lang="en-US" altLang="zh-CN" i="1">
                            <a:latin typeface="Cambria Math"/>
                          </a:rPr>
                          <m:t>2</m:t>
                        </m:r>
                        <m:r>
                          <a:rPr lang="zh-CN" altLang="zh-CN" i="1">
                            <a:latin typeface="Cambria Math"/>
                          </a:rPr>
                          <m:t>×</m:t>
                        </m:r>
                        <m:r>
                          <a:rPr lang="en-US" altLang="zh-CN" i="1">
                            <a:latin typeface="Cambria Math"/>
                          </a:rPr>
                          <m:t>10</m:t>
                        </m:r>
                        <m:r>
                          <a:rPr lang="zh-CN" altLang="zh-CN" i="1">
                            <a:latin typeface="Cambria Math"/>
                          </a:rPr>
                          <m:t>×</m:t>
                        </m:r>
                        <m:r>
                          <a:rPr lang="en-US" altLang="zh-CN" i="1">
                            <a:latin typeface="Cambria Math"/>
                          </a:rPr>
                          <m:t>10</m:t>
                        </m:r>
                      </m:den>
                    </m:f>
                    <m:r>
                      <a:rPr lang="zh-CN" altLang="zh-CN" i="1">
                        <a:latin typeface="Cambria Math"/>
                      </a:rPr>
                      <m:t>×</m:t>
                    </m:r>
                    <m:sSup>
                      <m:sSupPr>
                        <m:ctrlPr>
                          <a:rPr lang="zh-CN" altLang="zh-CN" i="1">
                            <a:latin typeface="Cambria Math"/>
                          </a:rPr>
                        </m:ctrlPr>
                      </m:sSupPr>
                      <m:e>
                        <m:r>
                          <a:rPr lang="en-US" altLang="zh-CN" i="1">
                            <a:latin typeface="Cambria Math"/>
                          </a:rPr>
                          <m:t>10</m:t>
                        </m:r>
                      </m:e>
                      <m:sup>
                        <m:r>
                          <a:rPr lang="en-US" altLang="zh-CN" i="1">
                            <a:latin typeface="Cambria Math"/>
                          </a:rPr>
                          <m:t>−5</m:t>
                        </m:r>
                      </m:sup>
                    </m:sSup>
                    <m:r>
                      <a:rPr lang="zh-CN" altLang="zh-CN" i="1">
                        <a:latin typeface="Cambria Math"/>
                      </a:rPr>
                      <m:t>×</m:t>
                    </m:r>
                    <m:r>
                      <a:rPr lang="en-US" altLang="zh-CN" i="1">
                        <a:latin typeface="Cambria Math"/>
                      </a:rPr>
                      <m:t>8000</m:t>
                    </m:r>
                  </m:oMath>
                </a14:m>
                <a:r>
                  <a:rPr lang="en-US" altLang="zh-CN" dirty="0"/>
                  <a:t> = </a:t>
                </a:r>
                <a:r>
                  <a:rPr lang="zh-CN" altLang="zh-CN" dirty="0"/>
                  <a:t>（</a:t>
                </a:r>
                <a:r>
                  <a:rPr lang="en-US" altLang="zh-CN" dirty="0"/>
                  <a:t>1.95</a:t>
                </a:r>
                <a:r>
                  <a:rPr lang="zh-CN" altLang="zh-CN" dirty="0"/>
                  <a:t>±</a:t>
                </a:r>
                <a:r>
                  <a:rPr lang="en-US" altLang="zh-CN" dirty="0"/>
                  <a:t>0.02</a:t>
                </a:r>
                <a:r>
                  <a:rPr lang="zh-CN" altLang="zh-CN" dirty="0"/>
                  <a:t>）×</a:t>
                </a:r>
                <a:r>
                  <a:rPr lang="en-US" altLang="zh-CN" dirty="0" smtClean="0"/>
                  <a:t>10</a:t>
                </a:r>
                <a:r>
                  <a:rPr lang="en-US" altLang="zh-CN" baseline="30000" dirty="0" smtClean="0"/>
                  <a:t>-3</a:t>
                </a:r>
              </a:p>
              <a:p>
                <a:endParaRPr lang="en-US" altLang="zh-CN" baseline="30000" dirty="0"/>
              </a:p>
              <a:p>
                <a:endParaRPr lang="en-US" altLang="zh-CN" baseline="30000" dirty="0" smtClean="0"/>
              </a:p>
              <a:p>
                <a:r>
                  <a:rPr lang="en-US" altLang="zh-CN" dirty="0"/>
                  <a:t>K=</a:t>
                </a:r>
                <a14:m>
                  <m:oMath xmlns:m="http://schemas.openxmlformats.org/officeDocument/2006/math">
                    <m:f>
                      <m:fPr>
                        <m:ctrlPr>
                          <a:rPr lang="en-US" altLang="zh-CN" i="1">
                            <a:latin typeface="Cambria Math"/>
                          </a:rPr>
                        </m:ctrlPr>
                      </m:fPr>
                      <m:num>
                        <m:r>
                          <a:rPr lang="en-US" altLang="zh-CN" i="1">
                            <a:latin typeface="Cambria Math"/>
                          </a:rPr>
                          <m:t>𝐽</m:t>
                        </m:r>
                      </m:num>
                      <m:den>
                        <m:r>
                          <a:rPr lang="en-US" altLang="zh-CN" i="1">
                            <a:latin typeface="Cambria Math"/>
                          </a:rPr>
                          <m:t>−</m:t>
                        </m:r>
                        <m:r>
                          <a:rPr lang="en-US" altLang="zh-CN" i="1">
                            <a:latin typeface="Cambria Math"/>
                            <a:ea typeface="Cambria Math"/>
                          </a:rPr>
                          <m:t>𝛻</m:t>
                        </m:r>
                        <m:r>
                          <a:rPr lang="en-US" altLang="zh-CN" i="1">
                            <a:latin typeface="Cambria Math"/>
                            <a:ea typeface="Cambria Math"/>
                          </a:rPr>
                          <m:t>𝑇</m:t>
                        </m:r>
                      </m:den>
                    </m:f>
                    <m:r>
                      <a:rPr lang="en-US" altLang="zh-CN" i="1">
                        <a:latin typeface="Cambria Math"/>
                      </a:rPr>
                      <m:t>=(3.42</m:t>
                    </m:r>
                    <m:r>
                      <a:rPr lang="en-US" altLang="zh-CN" i="1">
                        <a:latin typeface="Cambria Math"/>
                        <a:ea typeface="Cambria Math"/>
                      </a:rPr>
                      <m:t>±0.03</m:t>
                    </m:r>
                    <m:r>
                      <a:rPr lang="en-US" altLang="zh-CN" i="1">
                        <a:latin typeface="Cambria Math"/>
                      </a:rPr>
                      <m:t>)</m:t>
                    </m:r>
                    <m:r>
                      <a:rPr lang="en-US" altLang="zh-CN" i="1">
                        <a:latin typeface="Cambria Math"/>
                        <a:ea typeface="Cambria Math"/>
                      </a:rPr>
                      <m:t>×</m:t>
                    </m:r>
                    <m:sSup>
                      <m:sSupPr>
                        <m:ctrlPr>
                          <a:rPr lang="en-US" altLang="zh-CN" i="1">
                            <a:latin typeface="Cambria Math"/>
                            <a:ea typeface="Cambria Math"/>
                          </a:rPr>
                        </m:ctrlPr>
                      </m:sSupPr>
                      <m:e>
                        <m:r>
                          <a:rPr lang="en-US" altLang="zh-CN" i="1">
                            <a:latin typeface="Cambria Math"/>
                            <a:ea typeface="Cambria Math"/>
                          </a:rPr>
                          <m:t>10</m:t>
                        </m:r>
                      </m:e>
                      <m:sup>
                        <m:r>
                          <a:rPr lang="en-US" altLang="zh-CN" i="1">
                            <a:latin typeface="Cambria Math"/>
                            <a:ea typeface="Cambria Math"/>
                          </a:rPr>
                          <m:t>−2</m:t>
                        </m:r>
                      </m:sup>
                    </m:sSup>
                  </m:oMath>
                </a14:m>
                <a:r>
                  <a:rPr lang="en-US" altLang="zh-CN" dirty="0"/>
                  <a:t>=0.118</a:t>
                </a:r>
                <a14:m>
                  <m:oMath xmlns:m="http://schemas.openxmlformats.org/officeDocument/2006/math">
                    <m:r>
                      <a:rPr lang="en-US" altLang="zh-CN" i="1" dirty="0">
                        <a:latin typeface="Cambria Math"/>
                        <a:ea typeface="Cambria Math"/>
                      </a:rPr>
                      <m:t>±0.001(</m:t>
                    </m:r>
                    <m:r>
                      <a:rPr lang="en-US" altLang="zh-CN" i="1" dirty="0">
                        <a:latin typeface="Cambria Math"/>
                        <a:ea typeface="Cambria Math"/>
                      </a:rPr>
                      <m:t>𝑊</m:t>
                    </m:r>
                    <m:r>
                      <a:rPr lang="en-US" altLang="zh-CN" i="1" dirty="0">
                        <a:latin typeface="Cambria Math"/>
                        <a:ea typeface="Cambria Math"/>
                      </a:rPr>
                      <m:t>/</m:t>
                    </m:r>
                    <m:r>
                      <a:rPr lang="en-US" altLang="zh-CN" i="1" dirty="0">
                        <a:latin typeface="Cambria Math"/>
                        <a:ea typeface="Cambria Math"/>
                      </a:rPr>
                      <m:t>𝑚𝐾</m:t>
                    </m:r>
                    <m:r>
                      <a:rPr lang="en-US" altLang="zh-CN" i="1" dirty="0">
                        <a:latin typeface="Cambria Math"/>
                        <a:ea typeface="Cambria Math"/>
                      </a:rPr>
                      <m:t>)</m:t>
                    </m:r>
                  </m:oMath>
                </a14:m>
                <a:endParaRPr lang="zh-CN" altLang="en-US" dirty="0"/>
              </a:p>
              <a:p>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1907704" y="4437112"/>
                <a:ext cx="6840760" cy="1532214"/>
              </a:xfrm>
              <a:prstGeom prst="rect">
                <a:avLst/>
              </a:prstGeom>
              <a:blipFill rotWithShape="1">
                <a:blip r:embed="rId4"/>
                <a:stretch>
                  <a:fillRect l="-8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1175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Muller </a:t>
            </a:r>
            <a:r>
              <a:rPr lang="en-US" altLang="zh-CN" dirty="0" err="1" smtClean="0"/>
              <a:t>Plathe</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1765428" y="1844824"/>
            <a:ext cx="6819354" cy="986780"/>
            <a:chOff x="0" y="0"/>
            <a:chExt cx="3686175" cy="533400"/>
          </a:xfrm>
        </p:grpSpPr>
        <p:sp>
          <p:nvSpPr>
            <p:cNvPr id="5" name="矩形 4"/>
            <p:cNvSpPr/>
            <p:nvPr/>
          </p:nvSpPr>
          <p:spPr>
            <a:xfrm>
              <a:off x="0" y="0"/>
              <a:ext cx="3686175"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 name="矩形 5"/>
            <p:cNvSpPr/>
            <p:nvPr/>
          </p:nvSpPr>
          <p:spPr>
            <a:xfrm>
              <a:off x="1771650" y="0"/>
              <a:ext cx="152400" cy="5334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7" name="矩形 6"/>
            <p:cNvSpPr/>
            <p:nvPr/>
          </p:nvSpPr>
          <p:spPr>
            <a:xfrm>
              <a:off x="0" y="0"/>
              <a:ext cx="133350" cy="5334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8" name="矩形 7"/>
            <p:cNvSpPr/>
            <p:nvPr/>
          </p:nvSpPr>
          <p:spPr>
            <a:xfrm>
              <a:off x="3552825" y="0"/>
              <a:ext cx="133350" cy="5334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左箭头 8"/>
            <p:cNvSpPr/>
            <p:nvPr/>
          </p:nvSpPr>
          <p:spPr>
            <a:xfrm>
              <a:off x="400050" y="228600"/>
              <a:ext cx="1133475" cy="45719"/>
            </a:xfrm>
            <a:prstGeom prst="lef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0" name="右箭头 9"/>
            <p:cNvSpPr/>
            <p:nvPr/>
          </p:nvSpPr>
          <p:spPr>
            <a:xfrm>
              <a:off x="2076450" y="228600"/>
              <a:ext cx="1181100" cy="45719"/>
            </a:xfrm>
            <a:prstGeom prst="rightArrow">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1" name="TextBox 10"/>
          <p:cNvSpPr txBox="1"/>
          <p:nvPr/>
        </p:nvSpPr>
        <p:spPr>
          <a:xfrm>
            <a:off x="1601433" y="1495229"/>
            <a:ext cx="7215437" cy="369332"/>
          </a:xfrm>
          <a:prstGeom prst="rect">
            <a:avLst/>
          </a:prstGeom>
          <a:noFill/>
        </p:spPr>
        <p:txBody>
          <a:bodyPr wrap="none" rtlCol="0">
            <a:spAutoFit/>
          </a:bodyPr>
          <a:lstStyle/>
          <a:p>
            <a:r>
              <a:rPr lang="en-US" altLang="zh-CN" dirty="0" smtClean="0"/>
              <a:t>e</a:t>
            </a:r>
            <a:r>
              <a:rPr lang="en-US" altLang="zh-CN" dirty="0"/>
              <a:t>1</a:t>
            </a:r>
            <a:r>
              <a:rPr lang="en-US" altLang="zh-CN" dirty="0" smtClean="0"/>
              <a:t>                                                  e2                                               e1</a:t>
            </a:r>
            <a:endParaRPr lang="zh-CN" altLang="en-US" dirty="0"/>
          </a:p>
        </p:txBody>
      </p:sp>
      <mc:AlternateContent xmlns:mc="http://schemas.openxmlformats.org/markup-compatibility/2006" xmlns:a14="http://schemas.microsoft.com/office/drawing/2010/main">
        <mc:Choice Requires="a14">
          <p:sp>
            <p:nvSpPr>
              <p:cNvPr id="13" name="TextBox 12"/>
              <p:cNvSpPr txBox="1"/>
              <p:nvPr/>
            </p:nvSpPr>
            <p:spPr>
              <a:xfrm>
                <a:off x="3303693" y="3212976"/>
                <a:ext cx="3875035" cy="2394245"/>
              </a:xfrm>
              <a:prstGeom prst="rect">
                <a:avLst/>
              </a:prstGeom>
              <a:noFill/>
            </p:spPr>
            <p:txBody>
              <a:bodyPr wrap="none" rtlCol="0">
                <a:spAutoFit/>
              </a:bodyPr>
              <a:lstStyle/>
              <a:p>
                <a:r>
                  <a:rPr lang="zh-CN" altLang="en-US" dirty="0" smtClean="0"/>
                  <a:t> 每</a:t>
                </a:r>
                <a:r>
                  <a:rPr lang="en-US" altLang="zh-CN" dirty="0" smtClean="0"/>
                  <a:t>n</a:t>
                </a:r>
                <a:r>
                  <a:rPr lang="zh-CN" altLang="en-US" dirty="0" smtClean="0"/>
                  <a:t>个时间步长交换一次能量</a:t>
                </a:r>
                <a:endParaRPr lang="en-US" altLang="zh-CN" dirty="0" smtClean="0"/>
              </a:p>
              <a:p>
                <a:endParaRPr lang="en-US" altLang="zh-CN" dirty="0" smtClean="0"/>
              </a:p>
              <a:p>
                <a:r>
                  <a:rPr lang="en-US" altLang="zh-CN" dirty="0"/>
                  <a:t> </a:t>
                </a:r>
                <a:r>
                  <a:rPr lang="zh-CN" altLang="en-US" dirty="0" smtClean="0"/>
                  <a:t>单次交换冷区能量增加</a:t>
                </a:r>
                <a14:m>
                  <m:oMath xmlns:m="http://schemas.openxmlformats.org/officeDocument/2006/math">
                    <m:r>
                      <a:rPr lang="zh-CN" altLang="en-US" i="1" smtClean="0">
                        <a:latin typeface="Cambria Math"/>
                      </a:rPr>
                      <m:t>∆</m:t>
                    </m:r>
                    <m:r>
                      <a:rPr lang="en-US" altLang="zh-CN" b="0" i="1" smtClean="0">
                        <a:latin typeface="Cambria Math"/>
                      </a:rPr>
                      <m:t>𝑒</m:t>
                    </m:r>
                    <m:r>
                      <a:rPr lang="en-US" altLang="zh-CN" b="0" i="1" smtClean="0">
                        <a:latin typeface="Cambria Math"/>
                      </a:rPr>
                      <m:t>=</m:t>
                    </m:r>
                    <m:r>
                      <a:rPr lang="en-US" altLang="zh-CN" b="0" i="1" smtClean="0">
                        <a:latin typeface="Cambria Math"/>
                      </a:rPr>
                      <m:t>𝑒</m:t>
                    </m:r>
                    <m:r>
                      <a:rPr lang="en-US" altLang="zh-CN" b="0" i="1" smtClean="0">
                        <a:latin typeface="Cambria Math"/>
                      </a:rPr>
                      <m:t>1−</m:t>
                    </m:r>
                    <m:r>
                      <a:rPr lang="en-US" altLang="zh-CN" b="0" i="1" smtClean="0">
                        <a:latin typeface="Cambria Math"/>
                      </a:rPr>
                      <m:t>𝑒</m:t>
                    </m:r>
                    <m:r>
                      <a:rPr lang="en-US" altLang="zh-CN" b="0" i="1" smtClean="0">
                        <a:latin typeface="Cambria Math"/>
                      </a:rPr>
                      <m:t>2</m:t>
                    </m:r>
                  </m:oMath>
                </a14:m>
                <a:endParaRPr lang="en-US" altLang="zh-CN" b="0" dirty="0" smtClean="0"/>
              </a:p>
              <a:p>
                <a:r>
                  <a:rPr lang="en-US" altLang="zh-CN" dirty="0" smtClean="0"/>
                  <a:t> </a:t>
                </a:r>
                <a:r>
                  <a:rPr lang="zh-CN" altLang="en-US" dirty="0" smtClean="0"/>
                  <a:t>单位时间冷区能量增加</a:t>
                </a:r>
                <a:r>
                  <a:rPr lang="en-US" altLang="zh-CN" dirty="0" smtClean="0"/>
                  <a:t>	E =  </a:t>
                </a:r>
                <a14:m>
                  <m:oMath xmlns:m="http://schemas.openxmlformats.org/officeDocument/2006/math">
                    <m:f>
                      <m:fPr>
                        <m:ctrlPr>
                          <a:rPr lang="en-US" altLang="zh-CN" i="1" smtClean="0">
                            <a:latin typeface="Cambria Math"/>
                          </a:rPr>
                        </m:ctrlPr>
                      </m:fPr>
                      <m:num>
                        <m:r>
                          <a:rPr lang="en-US" altLang="zh-CN" i="1" smtClean="0">
                            <a:latin typeface="Cambria Math"/>
                            <a:ea typeface="Cambria Math"/>
                          </a:rPr>
                          <m:t>∆</m:t>
                        </m:r>
                        <m:r>
                          <a:rPr lang="en-US" altLang="zh-CN" b="0" i="1" smtClean="0">
                            <a:latin typeface="Cambria Math"/>
                            <a:ea typeface="Cambria Math"/>
                          </a:rPr>
                          <m:t>𝑒</m:t>
                        </m:r>
                      </m:num>
                      <m:den>
                        <m:r>
                          <a:rPr lang="en-US" altLang="zh-CN" b="0" i="1" smtClean="0">
                            <a:latin typeface="Cambria Math"/>
                          </a:rPr>
                          <m:t> </m:t>
                        </m:r>
                        <m:r>
                          <a:rPr lang="en-US" altLang="zh-CN" b="0" i="1" smtClean="0">
                            <a:latin typeface="Cambria Math"/>
                          </a:rPr>
                          <m:t>𝑛𝑑𝑡</m:t>
                        </m:r>
                      </m:den>
                    </m:f>
                  </m:oMath>
                </a14:m>
                <a:endParaRPr lang="en-US" altLang="zh-CN" dirty="0" smtClean="0"/>
              </a:p>
              <a:p>
                <a:r>
                  <a:rPr lang="zh-CN" altLang="en-US" dirty="0" smtClean="0"/>
                  <a:t> 热流</a:t>
                </a:r>
                <a:r>
                  <a:rPr lang="en-US" altLang="zh-CN" dirty="0" smtClean="0"/>
                  <a:t>	J = </a:t>
                </a:r>
                <a14:m>
                  <m:oMath xmlns:m="http://schemas.openxmlformats.org/officeDocument/2006/math">
                    <m:f>
                      <m:fPr>
                        <m:ctrlPr>
                          <a:rPr lang="en-US" altLang="zh-CN" i="1" smtClean="0">
                            <a:latin typeface="Cambria Math"/>
                          </a:rPr>
                        </m:ctrlPr>
                      </m:fPr>
                      <m:num>
                        <m:r>
                          <a:rPr lang="en-US" altLang="zh-CN" b="0" i="1" smtClean="0">
                            <a:latin typeface="Cambria Math"/>
                          </a:rPr>
                          <m:t>𝐸</m:t>
                        </m:r>
                      </m:num>
                      <m:den>
                        <m:r>
                          <a:rPr lang="en-US" altLang="zh-CN" b="0" i="1" smtClean="0">
                            <a:latin typeface="Cambria Math"/>
                          </a:rPr>
                          <m:t>2</m:t>
                        </m:r>
                        <m:r>
                          <a:rPr lang="en-US" altLang="zh-CN" b="0" i="1" smtClean="0">
                            <a:latin typeface="Cambria Math"/>
                          </a:rPr>
                          <m:t>𝑆</m:t>
                        </m:r>
                      </m:den>
                    </m:f>
                    <m:r>
                      <a:rPr lang="en-US" altLang="zh-CN" b="0" i="1" smtClean="0">
                        <a:latin typeface="Cambria Math"/>
                      </a:rPr>
                      <m:t>= </m:t>
                    </m:r>
                    <m:f>
                      <m:fPr>
                        <m:ctrlPr>
                          <a:rPr lang="en-US" altLang="zh-CN" b="0" i="1" smtClean="0">
                            <a:latin typeface="Cambria Math"/>
                          </a:rPr>
                        </m:ctrlPr>
                      </m:fPr>
                      <m:num>
                        <m:r>
                          <a:rPr lang="en-US" altLang="zh-CN" b="0" i="1" smtClean="0">
                            <a:latin typeface="Cambria Math"/>
                            <a:ea typeface="Cambria Math"/>
                          </a:rPr>
                          <m:t>∆</m:t>
                        </m:r>
                        <m:r>
                          <a:rPr lang="en-US" altLang="zh-CN" b="0" i="1" smtClean="0">
                            <a:latin typeface="Cambria Math"/>
                            <a:ea typeface="Cambria Math"/>
                          </a:rPr>
                          <m:t>𝑒</m:t>
                        </m:r>
                      </m:num>
                      <m:den>
                        <m:r>
                          <a:rPr lang="en-US" altLang="zh-CN" b="0" i="1" smtClean="0">
                            <a:latin typeface="Cambria Math"/>
                          </a:rPr>
                          <m:t>2</m:t>
                        </m:r>
                        <m:r>
                          <a:rPr lang="en-US" altLang="zh-CN" b="0" i="1" smtClean="0">
                            <a:latin typeface="Cambria Math"/>
                          </a:rPr>
                          <m:t>𝑆𝑛𝑑𝑡</m:t>
                        </m:r>
                      </m:den>
                    </m:f>
                  </m:oMath>
                </a14:m>
                <a:endParaRPr lang="en-US" altLang="zh-CN" b="0" dirty="0" smtClean="0"/>
              </a:p>
              <a:p>
                <a:r>
                  <a:rPr lang="en-US" altLang="zh-CN" b="0" dirty="0" smtClean="0"/>
                  <a:t>  Temperature profile</a:t>
                </a:r>
                <a:r>
                  <a:rPr lang="zh-CN" altLang="en-US" b="0" dirty="0" smtClean="0"/>
                  <a:t>→</a:t>
                </a:r>
                <a14:m>
                  <m:oMath xmlns:m="http://schemas.openxmlformats.org/officeDocument/2006/math">
                    <m:r>
                      <a:rPr lang="zh-CN" altLang="en-US" b="0" i="1" smtClean="0">
                        <a:latin typeface="Cambria Math"/>
                      </a:rPr>
                      <m:t>𝛻</m:t>
                    </m:r>
                    <m:r>
                      <a:rPr lang="en-US" altLang="zh-CN" b="0" i="1" smtClean="0">
                        <a:latin typeface="Cambria Math"/>
                      </a:rPr>
                      <m:t>𝑇</m:t>
                    </m:r>
                  </m:oMath>
                </a14:m>
                <a:endParaRPr lang="en-US" altLang="zh-CN" b="0" dirty="0" smtClean="0"/>
              </a:p>
              <a:p>
                <a:r>
                  <a:rPr lang="en-US" altLang="zh-CN" dirty="0" smtClean="0"/>
                  <a:t>  K=</a:t>
                </a:r>
                <a14:m>
                  <m:oMath xmlns:m="http://schemas.openxmlformats.org/officeDocument/2006/math">
                    <m:f>
                      <m:fPr>
                        <m:ctrlPr>
                          <a:rPr lang="en-US" altLang="zh-CN" i="1" smtClean="0">
                            <a:latin typeface="Cambria Math"/>
                          </a:rPr>
                        </m:ctrlPr>
                      </m:fPr>
                      <m:num>
                        <m:r>
                          <a:rPr lang="en-US" altLang="zh-CN" b="0" i="1" smtClean="0">
                            <a:latin typeface="Cambria Math"/>
                          </a:rPr>
                          <m:t>𝐽</m:t>
                        </m:r>
                      </m:num>
                      <m:den>
                        <m:r>
                          <a:rPr lang="en-US" altLang="zh-CN" i="1" smtClean="0">
                            <a:latin typeface="Cambria Math"/>
                            <a:ea typeface="Cambria Math"/>
                          </a:rPr>
                          <m:t>𝛻</m:t>
                        </m:r>
                        <m:r>
                          <a:rPr lang="en-US" altLang="zh-CN" b="0" i="1" smtClean="0">
                            <a:latin typeface="Cambria Math"/>
                            <a:ea typeface="Cambria Math"/>
                          </a:rPr>
                          <m:t>𝑇</m:t>
                        </m:r>
                      </m:den>
                    </m:f>
                  </m:oMath>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303693" y="3212976"/>
                <a:ext cx="3875035" cy="2394245"/>
              </a:xfrm>
              <a:prstGeom prst="rect">
                <a:avLst/>
              </a:prstGeom>
              <a:blipFill rotWithShape="1">
                <a:blip r:embed="rId2"/>
                <a:stretch>
                  <a:fillRect t="-1272" b="-5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843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descr="C:\Users\sq\Desktop\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1556792"/>
            <a:ext cx="4064356" cy="2851060"/>
          </a:xfrm>
          <a:prstGeom prst="rect">
            <a:avLst/>
          </a:prstGeom>
          <a:noFill/>
          <a:ln>
            <a:noFill/>
          </a:ln>
        </p:spPr>
      </p:pic>
      <p:pic>
        <p:nvPicPr>
          <p:cNvPr id="5" name="图片 4" descr="C:\Users\sq\Desktop\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1832248"/>
            <a:ext cx="3652526" cy="2563028"/>
          </a:xfrm>
          <a:prstGeom prst="rect">
            <a:avLst/>
          </a:prstGeom>
          <a:noFill/>
          <a:ln>
            <a:noFill/>
          </a:ln>
        </p:spPr>
      </p:pic>
      <mc:AlternateContent xmlns:mc="http://schemas.openxmlformats.org/markup-compatibility/2006" xmlns:a14="http://schemas.microsoft.com/office/drawing/2010/main">
        <mc:Choice Requires="a14">
          <p:sp>
            <p:nvSpPr>
              <p:cNvPr id="6" name="TextBox 5"/>
              <p:cNvSpPr txBox="1"/>
              <p:nvPr/>
            </p:nvSpPr>
            <p:spPr>
              <a:xfrm>
                <a:off x="3129944" y="4663799"/>
                <a:ext cx="4140492" cy="1163139"/>
              </a:xfrm>
              <a:prstGeom prst="rect">
                <a:avLst/>
              </a:prstGeom>
              <a:noFill/>
            </p:spPr>
            <p:txBody>
              <a:bodyPr wrap="none" rtlCol="0">
                <a:spAutoFit/>
              </a:bodyPr>
              <a:lstStyle/>
              <a:p>
                <a:r>
                  <a:rPr lang="en-US" altLang="zh-CN" dirty="0" smtClean="0"/>
                  <a:t>E=</a:t>
                </a:r>
                <a14:m>
                  <m:oMath xmlns:m="http://schemas.openxmlformats.org/officeDocument/2006/math">
                    <m:f>
                      <m:fPr>
                        <m:ctrlPr>
                          <a:rPr lang="en-US" altLang="zh-CN" i="1" smtClean="0">
                            <a:latin typeface="Cambria Math"/>
                          </a:rPr>
                        </m:ctrlPr>
                      </m:fPr>
                      <m:num>
                        <m:r>
                          <a:rPr lang="en-US" altLang="zh-CN" i="1" smtClean="0">
                            <a:latin typeface="Cambria Math"/>
                            <a:ea typeface="Cambria Math"/>
                          </a:rPr>
                          <m:t>∆</m:t>
                        </m:r>
                        <m:r>
                          <a:rPr lang="en-US" altLang="zh-CN" b="0" i="1" smtClean="0">
                            <a:latin typeface="Cambria Math"/>
                            <a:ea typeface="Cambria Math"/>
                          </a:rPr>
                          <m:t>𝑒</m:t>
                        </m:r>
                      </m:num>
                      <m:den>
                        <m:r>
                          <a:rPr lang="en-US" altLang="zh-CN" b="0" i="1" smtClean="0">
                            <a:latin typeface="Cambria Math"/>
                          </a:rPr>
                          <m:t>𝑛𝑑𝑡</m:t>
                        </m:r>
                      </m:den>
                    </m:f>
                    <m:r>
                      <a:rPr lang="en-US" altLang="zh-CN" b="0" i="1" smtClean="0">
                        <a:latin typeface="Cambria Math"/>
                      </a:rPr>
                      <m:t>=</m:t>
                    </m:r>
                    <m:d>
                      <m:dPr>
                        <m:ctrlPr>
                          <a:rPr lang="en-US" altLang="zh-CN" b="0" i="1" smtClean="0">
                            <a:latin typeface="Cambria Math"/>
                          </a:rPr>
                        </m:ctrlPr>
                      </m:dPr>
                      <m:e>
                        <m:r>
                          <a:rPr lang="en-US" altLang="zh-CN" b="0" i="1" smtClean="0">
                            <a:latin typeface="Cambria Math"/>
                          </a:rPr>
                          <m:t>7628</m:t>
                        </m:r>
                        <m:r>
                          <a:rPr lang="en-US" altLang="zh-CN" b="0" i="1" smtClean="0">
                            <a:latin typeface="Cambria Math"/>
                            <a:ea typeface="Cambria Math"/>
                          </a:rPr>
                          <m:t>±5</m:t>
                        </m:r>
                      </m:e>
                    </m:d>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−4</m:t>
                        </m:r>
                      </m:sup>
                    </m:sSup>
                  </m:oMath>
                </a14:m>
                <a:endParaRPr lang="en-US" altLang="zh-CN" b="0" dirty="0" smtClean="0">
                  <a:ea typeface="Cambria Math"/>
                </a:endParaRPr>
              </a:p>
              <a:p>
                <a:endParaRPr lang="en-US" altLang="zh-CN" b="0" dirty="0" smtClean="0">
                  <a:ea typeface="Cambria Math"/>
                </a:endParaRPr>
              </a:p>
              <a:p>
                <a:r>
                  <a:rPr lang="en-US" altLang="zh-CN" dirty="0" smtClean="0"/>
                  <a:t>J=</a:t>
                </a:r>
                <a14:m>
                  <m:oMath xmlns:m="http://schemas.openxmlformats.org/officeDocument/2006/math">
                    <m:f>
                      <m:fPr>
                        <m:ctrlPr>
                          <a:rPr lang="en-US" altLang="zh-CN" i="1" smtClean="0">
                            <a:latin typeface="Cambria Math"/>
                          </a:rPr>
                        </m:ctrlPr>
                      </m:fPr>
                      <m:num>
                        <m:r>
                          <a:rPr lang="en-US" altLang="zh-CN" b="0" i="1" smtClean="0">
                            <a:latin typeface="Cambria Math"/>
                          </a:rPr>
                          <m:t>𝐸</m:t>
                        </m:r>
                      </m:num>
                      <m:den>
                        <m:r>
                          <a:rPr lang="en-US" altLang="zh-CN" b="0" i="1" smtClean="0">
                            <a:latin typeface="Cambria Math"/>
                          </a:rPr>
                          <m:t>2</m:t>
                        </m:r>
                        <m:r>
                          <a:rPr lang="en-US" altLang="zh-CN" b="0" i="1" smtClean="0">
                            <a:latin typeface="Cambria Math"/>
                          </a:rPr>
                          <m:t>𝐵</m:t>
                        </m:r>
                      </m:den>
                    </m:f>
                    <m:r>
                      <a:rPr lang="en-US" altLang="zh-CN" b="0" i="1" smtClean="0">
                        <a:latin typeface="Cambria Math"/>
                      </a:rPr>
                      <m:t>=</m:t>
                    </m:r>
                    <m:f>
                      <m:fPr>
                        <m:ctrlPr>
                          <a:rPr lang="en-US" altLang="zh-CN" b="0" i="1" smtClean="0">
                            <a:latin typeface="Cambria Math"/>
                          </a:rPr>
                        </m:ctrlPr>
                      </m:fPr>
                      <m:num>
                        <m:r>
                          <a:rPr lang="en-US" altLang="zh-CN" b="0" i="1" smtClean="0">
                            <a:latin typeface="Cambria Math"/>
                          </a:rPr>
                          <m:t>0.7628</m:t>
                        </m:r>
                      </m:num>
                      <m:den>
                        <m:r>
                          <a:rPr lang="en-US" altLang="zh-CN" b="0" i="1" smtClean="0">
                            <a:latin typeface="Cambria Math"/>
                          </a:rPr>
                          <m:t>2</m:t>
                        </m:r>
                        <m:r>
                          <a:rPr lang="en-US" altLang="zh-CN" b="0" i="1" smtClean="0">
                            <a:latin typeface="Cambria Math"/>
                            <a:ea typeface="Cambria Math"/>
                          </a:rPr>
                          <m:t>×10×10</m:t>
                        </m:r>
                      </m:den>
                    </m:f>
                    <m:r>
                      <a:rPr lang="en-US" altLang="zh-CN" b="0" i="1" smtClean="0">
                        <a:latin typeface="Cambria Math"/>
                      </a:rPr>
                      <m:t>=(38.14</m:t>
                    </m:r>
                    <m:r>
                      <a:rPr lang="en-US" altLang="zh-CN" b="0" i="1" smtClean="0">
                        <a:latin typeface="Cambria Math"/>
                        <a:ea typeface="Cambria Math"/>
                      </a:rPr>
                      <m:t>±0.02</m:t>
                    </m:r>
                    <m:r>
                      <a:rPr lang="en-US" altLang="zh-CN" b="0" i="1" smtClean="0">
                        <a:latin typeface="Cambria Math"/>
                      </a:rPr>
                      <m:t>)</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−4</m:t>
                        </m:r>
                      </m:sup>
                    </m:sSup>
                  </m:oMath>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129944" y="4663799"/>
                <a:ext cx="4140492" cy="1163139"/>
              </a:xfrm>
              <a:prstGeom prst="rect">
                <a:avLst/>
              </a:prstGeom>
              <a:blipFill rotWithShape="1">
                <a:blip r:embed="rId4"/>
                <a:stretch>
                  <a:fillRect l="-1176" b="-2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597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descr="C:\Users\sq\Desktop\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1322" y="980728"/>
            <a:ext cx="3861231" cy="2709271"/>
          </a:xfrm>
          <a:prstGeom prst="rect">
            <a:avLst/>
          </a:prstGeom>
          <a:noFill/>
          <a:ln>
            <a:noFill/>
          </a:ln>
        </p:spPr>
      </p:pic>
      <p:pic>
        <p:nvPicPr>
          <p:cNvPr id="5" name="图片 4" descr="C:\Users\sq\Desktop\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2553" y="1052736"/>
            <a:ext cx="3758885" cy="2637263"/>
          </a:xfrm>
          <a:prstGeom prst="rect">
            <a:avLst/>
          </a:prstGeom>
          <a:noFill/>
          <a:ln>
            <a:noFill/>
          </a:ln>
        </p:spPr>
      </p:pic>
      <mc:AlternateContent xmlns:mc="http://schemas.openxmlformats.org/markup-compatibility/2006" xmlns:a14="http://schemas.microsoft.com/office/drawing/2010/main">
        <mc:Choice Requires="a14">
          <p:sp>
            <p:nvSpPr>
              <p:cNvPr id="6" name="TextBox 5"/>
              <p:cNvSpPr txBox="1"/>
              <p:nvPr/>
            </p:nvSpPr>
            <p:spPr>
              <a:xfrm>
                <a:off x="2123728" y="4152397"/>
                <a:ext cx="6205545" cy="1470146"/>
              </a:xfrm>
              <a:prstGeom prst="rect">
                <a:avLst/>
              </a:prstGeom>
              <a:noFill/>
            </p:spPr>
            <p:txBody>
              <a:bodyPr wrap="none" rtlCol="0">
                <a:spAutoFit/>
              </a:bodyPr>
              <a:lstStyle/>
              <a:p>
                <a:r>
                  <a:rPr lang="en-US" altLang="zh-CN" dirty="0" smtClean="0"/>
                  <a:t>-</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𝑇</m:t>
                    </m:r>
                    <m:r>
                      <a:rPr lang="en-US" altLang="zh-CN" b="0" i="1" smtClean="0">
                        <a:latin typeface="Cambria Math"/>
                        <a:ea typeface="Cambria Math"/>
                      </a:rPr>
                      <m:t>=</m:t>
                    </m:r>
                    <m:f>
                      <m:fPr>
                        <m:ctrlPr>
                          <a:rPr lang="en-US" altLang="zh-CN" b="0" i="1" smtClean="0">
                            <a:latin typeface="Cambria Math"/>
                            <a:ea typeface="Cambria Math"/>
                          </a:rPr>
                        </m:ctrlPr>
                      </m:fPr>
                      <m:num>
                        <m:r>
                          <a:rPr lang="en-US" altLang="zh-CN" b="0" i="1" smtClean="0">
                            <a:latin typeface="Cambria Math"/>
                            <a:ea typeface="Cambria Math"/>
                          </a:rPr>
                          <m:t>0.121+0.0999</m:t>
                        </m:r>
                      </m:num>
                      <m:den>
                        <m:r>
                          <a:rPr lang="en-US" altLang="zh-CN" b="0" i="1" smtClean="0">
                            <a:latin typeface="Cambria Math"/>
                            <a:ea typeface="Cambria Math"/>
                          </a:rPr>
                          <m:t>2</m:t>
                        </m:r>
                      </m:den>
                    </m:f>
                    <m:r>
                      <a:rPr lang="en-US" altLang="zh-CN" b="0" i="1" smtClean="0">
                        <a:latin typeface="Cambria Math"/>
                        <a:ea typeface="Cambria Math"/>
                      </a:rPr>
                      <m:t>=</m:t>
                    </m:r>
                    <m:d>
                      <m:dPr>
                        <m:ctrlPr>
                          <a:rPr lang="en-US" altLang="zh-CN" b="0" i="1" smtClean="0">
                            <a:latin typeface="Cambria Math"/>
                            <a:ea typeface="Cambria Math"/>
                          </a:rPr>
                        </m:ctrlPr>
                      </m:dPr>
                      <m:e>
                        <m:r>
                          <a:rPr lang="en-US" altLang="zh-CN" b="0" i="1" smtClean="0">
                            <a:latin typeface="Cambria Math"/>
                            <a:ea typeface="Cambria Math"/>
                          </a:rPr>
                          <m:t>110±5</m:t>
                        </m:r>
                      </m:e>
                    </m:d>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−3</m:t>
                        </m:r>
                      </m:sup>
                    </m:sSup>
                  </m:oMath>
                </a14:m>
                <a:endParaRPr lang="en-US" altLang="zh-CN" b="0" dirty="0" smtClean="0">
                  <a:ea typeface="Cambria Math"/>
                </a:endParaRPr>
              </a:p>
              <a:p>
                <a:endParaRPr lang="en-US" altLang="zh-CN" b="0" dirty="0" smtClean="0">
                  <a:ea typeface="Cambria Math"/>
                </a:endParaRPr>
              </a:p>
              <a:p>
                <a:r>
                  <a:rPr lang="en-US" altLang="zh-CN" dirty="0" smtClean="0"/>
                  <a:t>K=</a:t>
                </a:r>
                <a14:m>
                  <m:oMath xmlns:m="http://schemas.openxmlformats.org/officeDocument/2006/math">
                    <m:f>
                      <m:fPr>
                        <m:ctrlPr>
                          <a:rPr lang="en-US" altLang="zh-CN" i="1" smtClean="0">
                            <a:latin typeface="Cambria Math"/>
                          </a:rPr>
                        </m:ctrlPr>
                      </m:fPr>
                      <m:num>
                        <m:r>
                          <a:rPr lang="en-US" altLang="zh-CN" b="0" i="1" smtClean="0">
                            <a:latin typeface="Cambria Math"/>
                          </a:rPr>
                          <m:t>𝐽</m:t>
                        </m:r>
                      </m:num>
                      <m:den>
                        <m:r>
                          <a:rPr lang="en-US" altLang="zh-CN" b="0" i="1" smtClean="0">
                            <a:latin typeface="Cambria Math"/>
                          </a:rPr>
                          <m:t>−</m:t>
                        </m:r>
                        <m:r>
                          <a:rPr lang="en-US" altLang="zh-CN" b="0" i="1" smtClean="0">
                            <a:latin typeface="Cambria Math"/>
                            <a:ea typeface="Cambria Math"/>
                          </a:rPr>
                          <m:t>𝛻</m:t>
                        </m:r>
                        <m:r>
                          <a:rPr lang="en-US" altLang="zh-CN" b="0" i="1" smtClean="0">
                            <a:latin typeface="Cambria Math"/>
                            <a:ea typeface="Cambria Math"/>
                          </a:rPr>
                          <m:t>𝑇</m:t>
                        </m:r>
                      </m:den>
                    </m:f>
                    <m:r>
                      <a:rPr lang="en-US" altLang="zh-CN" b="0" i="1" smtClean="0">
                        <a:latin typeface="Cambria Math"/>
                      </a:rPr>
                      <m:t>=</m:t>
                    </m:r>
                    <m:f>
                      <m:fPr>
                        <m:ctrlPr>
                          <a:rPr lang="en-US" altLang="zh-CN" b="0" i="1" smtClean="0">
                            <a:latin typeface="Cambria Math"/>
                          </a:rPr>
                        </m:ctrlPr>
                      </m:fPr>
                      <m:num>
                        <m:r>
                          <a:rPr lang="en-US" altLang="zh-CN" b="0" i="1" smtClean="0">
                            <a:latin typeface="Cambria Math"/>
                          </a:rPr>
                          <m:t>3.184</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−3</m:t>
                            </m:r>
                          </m:sup>
                        </m:sSup>
                      </m:num>
                      <m:den>
                        <m:r>
                          <a:rPr lang="en-US" altLang="zh-CN" b="0" i="1" smtClean="0">
                            <a:latin typeface="Cambria Math"/>
                          </a:rPr>
                          <m:t>11</m:t>
                        </m:r>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−2</m:t>
                            </m:r>
                          </m:sup>
                        </m:sSup>
                      </m:den>
                    </m:f>
                    <m:r>
                      <a:rPr lang="en-US" altLang="zh-CN" b="0" i="1" smtClean="0">
                        <a:latin typeface="Cambria Math"/>
                      </a:rPr>
                      <m:t>=</m:t>
                    </m:r>
                    <m:d>
                      <m:dPr>
                        <m:ctrlPr>
                          <a:rPr lang="en-US" altLang="zh-CN" b="0" i="1" smtClean="0">
                            <a:latin typeface="Cambria Math"/>
                          </a:rPr>
                        </m:ctrlPr>
                      </m:dPr>
                      <m:e>
                        <m:r>
                          <a:rPr lang="en-US" altLang="zh-CN" b="0" i="1" smtClean="0">
                            <a:latin typeface="Cambria Math"/>
                          </a:rPr>
                          <m:t>2.9</m:t>
                        </m:r>
                        <m:r>
                          <a:rPr lang="en-US" altLang="zh-CN" b="0" i="1" smtClean="0">
                            <a:latin typeface="Cambria Math"/>
                            <a:ea typeface="Cambria Math"/>
                          </a:rPr>
                          <m:t>±0.5</m:t>
                        </m:r>
                      </m:e>
                    </m:d>
                    <m:r>
                      <a:rPr lang="en-US" altLang="zh-CN" b="0" i="1" smtClean="0">
                        <a:latin typeface="Cambria Math"/>
                        <a:ea typeface="Cambria Math"/>
                      </a:rPr>
                      <m:t>×</m:t>
                    </m:r>
                    <m:sSup>
                      <m:sSupPr>
                        <m:ctrlPr>
                          <a:rPr lang="en-US" altLang="zh-CN" b="0" i="1" smtClean="0">
                            <a:latin typeface="Cambria Math"/>
                            <a:ea typeface="Cambria Math"/>
                          </a:rPr>
                        </m:ctrlPr>
                      </m:sSupPr>
                      <m:e>
                        <m:r>
                          <a:rPr lang="en-US" altLang="zh-CN" b="0" i="1" smtClean="0">
                            <a:latin typeface="Cambria Math"/>
                            <a:ea typeface="Cambria Math"/>
                          </a:rPr>
                          <m:t>10</m:t>
                        </m:r>
                      </m:e>
                      <m:sup>
                        <m:r>
                          <a:rPr lang="en-US" altLang="zh-CN" b="0" i="1" smtClean="0">
                            <a:latin typeface="Cambria Math"/>
                            <a:ea typeface="Cambria Math"/>
                          </a:rPr>
                          <m:t>−2</m:t>
                        </m:r>
                      </m:sup>
                    </m:sSup>
                  </m:oMath>
                </a14:m>
                <a:r>
                  <a:rPr lang="en-US" altLang="zh-CN" b="0" dirty="0" smtClean="0">
                    <a:ea typeface="Cambria Math"/>
                  </a:rPr>
                  <a:t>=0.10</a:t>
                </a:r>
                <a14:m>
                  <m:oMath xmlns:m="http://schemas.openxmlformats.org/officeDocument/2006/math">
                    <m:r>
                      <a:rPr lang="en-US" altLang="zh-CN" b="0" i="1" smtClean="0">
                        <a:latin typeface="Cambria Math"/>
                        <a:ea typeface="Cambria Math"/>
                      </a:rPr>
                      <m:t>±0.02(</m:t>
                    </m:r>
                    <m:r>
                      <a:rPr lang="en-US" altLang="zh-CN" b="0" i="1" smtClean="0">
                        <a:latin typeface="Cambria Math"/>
                        <a:ea typeface="Cambria Math"/>
                      </a:rPr>
                      <m:t>𝑊</m:t>
                    </m:r>
                    <m:r>
                      <a:rPr lang="en-US" altLang="zh-CN" b="0" i="1" smtClean="0">
                        <a:latin typeface="Cambria Math"/>
                        <a:ea typeface="Cambria Math"/>
                      </a:rPr>
                      <m:t>/</m:t>
                    </m:r>
                    <m:r>
                      <a:rPr lang="en-US" altLang="zh-CN" b="0" i="1" smtClean="0">
                        <a:latin typeface="Cambria Math"/>
                        <a:ea typeface="Cambria Math"/>
                      </a:rPr>
                      <m:t>𝑚𝐾</m:t>
                    </m:r>
                    <m:r>
                      <a:rPr lang="en-US" altLang="zh-CN" b="0" i="1" smtClean="0">
                        <a:latin typeface="Cambria Math"/>
                        <a:ea typeface="Cambria Math"/>
                      </a:rPr>
                      <m:t>)</m:t>
                    </m:r>
                  </m:oMath>
                </a14:m>
                <a:endParaRPr lang="en-US" altLang="zh-CN" b="0" dirty="0" smtClean="0">
                  <a:ea typeface="Cambria Math"/>
                </a:endParaRPr>
              </a:p>
              <a:p>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123728" y="4152397"/>
                <a:ext cx="6205545" cy="1470146"/>
              </a:xfrm>
              <a:prstGeom prst="rect">
                <a:avLst/>
              </a:prstGeom>
              <a:blipFill rotWithShape="1">
                <a:blip r:embed="rId4"/>
                <a:stretch>
                  <a:fillRect l="-7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5046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Green Kubo </a:t>
            </a:r>
            <a:endParaRPr lang="zh-CN" altLang="en-US" dirty="0"/>
          </a:p>
        </p:txBody>
      </p:sp>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14:m>
                  <m:oMath xmlns:m="http://schemas.openxmlformats.org/officeDocument/2006/math">
                    <m:sSub>
                      <m:sSubPr>
                        <m:ctrlPr>
                          <a:rPr lang="zh-CN" altLang="en-US" i="1">
                            <a:latin typeface="Cambria Math"/>
                          </a:rPr>
                        </m:ctrlPr>
                      </m:sSubPr>
                      <m:e>
                        <m:r>
                          <a:rPr lang="zh-CN" altLang="en-US" i="1">
                            <a:latin typeface="Cambria Math"/>
                          </a:rPr>
                          <m:t>𝜅</m:t>
                        </m:r>
                      </m:e>
                      <m:sub>
                        <m:r>
                          <a:rPr lang="zh-CN" altLang="en-US" i="1">
                            <a:latin typeface="Cambria Math"/>
                          </a:rPr>
                          <m:t>𝜇𝜈</m:t>
                        </m:r>
                      </m:sub>
                    </m:sSub>
                    <m:r>
                      <a:rPr lang="zh-CN" altLang="en-US">
                        <a:latin typeface="Cambria Math"/>
                      </a:rPr>
                      <m:t>=</m:t>
                    </m:r>
                    <m:f>
                      <m:fPr>
                        <m:ctrlPr>
                          <a:rPr lang="zh-CN" altLang="en-US" i="1">
                            <a:latin typeface="Cambria Math"/>
                          </a:rPr>
                        </m:ctrlPr>
                      </m:fPr>
                      <m:num>
                        <m:r>
                          <a:rPr lang="zh-CN" altLang="en-US">
                            <a:latin typeface="Cambria Math"/>
                          </a:rPr>
                          <m:t>1</m:t>
                        </m:r>
                      </m:num>
                      <m:den>
                        <m:r>
                          <a:rPr lang="zh-CN" altLang="en-US" i="1">
                            <a:latin typeface="Cambria Math"/>
                          </a:rPr>
                          <m:t>𝑉</m:t>
                        </m:r>
                        <m:sSub>
                          <m:sSubPr>
                            <m:ctrlPr>
                              <a:rPr lang="zh-CN" altLang="en-US" i="1">
                                <a:latin typeface="Cambria Math"/>
                              </a:rPr>
                            </m:ctrlPr>
                          </m:sSubPr>
                          <m:e>
                            <m:r>
                              <a:rPr lang="zh-CN" altLang="en-US" i="1">
                                <a:latin typeface="Cambria Math"/>
                              </a:rPr>
                              <m:t>𝑘</m:t>
                            </m:r>
                          </m:e>
                          <m:sub>
                            <m:r>
                              <a:rPr lang="zh-CN" altLang="en-US" i="1">
                                <a:latin typeface="Cambria Math"/>
                              </a:rPr>
                              <m:t>𝐵</m:t>
                            </m:r>
                          </m:sub>
                        </m:sSub>
                        <m:r>
                          <a:rPr lang="zh-CN" altLang="en-US" i="1">
                            <a:latin typeface="Cambria Math"/>
                          </a:rPr>
                          <m:t>𝑇</m:t>
                        </m:r>
                      </m:den>
                    </m:f>
                    <m:nary>
                      <m:naryPr>
                        <m:limLoc m:val="undOvr"/>
                        <m:grow m:val="on"/>
                        <m:ctrlPr>
                          <a:rPr lang="zh-CN" altLang="en-US" i="1">
                            <a:latin typeface="Cambria Math"/>
                          </a:rPr>
                        </m:ctrlPr>
                      </m:naryPr>
                      <m:sub>
                        <m:r>
                          <a:rPr lang="zh-CN" altLang="en-US">
                            <a:latin typeface="Cambria Math"/>
                          </a:rPr>
                          <m:t>0</m:t>
                        </m:r>
                      </m:sub>
                      <m:sup>
                        <m:r>
                          <a:rPr lang="zh-CN" altLang="en-US">
                            <a:latin typeface="Cambria Math"/>
                          </a:rPr>
                          <m:t>∞</m:t>
                        </m:r>
                      </m:sup>
                      <m:e>
                        <m:r>
                          <a:rPr lang="zh-CN" altLang="en-US">
                            <a:latin typeface="Cambria Math"/>
                          </a:rPr>
                          <m:t>&lt;</m:t>
                        </m:r>
                        <m:sSub>
                          <m:sSubPr>
                            <m:ctrlPr>
                              <a:rPr lang="zh-CN" altLang="en-US" i="1">
                                <a:latin typeface="Cambria Math"/>
                              </a:rPr>
                            </m:ctrlPr>
                          </m:sSubPr>
                          <m:e>
                            <m:r>
                              <a:rPr lang="zh-CN" altLang="en-US" i="1">
                                <a:latin typeface="Cambria Math"/>
                              </a:rPr>
                              <m:t>𝐽</m:t>
                            </m:r>
                          </m:e>
                          <m:sub>
                            <m:r>
                              <a:rPr lang="zh-CN" altLang="en-US" i="1">
                                <a:latin typeface="Cambria Math"/>
                              </a:rPr>
                              <m:t>𝜇</m:t>
                            </m:r>
                          </m:sub>
                        </m:sSub>
                        <m:r>
                          <a:rPr lang="zh-CN" altLang="en-US">
                            <a:latin typeface="Cambria Math"/>
                          </a:rPr>
                          <m:t>(</m:t>
                        </m:r>
                        <m:r>
                          <a:rPr lang="zh-CN" altLang="en-US" i="1">
                            <a:latin typeface="Cambria Math"/>
                          </a:rPr>
                          <m:t>𝑡</m:t>
                        </m:r>
                        <m:r>
                          <a:rPr lang="zh-CN" altLang="en-US">
                            <a:latin typeface="Cambria Math"/>
                          </a:rPr>
                          <m:t>)</m:t>
                        </m:r>
                        <m:sSub>
                          <m:sSubPr>
                            <m:ctrlPr>
                              <a:rPr lang="zh-CN" altLang="en-US" i="1">
                                <a:latin typeface="Cambria Math"/>
                              </a:rPr>
                            </m:ctrlPr>
                          </m:sSubPr>
                          <m:e>
                            <m:r>
                              <a:rPr lang="zh-CN" altLang="en-US" i="1">
                                <a:latin typeface="Cambria Math"/>
                              </a:rPr>
                              <m:t>𝐽</m:t>
                            </m:r>
                          </m:e>
                          <m:sub>
                            <m:r>
                              <a:rPr lang="zh-CN" altLang="en-US" i="1">
                                <a:latin typeface="Cambria Math"/>
                              </a:rPr>
                              <m:t>𝜇</m:t>
                            </m:r>
                          </m:sub>
                        </m:sSub>
                        <m:r>
                          <a:rPr lang="zh-CN" altLang="en-US">
                            <a:latin typeface="Cambria Math"/>
                          </a:rPr>
                          <m:t>(0)&gt;</m:t>
                        </m:r>
                        <m:r>
                          <a:rPr lang="zh-CN" altLang="en-US" i="1">
                            <a:latin typeface="Cambria Math"/>
                          </a:rPr>
                          <m:t>𝑑𝑡</m:t>
                        </m:r>
                      </m:e>
                    </m:nary>
                  </m:oMath>
                </a14:m>
                <a:endParaRPr lang="en-US" altLang="zh-CN" dirty="0" smtClean="0"/>
              </a:p>
              <a:p>
                <a:r>
                  <a:rPr lang="zh-CN" altLang="en-US" dirty="0" smtClean="0"/>
                  <a:t>热流自关联函数：</a:t>
                </a:r>
                <a14:m>
                  <m:oMath xmlns:m="http://schemas.openxmlformats.org/officeDocument/2006/math">
                    <m:r>
                      <a:rPr lang="zh-CN" altLang="en-US">
                        <a:latin typeface="Cambria Math"/>
                      </a:rPr>
                      <m:t>&lt;</m:t>
                    </m:r>
                    <m:sSub>
                      <m:sSubPr>
                        <m:ctrlPr>
                          <a:rPr lang="zh-CN" altLang="en-US" i="1">
                            <a:latin typeface="Cambria Math"/>
                          </a:rPr>
                        </m:ctrlPr>
                      </m:sSubPr>
                      <m:e>
                        <m:r>
                          <a:rPr lang="zh-CN" altLang="en-US" i="1">
                            <a:latin typeface="Cambria Math"/>
                          </a:rPr>
                          <m:t>𝐽</m:t>
                        </m:r>
                      </m:e>
                      <m:sub>
                        <m:r>
                          <a:rPr lang="zh-CN" altLang="en-US" i="1">
                            <a:latin typeface="Cambria Math"/>
                          </a:rPr>
                          <m:t>𝜇</m:t>
                        </m:r>
                      </m:sub>
                    </m:sSub>
                    <m:r>
                      <a:rPr lang="zh-CN" altLang="en-US">
                        <a:latin typeface="Cambria Math"/>
                      </a:rPr>
                      <m:t>(</m:t>
                    </m:r>
                    <m:r>
                      <a:rPr lang="zh-CN" altLang="en-US" i="1">
                        <a:latin typeface="Cambria Math"/>
                      </a:rPr>
                      <m:t>𝑡</m:t>
                    </m:r>
                    <m:r>
                      <a:rPr lang="zh-CN" altLang="en-US">
                        <a:latin typeface="Cambria Math"/>
                      </a:rPr>
                      <m:t>)</m:t>
                    </m:r>
                    <m:sSub>
                      <m:sSubPr>
                        <m:ctrlPr>
                          <a:rPr lang="zh-CN" altLang="en-US" i="1">
                            <a:latin typeface="Cambria Math"/>
                          </a:rPr>
                        </m:ctrlPr>
                      </m:sSubPr>
                      <m:e>
                        <m:r>
                          <a:rPr lang="zh-CN" altLang="en-US" i="1">
                            <a:latin typeface="Cambria Math"/>
                          </a:rPr>
                          <m:t>𝐽</m:t>
                        </m:r>
                      </m:e>
                      <m:sub>
                        <m:r>
                          <a:rPr lang="zh-CN" altLang="en-US" i="1">
                            <a:latin typeface="Cambria Math"/>
                          </a:rPr>
                          <m:t>𝜇</m:t>
                        </m:r>
                      </m:sub>
                    </m:sSub>
                    <m:r>
                      <a:rPr lang="zh-CN" altLang="en-US">
                        <a:latin typeface="Cambria Math"/>
                      </a:rPr>
                      <m:t>(0)&gt;</m:t>
                    </m:r>
                  </m:oMath>
                </a14:m>
                <a:endParaRPr lang="zh-CN" altLang="en-US" dirty="0"/>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zh-CN" altLang="en-US">
                    <a:noFill/>
                  </a:rPr>
                  <a:t> </a:t>
                </a:r>
              </a:p>
            </p:txBody>
          </p:sp>
        </mc:Fallback>
      </mc:AlternateContent>
      <p:pic>
        <p:nvPicPr>
          <p:cNvPr id="8" name="图片 7" descr="C:\Users\sq\Desktop\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3396373"/>
            <a:ext cx="4191918" cy="2941110"/>
          </a:xfrm>
          <a:prstGeom prst="rect">
            <a:avLst/>
          </a:prstGeom>
          <a:noFill/>
          <a:ln>
            <a:noFill/>
          </a:ln>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3571621"/>
            <a:ext cx="3528392" cy="25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4925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667</TotalTime>
  <Words>795</Words>
  <Application>Microsoft Office PowerPoint</Application>
  <PresentationFormat>全屏显示(4:3)</PresentationFormat>
  <Paragraphs>75</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夏至</vt:lpstr>
      <vt:lpstr>文档</vt:lpstr>
      <vt:lpstr>PowerPoint 演示文稿</vt:lpstr>
      <vt:lpstr>Introduction</vt:lpstr>
      <vt:lpstr>Therostat（直接温控法）</vt:lpstr>
      <vt:lpstr>Therostat（直接温控法）</vt:lpstr>
      <vt:lpstr>Therostat（直接温控法）</vt:lpstr>
      <vt:lpstr>Muller Plathe</vt:lpstr>
      <vt:lpstr>PowerPoint 演示文稿</vt:lpstr>
      <vt:lpstr>PowerPoint 演示文稿</vt:lpstr>
      <vt:lpstr>Green Kubo </vt:lpstr>
      <vt:lpstr>PowerPoint 演示文稿</vt:lpstr>
      <vt:lpstr>热导率与长度Lz的关系--thermostat</vt:lpstr>
      <vt:lpstr>热导率与长度Lz的关系—Muller Plathe</vt:lpstr>
      <vt:lpstr>热导率与长度Lz的关系—Green Kubo</vt:lpstr>
      <vt:lpstr>热导率与平均温度的关系——Green Kubo</vt:lpstr>
      <vt:lpstr>热导率与Ar原子棒横截面积的关系——Muller Plathe</vt:lpstr>
      <vt:lpstr>探究热导率与Ar原子密度的关系——Muller Plathe</vt:lpstr>
      <vt:lpstr>探究热导率与粒子交换速度的关系——Muller Plathe</vt:lpstr>
      <vt:lpstr>实验结果与三种方法比较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固态氩热导率模拟实验 </dc:title>
  <dc:creator>ActIn</dc:creator>
  <cp:lastModifiedBy>sq</cp:lastModifiedBy>
  <cp:revision>23</cp:revision>
  <cp:lastPrinted>2015-11-13T15:10:01Z</cp:lastPrinted>
  <dcterms:created xsi:type="dcterms:W3CDTF">2015-11-13T05:03:25Z</dcterms:created>
  <dcterms:modified xsi:type="dcterms:W3CDTF">2015-11-13T16:23:46Z</dcterms:modified>
</cp:coreProperties>
</file>