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1" r:id="rId9"/>
    <p:sldId id="264" r:id="rId10"/>
    <p:sldId id="263" r:id="rId11"/>
    <p:sldId id="266" r:id="rId12"/>
    <p:sldId id="265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3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4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3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1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AD22-F20A-46E6-9015-218302FA6410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55011-5D82-48AE-91A1-8F73E87FC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jp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545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 Simulation for Calculating Thermal Conductivity of </a:t>
            </a:r>
            <a:b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0262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王嘉卿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11307110156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10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Analyze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373410"/>
              </p:ext>
            </p:extLst>
          </p:nvPr>
        </p:nvGraphicFramePr>
        <p:xfrm>
          <a:off x="814388" y="1955864"/>
          <a:ext cx="29241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3" imgW="1002960" imgH="330120" progId="Equation.DSMT4">
                  <p:embed/>
                </p:oleObj>
              </mc:Choice>
              <mc:Fallback>
                <p:oleObj name="Equation" r:id="rId3" imgW="1002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388" y="1955864"/>
                        <a:ext cx="292417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295302"/>
              </p:ext>
            </p:extLst>
          </p:nvPr>
        </p:nvGraphicFramePr>
        <p:xfrm>
          <a:off x="832105" y="3447288"/>
          <a:ext cx="4773168" cy="10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5" imgW="1993680" imgH="431640" progId="Equation.DSMT4">
                  <p:embed/>
                </p:oleObj>
              </mc:Choice>
              <mc:Fallback>
                <p:oleObj name="Equation" r:id="rId5" imgW="1993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05" y="3447288"/>
                        <a:ext cx="4773168" cy="10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85" y="1371600"/>
            <a:ext cx="6621971" cy="46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Taking data before reaching steady state</a:t>
            </a:r>
          </a:p>
          <a:p>
            <a:r>
              <a:rPr lang="en-US" altLang="zh-CN" dirty="0" smtClean="0"/>
              <a:t>Truncating correlation time</a:t>
            </a:r>
          </a:p>
          <a:p>
            <a:r>
              <a:rPr lang="en-US" altLang="zh-CN" dirty="0" smtClean="0"/>
              <a:t>Variance in each correlation function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9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Analyze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538745"/>
              </p:ext>
            </p:extLst>
          </p:nvPr>
        </p:nvGraphicFramePr>
        <p:xfrm>
          <a:off x="838200" y="1825625"/>
          <a:ext cx="66675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3" imgW="2450880" imgH="431640" progId="Equation.DSMT4">
                  <p:embed/>
                </p:oleObj>
              </mc:Choice>
              <mc:Fallback>
                <p:oleObj name="Equation" r:id="rId3" imgW="2450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666750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20281"/>
              </p:ext>
            </p:extLst>
          </p:nvPr>
        </p:nvGraphicFramePr>
        <p:xfrm>
          <a:off x="832104" y="3135312"/>
          <a:ext cx="53895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5" imgW="1981080" imgH="431640" progId="Equation.DSMT4">
                  <p:embed/>
                </p:oleObj>
              </mc:Choice>
              <mc:Fallback>
                <p:oleObj name="Equation" r:id="rId5" imgW="1981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04" y="3135312"/>
                        <a:ext cx="5389563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内容占位符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301"/>
              </p:ext>
            </p:extLst>
          </p:nvPr>
        </p:nvGraphicFramePr>
        <p:xfrm>
          <a:off x="832104" y="4599813"/>
          <a:ext cx="80343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7" imgW="4203360" imgH="482400" progId="Equation.DSMT4">
                  <p:embed/>
                </p:oleObj>
              </mc:Choice>
              <mc:Fallback>
                <p:oleObj name="Equation" r:id="rId7" imgW="4203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2104" y="4599813"/>
                        <a:ext cx="8034337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62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1371600"/>
            <a:ext cx="6309360" cy="5286406"/>
          </a:xfrm>
        </p:spPr>
      </p:pic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592824" y="3462451"/>
            <a:ext cx="4998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latin typeface="Times New Roman" panose="02020603050405020304" pitchFamily="18" charset="0"/>
              </a:rPr>
              <a:t>Experimental Data: F</a:t>
            </a:r>
            <a:r>
              <a:rPr lang="en-US" altLang="zh-CN" kern="0" dirty="0">
                <a:latin typeface="Times New Roman" panose="02020603050405020304" pitchFamily="18" charset="0"/>
              </a:rPr>
              <a:t>. Clayton and D. N. </a:t>
            </a:r>
            <a:r>
              <a:rPr lang="en-US" altLang="zh-CN" kern="0" dirty="0" err="1">
                <a:latin typeface="Times New Roman" panose="02020603050405020304" pitchFamily="18" charset="0"/>
              </a:rPr>
              <a:t>Batchelder</a:t>
            </a:r>
            <a:r>
              <a:rPr lang="en-US" altLang="zh-CN" kern="0" dirty="0">
                <a:latin typeface="Times New Roman" panose="02020603050405020304" pitchFamily="18" charset="0"/>
              </a:rPr>
              <a:t>. J. Phys. C: Solid State Phys., Vol. 6, 1973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99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Muller-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Direct Thermostat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431222"/>
              </p:ext>
            </p:extLst>
          </p:nvPr>
        </p:nvGraphicFramePr>
        <p:xfrm>
          <a:off x="832104" y="2548731"/>
          <a:ext cx="66452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3" imgW="2489040" imgH="419040" progId="Equation.DSMT4">
                  <p:embed/>
                </p:oleObj>
              </mc:Choice>
              <mc:Fallback>
                <p:oleObj name="Equation" r:id="rId3" imgW="2489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104" y="2548731"/>
                        <a:ext cx="6645275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68079"/>
              </p:ext>
            </p:extLst>
          </p:nvPr>
        </p:nvGraphicFramePr>
        <p:xfrm>
          <a:off x="838200" y="1825625"/>
          <a:ext cx="26447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2644775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853656"/>
            <a:ext cx="5991225" cy="239077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9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32104" y="1152144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2291359"/>
            <a:ext cx="4853686" cy="40665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0" y="414313"/>
            <a:ext cx="5709688" cy="227842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286379" y="561562"/>
            <a:ext cx="0" cy="197132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84883" y="567658"/>
            <a:ext cx="0" cy="197132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14" y="2233881"/>
            <a:ext cx="5761054" cy="41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7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Error Analyze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38319"/>
              </p:ext>
            </p:extLst>
          </p:nvPr>
        </p:nvGraphicFramePr>
        <p:xfrm>
          <a:off x="832104" y="3127375"/>
          <a:ext cx="41687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3" imgW="1562040" imgH="393480" progId="Equation.DSMT4">
                  <p:embed/>
                </p:oleObj>
              </mc:Choice>
              <mc:Fallback>
                <p:oleObj name="Equation" r:id="rId3" imgW="1562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104" y="3127375"/>
                        <a:ext cx="4168775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89895"/>
              </p:ext>
            </p:extLst>
          </p:nvPr>
        </p:nvGraphicFramePr>
        <p:xfrm>
          <a:off x="832104" y="1690688"/>
          <a:ext cx="66452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5" imgW="2489040" imgH="419040" progId="Equation.DSMT4">
                  <p:embed/>
                </p:oleObj>
              </mc:Choice>
              <mc:Fallback>
                <p:oleObj name="Equation" r:id="rId5" imgW="2489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04" y="1690688"/>
                        <a:ext cx="6645275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03" y="2943225"/>
            <a:ext cx="5094097" cy="364659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2104" y="4685954"/>
            <a:ext cx="5053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For a T=70K, 10*10*20 FCC system, </a:t>
            </a:r>
            <a:r>
              <a:rPr lang="en-US" altLang="zh-CN" sz="2400" dirty="0" smtClean="0"/>
              <a:t>kappa=0.345</a:t>
            </a:r>
            <a:r>
              <a:rPr lang="zh-CN" altLang="zh-CN" sz="2400" dirty="0" smtClean="0"/>
              <a:t>±</a:t>
            </a:r>
            <a:r>
              <a:rPr lang="en-US" altLang="zh-CN" sz="2400" dirty="0" smtClean="0"/>
              <a:t>0.052 </a:t>
            </a:r>
            <a:r>
              <a:rPr lang="en-US" altLang="zh-CN" sz="2400" dirty="0" smtClean="0"/>
              <a:t>W/(m*K)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868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Size Effect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a T=70K, 10*10*20 FCC system, kappa=0.3448</a:t>
            </a:r>
            <a:r>
              <a:rPr lang="zh-CN" altLang="zh-CN" dirty="0" smtClean="0"/>
              <a:t>±</a:t>
            </a:r>
            <a:r>
              <a:rPr lang="en-US" altLang="zh-CN" dirty="0" smtClean="0"/>
              <a:t>0.0518 W/(m*K)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                 Patrick K. Schelling, Simon R. </a:t>
            </a:r>
            <a:r>
              <a:rPr lang="en-US" altLang="zh-CN" dirty="0" err="1" smtClean="0"/>
              <a:t>Phillpot</a:t>
            </a:r>
            <a:r>
              <a:rPr lang="en-US" altLang="zh-CN" dirty="0" smtClean="0"/>
              <a:t> and Pawel </a:t>
            </a:r>
            <a:r>
              <a:rPr lang="en-US" altLang="zh-CN" dirty="0" err="1" smtClean="0"/>
              <a:t>Keblinski</a:t>
            </a:r>
            <a:r>
              <a:rPr lang="en-US" altLang="zh-CN" dirty="0" smtClean="0"/>
              <a:t>. PHYSICAL REVIEW B, VOLUME 65, 144306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41848"/>
              </p:ext>
            </p:extLst>
          </p:nvPr>
        </p:nvGraphicFramePr>
        <p:xfrm>
          <a:off x="1330325" y="2506663"/>
          <a:ext cx="15668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774360" imgH="444240" progId="Equation.DSMT4">
                  <p:embed/>
                </p:oleObj>
              </mc:Choice>
              <mc:Fallback>
                <p:oleObj name="Equation" r:id="rId3" imgW="774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325" y="2506663"/>
                        <a:ext cx="1566863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2941"/>
              </p:ext>
            </p:extLst>
          </p:nvPr>
        </p:nvGraphicFramePr>
        <p:xfrm>
          <a:off x="1266698" y="4185074"/>
          <a:ext cx="3607038" cy="60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5" imgW="1358640" imgH="228600" progId="Equation.DSMT4">
                  <p:embed/>
                </p:oleObj>
              </mc:Choice>
              <mc:Fallback>
                <p:oleObj name="Equation" r:id="rId5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6698" y="4185074"/>
                        <a:ext cx="3607038" cy="60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5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Size Effect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9" y="1828800"/>
            <a:ext cx="5591235" cy="4684713"/>
          </a:xfrm>
        </p:spPr>
      </p:pic>
      <p:cxnSp>
        <p:nvCxnSpPr>
          <p:cNvPr id="5" name="直接连接符 4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90661"/>
              </p:ext>
            </p:extLst>
          </p:nvPr>
        </p:nvGraphicFramePr>
        <p:xfrm>
          <a:off x="6684264" y="4376801"/>
          <a:ext cx="39433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4" imgW="1485720" imgH="253800" progId="Equation.DSMT4">
                  <p:embed/>
                </p:oleObj>
              </mc:Choice>
              <mc:Fallback>
                <p:oleObj name="Equation" r:id="rId4" imgW="1485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4264" y="4376801"/>
                        <a:ext cx="394335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97306"/>
              </p:ext>
            </p:extLst>
          </p:nvPr>
        </p:nvGraphicFramePr>
        <p:xfrm>
          <a:off x="6684264" y="3122145"/>
          <a:ext cx="4396620" cy="442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6" imgW="1765080" imgH="177480" progId="Equation.DSMT4">
                  <p:embed/>
                </p:oleObj>
              </mc:Choice>
              <mc:Fallback>
                <p:oleObj name="Equation" r:id="rId6" imgW="1765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84264" y="3122145"/>
                        <a:ext cx="4396620" cy="442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0472"/>
            <a:ext cx="10515600" cy="4686491"/>
          </a:xfrm>
        </p:spPr>
        <p:txBody>
          <a:bodyPr/>
          <a:lstStyle/>
          <a:p>
            <a:r>
              <a:rPr lang="en-US" altLang="zh-CN" dirty="0" smtClean="0"/>
              <a:t>EMD – Green-Kubo Method</a:t>
            </a:r>
          </a:p>
          <a:p>
            <a:pPr lvl="1"/>
            <a:r>
              <a:rPr lang="en-US" altLang="zh-CN" dirty="0" smtClean="0"/>
              <a:t>Formulation</a:t>
            </a:r>
          </a:p>
          <a:p>
            <a:pPr lvl="1"/>
            <a:r>
              <a:rPr lang="en-US" altLang="zh-CN" dirty="0" smtClean="0"/>
              <a:t>Error Analyze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NEMD – Muller-</a:t>
            </a:r>
            <a:r>
              <a:rPr lang="en-US" altLang="zh-CN" dirty="0" err="1" smtClean="0"/>
              <a:t>Plathe</a:t>
            </a:r>
            <a:r>
              <a:rPr lang="en-US" altLang="zh-CN" dirty="0" smtClean="0"/>
              <a:t> Method &amp; Direct Thermostat</a:t>
            </a:r>
          </a:p>
          <a:p>
            <a:pPr lvl="1"/>
            <a:r>
              <a:rPr lang="en-US" altLang="zh-CN" dirty="0" smtClean="0"/>
              <a:t>Formulation</a:t>
            </a:r>
          </a:p>
          <a:p>
            <a:pPr lvl="1"/>
            <a:r>
              <a:rPr lang="en-US" altLang="zh-CN" dirty="0" smtClean="0"/>
              <a:t>Finite Size Effect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2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Green-Kubo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NVT + Small Fluctuation + Linear Response Theorem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033149"/>
              </p:ext>
            </p:extLst>
          </p:nvPr>
        </p:nvGraphicFramePr>
        <p:xfrm>
          <a:off x="1073785" y="2378076"/>
          <a:ext cx="58134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3" imgW="1993680" imgH="431640" progId="Equation.DSMT4">
                  <p:embed/>
                </p:oleObj>
              </mc:Choice>
              <mc:Fallback>
                <p:oleObj name="Equation" r:id="rId3" imgW="1993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785" y="2378076"/>
                        <a:ext cx="5813425" cy="12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97606"/>
              </p:ext>
            </p:extLst>
          </p:nvPr>
        </p:nvGraphicFramePr>
        <p:xfrm>
          <a:off x="1073785" y="4001294"/>
          <a:ext cx="28876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5" imgW="990360" imgH="330120" progId="Equation.DSMT4">
                  <p:embed/>
                </p:oleObj>
              </mc:Choice>
              <mc:Fallback>
                <p:oleObj name="Equation" r:id="rId5" imgW="990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785" y="4001294"/>
                        <a:ext cx="2887662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48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 Implementation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Interpretation: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895330"/>
              </p:ext>
            </p:extLst>
          </p:nvPr>
        </p:nvGraphicFramePr>
        <p:xfrm>
          <a:off x="832104" y="1444823"/>
          <a:ext cx="96075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3" imgW="3530520" imgH="393480" progId="Equation.DSMT4">
                  <p:embed/>
                </p:oleObj>
              </mc:Choice>
              <mc:Fallback>
                <p:oleObj name="Equation" r:id="rId3" imgW="3530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104" y="1444823"/>
                        <a:ext cx="9607550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437115"/>
              </p:ext>
            </p:extLst>
          </p:nvPr>
        </p:nvGraphicFramePr>
        <p:xfrm>
          <a:off x="832104" y="3343077"/>
          <a:ext cx="92583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5" imgW="3403440" imgH="431640" progId="Equation.DSMT4">
                  <p:embed/>
                </p:oleObj>
              </mc:Choice>
              <mc:Fallback>
                <p:oleObj name="Equation" r:id="rId5" imgW="340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04" y="3343077"/>
                        <a:ext cx="925830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873859"/>
              </p:ext>
            </p:extLst>
          </p:nvPr>
        </p:nvGraphicFramePr>
        <p:xfrm>
          <a:off x="832104" y="4899597"/>
          <a:ext cx="51482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7" imgW="1892160" imgH="431640" progId="Equation.DSMT4">
                  <p:embed/>
                </p:oleObj>
              </mc:Choice>
              <mc:Fallback>
                <p:oleObj name="Equation" r:id="rId7" imgW="189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2104" y="4899597"/>
                        <a:ext cx="5148263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36123"/>
              </p:ext>
            </p:extLst>
          </p:nvPr>
        </p:nvGraphicFramePr>
        <p:xfrm>
          <a:off x="2216785" y="2603969"/>
          <a:ext cx="7758430" cy="65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9" imgW="3327120" imgH="279360" progId="Equation.DSMT4">
                  <p:embed/>
                </p:oleObj>
              </mc:Choice>
              <mc:Fallback>
                <p:oleObj name="Equation" r:id="rId9" imgW="332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6785" y="2603969"/>
                        <a:ext cx="7758430" cy="65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 FCC Lattice, 4000 Argon Atoms</a:t>
            </a:r>
          </a:p>
          <a:p>
            <a:r>
              <a:rPr lang="en-US" altLang="zh-CN" dirty="0" smtClean="0"/>
              <a:t>NVT Ensemble</a:t>
            </a:r>
          </a:p>
          <a:p>
            <a:r>
              <a:rPr lang="en-US" altLang="zh-CN" dirty="0" smtClean="0"/>
              <a:t>Relax in NVE</a:t>
            </a:r>
          </a:p>
          <a:p>
            <a:r>
              <a:rPr lang="en-US" altLang="zh-CN" dirty="0" smtClean="0"/>
              <a:t>Taking data,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Result: </a:t>
            </a:r>
            <a:r>
              <a:rPr lang="en-US" altLang="zh-CN" dirty="0" smtClean="0"/>
              <a:t>T=70K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kappa=0.4596 </a:t>
            </a:r>
            <a:r>
              <a:rPr lang="zh-CN" altLang="zh-CN" dirty="0" smtClean="0"/>
              <a:t>±</a:t>
            </a:r>
            <a:r>
              <a:rPr lang="en-US" altLang="zh-CN" dirty="0" smtClean="0"/>
              <a:t>0.0028</a:t>
            </a:r>
            <a:r>
              <a:rPr lang="en-US" altLang="zh-CN" dirty="0" smtClean="0"/>
              <a:t>W</a:t>
            </a:r>
            <a:r>
              <a:rPr lang="en-US" altLang="zh-CN" dirty="0" smtClean="0"/>
              <a:t>/(m*K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46729"/>
              </p:ext>
            </p:extLst>
          </p:nvPr>
        </p:nvGraphicFramePr>
        <p:xfrm>
          <a:off x="3073146" y="3229233"/>
          <a:ext cx="2532126" cy="77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3" imgW="1498320" imgH="457200" progId="Equation.DSMT4">
                  <p:embed/>
                </p:oleObj>
              </mc:Choice>
              <mc:Fallback>
                <p:oleObj name="Equation" r:id="rId3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3146" y="3229233"/>
                        <a:ext cx="2532126" cy="772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0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Taking data before reaching steady state</a:t>
            </a:r>
          </a:p>
          <a:p>
            <a:r>
              <a:rPr lang="en-US" altLang="zh-CN" dirty="0" smtClean="0"/>
              <a:t>Truncating correlation time</a:t>
            </a:r>
          </a:p>
          <a:p>
            <a:r>
              <a:rPr lang="en-US" altLang="zh-CN" dirty="0" smtClean="0"/>
              <a:t>Variance in each correlation function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1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Hellinger Metric</a:t>
            </a:r>
          </a:p>
          <a:p>
            <a:pPr marL="0" indent="0">
              <a:buNone/>
            </a:pPr>
            <a:r>
              <a:rPr lang="en-US" altLang="zh-CN" sz="2000" i="1" dirty="0" smtClean="0"/>
              <a:t>Reese E. Jones and </a:t>
            </a:r>
            <a:r>
              <a:rPr lang="en-US" altLang="zh-CN" sz="2000" i="1" dirty="0" err="1" smtClean="0"/>
              <a:t>Kranthi</a:t>
            </a:r>
            <a:r>
              <a:rPr lang="en-US" altLang="zh-CN" sz="2000" i="1" dirty="0" smtClean="0"/>
              <a:t> K. </a:t>
            </a:r>
            <a:r>
              <a:rPr lang="en-US" altLang="zh-CN" sz="2000" i="1" dirty="0" err="1" smtClean="0"/>
              <a:t>Mandadapu</a:t>
            </a:r>
            <a:r>
              <a:rPr lang="en-US" altLang="zh-CN" sz="2000" i="1" dirty="0" smtClean="0"/>
              <a:t>. The Journal of Chemical Physics 136, 154102 (2012)</a:t>
            </a:r>
            <a:endParaRPr lang="zh-CN" altLang="en-US" sz="2000" i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95478"/>
              </p:ext>
            </p:extLst>
          </p:nvPr>
        </p:nvGraphicFramePr>
        <p:xfrm>
          <a:off x="832104" y="3372930"/>
          <a:ext cx="5790819" cy="103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2552400" imgH="457200" progId="Equation.DSMT4">
                  <p:embed/>
                </p:oleObj>
              </mc:Choice>
              <mc:Fallback>
                <p:oleObj name="Equation" r:id="rId3" imgW="2552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104" y="3372930"/>
                        <a:ext cx="5790819" cy="1038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7" y="3026664"/>
            <a:ext cx="4355284" cy="32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7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Analyze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32" y="1754696"/>
            <a:ext cx="7243304" cy="4351338"/>
          </a:xfr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80113"/>
              </p:ext>
            </p:extLst>
          </p:nvPr>
        </p:nvGraphicFramePr>
        <p:xfrm>
          <a:off x="740665" y="3095934"/>
          <a:ext cx="4654296" cy="83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4" imgW="2552400" imgH="457200" progId="Equation.DSMT4">
                  <p:embed/>
                </p:oleObj>
              </mc:Choice>
              <mc:Fallback>
                <p:oleObj name="Equation" r:id="rId4" imgW="2552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665" y="3095934"/>
                        <a:ext cx="4654296" cy="834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8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Taking data before reaching steady state</a:t>
            </a:r>
          </a:p>
          <a:p>
            <a:r>
              <a:rPr lang="en-US" altLang="zh-CN" dirty="0" smtClean="0"/>
              <a:t>Truncating correlation time</a:t>
            </a:r>
          </a:p>
          <a:p>
            <a:r>
              <a:rPr lang="en-US" altLang="zh-CN" dirty="0" smtClean="0"/>
              <a:t>Variance in each correlation function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32104" y="1371600"/>
            <a:ext cx="477316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6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252</Words>
  <Application>Microsoft Office PowerPoint</Application>
  <PresentationFormat>宽屏</PresentationFormat>
  <Paragraphs>60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华文楷体</vt:lpstr>
      <vt:lpstr>宋体</vt:lpstr>
      <vt:lpstr>Arial</vt:lpstr>
      <vt:lpstr>Calibri</vt:lpstr>
      <vt:lpstr>Calibri Light</vt:lpstr>
      <vt:lpstr>Times New Roman</vt:lpstr>
      <vt:lpstr>Office 主题</vt:lpstr>
      <vt:lpstr>MathType 6.0 Equation</vt:lpstr>
      <vt:lpstr>Equation</vt:lpstr>
      <vt:lpstr>MD Simulation for Calculating Thermal Conductivity of  Argon</vt:lpstr>
      <vt:lpstr>Content</vt:lpstr>
      <vt:lpstr>Green-Kubo Method</vt:lpstr>
      <vt:lpstr>MD Implementation</vt:lpstr>
      <vt:lpstr>MD Implementation</vt:lpstr>
      <vt:lpstr>Error Analyze</vt:lpstr>
      <vt:lpstr>Error Analyze</vt:lpstr>
      <vt:lpstr>Error Analyze</vt:lpstr>
      <vt:lpstr>Error Analyze</vt:lpstr>
      <vt:lpstr>Error Analyze</vt:lpstr>
      <vt:lpstr>Error Analyze</vt:lpstr>
      <vt:lpstr>Error Analyze</vt:lpstr>
      <vt:lpstr>Final Result</vt:lpstr>
      <vt:lpstr>Muller-Plathe &amp; Direct Thermostat Method</vt:lpstr>
      <vt:lpstr>PowerPoint 演示文稿</vt:lpstr>
      <vt:lpstr>Result &amp; Error Analyze</vt:lpstr>
      <vt:lpstr>Finite Size Effect</vt:lpstr>
      <vt:lpstr>Finite Size Effect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Jiaqing Wang</dc:creator>
  <cp:lastModifiedBy>Jiaqing Wang</cp:lastModifiedBy>
  <cp:revision>57</cp:revision>
  <dcterms:created xsi:type="dcterms:W3CDTF">2015-11-13T10:42:33Z</dcterms:created>
  <dcterms:modified xsi:type="dcterms:W3CDTF">2015-11-14T02:21:38Z</dcterms:modified>
</cp:coreProperties>
</file>