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57" r:id="rId3"/>
    <p:sldId id="267" r:id="rId4"/>
    <p:sldId id="264" r:id="rId5"/>
    <p:sldId id="265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96FCFE"/>
    <a:srgbClr val="96EDFE"/>
    <a:srgbClr val="95E3FF"/>
    <a:srgbClr val="000099"/>
    <a:srgbClr val="02809E"/>
    <a:srgbClr val="394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0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28D3E5E-462C-47CF-A7CF-5978EA832B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14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三联素材  www.3lian.com</a:t>
            </a:r>
          </a:p>
        </p:txBody>
      </p:sp>
    </p:spTree>
    <p:extLst>
      <p:ext uri="{BB962C8B-B14F-4D97-AF65-F5344CB8AC3E}">
        <p14:creationId xmlns:p14="http://schemas.microsoft.com/office/powerpoint/2010/main" val="299882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3048000"/>
            <a:ext cx="6172200" cy="7620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733800"/>
            <a:ext cx="5486400" cy="304800"/>
          </a:xfrm>
        </p:spPr>
        <p:txBody>
          <a:bodyPr/>
          <a:lstStyle>
            <a:lvl1pPr marL="0" indent="0">
              <a:buFontTx/>
              <a:buNone/>
              <a:defRPr sz="2000">
                <a:latin typeface="Eras Bold ITC" panose="020B0907030504020204" pitchFamily="34" charset="0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54F8D-FC29-4B74-AB74-2A6516467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10666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A8B3A-355F-490F-9C4A-5EF1336E0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98187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0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0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3B6A-0BE7-45A8-9A11-B8DDD685EF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325577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523DE-0203-4C24-B24F-CAA1576801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09224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C5246-A028-4873-A89F-2D376ACC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726485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44958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4958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1166D-300D-4B74-BECD-2645FBA685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97432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06B7E-8B47-4964-8807-4652C0FB2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359001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2270-116C-4923-A610-AFA1568C95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503240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4D0E3-3BC9-4401-AAF7-24363B1C89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2431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3C4DE-F697-490B-9E73-5355D02F7A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93839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E13CF-7EFA-484F-8A64-7A56E48690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5806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685800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1366E9-0CE4-469D-88FD-B83BA311D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anklin Gothic Heavy" panose="020B0903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60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075" name="标题 1"/>
          <p:cNvSpPr>
            <a:spLocks noGrp="1"/>
          </p:cNvSpPr>
          <p:nvPr>
            <p:ph type="ctrTitle"/>
          </p:nvPr>
        </p:nvSpPr>
        <p:spPr>
          <a:xfrm>
            <a:off x="179512" y="2852936"/>
            <a:ext cx="8812212" cy="2951162"/>
          </a:xfrm>
        </p:spPr>
        <p:txBody>
          <a:bodyPr/>
          <a:lstStyle/>
          <a:p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固体氩的热传导模拟计算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顾慧珺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12307110383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7801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，热导率与体系尺寸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模拟条件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T=119.8K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a=5.09Angstroms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三个方向都是周期性边条，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受尺寸影响小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4" name="图片 3" descr="C:\Users\Administrator\Desktop\task\Graph1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2" t="10860" r="13018" b="6436"/>
          <a:stretch/>
        </p:blipFill>
        <p:spPr bwMode="auto">
          <a:xfrm>
            <a:off x="350262" y="2276872"/>
            <a:ext cx="3861698" cy="2952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C:\Users\Administrator\Desktop\task\Graph12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t="10268" r="13426" b="6631"/>
          <a:stretch/>
        </p:blipFill>
        <p:spPr bwMode="auto">
          <a:xfrm>
            <a:off x="4572000" y="2276872"/>
            <a:ext cx="3888432" cy="29349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334182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5780112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二，</a:t>
                </a:r>
                <a:r>
                  <a:rPr lang="en-US" altLang="zh-CN" dirty="0" smtClean="0"/>
                  <a:t>Muller </a:t>
                </a:r>
                <a:r>
                  <a:rPr lang="en-US" altLang="zh-CN" dirty="0" err="1" smtClean="0"/>
                  <a:t>Plathe</a:t>
                </a:r>
                <a:r>
                  <a:rPr lang="zh-CN" altLang="en-US" dirty="0" smtClean="0"/>
                  <a:t>方法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，计算热导率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dirty="0"/>
                  <a:t>模拟</a:t>
                </a:r>
                <a:r>
                  <a:rPr lang="zh-CN" altLang="zh-CN" dirty="0" smtClean="0"/>
                  <a:t>条件：</a:t>
                </a:r>
                <a:r>
                  <a:rPr lang="en-US" altLang="zh-CN" dirty="0" smtClean="0"/>
                  <a:t>T=119.8K</a:t>
                </a:r>
                <a:r>
                  <a:rPr lang="zh-CN" altLang="zh-CN" dirty="0" smtClean="0"/>
                  <a:t>，</a:t>
                </a:r>
                <a:r>
                  <a:rPr lang="en-US" altLang="zh-CN" dirty="0" smtClean="0"/>
                  <a:t>a=5.09Angstroms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×20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dz</m:t>
                        </m:r>
                      </m:den>
                    </m:f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(0.53±0.04)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5780112"/>
              </a:xfrm>
              <a:blipFill rotWithShape="0">
                <a:blip r:embed="rId2"/>
                <a:stretch>
                  <a:fillRect l="-1000" b="-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1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0" t="9080" r="12878" b="6418"/>
          <a:stretch/>
        </p:blipFill>
        <p:spPr bwMode="auto">
          <a:xfrm>
            <a:off x="251520" y="2492896"/>
            <a:ext cx="3672408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C:\Users\Administrator\Desktop\task\Graph15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10462" r="13017" b="6807"/>
          <a:stretch/>
        </p:blipFill>
        <p:spPr bwMode="auto">
          <a:xfrm>
            <a:off x="4572000" y="2492896"/>
            <a:ext cx="3700063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2311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476672"/>
                <a:ext cx="9144000" cy="592412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2</a:t>
                </a:r>
                <a:r>
                  <a:rPr lang="zh-CN" altLang="zh-CN" dirty="0"/>
                  <a:t>，粒子交换动量的时间间隔对结果的</a:t>
                </a:r>
                <a:r>
                  <a:rPr lang="zh-CN" altLang="zh-CN" dirty="0" smtClean="0"/>
                  <a:t>影响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dirty="0"/>
                  <a:t>模拟条件：</a:t>
                </a:r>
                <a:r>
                  <a:rPr lang="en-US" altLang="zh-CN" dirty="0"/>
                  <a:t>T=119.8K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a=5.09Angstroms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×20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76672"/>
                <a:ext cx="9144000" cy="5924128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2-single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10680" r="12883" b="5841"/>
          <a:stretch/>
        </p:blipFill>
        <p:spPr bwMode="auto">
          <a:xfrm>
            <a:off x="287262" y="4353031"/>
            <a:ext cx="3312368" cy="2388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 descr="C:\Users\Administrator\Desktop\task\Graph19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7" t="10462" r="12879" b="5637"/>
          <a:stretch/>
        </p:blipFill>
        <p:spPr bwMode="auto">
          <a:xfrm>
            <a:off x="287262" y="1718545"/>
            <a:ext cx="3312368" cy="24556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C:\Users\Administrator\Desktop\task\Graph20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t="11054" r="12730" b="5038"/>
          <a:stretch/>
        </p:blipFill>
        <p:spPr bwMode="auto">
          <a:xfrm>
            <a:off x="4427984" y="2396957"/>
            <a:ext cx="4157852" cy="33843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7643746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144000" cy="5791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3</a:t>
                </a:r>
                <a:r>
                  <a:rPr lang="zh-CN" altLang="zh-CN" dirty="0"/>
                  <a:t>，验证</a:t>
                </a:r>
                <a:r>
                  <a:rPr lang="zh-CN" altLang="zh-CN" dirty="0" smtClean="0"/>
                  <a:t>连续性方程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dirty="0"/>
                  <a:t>模拟条件：</a:t>
                </a:r>
                <a:r>
                  <a:rPr lang="en-US" altLang="zh-CN" dirty="0"/>
                  <a:t>T=119.8K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a=5.09Angstroms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×20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box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altLang="zh-C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</a:t>
                </a:r>
                <a:r>
                  <a:rPr lang="zh-CN" altLang="en-US" dirty="0" smtClean="0"/>
                  <a:t>每一截面热流平均值：</a:t>
                </a:r>
                <a:r>
                  <a:rPr lang="en-US" altLang="zh-CN" dirty="0" smtClean="0"/>
                  <a:t>-0.33,0.34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   </a:t>
                </a:r>
                <a:r>
                  <a:rPr lang="zh-CN" altLang="en-US" dirty="0" smtClean="0"/>
                  <a:t>冷热区：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CN" dirty="0" smtClean="0"/>
                  <a:t>=0.32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144000" cy="5791200"/>
              </a:xfrm>
              <a:blipFill rotWithShape="0">
                <a:blip r:embed="rId2"/>
                <a:stretch>
                  <a:fillRect l="-1000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3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9052" r="8855" b="4981"/>
          <a:stretch/>
        </p:blipFill>
        <p:spPr bwMode="auto">
          <a:xfrm>
            <a:off x="107504" y="2276872"/>
            <a:ext cx="4176464" cy="3960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8237376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58521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，热导率与体系尺寸的关系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）改变</a:t>
            </a:r>
            <a:r>
              <a:rPr lang="en-US" altLang="zh-CN" dirty="0" smtClean="0"/>
              <a:t>z</a:t>
            </a:r>
          </a:p>
          <a:p>
            <a:pPr marL="0" indent="0">
              <a:buNone/>
            </a:pPr>
            <a:r>
              <a:rPr lang="zh-CN" altLang="zh-CN" dirty="0"/>
              <a:t>模拟条件：</a:t>
            </a:r>
            <a:r>
              <a:rPr lang="en-US" altLang="zh-CN" dirty="0"/>
              <a:t>T=119.8K</a:t>
            </a:r>
            <a:r>
              <a:rPr lang="zh-CN" altLang="zh-CN" dirty="0"/>
              <a:t>，</a:t>
            </a:r>
            <a:r>
              <a:rPr lang="en-US" altLang="zh-CN" dirty="0" smtClean="0"/>
              <a:t>a=5.09Angstroms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x=y=10a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声子在</a:t>
            </a:r>
            <a:r>
              <a:rPr lang="en-US" altLang="zh-CN" dirty="0" smtClean="0"/>
              <a:t>z</a:t>
            </a:r>
            <a:r>
              <a:rPr lang="zh-CN" altLang="en-US" dirty="0" smtClean="0"/>
              <a:t>方向边界散射            平均自由程减小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C:\Users\Administrator\Desktop\task\Graph2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10462" r="12462" b="6017"/>
          <a:stretch/>
        </p:blipFill>
        <p:spPr bwMode="auto">
          <a:xfrm>
            <a:off x="1547664" y="2132856"/>
            <a:ext cx="4284984" cy="3433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右箭头 5"/>
          <p:cNvSpPr/>
          <p:nvPr/>
        </p:nvSpPr>
        <p:spPr>
          <a:xfrm>
            <a:off x="3059832" y="5949280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2287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）改变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zh-CN" dirty="0"/>
              <a:t>模拟条件：</a:t>
            </a:r>
            <a:r>
              <a:rPr lang="en-US" altLang="zh-CN" dirty="0"/>
              <a:t>T=119.8K</a:t>
            </a:r>
            <a:r>
              <a:rPr lang="zh-CN" altLang="zh-CN" dirty="0"/>
              <a:t>，</a:t>
            </a:r>
            <a:r>
              <a:rPr lang="en-US" altLang="zh-CN" dirty="0"/>
              <a:t>a=5.09Angstroms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z=20a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x=y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 smtClean="0"/>
              <a:t>x,y</a:t>
            </a:r>
            <a:r>
              <a:rPr lang="zh-CN" altLang="zh-CN" dirty="0"/>
              <a:t>方向上采用周期性</a:t>
            </a:r>
            <a:r>
              <a:rPr lang="zh-CN" altLang="zh-CN" dirty="0" smtClean="0"/>
              <a:t>边界条件</a:t>
            </a:r>
            <a:r>
              <a:rPr lang="zh-CN" altLang="en-US" dirty="0" smtClean="0"/>
              <a:t>，忽略其对声子的散射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C:\Users\Administrator\Desktop\task\Graph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2" t="9475" r="13284" b="6032"/>
          <a:stretch/>
        </p:blipFill>
        <p:spPr bwMode="auto">
          <a:xfrm>
            <a:off x="2051720" y="2276872"/>
            <a:ext cx="4176464" cy="30963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6524724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144000" cy="57801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）拟合得到无穷大体系的热导率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dirty="0"/>
                  <a:t>模拟条件：</a:t>
                </a:r>
                <a:r>
                  <a:rPr lang="en-US" altLang="zh-CN" dirty="0"/>
                  <a:t>T=119.8K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a=5.09Angstroms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z=2x=2y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0.79±0.02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Green Kubo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=(0.81±0.07)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144000" cy="5780112"/>
              </a:xfrm>
              <a:blipFill rotWithShape="0">
                <a:blip r:embed="rId2"/>
                <a:stretch>
                  <a:fillRect l="-1000" t="-844" b="-1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16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10067" r="11630" b="5637"/>
          <a:stretch/>
        </p:blipFill>
        <p:spPr bwMode="auto">
          <a:xfrm>
            <a:off x="2195736" y="1916832"/>
            <a:ext cx="3744416" cy="27363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右箭头 4"/>
          <p:cNvSpPr/>
          <p:nvPr/>
        </p:nvSpPr>
        <p:spPr>
          <a:xfrm>
            <a:off x="1475656" y="5157192"/>
            <a:ext cx="100811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3269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57150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三</a:t>
                </a:r>
                <a:r>
                  <a:rPr lang="zh-CN" altLang="en-US" smtClean="0"/>
                  <a:t>，</a:t>
                </a:r>
                <a:r>
                  <a:rPr lang="en-US" altLang="zh-CN" dirty="0" smtClean="0"/>
                  <a:t>Thermostat</a:t>
                </a:r>
                <a:r>
                  <a:rPr lang="zh-CN" altLang="en-US" dirty="0" smtClean="0"/>
                  <a:t>方法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，计算热导率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zh-CN" dirty="0"/>
                  <a:t>模拟条件：</a:t>
                </a:r>
                <a:r>
                  <a:rPr lang="en-US" altLang="zh-CN" dirty="0"/>
                  <a:t>T=119.8K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a=5.09Angstroms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×20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                                                        </a:t>
                </a:r>
                <a:r>
                  <a:rPr lang="el-GR" altLang="zh-CN" dirty="0"/>
                  <a:t>κ=(0.506±0.017)</a:t>
                </a:r>
                <a:r>
                  <a:rPr lang="en-US" altLang="zh-CN" dirty="0" smtClean="0"/>
                  <a:t>W/</a:t>
                </a:r>
                <a:r>
                  <a:rPr lang="en-US" altLang="zh-CN" dirty="0" err="1" smtClean="0"/>
                  <a:t>mK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                                               </a:t>
                </a:r>
                <a:r>
                  <a:rPr lang="zh-CN" altLang="en-US" dirty="0" smtClean="0"/>
                  <a:t>相同条件下的</a:t>
                </a:r>
                <a:r>
                  <a:rPr lang="en-US" altLang="zh-CN" dirty="0" smtClean="0"/>
                  <a:t>Muller </a:t>
                </a:r>
                <a:r>
                  <a:rPr lang="en-US" altLang="zh-CN" dirty="0" err="1" smtClean="0"/>
                  <a:t>Plathe</a:t>
                </a:r>
                <a:r>
                  <a:rPr lang="zh-CN" altLang="en-US" dirty="0" smtClean="0"/>
                  <a:t>方法：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(0.53±0.04)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=          </a:t>
                </a:r>
                <a:r>
                  <a:rPr lang="el-GR" altLang="zh-CN" dirty="0" smtClean="0">
                    <a:ea typeface="宋体" panose="02010600030101010101" pitchFamily="2" charset="-122"/>
                  </a:rPr>
                  <a:t>κ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=</a:t>
                </a:r>
                <a:r>
                  <a:rPr lang="en-US" altLang="zh-CN" dirty="0" smtClean="0"/>
                  <a:t>(0.53±0.04)W/</a:t>
                </a:r>
                <a:r>
                  <a:rPr lang="en-US" altLang="zh-CN" dirty="0" err="1" smtClean="0"/>
                  <a:t>mK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                                                              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5715000"/>
              </a:xfrm>
              <a:blipFill rotWithShape="0">
                <a:blip r:embed="rId2"/>
                <a:stretch>
                  <a:fillRect l="-1000" r="-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9869" r="13016" b="6024"/>
          <a:stretch/>
        </p:blipFill>
        <p:spPr bwMode="auto">
          <a:xfrm>
            <a:off x="25508" y="2780928"/>
            <a:ext cx="4042436" cy="33123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90923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09600"/>
                <a:ext cx="9144000" cy="64918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</a:t>
                </a:r>
                <a:r>
                  <a:rPr lang="zh-CN" altLang="en-US" dirty="0"/>
                  <a:t>拟合得到无穷大体系的</a:t>
                </a:r>
                <a:r>
                  <a:rPr lang="zh-CN" altLang="en-US" dirty="0" smtClean="0"/>
                  <a:t>热导率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zh-CN" dirty="0"/>
                  <a:t>模拟条件：</a:t>
                </a:r>
                <a:r>
                  <a:rPr lang="en-US" altLang="zh-CN" dirty="0"/>
                  <a:t>T=119.8K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a=5.09Angstroms</a:t>
                </a:r>
                <a:r>
                  <a:rPr lang="zh-CN" altLang="en-US" dirty="0"/>
                  <a:t>，</a:t>
                </a:r>
                <a:r>
                  <a:rPr lang="en-US" altLang="zh-CN" dirty="0" smtClean="0"/>
                  <a:t>z=2x=2y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58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±0.0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Green Kubo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=(0.81±0.07)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Muller </a:t>
                </a:r>
                <a:r>
                  <a:rPr lang="en-US" altLang="zh-CN" dirty="0" err="1" smtClean="0"/>
                  <a:t>Plathe</a:t>
                </a:r>
                <a:r>
                  <a:rPr lang="zh-CN" altLang="en-US" dirty="0" smtClean="0"/>
                  <a:t>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0.79±0.02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09600"/>
                <a:ext cx="9144000" cy="6491808"/>
              </a:xfrm>
              <a:blipFill rotWithShape="0">
                <a:blip r:embed="rId2"/>
                <a:stretch>
                  <a:fillRect l="-1000" t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21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0" t="10660" r="13010" b="6814"/>
          <a:stretch/>
        </p:blipFill>
        <p:spPr bwMode="auto">
          <a:xfrm>
            <a:off x="755576" y="1628800"/>
            <a:ext cx="3240360" cy="25922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904765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09600"/>
            <a:ext cx="8532440" cy="6248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Green </a:t>
            </a:r>
            <a:r>
              <a:rPr lang="en-US" altLang="zh-CN" dirty="0"/>
              <a:t>Kubo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平衡态</a:t>
            </a:r>
            <a:endParaRPr lang="en-US" altLang="zh-CN" dirty="0" smtClean="0"/>
          </a:p>
          <a:p>
            <a:r>
              <a:rPr lang="zh-CN" altLang="en-US" dirty="0" smtClean="0"/>
              <a:t>受体系尺寸影响小</a:t>
            </a:r>
            <a:endParaRPr lang="en-US" altLang="zh-CN" dirty="0" smtClean="0"/>
          </a:p>
          <a:p>
            <a:r>
              <a:rPr lang="zh-CN" altLang="en-US" dirty="0" smtClean="0"/>
              <a:t>引入初态</a:t>
            </a:r>
            <a:r>
              <a:rPr lang="en-US" altLang="zh-CN" dirty="0" smtClean="0"/>
              <a:t>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），需多次平均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Muller </a:t>
            </a:r>
            <a:r>
              <a:rPr lang="en-US" altLang="zh-CN" dirty="0" err="1" smtClean="0"/>
              <a:t>Plathe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精确计算热流</a:t>
            </a:r>
            <a:endParaRPr lang="en-US" altLang="zh-CN" dirty="0" smtClean="0"/>
          </a:p>
          <a:p>
            <a:r>
              <a:rPr lang="zh-CN" altLang="en-US" dirty="0"/>
              <a:t>合适</a:t>
            </a:r>
            <a:r>
              <a:rPr lang="zh-CN" altLang="en-US" dirty="0" smtClean="0"/>
              <a:t>的交换频率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方向尺寸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Thermostat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直观</a:t>
            </a:r>
            <a:endParaRPr lang="en-US" altLang="zh-CN" dirty="0" smtClean="0"/>
          </a:p>
          <a:p>
            <a:r>
              <a:rPr lang="zh-CN" altLang="en-US" dirty="0" smtClean="0"/>
              <a:t>方便设置温差</a:t>
            </a:r>
            <a:endParaRPr lang="en-US" altLang="zh-CN" dirty="0" smtClean="0"/>
          </a:p>
          <a:p>
            <a:r>
              <a:rPr lang="en-US" altLang="zh-CN" dirty="0" smtClean="0"/>
              <a:t>Z</a:t>
            </a:r>
            <a:r>
              <a:rPr lang="zh-CN" altLang="en-US" dirty="0" smtClean="0"/>
              <a:t>方向尺寸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8881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7350"/>
            <a:ext cx="9144000" cy="1368425"/>
          </a:xfrm>
        </p:spPr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</a:rPr>
              <a:t>热传导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2038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ea typeface="宋体" panose="02010600030101010101" pitchFamily="2" charset="-122"/>
              </a:rPr>
              <a:t>热输运</a:t>
            </a:r>
            <a:endParaRPr lang="en-US" altLang="zh-CN" sz="2800" b="1" dirty="0" smtClean="0">
              <a:ea typeface="宋体" panose="02010600030101010101" pitchFamily="2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331913" y="1412875"/>
            <a:ext cx="863600" cy="2663825"/>
          </a:xfrm>
          <a:prstGeom prst="leftBrace">
            <a:avLst/>
          </a:prstGeom>
          <a:ln>
            <a:solidFill>
              <a:srgbClr val="A8E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 b="1">
              <a:solidFill>
                <a:srgbClr val="ADADEB"/>
              </a:solidFill>
              <a:latin typeface="Eras Demi ITC" panose="020B08050305040208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文本框 3"/>
          <p:cNvSpPr txBox="1">
            <a:spLocks noChangeArrowheads="1"/>
          </p:cNvSpPr>
          <p:nvPr/>
        </p:nvSpPr>
        <p:spPr bwMode="auto">
          <a:xfrm>
            <a:off x="2411413" y="1196975"/>
            <a:ext cx="1512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热对流</a:t>
            </a:r>
          </a:p>
        </p:txBody>
      </p:sp>
      <p:sp>
        <p:nvSpPr>
          <p:cNvPr id="5126" name="文本框 4"/>
          <p:cNvSpPr txBox="1">
            <a:spLocks noChangeArrowheads="1"/>
          </p:cNvSpPr>
          <p:nvPr/>
        </p:nvSpPr>
        <p:spPr bwMode="auto">
          <a:xfrm>
            <a:off x="2411413" y="2492375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热传导</a:t>
            </a:r>
          </a:p>
        </p:txBody>
      </p:sp>
      <p:sp>
        <p:nvSpPr>
          <p:cNvPr id="5127" name="文本框 5"/>
          <p:cNvSpPr txBox="1">
            <a:spLocks noChangeArrowheads="1"/>
          </p:cNvSpPr>
          <p:nvPr/>
        </p:nvSpPr>
        <p:spPr bwMode="auto">
          <a:xfrm>
            <a:off x="2411413" y="3789363"/>
            <a:ext cx="15128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热辐射</a:t>
            </a: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39952" y="2466766"/>
            <a:ext cx="1800200" cy="575479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 b="1" dirty="0">
                <a:noFill/>
              </a:rPr>
              <a:t> 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6084888" y="2106613"/>
            <a:ext cx="6477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latin typeface="Eras Demi ITC" panose="020B08050305040208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文本框 15"/>
          <p:cNvSpPr txBox="1">
            <a:spLocks noChangeArrowheads="1"/>
          </p:cNvSpPr>
          <p:nvPr/>
        </p:nvSpPr>
        <p:spPr bwMode="auto">
          <a:xfrm>
            <a:off x="6948488" y="1916113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电子热导</a:t>
            </a:r>
          </a:p>
        </p:txBody>
      </p:sp>
      <p:sp>
        <p:nvSpPr>
          <p:cNvPr id="5131" name="文本框 16"/>
          <p:cNvSpPr txBox="1">
            <a:spLocks noChangeArrowheads="1"/>
          </p:cNvSpPr>
          <p:nvPr/>
        </p:nvSpPr>
        <p:spPr bwMode="auto">
          <a:xfrm>
            <a:off x="6948488" y="3213100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晶格热导</a:t>
            </a:r>
          </a:p>
        </p:txBody>
      </p:sp>
      <p:sp>
        <p:nvSpPr>
          <p:cNvPr id="18" name="右箭头 17"/>
          <p:cNvSpPr/>
          <p:nvPr/>
        </p:nvSpPr>
        <p:spPr>
          <a:xfrm>
            <a:off x="3600450" y="2611438"/>
            <a:ext cx="647700" cy="306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Eras Demi ITC" panose="020B08050305040208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文本框 19"/>
          <p:cNvSpPr txBox="1">
            <a:spLocks noChangeArrowheads="1"/>
          </p:cNvSpPr>
          <p:nvPr/>
        </p:nvSpPr>
        <p:spPr bwMode="auto">
          <a:xfrm>
            <a:off x="0" y="5556250"/>
            <a:ext cx="6696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固体氩：仅考虑声子对热传导的贡献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实验结论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，模拟计算固体氩的热导率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（模拟条件：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T=119.8K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a=5.09Angstroms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Green Kubo</a:t>
                </a:r>
                <a:r>
                  <a:rPr lang="zh-CN" altLang="en-US" dirty="0" smtClean="0"/>
                  <a:t>方法：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(0.81±0.07)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Muller </a:t>
                </a:r>
                <a:r>
                  <a:rPr lang="en-US" altLang="zh-CN" dirty="0" err="1" smtClean="0"/>
                  <a:t>Plathe</a:t>
                </a:r>
                <a:r>
                  <a:rPr lang="zh-CN" altLang="en-US" dirty="0" smtClean="0"/>
                  <a:t>方法：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0.79±0.02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Thermostat</a:t>
                </a:r>
                <a:r>
                  <a:rPr lang="zh-CN" altLang="en-US" dirty="0" smtClean="0"/>
                  <a:t>方法：</a:t>
                </a:r>
                <a14:m>
                  <m:oMath xmlns:m="http://schemas.openxmlformats.org/officeDocument/2006/math">
                    <m:r>
                      <a:rPr lang="zh-CN" altLang="zh-CN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0.758±0.0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13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）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，合适的模拟参数设置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3</a:t>
                </a:r>
                <a:r>
                  <a:rPr lang="zh-CN" altLang="en-US" dirty="0" smtClean="0"/>
                  <a:t>，热导率与温度的关系：反比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，热导率与模拟体系尺寸的关系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，热导率与晶格常数的关系：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增大，</a:t>
                </a:r>
                <a:r>
                  <a:rPr lang="el-GR" altLang="zh-CN" dirty="0" smtClean="0">
                    <a:ea typeface="宋体" panose="02010600030101010101" pitchFamily="2" charset="-122"/>
                  </a:rPr>
                  <a:t>κ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减小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7967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91440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8800" b="1" dirty="0" smtClean="0">
                <a:latin typeface="Edwardian Script ITC" panose="030303020407070D0804" pitchFamily="66" charset="0"/>
              </a:rPr>
              <a:t>Thanks For Listening</a:t>
            </a:r>
            <a:r>
              <a:rPr lang="zh-CN" altLang="en-US" sz="8800" b="1" dirty="0" smtClean="0">
                <a:latin typeface="Edwardian Script ITC" panose="030303020407070D0804" pitchFamily="66" charset="0"/>
              </a:rPr>
              <a:t>！</a:t>
            </a:r>
            <a:endParaRPr lang="en-US" altLang="zh-CN" sz="8800" b="1" dirty="0" smtClean="0">
              <a:latin typeface="Edwardian Script ITC" panose="030303020407070D0804" pitchFamily="66" charset="0"/>
            </a:endParaRPr>
          </a:p>
          <a:p>
            <a:pPr marL="0" indent="0">
              <a:buNone/>
            </a:pPr>
            <a:endParaRPr lang="en-US" altLang="zh-CN" b="1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参考资料：</a:t>
            </a:r>
            <a:endParaRPr lang="en-US" altLang="zh-CN" sz="2000" dirty="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【1】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固体物理学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[M]</a:t>
            </a:r>
            <a:r>
              <a:rPr lang="zh-CN" altLang="en-US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，黄昆，高等教育出版社，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1988</a:t>
            </a:r>
          </a:p>
          <a:p>
            <a:pPr marL="0" indent="0">
              <a:buNone/>
            </a:pP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【2】Müller-Plathe F. A simple </a:t>
            </a:r>
            <a:r>
              <a:rPr lang="en-US" altLang="zh-CN" sz="2000" dirty="0" err="1">
                <a:latin typeface="华文宋体" panose="02010600040101010101" pitchFamily="2" charset="-122"/>
                <a:ea typeface="华文宋体" panose="02010600040101010101" pitchFamily="2" charset="-122"/>
              </a:rPr>
              <a:t>nonequilibrium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 molecular dynamics method for calculating the </a:t>
            </a:r>
            <a:r>
              <a:rPr lang="en-US" altLang="zh-CN" sz="2000" dirty="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thermalconductivity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[J</a:t>
            </a:r>
            <a:r>
              <a:rPr lang="en-US" altLang="zh-CN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]. The Journal of chemical physics, 1997, 106(14): 6082-6085</a:t>
            </a:r>
            <a:endParaRPr lang="zh-CN" altLang="en-US" sz="2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356352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dirty="0" smtClean="0"/>
              <a:t>实验原理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Green Kubo</a:t>
                </a:r>
                <a:r>
                  <a:rPr lang="zh-CN" altLang="en-US" dirty="0" smtClean="0"/>
                  <a:t>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平衡态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𝜇𝜈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Muller </a:t>
                </a:r>
                <a:r>
                  <a:rPr lang="en-US" altLang="zh-CN" dirty="0" err="1" smtClean="0"/>
                  <a:t>Plathe</a:t>
                </a:r>
                <a:r>
                  <a:rPr lang="zh-CN" altLang="en-US" dirty="0" smtClean="0"/>
                  <a:t>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设立高温区、低温区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找出高温区能量最低粒子与低温区能量最高粒子，交换动量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dz</m:t>
                        </m:r>
                      </m:den>
                    </m:f>
                  </m:oMath>
                </a14:m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Thermostat</a:t>
                </a:r>
                <a:r>
                  <a:rPr lang="zh-CN" altLang="en-US" dirty="0" smtClean="0"/>
                  <a:t>方法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设立高温区、低温区，郎之万热浴控温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𝑑𝐸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dz</m:t>
                        </m:r>
                      </m:den>
                    </m:f>
                  </m:oMath>
                </a14:m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zh-CN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  <a:blipFill rotWithShape="0">
                <a:blip r:embed="rId2"/>
                <a:stretch>
                  <a:fillRect l="-1000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982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mtClean="0">
                <a:ea typeface="宋体" panose="02010600030101010101" pitchFamily="2" charset="-122"/>
              </a:rPr>
              <a:t>实验结果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一，</a:t>
            </a:r>
            <a:r>
              <a:rPr lang="en-US" altLang="zh-CN" dirty="0" smtClean="0">
                <a:ea typeface="宋体" panose="02010600030101010101" pitchFamily="2" charset="-122"/>
              </a:rPr>
              <a:t>Green Kubo</a:t>
            </a:r>
            <a:r>
              <a:rPr lang="zh-CN" altLang="en-US" dirty="0" smtClean="0">
                <a:ea typeface="宋体" panose="02010600030101010101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，合适的模拟参数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）原子数密度、温度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）关联函数积分长度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/>
              <a:t>T=119.8K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a=5.09Angstroms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indent="0"/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7172" name="图片 3" descr="C:\Users\Administrator\Desktop\task\Graph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10464" r="13016" b="6236"/>
          <a:stretch>
            <a:fillRect/>
          </a:stretch>
        </p:blipFill>
        <p:spPr bwMode="auto">
          <a:xfrm>
            <a:off x="179388" y="3170238"/>
            <a:ext cx="44640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4" descr="C:\Users\Administrator\Desktop\task\Graph17 k-therm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3" t="10091" r="12743" b="6454"/>
          <a:stretch>
            <a:fillRect/>
          </a:stretch>
        </p:blipFill>
        <p:spPr bwMode="auto">
          <a:xfrm>
            <a:off x="4822825" y="3162300"/>
            <a:ext cx="4141788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（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3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）随机数种子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/>
                  <a:t>模拟条件：</a:t>
                </a:r>
                <a:r>
                  <a:rPr lang="en-US" altLang="zh-CN" dirty="0"/>
                  <a:t> T=119.8K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𝟎𝟗𝐀𝐧𝐠𝐬𝐭𝐫𝐨𝐦𝐬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𝟏𝟎𝐚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𝟏𝟎𝐚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𝟏𝟎𝐚</m:t>
                    </m:r>
                  </m:oMath>
                </a14:m>
                <a:endParaRPr lang="en-US" altLang="zh-CN" b="1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>
                  <a:buFontTx/>
                  <a:buNone/>
                </a:pPr>
                <a:endParaRPr lang="zh-CN" altLang="en-US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图片 3" descr="C:\Users\Administrator\Desktop\task\Graph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1" t="9497" r="12750" b="6258"/>
          <a:stretch>
            <a:fillRect/>
          </a:stretch>
        </p:blipFill>
        <p:spPr bwMode="auto">
          <a:xfrm>
            <a:off x="1187624" y="1935611"/>
            <a:ext cx="6237665" cy="453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，热导率与温度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模拟</a:t>
                </a:r>
                <a:r>
                  <a:rPr lang="zh-CN" altLang="en-US" dirty="0" smtClean="0"/>
                  <a:t>条件：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=5.09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Angstroms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 7</a:t>
                </a:r>
                <a:r>
                  <a:rPr lang="zh-CN" altLang="en-US" dirty="0" smtClean="0"/>
                  <a:t>个不同</a:t>
                </a:r>
                <a:r>
                  <a:rPr lang="en-US" altLang="zh-CN" dirty="0" smtClean="0"/>
                  <a:t>seed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反比关系：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zh-CN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1.04±0.03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+(4.76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0.15)</m:t>
                    </m:r>
                  </m:oMath>
                </a14:m>
                <a:r>
                  <a:rPr lang="en-US" altLang="zh-CN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=0.98806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 descr="C:\Users\Administrator\Desktop\task\Graph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8" t="10068" r="12740" b="5614"/>
          <a:stretch>
            <a:fillRect/>
          </a:stretch>
        </p:blipFill>
        <p:spPr bwMode="auto">
          <a:xfrm>
            <a:off x="251520" y="2204864"/>
            <a:ext cx="388778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 descr="C:\Users\Administrator\Desktop\task\Graph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10857" r="12878" b="5618"/>
          <a:stretch>
            <a:fillRect/>
          </a:stretch>
        </p:blipFill>
        <p:spPr bwMode="auto">
          <a:xfrm>
            <a:off x="4572000" y="2204864"/>
            <a:ext cx="393592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485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分析物理原因：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类比理想气体     “声子气”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κ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声子分布：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）高温：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𝜛</m:t>
                        </m:r>
                      </m:den>
                    </m:f>
                  </m:oMath>
                </a14:m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）低温：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    无杂质、边界影响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</a:t>
                </a:r>
                <a:r>
                  <a:rPr lang="en-US" altLang="zh-CN" dirty="0" smtClean="0"/>
                  <a:t>        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变化较缓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κ</m:t>
                    </m:r>
                  </m:oMath>
                </a14:m>
                <a:r>
                  <a:rPr lang="zh-CN" altLang="en-US" dirty="0" smtClean="0"/>
                  <a:t>主要取决于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4" descr="C:\Users\Administrator\Desktop\task\Graph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8" t="10068" r="12740" b="5614"/>
          <a:stretch>
            <a:fillRect/>
          </a:stretch>
        </p:blipFill>
        <p:spPr bwMode="auto">
          <a:xfrm>
            <a:off x="5279940" y="908720"/>
            <a:ext cx="388778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10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，热导率与晶格常数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zh-CN" dirty="0"/>
                  <a:t>模拟</a:t>
                </a:r>
                <a:r>
                  <a:rPr lang="zh-CN" altLang="zh-CN" dirty="0" smtClean="0"/>
                  <a:t>条件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T=119.8K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×10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7</a:t>
                </a:r>
                <a:r>
                  <a:rPr lang="zh-CN" altLang="en-US" dirty="0" smtClean="0"/>
                  <a:t>个不同的</a:t>
                </a:r>
                <a:r>
                  <a:rPr lang="en-US" altLang="zh-CN" dirty="0" smtClean="0"/>
                  <a:t>seed</a:t>
                </a:r>
                <a:endParaRPr lang="zh-CN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晶格常数增大，热导率降低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Administrator\Desktop\task\Graph9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3" t="10660" r="13279" b="5235"/>
          <a:stretch/>
        </p:blipFill>
        <p:spPr bwMode="auto">
          <a:xfrm>
            <a:off x="1403648" y="2276872"/>
            <a:ext cx="4156670" cy="30963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788024" y="2420888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04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分析物理原因：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）晶格常数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减小       布里渊区尺寸增大       </a:t>
            </a:r>
            <a:r>
              <a:rPr lang="en-US" altLang="zh-CN" dirty="0" smtClean="0"/>
              <a:t>U</a:t>
            </a:r>
            <a:r>
              <a:rPr lang="zh-CN" altLang="en-US" dirty="0" smtClean="0"/>
              <a:t>过程发生的概率降低        平均自由程增大        热导率增大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）晶格常数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减小       压强增大       振动幅度小       非谐效应弱       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声子相互作用弱        平均自由程增大        热导率增大  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915816" y="154510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847001" y="154510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55576" y="2048985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510136" y="206998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/>
          <a:srcRect l="19008" t="20470" r="30630" b="15547"/>
          <a:stretch/>
        </p:blipFill>
        <p:spPr>
          <a:xfrm>
            <a:off x="1810746" y="2452653"/>
            <a:ext cx="4406891" cy="3007657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>
            <a:off x="2915816" y="579508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4580206" y="5786539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732240" y="5795082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107504" y="640080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2880614" y="6422525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5594973" y="6408157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950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tical_lexicon">
  <a:themeElements>
    <a:clrScheme name="vertical_lexico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ertical_lexicon">
      <a:majorFont>
        <a:latin typeface="Franklin Gothic Heavy"/>
        <a:ea typeface=""/>
        <a:cs typeface=""/>
      </a:majorFont>
      <a:minorFont>
        <a:latin typeface="Eras Demi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vertical_lexic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tical_lexic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tical_lexic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tical_lexic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tical_lexic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tical_lexic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tical_lexic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Pages>0</Pages>
  <Words>596</Words>
  <Characters>0</Characters>
  <Application>Microsoft Office PowerPoint</Application>
  <DocSecurity>0</DocSecurity>
  <PresentationFormat>全屏显示(4:3)</PresentationFormat>
  <Lines>0</Lines>
  <Paragraphs>205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华文宋体</vt:lpstr>
      <vt:lpstr>宋体</vt:lpstr>
      <vt:lpstr>Arial</vt:lpstr>
      <vt:lpstr>Arial Black</vt:lpstr>
      <vt:lpstr>Cambria Math</vt:lpstr>
      <vt:lpstr>Edwardian Script ITC</vt:lpstr>
      <vt:lpstr>Eras Bold ITC</vt:lpstr>
      <vt:lpstr>Eras Demi ITC</vt:lpstr>
      <vt:lpstr>Franklin Gothic Heavy</vt:lpstr>
      <vt:lpstr>Times New Roman</vt:lpstr>
      <vt:lpstr>Wingdings</vt:lpstr>
      <vt:lpstr>vertical_lexicon</vt:lpstr>
      <vt:lpstr>  固体氩的热传导模拟计算      顾慧珺       12307110383 </vt:lpstr>
      <vt:lpstr>热传导</vt:lpstr>
      <vt:lpstr>实验原理</vt:lpstr>
      <vt:lpstr>实验结果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实验结论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三联素材  www.3lian.com</dc:title>
  <dc:subject/>
  <dc:creator>三联素材  www.3lian.com</dc:creator>
  <cp:keywords/>
  <dc:description>三联素材  www.3lian.com</dc:description>
  <cp:lastModifiedBy>User</cp:lastModifiedBy>
  <cp:revision>62</cp:revision>
  <cp:lastPrinted>1899-12-30T00:00:00Z</cp:lastPrinted>
  <dcterms:created xsi:type="dcterms:W3CDTF">2010-12-10T02:02:35Z</dcterms:created>
  <dcterms:modified xsi:type="dcterms:W3CDTF">2015-11-13T06:55:49Z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