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329" r:id="rId5"/>
    <p:sldId id="267" r:id="rId6"/>
    <p:sldId id="300" r:id="rId7"/>
    <p:sldId id="259" r:id="rId8"/>
    <p:sldId id="334" r:id="rId9"/>
    <p:sldId id="260" r:id="rId10"/>
    <p:sldId id="342" r:id="rId11"/>
    <p:sldId id="311" r:id="rId12"/>
    <p:sldId id="336" r:id="rId13"/>
    <p:sldId id="338" r:id="rId14"/>
    <p:sldId id="330" r:id="rId15"/>
    <p:sldId id="337" r:id="rId16"/>
    <p:sldId id="339" r:id="rId17"/>
    <p:sldId id="340" r:id="rId18"/>
    <p:sldId id="341" r:id="rId19"/>
    <p:sldId id="343" r:id="rId20"/>
    <p:sldId id="344" r:id="rId21"/>
    <p:sldId id="345" r:id="rId22"/>
    <p:sldId id="261" r:id="rId23"/>
    <p:sldId id="323" r:id="rId24"/>
    <p:sldId id="346" r:id="rId25"/>
    <p:sldId id="347" r:id="rId26"/>
    <p:sldId id="348" r:id="rId27"/>
    <p:sldId id="350" r:id="rId28"/>
    <p:sldId id="328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pos="5375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3" autoAdjust="0"/>
    <p:restoredTop sz="94660"/>
  </p:normalViewPr>
  <p:slideViewPr>
    <p:cSldViewPr snapToGrid="0">
      <p:cViewPr>
        <p:scale>
          <a:sx n="90" d="100"/>
          <a:sy n="90" d="100"/>
        </p:scale>
        <p:origin x="715" y="53"/>
      </p:cViewPr>
      <p:guideLst>
        <p:guide orient="horz" pos="346"/>
        <p:guide orient="horz" pos="3997"/>
        <p:guide pos="5375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5324DF-8953-42A1-ACEC-1D9075519903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1FC5AD9-F189-4418-9A1D-4C7E88FE76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E284-5ADC-4427-BF90-61FACD2BFE61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5C68-7B55-4A71-ACD4-2463686817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1AAEF-11AD-45B6-BE9A-D40D8EB8F75D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D17A-7ABB-4DFC-80F7-F3903DE23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9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9EB7F-DB79-4ED8-ABC6-59D04C0D65EF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2FA97-251D-4FA8-8348-B6342F3C7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3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9CF1-A50A-413A-A8B5-0CC9304C9355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0E8A6-084D-4402-81B7-7BE2CEE5C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6F225-6AB7-4E43-9C40-5CCD347EF0B4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3B442-C804-4C66-8FD7-1F83CBC402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7FFC-3E0D-4F3A-96B1-F5F6A40BA3D5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F5ED-9EC7-49D3-8B73-16C6A8943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2A9C3-348C-4577-A32B-D37EEC485824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AD11F-F05B-4113-ABC7-E30788E2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D319-A0F2-4B0F-93DD-8057489B25F3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7F01B-651E-4CBE-A2E6-F3DDA8553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1BCE-DB57-4A69-9910-DCF529971F83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F7659-2681-4E2B-84EE-D7D775524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BEC6-E2C1-4E38-8E12-2CC5252B28EF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F4B1-5C23-44C3-912F-BEBC58D01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6D4B-1905-4933-A63D-8F28E7335C82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AF978-018D-4029-B56B-4142394A1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E01391-E30E-4158-B440-A7E21C9A40DF}" type="datetimeFigureOut">
              <a:rPr lang="zh-CN" altLang="en-US"/>
              <a:pPr>
                <a:defRPr/>
              </a:pPr>
              <a:t>2017/1/5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3EC04F-1266-4DE0-B9A2-6E7855F5A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80943" y="340998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报告人：高雪健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564563" y="2770188"/>
            <a:ext cx="5794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2754313"/>
            <a:ext cx="5991225" cy="1371600"/>
            <a:chOff x="0" y="2716812"/>
            <a:chExt cx="5991142" cy="993648"/>
          </a:xfrm>
        </p:grpSpPr>
        <p:sp>
          <p:nvSpPr>
            <p:cNvPr id="6" name="矩形 5"/>
            <p:cNvSpPr/>
            <p:nvPr/>
          </p:nvSpPr>
          <p:spPr>
            <a:xfrm>
              <a:off x="0" y="2716812"/>
              <a:ext cx="5991142" cy="993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0" name="文本框 6"/>
            <p:cNvSpPr txBox="1">
              <a:spLocks noChangeArrowheads="1"/>
            </p:cNvSpPr>
            <p:nvPr/>
          </p:nvSpPr>
          <p:spPr bwMode="auto">
            <a:xfrm>
              <a:off x="0" y="3098625"/>
              <a:ext cx="5991140" cy="40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热传导模拟计算固态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的热传导系数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三种方法结果比较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0084" y="1406037"/>
            <a:ext cx="8602381" cy="923330"/>
            <a:chOff x="440084" y="1406037"/>
            <a:chExt cx="8602381" cy="923330"/>
          </a:xfrm>
        </p:grpSpPr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440084" y="1492790"/>
              <a:ext cx="639416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220788" y="1406037"/>
                  <a:ext cx="782167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457200">
                    <a:lnSpc>
                      <a:spcPct val="150000"/>
                    </a:lnSpc>
                  </a:pPr>
                  <a:r>
                    <a:rPr lang="zh-CN" altLang="en-US" dirty="0" smtClean="0"/>
                    <a:t>在同一条件下（温度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=0.71,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密度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=0.844</m:t>
                      </m:r>
                    </m:oMath>
                  </a14:m>
                  <a:r>
                    <a:rPr lang="zh-CN" altLang="en-US" dirty="0" smtClean="0"/>
                    <a:t>），对同样大小的体系分别采用上述的三种方法进行模拟，计算热导率，结果如下：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788" y="1406037"/>
                  <a:ext cx="7821677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24" b="-26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21355"/>
                  </p:ext>
                </p:extLst>
              </p:nvPr>
            </p:nvGraphicFramePr>
            <p:xfrm>
              <a:off x="741870" y="3321169"/>
              <a:ext cx="7532152" cy="1026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038"/>
                    <a:gridCol w="1883038"/>
                    <a:gridCol w="1883038"/>
                    <a:gridCol w="1883038"/>
                  </a:tblGrid>
                  <a:tr h="603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Muller-</a:t>
                          </a:r>
                          <a:r>
                            <a:rPr lang="en-US" altLang="zh-CN" dirty="0" err="1" smtClean="0"/>
                            <a:t>Plathe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Langevin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Green-Kubo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22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Kappa</a:t>
                          </a:r>
                          <a:r>
                            <a:rPr lang="zh-CN" altLang="en-US" dirty="0" smtClean="0"/>
                            <a:t>（</a:t>
                          </a:r>
                          <a:r>
                            <a:rPr lang="en-US" altLang="zh-CN" dirty="0" smtClean="0"/>
                            <a:t>W/</a:t>
                          </a:r>
                          <a:r>
                            <a:rPr lang="en-US" altLang="zh-CN" dirty="0" err="1" smtClean="0"/>
                            <a:t>mK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0.132±0.007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0.125±0.001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0.1235±0.0005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21355"/>
                  </p:ext>
                </p:extLst>
              </p:nvPr>
            </p:nvGraphicFramePr>
            <p:xfrm>
              <a:off x="741870" y="3321169"/>
              <a:ext cx="7532152" cy="1026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038"/>
                    <a:gridCol w="1883038"/>
                    <a:gridCol w="1883038"/>
                    <a:gridCol w="1883038"/>
                  </a:tblGrid>
                  <a:tr h="603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方法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Muller-</a:t>
                          </a:r>
                          <a:r>
                            <a:rPr lang="en-US" altLang="zh-CN" dirty="0" err="1" smtClean="0"/>
                            <a:t>Plathe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Langevin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Green-Kubo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22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Kappa</a:t>
                          </a:r>
                          <a:r>
                            <a:rPr lang="zh-CN" altLang="en-US" dirty="0" smtClean="0"/>
                            <a:t>（</a:t>
                          </a:r>
                          <a:r>
                            <a:rPr lang="en-US" altLang="zh-CN" dirty="0" smtClean="0"/>
                            <a:t>W/</a:t>
                          </a:r>
                          <a:r>
                            <a:rPr lang="en-US" altLang="zh-CN" dirty="0" err="1" smtClean="0"/>
                            <a:t>mK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44286" r="-200645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647" t="-144286" r="-101294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647" t="-144286" r="-1294" b="-171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706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验证热流连续性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3079" y="1457410"/>
            <a:ext cx="8473776" cy="4037965"/>
            <a:chOff x="668041" y="2497367"/>
            <a:chExt cx="7291076" cy="4038566"/>
          </a:xfrm>
        </p:grpSpPr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668041" y="2524125"/>
              <a:ext cx="513060" cy="60642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327901" y="2497367"/>
                  <a:ext cx="6631216" cy="40385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45720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dirty="0"/>
                    <a:t>根据热流定义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zh-CN"/>
                          </m:ctrlPr>
                        </m:accPr>
                        <m:e>
                          <m:r>
                            <a:rPr lang="en-US" altLang="zh-CN"/>
                            <m:t>𝐽</m:t>
                          </m:r>
                        </m:e>
                      </m:acc>
                      <m:r>
                        <a:rPr lang="en-US" altLang="zh-CN"/>
                        <m:t>=</m:t>
                      </m:r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a:rPr lang="en-US" altLang="zh-CN"/>
                            <m:t>𝑉</m:t>
                          </m:r>
                        </m:den>
                      </m:f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r>
                            <a:rPr lang="en-US" altLang="zh-CN"/>
                            <m:t>𝑑</m:t>
                          </m:r>
                        </m:num>
                        <m:den>
                          <m:r>
                            <a:rPr lang="en-US" altLang="zh-CN"/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altLang="zh-CN"/>
                          </m:ctrlPr>
                        </m:naryPr>
                        <m:sub>
                          <m:r>
                            <a:rPr lang="en-US" altLang="zh-CN"/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𝑒</m:t>
                              </m:r>
                            </m:e>
                            <m:sub>
                              <m:r>
                                <a:rPr lang="en-US" altLang="zh-CN"/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zh-CN" altLang="zh-CN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/>
                        <m:t>=</m:t>
                      </m:r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a:rPr lang="en-US" altLang="zh-CN"/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/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/>
                              </m:ctrlPr>
                            </m:naryPr>
                            <m:sub>
                              <m:r>
                                <a:rPr lang="en-US" altLang="zh-CN"/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zh-CN" altLang="zh-CN"/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/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/>
                              </m:ctrlPr>
                            </m:naryPr>
                            <m:sub>
                              <m:r>
                                <a:rPr lang="en-US" altLang="zh-CN"/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/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zh-CN" altLang="zh-CN"/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a14:m>
                  <a:r>
                    <a:rPr lang="zh-CN" altLang="en-US" dirty="0"/>
                    <a:t>， 可以在</a:t>
                  </a:r>
                  <a:r>
                    <a:rPr lang="en-US" altLang="zh-CN" dirty="0"/>
                    <a:t>in.mp</a:t>
                  </a:r>
                  <a:r>
                    <a:rPr lang="zh-CN" altLang="en-US" dirty="0"/>
                    <a:t>中加入一段代码，用于计算热流：</a:t>
                  </a:r>
                  <a:endParaRPr lang="en-US" altLang="zh-CN" dirty="0"/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compute         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myKE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all 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/atom</a:t>
                  </a:r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compute         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myPE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all 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/atom</a:t>
                  </a:r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compute         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myStress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all stress/atom NULL </a:t>
                  </a:r>
                  <a:r>
                    <a:rPr lang="en-US" altLang="zh-CN" sz="1400" i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virial</a:t>
                  </a:r>
                  <a:endParaRPr lang="en-US" altLang="zh-CN" sz="14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variable        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</a:t>
                  </a:r>
                  <a:r>
                    <a:rPr lang="en-US" altLang="zh-CN" sz="1400" i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jx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atom 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c_pe+c_ke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vx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[1]*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vx+c_stress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[4]*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vy+c_stress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[5]*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vz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variable   	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</a:t>
                  </a:r>
                  <a:r>
                    <a:rPr lang="en-US" altLang="zh-CN" sz="1400" i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jy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atom 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c_pe+c_ke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vy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[4]*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vx+c_stress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[2]*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vy+c_stress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[6]*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vz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</a:p>
                <a:p>
                  <a:pPr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  <a:defRPr/>
                  </a:pP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variable   	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</a:t>
                  </a:r>
                  <a:r>
                    <a:rPr lang="en-US" altLang="zh-CN" sz="1400" i="1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jz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atom 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c_pe+c_ke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vz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-(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[5]*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vx+c_stress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[6]*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vy+c_stress</a:t>
                  </a:r>
                  <a:r>
                    <a:rPr lang="en-US" altLang="zh-CN" sz="1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[3]*</a:t>
                  </a:r>
                  <a:r>
                    <a:rPr lang="en-US" altLang="zh-CN" sz="14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vz</a:t>
                  </a:r>
                  <a:r>
                    <a:rPr lang="en-US" altLang="zh-CN" sz="1400" i="1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</a:t>
                  </a:r>
                </a:p>
                <a:p>
                  <a:pPr indent="45720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dirty="0" smtClean="0"/>
                    <a:t>对</a:t>
                  </a:r>
                  <a:r>
                    <a:rPr lang="zh-CN" altLang="en-US" dirty="0"/>
                    <a:t>不同的</a:t>
                  </a:r>
                  <a:r>
                    <a:rPr lang="en-US" altLang="zh-CN" dirty="0"/>
                    <a:t>chunk</a:t>
                  </a:r>
                  <a:r>
                    <a:rPr lang="zh-CN" altLang="en-US" dirty="0" smtClean="0"/>
                    <a:t>做</a:t>
                  </a:r>
                  <a:r>
                    <a:rPr lang="en-US" altLang="zh-CN" dirty="0" err="1" smtClean="0"/>
                    <a:t>jz</a:t>
                  </a:r>
                  <a:r>
                    <a:rPr lang="zh-CN" altLang="en-US" dirty="0" smtClean="0"/>
                    <a:t>的平均，并乘</a:t>
                  </a:r>
                  <a:r>
                    <a:rPr lang="zh-CN" altLang="en-US" dirty="0"/>
                    <a:t>以每个</a:t>
                  </a:r>
                  <a:r>
                    <a:rPr lang="en-US" altLang="zh-CN" dirty="0"/>
                    <a:t>chunk</a:t>
                  </a:r>
                  <a:r>
                    <a:rPr lang="zh-CN" altLang="en-US" dirty="0"/>
                    <a:t>内的原子数，即可得到每个</a:t>
                  </a:r>
                  <a:r>
                    <a:rPr lang="en-US" altLang="zh-CN" dirty="0"/>
                    <a:t>chunk</a:t>
                  </a:r>
                  <a:r>
                    <a:rPr lang="zh-CN" altLang="en-US" dirty="0"/>
                    <a:t>处的热流。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901" y="2497367"/>
                  <a:ext cx="6631216" cy="40385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33" t="-5589" b="-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验证热流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连续性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468318"/>
            <a:ext cx="6706858" cy="4079856"/>
          </a:xfrm>
          <a:prstGeom prst="rect">
            <a:avLst/>
          </a:prstGeom>
        </p:spPr>
      </p:pic>
      <p:grpSp>
        <p:nvGrpSpPr>
          <p:cNvPr id="12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14" name="矩形 13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1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验证热流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连续性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0084" y="1406037"/>
            <a:ext cx="8602381" cy="3831818"/>
            <a:chOff x="440084" y="1406037"/>
            <a:chExt cx="8602381" cy="3831818"/>
          </a:xfrm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440084" y="1492790"/>
              <a:ext cx="639416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20788" y="1406037"/>
              <a:ext cx="7821677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 smtClean="0"/>
                <a:t>平均可得正向、反向的热流值分别为 </a:t>
              </a:r>
              <a:r>
                <a:rPr lang="en-US" altLang="zh-CN" dirty="0" smtClean="0"/>
                <a:t>0.1578 </a:t>
              </a:r>
              <a:r>
                <a:rPr lang="zh-CN" altLang="zh-CN" dirty="0" smtClean="0"/>
                <a:t>和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-</a:t>
              </a:r>
              <a:r>
                <a:rPr lang="en-US" altLang="zh-CN" dirty="0" smtClean="0"/>
                <a:t>0.1712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LJ</a:t>
              </a:r>
              <a:r>
                <a:rPr lang="zh-CN" altLang="en-US" dirty="0" smtClean="0"/>
                <a:t>单位制），而冷热源之间的能量交换量的</a:t>
              </a:r>
              <a:r>
                <a:rPr lang="en-US" altLang="zh-CN" dirty="0"/>
                <a:t>1/2 </a:t>
              </a:r>
              <a:r>
                <a:rPr lang="zh-CN" altLang="en-US" dirty="0" smtClean="0"/>
                <a:t>为 </a:t>
              </a:r>
              <a:r>
                <a:rPr lang="en-US" altLang="zh-CN" dirty="0" smtClean="0"/>
                <a:t>0.1864</a:t>
              </a:r>
              <a:r>
                <a:rPr lang="zh-CN" altLang="en-US" dirty="0" smtClean="0"/>
                <a:t>。可以看出，</a:t>
              </a:r>
              <a:r>
                <a:rPr lang="zh-CN" altLang="zh-CN" dirty="0" smtClean="0"/>
                <a:t>正向</a:t>
              </a:r>
              <a:r>
                <a:rPr lang="zh-CN" altLang="zh-CN" dirty="0"/>
                <a:t>及反向的热流量略小于冷热源之间能量交换换算成</a:t>
              </a:r>
              <a:r>
                <a:rPr lang="zh-CN" altLang="zh-CN" dirty="0" smtClean="0"/>
                <a:t>热流量</a:t>
              </a:r>
              <a:r>
                <a:rPr lang="zh-CN" altLang="en-US" dirty="0" smtClean="0"/>
                <a:t>。</a:t>
              </a:r>
              <a:r>
                <a:rPr lang="zh-CN" altLang="en-US" dirty="0"/>
                <a:t>猜想</a:t>
              </a:r>
              <a:r>
                <a:rPr lang="zh-CN" altLang="zh-CN" dirty="0" smtClean="0"/>
                <a:t>是</a:t>
              </a:r>
              <a:r>
                <a:rPr lang="zh-CN" altLang="zh-CN" dirty="0"/>
                <a:t>由于体系在一开始时并未达到平衡，温度梯度并未建立，体系内的热流量本来就小于冷热源间的能量交换率</a:t>
              </a:r>
              <a:r>
                <a:rPr lang="zh-CN" altLang="zh-CN" dirty="0" smtClean="0"/>
                <a:t>。</a:t>
              </a:r>
              <a:endParaRPr lang="en-US" altLang="zh-CN" dirty="0" smtClean="0"/>
            </a:p>
            <a:p>
              <a:pPr indent="457200">
                <a:lnSpc>
                  <a:spcPct val="150000"/>
                </a:lnSpc>
              </a:pPr>
              <a:r>
                <a:rPr lang="zh-CN" altLang="zh-CN" dirty="0" smtClean="0"/>
                <a:t>为</a:t>
              </a:r>
              <a:r>
                <a:rPr lang="zh-CN" altLang="zh-CN" dirty="0"/>
                <a:t>验证这一猜想，取最后</a:t>
              </a:r>
              <a:r>
                <a:rPr lang="en-US" altLang="zh-CN" dirty="0"/>
                <a:t>10000 step</a:t>
              </a:r>
              <a:r>
                <a:rPr lang="zh-CN" altLang="zh-CN" dirty="0"/>
                <a:t>的数据做平均，可以得到正向和反向的热流量分别为：</a:t>
              </a:r>
              <a:r>
                <a:rPr lang="en-US" altLang="zh-CN" dirty="0" smtClean="0"/>
                <a:t>0.1680 </a:t>
              </a:r>
              <a:r>
                <a:rPr lang="zh-CN" altLang="zh-CN" dirty="0" smtClean="0"/>
                <a:t>和</a:t>
              </a:r>
              <a:r>
                <a:rPr lang="en-US" altLang="zh-CN" dirty="0" smtClean="0"/>
                <a:t> - 0.1771</a:t>
              </a:r>
              <a:r>
                <a:rPr lang="zh-CN" altLang="zh-CN" dirty="0"/>
                <a:t>；而</a:t>
              </a:r>
              <a:r>
                <a:rPr lang="zh-CN" altLang="zh-CN" dirty="0" smtClean="0"/>
                <a:t>将</a:t>
              </a:r>
              <a:r>
                <a:rPr lang="zh-CN" altLang="en-US" dirty="0" smtClean="0"/>
                <a:t>最后</a:t>
              </a:r>
              <a:r>
                <a:rPr lang="en-US" altLang="zh-CN" dirty="0" smtClean="0"/>
                <a:t>10000</a:t>
              </a:r>
              <a:r>
                <a:rPr lang="zh-CN" altLang="en-US" dirty="0" smtClean="0"/>
                <a:t>步</a:t>
              </a:r>
              <a:r>
                <a:rPr lang="zh-CN" altLang="zh-CN" dirty="0" smtClean="0"/>
                <a:t>冷</a:t>
              </a:r>
              <a:r>
                <a:rPr lang="zh-CN" altLang="zh-CN" dirty="0"/>
                <a:t>、热源之间交换的能量换算成热流量的大小</a:t>
              </a:r>
              <a:r>
                <a:rPr lang="zh-CN" altLang="zh-CN" dirty="0" smtClean="0"/>
                <a:t>为</a:t>
              </a:r>
              <a:r>
                <a:rPr lang="en-US" altLang="zh-CN" dirty="0" smtClean="0"/>
                <a:t> 0.1863</a:t>
              </a:r>
              <a:r>
                <a:rPr lang="zh-CN" altLang="en-US" dirty="0" smtClean="0"/>
                <a:t>。</a:t>
              </a:r>
              <a:r>
                <a:rPr lang="zh-CN" altLang="zh-CN" dirty="0" smtClean="0"/>
                <a:t>可以</a:t>
              </a:r>
              <a:r>
                <a:rPr lang="zh-CN" altLang="zh-CN" dirty="0"/>
                <a:t>看出，相较之前，正向和反向的热流量的值更加接近了冷热源之间能量交换率。</a:t>
              </a:r>
              <a:endParaRPr lang="en-US" altLang="zh-CN" dirty="0"/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16" name="矩形 15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9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3277" y="1814550"/>
            <a:ext cx="8620723" cy="1285032"/>
            <a:chOff x="523277" y="1814550"/>
            <a:chExt cx="8620723" cy="1285032"/>
          </a:xfrm>
        </p:grpSpPr>
        <p:grpSp>
          <p:nvGrpSpPr>
            <p:cNvPr id="24" name="组合 12"/>
            <p:cNvGrpSpPr/>
            <p:nvPr/>
          </p:nvGrpSpPr>
          <p:grpSpPr bwMode="auto">
            <a:xfrm>
              <a:off x="523277" y="1912895"/>
              <a:ext cx="548261" cy="548400"/>
              <a:chOff x="7618710" y="3833560"/>
              <a:chExt cx="548230" cy="547940"/>
            </a:xfrm>
            <a:solidFill>
              <a:schemeClr val="accent1"/>
            </a:solidFill>
          </p:grpSpPr>
          <p:sp>
            <p:nvSpPr>
              <p:cNvPr id="26" name="Freeform 5"/>
              <p:cNvSpPr>
                <a:spLocks noEditPoints="1"/>
              </p:cNvSpPr>
              <p:nvPr/>
            </p:nvSpPr>
            <p:spPr bwMode="auto">
              <a:xfrm>
                <a:off x="7618710" y="3833560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322323" y="1814550"/>
              <a:ext cx="7821677" cy="128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 smtClean="0"/>
                <a:t>利用</a:t>
              </a:r>
              <a:r>
                <a:rPr lang="en-US" altLang="zh-CN" dirty="0" smtClean="0"/>
                <a:t>Green-Kubo</a:t>
              </a:r>
              <a:r>
                <a:rPr lang="zh-CN" altLang="en-US" dirty="0" smtClean="0"/>
                <a:t>方法不需要温差即可测量热导率的特性，可以准确地测量某一特定温度下的热导率；但缺点是收敛周期长，需要很多次测量取平均，十分消耗计算资源。</a:t>
              </a:r>
              <a:endParaRPr lang="en-US" altLang="zh-CN" dirty="0" smtClean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3277" y="4149237"/>
            <a:ext cx="8520775" cy="923330"/>
            <a:chOff x="523277" y="4149237"/>
            <a:chExt cx="8520775" cy="923330"/>
          </a:xfrm>
        </p:grpSpPr>
        <p:sp>
          <p:nvSpPr>
            <p:cNvPr id="15371" name="Freeform 13"/>
            <p:cNvSpPr>
              <a:spLocks noEditPoints="1"/>
            </p:cNvSpPr>
            <p:nvPr/>
          </p:nvSpPr>
          <p:spPr bwMode="auto">
            <a:xfrm>
              <a:off x="523277" y="4251078"/>
              <a:ext cx="570032" cy="606169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22375" y="4149237"/>
              <a:ext cx="7821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 smtClean="0"/>
                <a:t>实际模拟中利</a:t>
              </a:r>
              <a:r>
                <a:rPr lang="zh-CN" altLang="en-US" dirty="0" smtClean="0"/>
                <a:t>用</a:t>
              </a:r>
              <a:r>
                <a:rPr lang="en-US" altLang="zh-CN" dirty="0" smtClean="0"/>
                <a:t>Green-Kubo</a:t>
              </a:r>
              <a:r>
                <a:rPr lang="zh-CN" altLang="en-US" dirty="0" smtClean="0"/>
                <a:t>方法分别对</a:t>
              </a:r>
              <a:r>
                <a:rPr lang="en-US" altLang="zh-CN" dirty="0" smtClean="0"/>
                <a:t>15</a:t>
              </a:r>
              <a:r>
                <a:rPr lang="en-US" altLang="zh-CN" dirty="0" smtClean="0"/>
                <a:t>—200K</a:t>
              </a:r>
              <a:r>
                <a:rPr lang="zh-CN" altLang="en-US" dirty="0" smtClean="0"/>
                <a:t>范围内的几个温度值进行</a:t>
              </a:r>
              <a:r>
                <a:rPr lang="en-US" altLang="zh-CN" dirty="0" smtClean="0"/>
                <a:t>8</a:t>
              </a:r>
              <a:r>
                <a:rPr lang="zh-CN" altLang="en-US" dirty="0" smtClean="0"/>
                <a:t>次模拟，每次</a:t>
              </a:r>
              <a:r>
                <a:rPr lang="en-US" altLang="zh-CN" dirty="0" smtClean="0"/>
                <a:t>100,000</a:t>
              </a:r>
              <a:r>
                <a:rPr lang="zh-CN" altLang="en-US" dirty="0" smtClean="0"/>
                <a:t>步，分别求平均，得到不同温度下的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值。</a:t>
              </a:r>
              <a:endParaRPr lang="en-US" altLang="zh-CN" dirty="0" smtClean="0"/>
            </a:p>
          </p:txBody>
        </p:sp>
      </p:grpSp>
      <p:grpSp>
        <p:nvGrpSpPr>
          <p:cNvPr id="30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32" name="矩形 31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81063" y="1154400"/>
            <a:ext cx="7417548" cy="5117004"/>
            <a:chOff x="0" y="0"/>
            <a:chExt cx="5268414" cy="403170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"/>
            <a:stretch/>
          </p:blipFill>
          <p:spPr bwMode="auto">
            <a:xfrm>
              <a:off x="2781300" y="43543"/>
              <a:ext cx="2433955" cy="1932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529" y="2030185"/>
              <a:ext cx="2508885" cy="200152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4" y="0"/>
              <a:ext cx="2476500" cy="196723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46514"/>
              <a:ext cx="2486660" cy="1965325"/>
            </a:xfrm>
            <a:prstGeom prst="rect">
              <a:avLst/>
            </a:prstGeom>
          </p:spPr>
        </p:pic>
      </p:grpSp>
      <p:grpSp>
        <p:nvGrpSpPr>
          <p:cNvPr id="39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41" name="矩形 40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81062" y="1150817"/>
            <a:ext cx="7512439" cy="5068827"/>
            <a:chOff x="-46661" y="0"/>
            <a:chExt cx="5166847" cy="394108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1" y="1975757"/>
              <a:ext cx="2507615" cy="19634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46661" y="24130"/>
              <a:ext cx="2465070" cy="1905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1"/>
            <a:stretch/>
          </p:blipFill>
          <p:spPr bwMode="auto">
            <a:xfrm>
              <a:off x="10885" y="2013857"/>
              <a:ext cx="2476500" cy="19272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457" y="0"/>
              <a:ext cx="2454275" cy="1953260"/>
            </a:xfrm>
            <a:prstGeom prst="rect">
              <a:avLst/>
            </a:prstGeom>
          </p:spPr>
        </p:pic>
      </p:grpSp>
      <p:grpSp>
        <p:nvGrpSpPr>
          <p:cNvPr id="28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3" y="1524597"/>
            <a:ext cx="5399890" cy="4294582"/>
          </a:xfrm>
          <a:prstGeom prst="rect">
            <a:avLst/>
          </a:prstGeom>
        </p:spPr>
      </p:pic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体系长度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3910" y="2261490"/>
            <a:ext cx="8602381" cy="1754326"/>
            <a:chOff x="440084" y="1406037"/>
            <a:chExt cx="8602381" cy="1754326"/>
          </a:xfrm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440084" y="1492790"/>
              <a:ext cx="639416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20788" y="1406037"/>
              <a:ext cx="782167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zh-CN" dirty="0"/>
                <a:t>利用</a:t>
              </a:r>
              <a:r>
                <a:rPr lang="en-US" altLang="zh-CN" dirty="0" err="1"/>
                <a:t>mp</a:t>
              </a:r>
              <a:r>
                <a:rPr lang="zh-CN" altLang="zh-CN" dirty="0"/>
                <a:t>方法，</a:t>
              </a:r>
              <a:r>
                <a:rPr lang="en-US" altLang="zh-CN" dirty="0"/>
                <a:t>x</a:t>
              </a:r>
              <a:r>
                <a:rPr lang="zh-CN" altLang="zh-CN" dirty="0"/>
                <a:t>、</a:t>
              </a:r>
              <a:r>
                <a:rPr lang="en-US" altLang="zh-CN" dirty="0"/>
                <a:t>y</a:t>
              </a:r>
              <a:r>
                <a:rPr lang="zh-CN" altLang="zh-CN" dirty="0" smtClean="0"/>
                <a:t>方向</a:t>
              </a:r>
              <a:r>
                <a:rPr lang="zh-CN" altLang="en-US" dirty="0"/>
                <a:t>长度</a:t>
              </a:r>
              <a:r>
                <a:rPr lang="zh-CN" altLang="zh-CN" dirty="0" smtClean="0"/>
                <a:t>都</a:t>
              </a:r>
              <a:r>
                <a:rPr lang="zh-CN" altLang="zh-CN" dirty="0"/>
                <a:t>取</a:t>
              </a:r>
              <a:r>
                <a:rPr lang="en-US" altLang="zh-CN" dirty="0" smtClean="0"/>
                <a:t>10a</a:t>
              </a:r>
              <a:r>
                <a:rPr lang="zh-CN" altLang="zh-CN" dirty="0" smtClean="0"/>
                <a:t>，</a:t>
              </a:r>
              <a:r>
                <a:rPr lang="en-US" altLang="zh-CN" dirty="0"/>
                <a:t>z</a:t>
              </a:r>
              <a:r>
                <a:rPr lang="zh-CN" altLang="zh-CN" dirty="0"/>
                <a:t>方向长度分别取</a:t>
              </a:r>
              <a:r>
                <a:rPr lang="en-US" altLang="zh-CN" dirty="0"/>
                <a:t>20a</a:t>
              </a:r>
              <a:r>
                <a:rPr lang="zh-CN" altLang="zh-CN" dirty="0"/>
                <a:t>、</a:t>
              </a:r>
              <a:r>
                <a:rPr lang="en-US" altLang="zh-CN" dirty="0"/>
                <a:t>30a</a:t>
              </a:r>
              <a:r>
                <a:rPr lang="zh-CN" altLang="zh-CN" dirty="0"/>
                <a:t>、</a:t>
              </a:r>
              <a:r>
                <a:rPr lang="en-US" altLang="zh-CN" dirty="0"/>
                <a:t>40a</a:t>
              </a:r>
              <a:r>
                <a:rPr lang="zh-CN" altLang="zh-CN" dirty="0"/>
                <a:t>、</a:t>
              </a:r>
              <a:r>
                <a:rPr lang="en-US" altLang="zh-CN" dirty="0"/>
                <a:t>50a</a:t>
              </a:r>
              <a:r>
                <a:rPr lang="zh-CN" altLang="zh-CN" dirty="0"/>
                <a:t>、</a:t>
              </a:r>
              <a:r>
                <a:rPr lang="en-US" altLang="zh-CN" dirty="0"/>
                <a:t>60a</a:t>
              </a:r>
              <a:r>
                <a:rPr lang="zh-CN" altLang="zh-CN" dirty="0"/>
                <a:t>、</a:t>
              </a:r>
              <a:r>
                <a:rPr lang="en-US" altLang="zh-CN" dirty="0"/>
                <a:t>80a</a:t>
              </a:r>
              <a:r>
                <a:rPr lang="zh-CN" altLang="zh-CN" dirty="0"/>
                <a:t>、</a:t>
              </a:r>
              <a:r>
                <a:rPr lang="en-US" altLang="zh-CN" dirty="0"/>
                <a:t>100a</a:t>
              </a:r>
              <a:r>
                <a:rPr lang="zh-CN" altLang="zh-CN" dirty="0"/>
                <a:t>、</a:t>
              </a:r>
              <a:r>
                <a:rPr lang="en-US" altLang="zh-CN" dirty="0"/>
                <a:t>120a</a:t>
              </a:r>
              <a:r>
                <a:rPr lang="zh-CN" altLang="zh-CN" dirty="0"/>
                <a:t>，延长模拟步数至</a:t>
              </a:r>
              <a:r>
                <a:rPr lang="en-US" altLang="zh-CN" dirty="0"/>
                <a:t>100,000</a:t>
              </a:r>
              <a:r>
                <a:rPr lang="zh-CN" altLang="zh-CN" dirty="0"/>
                <a:t>步（</a:t>
              </a:r>
              <a:r>
                <a:rPr lang="en-US" altLang="zh-CN" dirty="0"/>
                <a:t>120a</a:t>
              </a:r>
              <a:r>
                <a:rPr lang="zh-CN" altLang="zh-CN" dirty="0"/>
                <a:t>长度的体系取</a:t>
              </a:r>
              <a:r>
                <a:rPr lang="en-US" altLang="zh-CN" dirty="0"/>
                <a:t>150,000</a:t>
              </a:r>
              <a:r>
                <a:rPr lang="zh-CN" altLang="zh-CN" dirty="0"/>
                <a:t>模拟步数</a:t>
              </a:r>
              <a:r>
                <a:rPr lang="zh-CN" altLang="zh-CN" dirty="0" smtClean="0"/>
                <a:t>）</a:t>
              </a:r>
              <a:r>
                <a:rPr lang="zh-CN" altLang="en-US" dirty="0" smtClean="0"/>
                <a:t>，在相同的起始温度和密度的情况下进行模拟，并计算体系达到动态平衡后的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值。结果如下。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2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258943"/>
                  </p:ext>
                </p:extLst>
              </p:nvPr>
            </p:nvGraphicFramePr>
            <p:xfrm>
              <a:off x="-1" y="0"/>
              <a:ext cx="9144000" cy="68579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439"/>
                    <a:gridCol w="5627912"/>
                    <a:gridCol w="1479550"/>
                    <a:gridCol w="1435099"/>
                  </a:tblGrid>
                  <a:tr h="647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长度（</a:t>
                          </a:r>
                          <a:r>
                            <a:rPr lang="en-US" sz="900" kern="100" dirty="0">
                              <a:effectLst/>
                            </a:rPr>
                            <a:t>a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Kappa—time step</a:t>
                          </a:r>
                          <a:r>
                            <a:rPr lang="zh-CN" sz="900" kern="100" dirty="0">
                              <a:effectLst/>
                            </a:rPr>
                            <a:t>图像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Kappa</a:t>
                          </a:r>
                          <a:r>
                            <a:rPr lang="zh-CN" sz="900" kern="100">
                              <a:effectLst/>
                            </a:rPr>
                            <a:t>平均（</a:t>
                          </a:r>
                          <a:r>
                            <a:rPr lang="en-US" sz="900" kern="100">
                              <a:effectLst/>
                            </a:rPr>
                            <a:t>W*m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en-US" sz="900" kern="100">
                              <a:effectLst/>
                            </a:rPr>
                            <a:t>*K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zh-CN" sz="900" kern="100">
                              <a:effectLst/>
                            </a:rPr>
                            <a:t>） 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取平均范围（</a:t>
                          </a:r>
                          <a:r>
                            <a:rPr lang="en-US" sz="900" kern="100" dirty="0">
                              <a:effectLst/>
                            </a:rPr>
                            <a:t>10</a:t>
                          </a:r>
                          <a:r>
                            <a:rPr lang="en-US" sz="900" kern="100" baseline="30000" dirty="0">
                              <a:effectLst/>
                            </a:rPr>
                            <a:t>3</a:t>
                          </a:r>
                          <a:r>
                            <a:rPr lang="en-US" sz="900" kern="100" dirty="0">
                              <a:effectLst/>
                            </a:rPr>
                            <a:t>step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20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</a:rPr>
                                  <m:t>0.133±0.009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40-100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30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</a:rPr>
                                  <m:t>0.139±0.006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50-100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40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</a:rPr>
                                  <m:t>0.140±0.004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70-100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50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</a:rPr>
                                  <m:t>0.149±0.006</m:t>
                                </m:r>
                              </m:oMath>
                            </m:oMathPara>
                          </a14:m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60-100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258943"/>
                  </p:ext>
                </p:extLst>
              </p:nvPr>
            </p:nvGraphicFramePr>
            <p:xfrm>
              <a:off x="-1" y="0"/>
              <a:ext cx="9144000" cy="68579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439"/>
                    <a:gridCol w="5627912"/>
                    <a:gridCol w="1479550"/>
                    <a:gridCol w="1435099"/>
                  </a:tblGrid>
                  <a:tr h="647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长度（</a:t>
                          </a:r>
                          <a:r>
                            <a:rPr lang="en-US" sz="900" kern="100" dirty="0">
                              <a:effectLst/>
                            </a:rPr>
                            <a:t>a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Kappa—time step</a:t>
                          </a:r>
                          <a:r>
                            <a:rPr lang="zh-CN" sz="900" kern="100" dirty="0">
                              <a:effectLst/>
                            </a:rPr>
                            <a:t>图像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Kappa</a:t>
                          </a:r>
                          <a:r>
                            <a:rPr lang="zh-CN" sz="900" kern="100">
                              <a:effectLst/>
                            </a:rPr>
                            <a:t>平均（</a:t>
                          </a:r>
                          <a:r>
                            <a:rPr lang="en-US" sz="900" kern="100">
                              <a:effectLst/>
                            </a:rPr>
                            <a:t>W*m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en-US" sz="900" kern="100">
                              <a:effectLst/>
                            </a:rPr>
                            <a:t>*K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zh-CN" sz="900" kern="100">
                              <a:effectLst/>
                            </a:rPr>
                            <a:t>） 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取平均范围（</a:t>
                          </a:r>
                          <a:r>
                            <a:rPr lang="en-US" sz="900" kern="100" dirty="0">
                              <a:effectLst/>
                            </a:rPr>
                            <a:t>10</a:t>
                          </a:r>
                          <a:r>
                            <a:rPr lang="en-US" sz="900" kern="100" baseline="30000" dirty="0">
                              <a:effectLst/>
                            </a:rPr>
                            <a:t>3</a:t>
                          </a:r>
                          <a:r>
                            <a:rPr lang="en-US" sz="900" kern="100" dirty="0">
                              <a:effectLst/>
                            </a:rPr>
                            <a:t>step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20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42353" r="-99587" b="-30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40-100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30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142353" r="-99587" b="-20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50-100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40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243307" r="-99587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70-100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50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341961" r="-99587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60-100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24584" name="图片 29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6" y="2236493"/>
            <a:ext cx="5400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图片 28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6" y="3814578"/>
            <a:ext cx="5400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图片 27"/>
          <p:cNvPicPr>
            <a:picLocks noChangeArrowheads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15" y="5346000"/>
            <a:ext cx="5400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87500" y="1820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图片 30"/>
          <p:cNvPicPr>
            <a:picLocks noChangeArrowheads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6" y="658408"/>
            <a:ext cx="5400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0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88" y="-6350"/>
            <a:ext cx="4635501" cy="6904038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2984500" y="3999210"/>
            <a:ext cx="828675" cy="828675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3563938" y="5254625"/>
            <a:ext cx="827087" cy="828675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39900" y="5406966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4500" y="1782762"/>
            <a:ext cx="558323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模拟原理简介</a:t>
            </a:r>
            <a:endParaRPr lang="da-DK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3938" y="2990850"/>
            <a:ext cx="50022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10038" y="4198938"/>
            <a:ext cx="4995863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模拟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a-DK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575" y="5435600"/>
            <a:ext cx="4414838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简要讨论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4362450" y="258763"/>
            <a:ext cx="4205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8607425" y="6519863"/>
            <a:ext cx="638175" cy="338137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28" y="6519446"/>
              <a:ext cx="4321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10" name="文本框 26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122015"/>
                  </p:ext>
                </p:extLst>
              </p:nvPr>
            </p:nvGraphicFramePr>
            <p:xfrm>
              <a:off x="-1" y="0"/>
              <a:ext cx="9144000" cy="68579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439"/>
                    <a:gridCol w="5627912"/>
                    <a:gridCol w="1479550"/>
                    <a:gridCol w="1435099"/>
                  </a:tblGrid>
                  <a:tr h="647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长度（</a:t>
                          </a:r>
                          <a:r>
                            <a:rPr lang="en-US" sz="900" kern="100" dirty="0">
                              <a:effectLst/>
                            </a:rPr>
                            <a:t>a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Kappa—time step</a:t>
                          </a:r>
                          <a:r>
                            <a:rPr lang="zh-CN" sz="900" kern="100" dirty="0">
                              <a:effectLst/>
                            </a:rPr>
                            <a:t>图像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Kappa</a:t>
                          </a:r>
                          <a:r>
                            <a:rPr lang="zh-CN" sz="900" kern="100">
                              <a:effectLst/>
                            </a:rPr>
                            <a:t>平均（</a:t>
                          </a:r>
                          <a:r>
                            <a:rPr lang="en-US" sz="900" kern="100">
                              <a:effectLst/>
                            </a:rPr>
                            <a:t>W*m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en-US" sz="900" kern="100">
                              <a:effectLst/>
                            </a:rPr>
                            <a:t>*K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zh-CN" sz="900" kern="100">
                              <a:effectLst/>
                            </a:rPr>
                            <a:t>） 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取平均范围（</a:t>
                          </a:r>
                          <a:r>
                            <a:rPr lang="en-US" sz="900" kern="100" dirty="0">
                              <a:effectLst/>
                            </a:rPr>
                            <a:t>10</a:t>
                          </a:r>
                          <a:r>
                            <a:rPr lang="en-US" sz="900" kern="100" baseline="30000" dirty="0">
                              <a:effectLst/>
                            </a:rPr>
                            <a:t>3</a:t>
                          </a:r>
                          <a:r>
                            <a:rPr lang="en-US" sz="900" kern="100" dirty="0">
                              <a:effectLst/>
                            </a:rPr>
                            <a:t>step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effectLst/>
                                  </a:rPr>
                                  <m:t>0.1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  <m:r>
                                  <a:rPr lang="en-US" sz="900" kern="100" smtClean="0">
                                    <a:effectLst/>
                                  </a:rPr>
                                  <m:t>±0.00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effectLst/>
                                  </a:rPr>
                                  <m:t>0.1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900" kern="100">
                                    <a:effectLst/>
                                  </a:rPr>
                                  <m:t>±0.00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85-100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effectLst/>
                                  </a:rPr>
                                  <m:t>0.1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  <m:r>
                                  <a:rPr lang="en-US" sz="900" kern="100">
                                    <a:effectLst/>
                                  </a:rPr>
                                  <m:t>±0.004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90-100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 smtClean="0">
                                    <a:effectLst/>
                                  </a:rPr>
                                  <m:t>0.1</m:t>
                                </m:r>
                                <m:r>
                                  <a:rPr lang="en-US" sz="9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  <m:r>
                                  <a:rPr lang="en-US" sz="900" kern="100">
                                    <a:effectLst/>
                                  </a:rPr>
                                  <m:t>±0.006</m:t>
                                </m:r>
                              </m:oMath>
                            </m:oMathPara>
                          </a14:m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130-150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122015"/>
                  </p:ext>
                </p:extLst>
              </p:nvPr>
            </p:nvGraphicFramePr>
            <p:xfrm>
              <a:off x="-1" y="0"/>
              <a:ext cx="9144000" cy="68579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439"/>
                    <a:gridCol w="5627912"/>
                    <a:gridCol w="1479550"/>
                    <a:gridCol w="1435099"/>
                  </a:tblGrid>
                  <a:tr h="647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长度（</a:t>
                          </a:r>
                          <a:r>
                            <a:rPr lang="en-US" sz="900" kern="100" dirty="0">
                              <a:effectLst/>
                            </a:rPr>
                            <a:t>a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>
                              <a:effectLst/>
                            </a:rPr>
                            <a:t>Kappa—time step</a:t>
                          </a:r>
                          <a:r>
                            <a:rPr lang="zh-CN" sz="900" kern="100" dirty="0">
                              <a:effectLst/>
                            </a:rPr>
                            <a:t>图像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</a:rPr>
                            <a:t>Kappa</a:t>
                          </a:r>
                          <a:r>
                            <a:rPr lang="zh-CN" sz="900" kern="100">
                              <a:effectLst/>
                            </a:rPr>
                            <a:t>平均（</a:t>
                          </a:r>
                          <a:r>
                            <a:rPr lang="en-US" sz="900" kern="100">
                              <a:effectLst/>
                            </a:rPr>
                            <a:t>W*m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en-US" sz="900" kern="100">
                              <a:effectLst/>
                            </a:rPr>
                            <a:t>*K</a:t>
                          </a:r>
                          <a:r>
                            <a:rPr lang="en-US" sz="900" kern="100" baseline="30000">
                              <a:effectLst/>
                            </a:rPr>
                            <a:t>-1</a:t>
                          </a:r>
                          <a:r>
                            <a:rPr lang="zh-CN" sz="900" kern="100">
                              <a:effectLst/>
                            </a:rPr>
                            <a:t>） </a:t>
                          </a:r>
                          <a:endParaRPr lang="zh-CN" sz="9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900" kern="100" dirty="0">
                              <a:effectLst/>
                            </a:rPr>
                            <a:t>取平均范围（</a:t>
                          </a:r>
                          <a:r>
                            <a:rPr lang="en-US" sz="900" kern="100" dirty="0">
                              <a:effectLst/>
                            </a:rPr>
                            <a:t>10</a:t>
                          </a:r>
                          <a:r>
                            <a:rPr lang="en-US" sz="900" kern="100" baseline="30000" dirty="0">
                              <a:effectLst/>
                            </a:rPr>
                            <a:t>3</a:t>
                          </a:r>
                          <a:r>
                            <a:rPr lang="en-US" sz="900" kern="100" dirty="0">
                              <a:effectLst/>
                            </a:rPr>
                            <a:t>step</a:t>
                          </a:r>
                          <a:r>
                            <a:rPr lang="zh-CN" sz="900" kern="100" dirty="0">
                              <a:effectLst/>
                            </a:rPr>
                            <a:t>）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42353" r="-99587" b="-30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142353" r="-99587" b="-20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85-100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243307" r="-99587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kern="100" dirty="0" smtClean="0">
                              <a:effectLst/>
                            </a:rPr>
                            <a:t>90-100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  <a:tr h="1552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US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563" marR="57563" marT="0" marB="0" anchor="ctr">
                        <a:blipFill rotWithShape="0">
                          <a:blip r:embed="rId2"/>
                          <a:stretch>
                            <a:fillRect l="-423140" t="-341961" r="-99587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900" kern="1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130-150</a:t>
                          </a:r>
                          <a:endParaRPr lang="zh-CN" sz="9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563" marR="57563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87500" y="1820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348" y="678189"/>
            <a:ext cx="5400000" cy="1512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702" y="2234126"/>
            <a:ext cx="5400000" cy="1512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348" y="3790063"/>
            <a:ext cx="5400000" cy="15120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445" y="5346000"/>
            <a:ext cx="540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1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体系长度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对热导率的影响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084" y="4348480"/>
            <a:ext cx="8486207" cy="1597040"/>
            <a:chOff x="556258" y="1406037"/>
            <a:chExt cx="8486207" cy="1597040"/>
          </a:xfrm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556258" y="1598222"/>
              <a:ext cx="639416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220788" y="1406037"/>
                  <a:ext cx="7821677" cy="1597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indent="457200">
                    <a:lnSpc>
                      <a:spcPct val="150000"/>
                    </a:lnSpc>
                  </a:pPr>
                  <a:r>
                    <a:rPr lang="zh-CN" altLang="en-US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为</a:t>
                  </a:r>
                  <a:r>
                    <a:rPr lang="zh-CN" altLang="zh-CN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验证</a:t>
                  </a:r>
                  <a:r>
                    <a:rPr lang="zh-CN" altLang="zh-CN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公式</a:t>
                  </a:r>
                  <a:r>
                    <a:rPr lang="zh-CN" altLang="zh-CN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𝐿𝑧</m:t>
                          </m:r>
                        </m:den>
                      </m:f>
                    </m:oMath>
                  </a14:m>
                  <a:r>
                    <a:rPr lang="zh-CN" altLang="zh-CN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，对</a:t>
                  </a:r>
                  <a14:m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𝐿𝑧</m:t>
                          </m:r>
                        </m:den>
                      </m:f>
                    </m:oMath>
                  </a14:m>
                  <a:r>
                    <a:rPr lang="en-US" altLang="zh-CN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zh-CN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进行线性</a:t>
                  </a:r>
                  <a:r>
                    <a:rPr lang="zh-CN" altLang="zh-CN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拟合</a:t>
                  </a:r>
                  <a:r>
                    <a:rPr lang="zh-CN" altLang="en-US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，并根据数据收敛程度的好坏选取有效的数据点。拟合结果：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𝜅</m:t>
                          </m:r>
                        </m:e>
                        <m:sub>
                          <m:r>
                            <a:rPr lang="en-US" altLang="zh-CN"/>
                            <m:t>∞</m:t>
                          </m:r>
                        </m:sub>
                      </m:sSub>
                      <m:r>
                        <a:rPr lang="en-US" altLang="zh-CN" i="1"/>
                        <m:t>=0.157±0.04</m:t>
                      </m:r>
                      <m:r>
                        <a:rPr lang="en-US" altLang="zh-CN" i="1"/>
                        <m:t>𝑊</m:t>
                      </m:r>
                      <m:r>
                        <a:rPr lang="en-US" altLang="zh-CN" i="1"/>
                        <m:t>/(</m:t>
                      </m:r>
                      <m:r>
                        <a:rPr lang="en-US" altLang="zh-CN" i="1"/>
                        <m:t>𝑚</m:t>
                      </m:r>
                      <m:r>
                        <a:rPr lang="en-US" altLang="zh-CN" i="1"/>
                        <m:t>∙</m:t>
                      </m:r>
                      <m:r>
                        <a:rPr lang="en-US" altLang="zh-CN" i="1"/>
                        <m:t>𝐾</m:t>
                      </m:r>
                      <m:r>
                        <a:rPr lang="en-US" altLang="zh-CN" i="1"/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𝑅</m:t>
                          </m:r>
                        </m:e>
                        <m:sup>
                          <m:r>
                            <a:rPr lang="en-US" altLang="zh-CN" i="1"/>
                            <m:t>2</m:t>
                          </m:r>
                        </m:sup>
                      </m:sSup>
                      <m:r>
                        <a:rPr lang="en-US" altLang="zh-CN" i="1"/>
                        <m:t>=0.844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788" y="1406037"/>
                  <a:ext cx="7821677" cy="15970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1363980" y="1240970"/>
            <a:ext cx="6096000" cy="2774770"/>
            <a:chOff x="0" y="0"/>
            <a:chExt cx="5542280" cy="207645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43200" cy="207645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40" y="76200"/>
              <a:ext cx="2682240" cy="1995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2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62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简要讨论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48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9225" y="361950"/>
            <a:ext cx="7113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对大</a:t>
            </a:r>
            <a:r>
              <a:rPr lang="en-US" altLang="zh-CN" sz="2400" b="1" dirty="0" err="1" smtClean="0"/>
              <a:t>Lz</a:t>
            </a:r>
            <a:r>
              <a:rPr lang="zh-CN" altLang="zh-CN" sz="2400" b="1" dirty="0" smtClean="0"/>
              <a:t>体系</a:t>
            </a:r>
            <a:r>
              <a:rPr lang="zh-CN" altLang="zh-CN" sz="2400" b="1" dirty="0"/>
              <a:t>的长演化时间模拟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27368" y="1306768"/>
            <a:ext cx="7737475" cy="1767026"/>
            <a:chOff x="611188" y="1349965"/>
            <a:chExt cx="7737033" cy="1767191"/>
          </a:xfrm>
        </p:grpSpPr>
        <p:grpSp>
          <p:nvGrpSpPr>
            <p:cNvPr id="20" name="组合 12"/>
            <p:cNvGrpSpPr/>
            <p:nvPr/>
          </p:nvGrpSpPr>
          <p:grpSpPr>
            <a:xfrm>
              <a:off x="611188" y="1349965"/>
              <a:ext cx="548230" cy="547940"/>
              <a:chOff x="7618710" y="3833560"/>
              <a:chExt cx="548230" cy="547940"/>
            </a:xfrm>
            <a:solidFill>
              <a:schemeClr val="accent1"/>
            </a:solidFill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7618710" y="3833560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20759" y="1362666"/>
              <a:ext cx="7027462" cy="17544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dirty="0"/>
                <a:t>为进一步观察大</a:t>
              </a:r>
              <a:r>
                <a:rPr lang="en-US" altLang="zh-CN" dirty="0" err="1"/>
                <a:t>Lz</a:t>
              </a:r>
              <a:r>
                <a:rPr lang="zh-CN" altLang="zh-CN" dirty="0"/>
                <a:t>体系下的时间演化过程，对</a:t>
              </a:r>
              <a:r>
                <a:rPr lang="en-US" altLang="zh-CN" dirty="0" err="1"/>
                <a:t>Lz</a:t>
              </a:r>
              <a:r>
                <a:rPr lang="en-US" altLang="zh-CN" dirty="0"/>
                <a:t> = 120a</a:t>
              </a:r>
              <a:r>
                <a:rPr lang="zh-CN" altLang="zh-CN" dirty="0"/>
                <a:t>的体系进行一</a:t>
              </a:r>
              <a:r>
                <a:rPr lang="zh-CN" altLang="zh-CN" dirty="0" smtClean="0"/>
                <a:t>次</a:t>
              </a:r>
              <a:r>
                <a:rPr lang="en-US" altLang="zh-CN" dirty="0" smtClean="0"/>
                <a:t> 320,000 </a:t>
              </a:r>
              <a:r>
                <a:rPr lang="en-US" altLang="zh-CN" dirty="0" err="1"/>
                <a:t>timesteps</a:t>
              </a:r>
              <a:r>
                <a:rPr lang="zh-CN" altLang="zh-CN" dirty="0"/>
                <a:t>的</a:t>
              </a:r>
              <a:r>
                <a:rPr lang="zh-CN" altLang="zh-CN" dirty="0" smtClean="0"/>
                <a:t>模拟</a:t>
              </a:r>
              <a:r>
                <a:rPr lang="zh-CN" altLang="en-US" dirty="0" smtClean="0"/>
                <a:t>。下面两图分别是</a:t>
              </a:r>
              <a:r>
                <a:rPr lang="en-US" altLang="zh-CN" dirty="0" smtClean="0"/>
                <a:t>200,000-250,000</a:t>
              </a:r>
              <a:r>
                <a:rPr lang="zh-CN" altLang="en-US" dirty="0" smtClean="0"/>
                <a:t>步模拟平均和</a:t>
              </a:r>
              <a:r>
                <a:rPr lang="en-US" altLang="zh-CN" dirty="0" smtClean="0"/>
                <a:t>250,000-320,000</a:t>
              </a:r>
              <a:r>
                <a:rPr lang="zh-CN" altLang="en-US" dirty="0"/>
                <a:t>步模拟</a:t>
              </a:r>
              <a:r>
                <a:rPr lang="zh-CN" altLang="en-US" dirty="0" smtClean="0"/>
                <a:t>平均。两者基本无差别，说明体系在</a:t>
              </a:r>
              <a:r>
                <a:rPr lang="en-US" altLang="zh-CN" dirty="0" smtClean="0"/>
                <a:t>200,000</a:t>
              </a:r>
              <a:r>
                <a:rPr lang="zh-CN" altLang="en-US" dirty="0" smtClean="0"/>
                <a:t>时已到达动态平衡。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3988" y="3176710"/>
            <a:ext cx="8844641" cy="2884191"/>
            <a:chOff x="-808672" y="1481041"/>
            <a:chExt cx="8844641" cy="288419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8672" y="1481041"/>
              <a:ext cx="4387532" cy="288204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652" y="1496057"/>
              <a:ext cx="4339317" cy="2869175"/>
            </a:xfrm>
            <a:prstGeom prst="rect">
              <a:avLst/>
            </a:prstGeom>
          </p:spPr>
        </p:pic>
      </p:grpSp>
      <p:grpSp>
        <p:nvGrpSpPr>
          <p:cNvPr id="36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9225" y="361950"/>
            <a:ext cx="7113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对大</a:t>
            </a:r>
            <a:r>
              <a:rPr lang="en-US" altLang="zh-CN" sz="2400" b="1" dirty="0" err="1" smtClean="0"/>
              <a:t>Lz</a:t>
            </a:r>
            <a:r>
              <a:rPr lang="zh-CN" altLang="zh-CN" sz="2400" b="1" dirty="0" smtClean="0"/>
              <a:t>体系</a:t>
            </a:r>
            <a:r>
              <a:rPr lang="zh-CN" altLang="zh-CN" sz="2400" b="1" dirty="0"/>
              <a:t>的长演化时间模拟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27368" y="1306767"/>
            <a:ext cx="7737475" cy="936031"/>
            <a:chOff x="611188" y="1349964"/>
            <a:chExt cx="7737033" cy="936118"/>
          </a:xfrm>
        </p:grpSpPr>
        <p:grpSp>
          <p:nvGrpSpPr>
            <p:cNvPr id="20" name="组合 12"/>
            <p:cNvGrpSpPr/>
            <p:nvPr/>
          </p:nvGrpSpPr>
          <p:grpSpPr>
            <a:xfrm>
              <a:off x="611188" y="1349964"/>
              <a:ext cx="548230" cy="547940"/>
              <a:chOff x="7618710" y="3833559"/>
              <a:chExt cx="548230" cy="547940"/>
            </a:xfrm>
            <a:solidFill>
              <a:schemeClr val="accent1"/>
            </a:solidFill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7618710" y="3833559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20759" y="1362666"/>
              <a:ext cx="7027462" cy="9234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模拟计算得到的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值随</a:t>
              </a:r>
              <a:r>
                <a:rPr lang="en-US" altLang="zh-CN" dirty="0" err="1" smtClean="0"/>
                <a:t>timestep</a:t>
              </a:r>
              <a:r>
                <a:rPr lang="zh-CN" altLang="en-US" dirty="0" smtClean="0"/>
                <a:t>的演化情况，进一步佐证了体系约在两万步时达到动态平衡。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/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91" y="2475653"/>
            <a:ext cx="5781675" cy="3380740"/>
          </a:xfrm>
          <a:prstGeom prst="rect">
            <a:avLst/>
          </a:prstGeom>
        </p:spPr>
      </p:pic>
      <p:grpSp>
        <p:nvGrpSpPr>
          <p:cNvPr id="26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8" name="矩形 27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9225" y="361950"/>
            <a:ext cx="7113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对大</a:t>
            </a:r>
            <a:r>
              <a:rPr lang="en-US" altLang="zh-CN" sz="2400" b="1" dirty="0" err="1" smtClean="0"/>
              <a:t>Lz</a:t>
            </a:r>
            <a:r>
              <a:rPr lang="zh-CN" altLang="zh-CN" sz="2400" b="1" dirty="0" smtClean="0"/>
              <a:t>体系</a:t>
            </a:r>
            <a:r>
              <a:rPr lang="zh-CN" altLang="zh-CN" sz="2400" b="1" dirty="0"/>
              <a:t>的长演化时间模拟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27368" y="1306764"/>
            <a:ext cx="7737475" cy="1351529"/>
            <a:chOff x="611188" y="1349964"/>
            <a:chExt cx="7737033" cy="1351658"/>
          </a:xfrm>
        </p:grpSpPr>
        <p:grpSp>
          <p:nvGrpSpPr>
            <p:cNvPr id="20" name="组合 12"/>
            <p:cNvGrpSpPr/>
            <p:nvPr/>
          </p:nvGrpSpPr>
          <p:grpSpPr>
            <a:xfrm>
              <a:off x="611188" y="1349964"/>
              <a:ext cx="548230" cy="547940"/>
              <a:chOff x="7618710" y="3833559"/>
              <a:chExt cx="548230" cy="547940"/>
            </a:xfrm>
            <a:solidFill>
              <a:schemeClr val="accent1"/>
            </a:solidFill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7618710" y="3833559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20759" y="1362666"/>
              <a:ext cx="7027462" cy="13389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然而一个明显的问题是，达到动态平衡后，体系的温度分布并不是线性的，尽管热流分布基本是均匀的，说明沿</a:t>
              </a:r>
              <a:r>
                <a:rPr lang="en-US" altLang="zh-CN" dirty="0" smtClean="0"/>
                <a:t>z</a:t>
              </a:r>
              <a:r>
                <a:rPr lang="zh-CN" altLang="en-US" dirty="0" smtClean="0"/>
                <a:t>方向不同位置处的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值是不同的。作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沿</a:t>
              </a:r>
              <a:r>
                <a:rPr lang="en-US" altLang="zh-CN" dirty="0" smtClean="0"/>
                <a:t>z</a:t>
              </a:r>
              <a:r>
                <a:rPr lang="zh-CN" altLang="en-US" dirty="0" smtClean="0"/>
                <a:t>的分布图，可以看出有相变的迹象。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18" y="2752114"/>
            <a:ext cx="5762742" cy="3491048"/>
          </a:xfrm>
          <a:prstGeom prst="rect">
            <a:avLst/>
          </a:prstGeom>
        </p:spPr>
      </p:pic>
      <p:grpSp>
        <p:nvGrpSpPr>
          <p:cNvPr id="28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9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9225" y="361950"/>
            <a:ext cx="7113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对大</a:t>
            </a:r>
            <a:r>
              <a:rPr lang="en-US" altLang="zh-CN" sz="2400" b="1" dirty="0" err="1" smtClean="0"/>
              <a:t>Lz</a:t>
            </a:r>
            <a:r>
              <a:rPr lang="zh-CN" altLang="zh-CN" sz="2400" b="1" dirty="0" smtClean="0"/>
              <a:t>体系</a:t>
            </a:r>
            <a:r>
              <a:rPr lang="zh-CN" altLang="zh-CN" sz="2400" b="1" dirty="0"/>
              <a:t>的长演化时间模拟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27368" y="1306765"/>
            <a:ext cx="7737475" cy="1351528"/>
            <a:chOff x="611188" y="1349964"/>
            <a:chExt cx="7737033" cy="1351657"/>
          </a:xfrm>
        </p:grpSpPr>
        <p:grpSp>
          <p:nvGrpSpPr>
            <p:cNvPr id="20" name="组合 12"/>
            <p:cNvGrpSpPr/>
            <p:nvPr/>
          </p:nvGrpSpPr>
          <p:grpSpPr>
            <a:xfrm>
              <a:off x="611188" y="1349964"/>
              <a:ext cx="548230" cy="547940"/>
              <a:chOff x="7618710" y="3833559"/>
              <a:chExt cx="548230" cy="547940"/>
            </a:xfrm>
            <a:solidFill>
              <a:schemeClr val="accent1"/>
            </a:solidFill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7618710" y="3833559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20759" y="1362666"/>
              <a:ext cx="7027462" cy="133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进一步作原子密度在</a:t>
              </a:r>
              <a:r>
                <a:rPr lang="en-US" altLang="zh-CN" dirty="0" smtClean="0"/>
                <a:t>z</a:t>
              </a:r>
              <a:r>
                <a:rPr lang="zh-CN" altLang="en-US" dirty="0" smtClean="0"/>
                <a:t>方向上的分布情况，可以很明显地看到原子密度在第</a:t>
              </a:r>
              <a:r>
                <a:rPr lang="en-US" altLang="zh-CN" dirty="0" smtClean="0"/>
                <a:t>13-14 chunk</a:t>
              </a:r>
              <a:r>
                <a:rPr lang="zh-CN" altLang="en-US" dirty="0" smtClean="0"/>
                <a:t>处由较平缓的平台变为陡然下降，所对应的温度约为</a:t>
              </a:r>
              <a:r>
                <a:rPr lang="en-US" altLang="zh-CN" dirty="0" smtClean="0"/>
                <a:t>84K</a:t>
              </a:r>
              <a:r>
                <a:rPr lang="zh-CN" altLang="en-US" dirty="0" smtClean="0"/>
                <a:t>，很可能是固液相变（</a:t>
              </a:r>
              <a:r>
                <a:rPr lang="en-US" altLang="zh-CN" dirty="0" err="1" smtClean="0"/>
                <a:t>Ar</a:t>
              </a:r>
              <a:r>
                <a:rPr lang="zh-CN" altLang="en-US" dirty="0" smtClean="0"/>
                <a:t>在标准情况下的熔点是</a:t>
              </a:r>
              <a:r>
                <a:rPr lang="en-US" altLang="zh-CN" dirty="0" smtClean="0"/>
                <a:t>83.81K</a:t>
              </a:r>
              <a:r>
                <a:rPr lang="zh-CN" altLang="en-US" dirty="0" smtClean="0"/>
                <a:t>）。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60" y="2922270"/>
            <a:ext cx="5590900" cy="3333616"/>
          </a:xfrm>
          <a:prstGeom prst="rect">
            <a:avLst/>
          </a:prstGeom>
        </p:spPr>
      </p:pic>
      <p:grpSp>
        <p:nvGrpSpPr>
          <p:cNvPr id="28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7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9225" y="361950"/>
            <a:ext cx="71135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/>
              <a:t>对大</a:t>
            </a:r>
            <a:r>
              <a:rPr lang="en-US" altLang="zh-CN" sz="2400" b="1" dirty="0" err="1" smtClean="0"/>
              <a:t>Lz</a:t>
            </a:r>
            <a:r>
              <a:rPr lang="zh-CN" altLang="zh-CN" sz="2400" b="1" dirty="0" smtClean="0"/>
              <a:t>体系</a:t>
            </a:r>
            <a:r>
              <a:rPr lang="zh-CN" altLang="zh-CN" sz="2400" b="1" dirty="0"/>
              <a:t>的长演化时间模拟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24762" y="1322004"/>
            <a:ext cx="8835418" cy="3430861"/>
            <a:chOff x="611188" y="1349964"/>
            <a:chExt cx="7737033" cy="2996778"/>
          </a:xfrm>
        </p:grpSpPr>
        <p:grpSp>
          <p:nvGrpSpPr>
            <p:cNvPr id="20" name="组合 12"/>
            <p:cNvGrpSpPr/>
            <p:nvPr/>
          </p:nvGrpSpPr>
          <p:grpSpPr>
            <a:xfrm>
              <a:off x="611188" y="1349964"/>
              <a:ext cx="548230" cy="547940"/>
              <a:chOff x="7618710" y="3833559"/>
              <a:chExt cx="548230" cy="547940"/>
            </a:xfrm>
            <a:solidFill>
              <a:schemeClr val="accent1"/>
            </a:solidFill>
          </p:grpSpPr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7618710" y="3833559"/>
                <a:ext cx="548230" cy="547940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8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19" y="42"/>
                      <a:pt x="19" y="34"/>
                    </a:cubicBezTo>
                    <a:cubicBezTo>
                      <a:pt x="19" y="25"/>
                      <a:pt x="26" y="19"/>
                      <a:pt x="34" y="19"/>
                    </a:cubicBezTo>
                    <a:cubicBezTo>
                      <a:pt x="42" y="19"/>
                      <a:pt x="49" y="25"/>
                      <a:pt x="49" y="34"/>
                    </a:cubicBezTo>
                    <a:cubicBezTo>
                      <a:pt x="49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7779988" y="3994838"/>
                <a:ext cx="225674" cy="217552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14 w 28"/>
                  <a:gd name="T11" fmla="*/ 22 h 27"/>
                  <a:gd name="T12" fmla="*/ 6 w 28"/>
                  <a:gd name="T13" fmla="*/ 14 h 27"/>
                  <a:gd name="T14" fmla="*/ 14 w 28"/>
                  <a:gd name="T15" fmla="*/ 5 h 27"/>
                  <a:gd name="T16" fmla="*/ 22 w 28"/>
                  <a:gd name="T17" fmla="*/ 14 h 27"/>
                  <a:gd name="T18" fmla="*/ 14 w 28"/>
                  <a:gd name="T1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14" y="22"/>
                    </a:moveTo>
                    <a:cubicBezTo>
                      <a:pt x="10" y="22"/>
                      <a:pt x="6" y="18"/>
                      <a:pt x="6" y="14"/>
                    </a:cubicBezTo>
                    <a:cubicBezTo>
                      <a:pt x="6" y="9"/>
                      <a:pt x="10" y="5"/>
                      <a:pt x="14" y="5"/>
                    </a:cubicBezTo>
                    <a:cubicBezTo>
                      <a:pt x="19" y="5"/>
                      <a:pt x="22" y="9"/>
                      <a:pt x="22" y="14"/>
                    </a:cubicBezTo>
                    <a:cubicBezTo>
                      <a:pt x="22" y="18"/>
                      <a:pt x="19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320759" y="1362666"/>
              <a:ext cx="7027462" cy="29840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zh-CN" altLang="en-US" b="1" dirty="0" smtClean="0"/>
                <a:t>说明的问题：</a:t>
              </a:r>
              <a:endParaRPr lang="en-US" altLang="zh-CN" b="1" dirty="0"/>
            </a:p>
            <a:p>
              <a:pPr marL="342900" indent="-3429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lang="zh-CN" altLang="en-US" dirty="0" smtClean="0"/>
                <a:t>之前使用</a:t>
              </a:r>
              <a:r>
                <a:rPr lang="en-US" altLang="zh-CN" dirty="0" err="1" smtClean="0"/>
                <a:t>mp</a:t>
              </a:r>
              <a:r>
                <a:rPr lang="zh-CN" altLang="en-US" dirty="0" smtClean="0"/>
                <a:t>方法测量不同体系长度所对应的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值的做法是有一定问题的。因为当体系长度稍长以后，体系</a:t>
              </a:r>
              <a:r>
                <a:rPr lang="en-US" altLang="zh-CN" dirty="0" smtClean="0"/>
                <a:t>z</a:t>
              </a:r>
              <a:r>
                <a:rPr lang="zh-CN" altLang="en-US" dirty="0" smtClean="0"/>
                <a:t>方向上温度域会变得很广（甚至超过</a:t>
              </a:r>
              <a:r>
                <a:rPr lang="en-US" altLang="zh-CN" dirty="0" err="1" smtClean="0"/>
                <a:t>Ar</a:t>
              </a:r>
              <a:r>
                <a:rPr lang="zh-CN" altLang="en-US" dirty="0" smtClean="0"/>
                <a:t>的熔点），而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是随温度变化的，所以测得的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值与长度的关系很不准确（尤其当体系很长时），也包含了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与温度的关系。</a:t>
              </a:r>
              <a:endParaRPr lang="en-US" altLang="zh-CN" dirty="0" smtClean="0"/>
            </a:p>
            <a:p>
              <a:pPr marL="342900" indent="-3429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  <a:defRPr/>
              </a:pPr>
              <a:r>
                <a:rPr lang="zh-CN" altLang="en-US" dirty="0" smtClean="0"/>
                <a:t>这里得到的</a:t>
              </a:r>
              <a:r>
                <a:rPr lang="en-US" altLang="zh-CN" dirty="0" smtClean="0"/>
                <a:t>kappa</a:t>
              </a:r>
              <a:r>
                <a:rPr lang="zh-CN" altLang="en-US" dirty="0" smtClean="0"/>
                <a:t>与温度的关系与之前通过</a:t>
              </a:r>
              <a:r>
                <a:rPr lang="en-US" altLang="zh-CN" dirty="0" smtClean="0"/>
                <a:t>Green-Kubo</a:t>
              </a:r>
              <a:r>
                <a:rPr lang="zh-CN" altLang="en-US" dirty="0" smtClean="0"/>
                <a:t>方法得到的两者间的关系不一致，是由于这里密度发生了变化，而</a:t>
              </a:r>
              <a:r>
                <a:rPr lang="en-US" altLang="zh-CN" dirty="0" smtClean="0"/>
                <a:t>Green-Kubo</a:t>
              </a:r>
              <a:r>
                <a:rPr lang="zh-CN" altLang="en-US" dirty="0" smtClean="0"/>
                <a:t>方法是保持密度不变的。</a:t>
              </a:r>
              <a:endParaRPr lang="en-US" altLang="zh-CN" dirty="0"/>
            </a:p>
          </p:txBody>
        </p:sp>
      </p:grpSp>
      <p:grpSp>
        <p:nvGrpSpPr>
          <p:cNvPr id="18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6" name="矩形 25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6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2716213"/>
            <a:ext cx="8048625" cy="1404937"/>
            <a:chOff x="0" y="2716812"/>
            <a:chExt cx="5991142" cy="1403121"/>
          </a:xfrm>
        </p:grpSpPr>
        <p:sp>
          <p:nvSpPr>
            <p:cNvPr id="30" name="矩形 29"/>
            <p:cNvSpPr/>
            <p:nvPr/>
          </p:nvSpPr>
          <p:spPr>
            <a:xfrm>
              <a:off x="0" y="3804429"/>
              <a:ext cx="5991142" cy="272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2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91" name="文本框 6"/>
            <p:cNvSpPr txBox="1">
              <a:spLocks noChangeArrowheads="1"/>
            </p:cNvSpPr>
            <p:nvPr/>
          </p:nvSpPr>
          <p:spPr bwMode="auto">
            <a:xfrm>
              <a:off x="2697049" y="2861681"/>
              <a:ext cx="3294091" cy="74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感谢各位聆听！</a:t>
              </a:r>
            </a:p>
          </p:txBody>
        </p:sp>
        <p:sp>
          <p:nvSpPr>
            <p:cNvPr id="20492" name="文本框 32"/>
            <p:cNvSpPr txBox="1">
              <a:spLocks noChangeArrowheads="1"/>
            </p:cNvSpPr>
            <p:nvPr/>
          </p:nvSpPr>
          <p:spPr bwMode="auto">
            <a:xfrm>
              <a:off x="3247352" y="3720144"/>
              <a:ext cx="2743788" cy="39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！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441176" y="2779023"/>
            <a:ext cx="1223962" cy="1223963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8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953943808 w 104"/>
                <a:gd name="T1" fmla="*/ 121507967 h 79"/>
                <a:gd name="T2" fmla="*/ 1609776315 w 104"/>
                <a:gd name="T3" fmla="*/ 243015934 h 79"/>
                <a:gd name="T4" fmla="*/ 1132804411 w 104"/>
                <a:gd name="T5" fmla="*/ 2147483646 h 79"/>
                <a:gd name="T6" fmla="*/ 238485952 w 104"/>
                <a:gd name="T7" fmla="*/ 2147483646 h 79"/>
                <a:gd name="T8" fmla="*/ 953943808 w 104"/>
                <a:gd name="T9" fmla="*/ 121507967 h 79"/>
                <a:gd name="T10" fmla="*/ 1073186784 w 104"/>
                <a:gd name="T11" fmla="*/ 2147483646 h 79"/>
                <a:gd name="T12" fmla="*/ 953943808 w 104"/>
                <a:gd name="T13" fmla="*/ 2147483646 h 79"/>
                <a:gd name="T14" fmla="*/ 2147483646 w 104"/>
                <a:gd name="T15" fmla="*/ 2147483646 h 79"/>
                <a:gd name="T16" fmla="*/ 2147483646 w 104"/>
                <a:gd name="T17" fmla="*/ 2147483646 h 79"/>
                <a:gd name="T18" fmla="*/ 2147483646 w 104"/>
                <a:gd name="T19" fmla="*/ 2147483646 h 79"/>
                <a:gd name="T20" fmla="*/ 2147483646 w 104"/>
                <a:gd name="T21" fmla="*/ 1579595779 h 79"/>
                <a:gd name="T22" fmla="*/ 2147483646 w 104"/>
                <a:gd name="T23" fmla="*/ 1458087812 h 79"/>
                <a:gd name="T24" fmla="*/ 2147483646 w 104"/>
                <a:gd name="T25" fmla="*/ 1397337725 h 79"/>
                <a:gd name="T26" fmla="*/ 2147483646 w 104"/>
                <a:gd name="T27" fmla="*/ 607539836 h 79"/>
                <a:gd name="T28" fmla="*/ 2147483646 w 104"/>
                <a:gd name="T29" fmla="*/ 546781955 h 79"/>
                <a:gd name="T30" fmla="*/ 2147483646 w 104"/>
                <a:gd name="T31" fmla="*/ 546781955 h 79"/>
                <a:gd name="T32" fmla="*/ 1848262267 w 104"/>
                <a:gd name="T33" fmla="*/ 546781955 h 79"/>
                <a:gd name="T34" fmla="*/ 1848262267 w 104"/>
                <a:gd name="T35" fmla="*/ 1032813824 h 79"/>
                <a:gd name="T36" fmla="*/ 2147483646 w 104"/>
                <a:gd name="T37" fmla="*/ 1032813824 h 79"/>
                <a:gd name="T38" fmla="*/ 2147483646 w 104"/>
                <a:gd name="T39" fmla="*/ 1701103746 h 79"/>
                <a:gd name="T40" fmla="*/ 2147483646 w 104"/>
                <a:gd name="T41" fmla="*/ 1822611713 h 79"/>
                <a:gd name="T42" fmla="*/ 2147483646 w 104"/>
                <a:gd name="T43" fmla="*/ 1822611713 h 79"/>
                <a:gd name="T44" fmla="*/ 2147483646 w 104"/>
                <a:gd name="T45" fmla="*/ 1761861627 h 79"/>
                <a:gd name="T46" fmla="*/ 2147483646 w 104"/>
                <a:gd name="T47" fmla="*/ 2147483646 h 79"/>
                <a:gd name="T48" fmla="*/ 1073186784 w 104"/>
                <a:gd name="T49" fmla="*/ 2147483646 h 79"/>
                <a:gd name="T50" fmla="*/ 2147483646 w 104"/>
                <a:gd name="T51" fmla="*/ 1579595779 h 79"/>
                <a:gd name="T52" fmla="*/ 2147483646 w 104"/>
                <a:gd name="T53" fmla="*/ 1579595779 h 79"/>
                <a:gd name="T54" fmla="*/ 2147483646 w 104"/>
                <a:gd name="T55" fmla="*/ 1093563910 h 79"/>
                <a:gd name="T56" fmla="*/ 2147483646 w 104"/>
                <a:gd name="T57" fmla="*/ 1579595779 h 79"/>
                <a:gd name="T58" fmla="*/ 1907887616 w 104"/>
                <a:gd name="T59" fmla="*/ 2147483646 h 79"/>
                <a:gd name="T60" fmla="*/ 2147483646 w 104"/>
                <a:gd name="T61" fmla="*/ 2147483646 h 79"/>
                <a:gd name="T62" fmla="*/ 2147483646 w 104"/>
                <a:gd name="T63" fmla="*/ 2147483646 h 79"/>
                <a:gd name="T64" fmla="*/ 1907887616 w 104"/>
                <a:gd name="T65" fmla="*/ 2147483646 h 79"/>
                <a:gd name="T66" fmla="*/ 1907887616 w 104"/>
                <a:gd name="T67" fmla="*/ 2147483646 h 79"/>
                <a:gd name="T68" fmla="*/ 1907887616 w 104"/>
                <a:gd name="T69" fmla="*/ 1944119680 h 79"/>
                <a:gd name="T70" fmla="*/ 2147483646 w 104"/>
                <a:gd name="T71" fmla="*/ 1944119680 h 79"/>
                <a:gd name="T72" fmla="*/ 2147483646 w 104"/>
                <a:gd name="T73" fmla="*/ 2126377734 h 79"/>
                <a:gd name="T74" fmla="*/ 1907887616 w 104"/>
                <a:gd name="T75" fmla="*/ 2126377734 h 79"/>
                <a:gd name="T76" fmla="*/ 1907887616 w 104"/>
                <a:gd name="T77" fmla="*/ 1944119680 h 79"/>
                <a:gd name="T78" fmla="*/ 1907887616 w 104"/>
                <a:gd name="T79" fmla="*/ 1336579844 h 79"/>
                <a:gd name="T80" fmla="*/ 2147483646 w 104"/>
                <a:gd name="T81" fmla="*/ 1336579844 h 79"/>
                <a:gd name="T82" fmla="*/ 2147483646 w 104"/>
                <a:gd name="T83" fmla="*/ 1518845692 h 79"/>
                <a:gd name="T84" fmla="*/ 1907887616 w 104"/>
                <a:gd name="T85" fmla="*/ 1518845692 h 79"/>
                <a:gd name="T86" fmla="*/ 1907887616 w 104"/>
                <a:gd name="T87" fmla="*/ 1336579844 h 79"/>
                <a:gd name="T88" fmla="*/ 178860603 w 104"/>
                <a:gd name="T89" fmla="*/ 2147483646 h 79"/>
                <a:gd name="T90" fmla="*/ 536589531 w 104"/>
                <a:gd name="T91" fmla="*/ 2147483646 h 79"/>
                <a:gd name="T92" fmla="*/ 536589531 w 104"/>
                <a:gd name="T93" fmla="*/ 2147483646 h 79"/>
                <a:gd name="T94" fmla="*/ 298103579 w 104"/>
                <a:gd name="T95" fmla="*/ 2147483646 h 79"/>
                <a:gd name="T96" fmla="*/ 119242976 w 104"/>
                <a:gd name="T97" fmla="*/ 2147483646 h 79"/>
                <a:gd name="T98" fmla="*/ 0 w 104"/>
                <a:gd name="T99" fmla="*/ 2147483646 h 79"/>
                <a:gd name="T100" fmla="*/ 178860603 w 104"/>
                <a:gd name="T101" fmla="*/ 2147483646 h 79"/>
                <a:gd name="T102" fmla="*/ 238485952 w 104"/>
                <a:gd name="T103" fmla="*/ 2147483646 h 79"/>
                <a:gd name="T104" fmla="*/ 119242976 w 104"/>
                <a:gd name="T105" fmla="*/ 2147483646 h 79"/>
                <a:gd name="T106" fmla="*/ 715457856 w 104"/>
                <a:gd name="T107" fmla="*/ 2147483646 h 79"/>
                <a:gd name="T108" fmla="*/ 1013561435 w 104"/>
                <a:gd name="T109" fmla="*/ 2147483646 h 79"/>
                <a:gd name="T110" fmla="*/ 238485952 w 104"/>
                <a:gd name="T111" fmla="*/ 2147483646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4"/>
                <a:gd name="T169" fmla="*/ 0 h 79"/>
                <a:gd name="T170" fmla="*/ 104 w 104"/>
                <a:gd name="T171" fmla="*/ 79 h 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624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模拟原理简介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48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887788" y="3416300"/>
            <a:ext cx="4662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Muller-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Plathe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Langevin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Green-Kubo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Muller-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Plathe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58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 bwMode="auto">
          <a:xfrm>
            <a:off x="611188" y="1394125"/>
            <a:ext cx="91424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  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layers all chunk/atom bin/1d z lower 0.05 units reduced   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2 all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/chunk 10 100 1000 layers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v_temp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 profile.mp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计算每一层温度，并写入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profile.mp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步对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v_temp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		3 all thermal/conductivity 10 z 20  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方法（交换冷热原子）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Langevin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12" name="矩形 11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 bwMode="auto">
          <a:xfrm>
            <a:off x="611188" y="1607869"/>
            <a:ext cx="7919049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       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temp/region hot           	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temp/region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内的温度固定，并输出温度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      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 all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langevin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${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${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1.0 59804 tally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fix_modify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 temp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Green-Kubo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81063" y="1362075"/>
            <a:ext cx="702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6" name="矩形 25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188" y="1193800"/>
            <a:ext cx="9144000" cy="4649098"/>
            <a:chOff x="0" y="1092200"/>
            <a:chExt cx="9144000" cy="4649098"/>
          </a:xfrm>
        </p:grpSpPr>
        <p:sp>
          <p:nvSpPr>
            <p:cNvPr id="11" name="文本框 10"/>
            <p:cNvSpPr txBox="1"/>
            <p:nvPr/>
          </p:nvSpPr>
          <p:spPr bwMode="auto">
            <a:xfrm>
              <a:off x="0" y="1092200"/>
              <a:ext cx="9144000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 POINTS</a:t>
              </a: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0" y="1586314"/>
              <a:ext cx="9142413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        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myKE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all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/atom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        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myPE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all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/atom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        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myStress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all stress/atom NULL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virial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         flux all heat/flux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myKE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myPE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myStress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    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Jx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equal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[1]/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vol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    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Jy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equal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[2]/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vol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    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Jz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equal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[3]/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vol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fix	  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1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nve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fix         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JJ 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/correlate $s $p $d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 </a:t>
              </a:r>
              <a:r>
                <a:rPr lang="en-US" altLang="zh-CN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c_flux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[3] type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 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&amp; 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profile.heatflux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450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模拟过程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48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11188" y="261938"/>
            <a:ext cx="666750" cy="663575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9199" cy="537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786" y="529919"/>
              <a:ext cx="396470" cy="395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225" y="361950"/>
            <a:ext cx="71135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438" y="1468854"/>
            <a:ext cx="5579237" cy="548400"/>
            <a:chOff x="632438" y="1468854"/>
            <a:chExt cx="5579237" cy="548400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632438" y="1468854"/>
              <a:ext cx="548261" cy="54840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797980" y="1634187"/>
              <a:ext cx="225687" cy="217735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46241" y="1558388"/>
              <a:ext cx="4865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 smtClean="0"/>
                <a:t>编写</a:t>
              </a:r>
              <a:r>
                <a:rPr lang="en-US" altLang="zh-CN" dirty="0" smtClean="0"/>
                <a:t>python</a:t>
              </a:r>
              <a:r>
                <a:rPr lang="zh-CN" altLang="en-US" dirty="0" smtClean="0"/>
                <a:t>小程序，对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文件做批量化修改</a:t>
              </a:r>
              <a:endParaRPr lang="en-US" altLang="zh-CN" dirty="0" smtClean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8" y="2566097"/>
            <a:ext cx="7344555" cy="606335"/>
            <a:chOff x="611188" y="2566097"/>
            <a:chExt cx="7344555" cy="606335"/>
          </a:xfrm>
        </p:grpSpPr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611188" y="2566097"/>
              <a:ext cx="605885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46241" y="2748233"/>
              <a:ext cx="660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   </a:t>
              </a:r>
              <a:r>
                <a:rPr lang="zh-CN" altLang="en-US" dirty="0" smtClean="0"/>
                <a:t>使用</a:t>
              </a:r>
              <a:r>
                <a:rPr lang="en-US" altLang="zh-CN" dirty="0" err="1" smtClean="0"/>
                <a:t>lammps</a:t>
              </a:r>
              <a:r>
                <a:rPr lang="zh-CN" altLang="en-US" dirty="0" smtClean="0"/>
                <a:t>，利用多个</a:t>
              </a:r>
              <a:r>
                <a:rPr lang="en-US" altLang="zh-CN" dirty="0" err="1" smtClean="0"/>
                <a:t>cmd</a:t>
              </a:r>
              <a:r>
                <a:rPr lang="zh-CN" altLang="en-US" dirty="0" smtClean="0"/>
                <a:t>窗同时对不同的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文件进行运算</a:t>
              </a:r>
              <a:endParaRPr lang="en-US" altLang="zh-CN" dirty="0" smtClean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0949" y="3895407"/>
            <a:ext cx="8400523" cy="874364"/>
            <a:chOff x="640949" y="3895407"/>
            <a:chExt cx="8400523" cy="874364"/>
          </a:xfrm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640949" y="3895407"/>
              <a:ext cx="548261" cy="54840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806491" y="4060740"/>
              <a:ext cx="225687" cy="217735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54752" y="3984941"/>
              <a:ext cx="768672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zh-CN" altLang="en-US" dirty="0" smtClean="0"/>
                <a:t>编写</a:t>
              </a:r>
              <a:r>
                <a:rPr lang="en-US" altLang="zh-CN" dirty="0" smtClean="0"/>
                <a:t>python</a:t>
              </a:r>
              <a:r>
                <a:rPr lang="zh-CN" altLang="en-US" dirty="0" smtClean="0"/>
                <a:t>小程序，对输出文件进行格式上的修改，生成更利于</a:t>
              </a:r>
              <a:r>
                <a:rPr lang="en-US" altLang="zh-CN" dirty="0" err="1" smtClean="0"/>
                <a:t>matlab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读取的输出文件</a:t>
              </a:r>
              <a:endParaRPr lang="en-US" altLang="zh-CN" dirty="0" smtClean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2438" y="5237882"/>
            <a:ext cx="8080075" cy="606335"/>
            <a:chOff x="632438" y="5237882"/>
            <a:chExt cx="8080075" cy="606335"/>
          </a:xfrm>
        </p:grpSpPr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632438" y="5237882"/>
              <a:ext cx="605885" cy="606335"/>
            </a:xfrm>
            <a:custGeom>
              <a:avLst/>
              <a:gdLst>
                <a:gd name="T0" fmla="*/ 2147483646 w 70"/>
                <a:gd name="T1" fmla="*/ 2147483646 h 74"/>
                <a:gd name="T2" fmla="*/ 2147483646 w 70"/>
                <a:gd name="T3" fmla="*/ 2147483646 h 74"/>
                <a:gd name="T4" fmla="*/ 2147483646 w 70"/>
                <a:gd name="T5" fmla="*/ 2147483646 h 74"/>
                <a:gd name="T6" fmla="*/ 1923233177 w 70"/>
                <a:gd name="T7" fmla="*/ 2147483646 h 74"/>
                <a:gd name="T8" fmla="*/ 1193729534 w 70"/>
                <a:gd name="T9" fmla="*/ 2147483646 h 74"/>
                <a:gd name="T10" fmla="*/ 397912558 w 70"/>
                <a:gd name="T11" fmla="*/ 2147483646 h 74"/>
                <a:gd name="T12" fmla="*/ 397912558 w 70"/>
                <a:gd name="T13" fmla="*/ 2147483646 h 74"/>
                <a:gd name="T14" fmla="*/ 66321474 w 70"/>
                <a:gd name="T15" fmla="*/ 2147483646 h 74"/>
                <a:gd name="T16" fmla="*/ 331591085 w 70"/>
                <a:gd name="T17" fmla="*/ 2147483646 h 74"/>
                <a:gd name="T18" fmla="*/ 862138449 w 70"/>
                <a:gd name="T19" fmla="*/ 2147483646 h 74"/>
                <a:gd name="T20" fmla="*/ 1591642092 w 70"/>
                <a:gd name="T21" fmla="*/ 2147483646 h 74"/>
                <a:gd name="T22" fmla="*/ 1989546509 w 70"/>
                <a:gd name="T23" fmla="*/ 2147483646 h 74"/>
                <a:gd name="T24" fmla="*/ 1525320618 w 70"/>
                <a:gd name="T25" fmla="*/ 2147483646 h 74"/>
                <a:gd name="T26" fmla="*/ 1260051007 w 70"/>
                <a:gd name="T27" fmla="*/ 2147483646 h 74"/>
                <a:gd name="T28" fmla="*/ 729503643 w 70"/>
                <a:gd name="T29" fmla="*/ 2147483646 h 74"/>
                <a:gd name="T30" fmla="*/ 596868838 w 70"/>
                <a:gd name="T31" fmla="*/ 2147483646 h 74"/>
                <a:gd name="T32" fmla="*/ 795816975 w 70"/>
                <a:gd name="T33" fmla="*/ 2147483646 h 74"/>
                <a:gd name="T34" fmla="*/ 795816975 w 70"/>
                <a:gd name="T35" fmla="*/ 2147483646 h 74"/>
                <a:gd name="T36" fmla="*/ 1127408060 w 70"/>
                <a:gd name="T37" fmla="*/ 2147483646 h 74"/>
                <a:gd name="T38" fmla="*/ 1525320618 w 70"/>
                <a:gd name="T39" fmla="*/ 2147483646 h 74"/>
                <a:gd name="T40" fmla="*/ 2055867982 w 70"/>
                <a:gd name="T41" fmla="*/ 2147483646 h 74"/>
                <a:gd name="T42" fmla="*/ 2122189456 w 70"/>
                <a:gd name="T43" fmla="*/ 2147483646 h 74"/>
                <a:gd name="T44" fmla="*/ 2147483646 w 70"/>
                <a:gd name="T45" fmla="*/ 2147483646 h 74"/>
                <a:gd name="T46" fmla="*/ 2147483646 w 70"/>
                <a:gd name="T47" fmla="*/ 268728224 h 74"/>
                <a:gd name="T48" fmla="*/ 2147483646 w 70"/>
                <a:gd name="T49" fmla="*/ 0 h 74"/>
                <a:gd name="T50" fmla="*/ 2147483646 w 70"/>
                <a:gd name="T51" fmla="*/ 335918475 h 74"/>
                <a:gd name="T52" fmla="*/ 2147483646 w 70"/>
                <a:gd name="T53" fmla="*/ 1007747231 h 74"/>
                <a:gd name="T54" fmla="*/ 1923233177 w 70"/>
                <a:gd name="T55" fmla="*/ 1746758043 h 74"/>
                <a:gd name="T56" fmla="*/ 2055867982 w 70"/>
                <a:gd name="T57" fmla="*/ 2147483646 h 74"/>
                <a:gd name="T58" fmla="*/ 2147483646 w 70"/>
                <a:gd name="T59" fmla="*/ 1612393931 h 74"/>
                <a:gd name="T60" fmla="*/ 2147483646 w 70"/>
                <a:gd name="T61" fmla="*/ 1343657511 h 74"/>
                <a:gd name="T62" fmla="*/ 2147483646 w 70"/>
                <a:gd name="T63" fmla="*/ 739010812 h 74"/>
                <a:gd name="T64" fmla="*/ 2147483646 w 70"/>
                <a:gd name="T65" fmla="*/ 604646700 h 74"/>
                <a:gd name="T66" fmla="*/ 2147483646 w 70"/>
                <a:gd name="T67" fmla="*/ 671828756 h 74"/>
                <a:gd name="T68" fmla="*/ 2147483646 w 70"/>
                <a:gd name="T69" fmla="*/ 671828756 h 74"/>
                <a:gd name="T70" fmla="*/ 2147483646 w 70"/>
                <a:gd name="T71" fmla="*/ 1074929287 h 74"/>
                <a:gd name="T72" fmla="*/ 2147483646 w 70"/>
                <a:gd name="T73" fmla="*/ 1410839568 h 74"/>
                <a:gd name="T74" fmla="*/ 2147483646 w 70"/>
                <a:gd name="T75" fmla="*/ 2015486267 h 74"/>
                <a:gd name="T76" fmla="*/ 2147483646 w 70"/>
                <a:gd name="T77" fmla="*/ 2147483646 h 74"/>
                <a:gd name="T78" fmla="*/ 2147483646 w 70"/>
                <a:gd name="T79" fmla="*/ 2147483646 h 74"/>
                <a:gd name="T80" fmla="*/ 2147483646 w 70"/>
                <a:gd name="T81" fmla="*/ 2147483646 h 74"/>
                <a:gd name="T82" fmla="*/ 2147483646 w 70"/>
                <a:gd name="T83" fmla="*/ 2147483646 h 74"/>
                <a:gd name="T84" fmla="*/ 2147483646 w 70"/>
                <a:gd name="T85" fmla="*/ 1813940099 h 74"/>
                <a:gd name="T86" fmla="*/ 2147483646 w 70"/>
                <a:gd name="T87" fmla="*/ 1007747231 h 74"/>
                <a:gd name="T88" fmla="*/ 2147483646 w 70"/>
                <a:gd name="T89" fmla="*/ 268728224 h 74"/>
                <a:gd name="T90" fmla="*/ 2147483646 w 70"/>
                <a:gd name="T91" fmla="*/ 268728224 h 74"/>
                <a:gd name="T92" fmla="*/ 2147483646 w 70"/>
                <a:gd name="T93" fmla="*/ 1410839568 h 74"/>
                <a:gd name="T94" fmla="*/ 2147483646 w 70"/>
                <a:gd name="T95" fmla="*/ 1410839568 h 74"/>
                <a:gd name="T96" fmla="*/ 1458999145 w 70"/>
                <a:gd name="T97" fmla="*/ 2147483646 h 74"/>
                <a:gd name="T98" fmla="*/ 1525320618 w 70"/>
                <a:gd name="T99" fmla="*/ 2147483646 h 74"/>
                <a:gd name="T100" fmla="*/ 1525320618 w 70"/>
                <a:gd name="T101" fmla="*/ 2147483646 h 74"/>
                <a:gd name="T102" fmla="*/ 1923233177 w 70"/>
                <a:gd name="T103" fmla="*/ 2147483646 h 74"/>
                <a:gd name="T104" fmla="*/ 2147483646 w 70"/>
                <a:gd name="T105" fmla="*/ 1813940099 h 74"/>
                <a:gd name="T106" fmla="*/ 2147483646 w 70"/>
                <a:gd name="T107" fmla="*/ 1410839568 h 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"/>
                <a:gd name="T163" fmla="*/ 0 h 74"/>
                <a:gd name="T164" fmla="*/ 70 w 70"/>
                <a:gd name="T165" fmla="*/ 74 h 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48986" y="5424530"/>
              <a:ext cx="7263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r>
                <a:rPr lang="en-US" altLang="zh-CN" dirty="0" smtClean="0"/>
                <a:t>.   </a:t>
              </a:r>
              <a:r>
                <a:rPr lang="zh-CN" altLang="en-US" dirty="0" smtClean="0"/>
                <a:t>利用</a:t>
              </a:r>
              <a:r>
                <a:rPr lang="en-US" altLang="zh-CN" dirty="0" err="1" smtClean="0"/>
                <a:t>matlab</a:t>
              </a:r>
              <a:r>
                <a:rPr lang="zh-CN" altLang="en-US" dirty="0" smtClean="0"/>
                <a:t>对输出文件进行数据操作与运算，得到模拟结果及图像</a:t>
              </a:r>
              <a:endParaRPr lang="en-US" altLang="zh-CN" dirty="0" smtClean="0"/>
            </a:p>
          </p:txBody>
        </p:sp>
      </p:grpSp>
      <p:grpSp>
        <p:nvGrpSpPr>
          <p:cNvPr id="24" name="组合 19"/>
          <p:cNvGrpSpPr>
            <a:grpSpLocks/>
          </p:cNvGrpSpPr>
          <p:nvPr/>
        </p:nvGrpSpPr>
        <p:grpSpPr bwMode="auto">
          <a:xfrm>
            <a:off x="1220788" y="6519863"/>
            <a:ext cx="8024812" cy="338137"/>
            <a:chOff x="1277256" y="6519446"/>
            <a:chExt cx="8024939" cy="338554"/>
          </a:xfrm>
        </p:grpSpPr>
        <p:sp>
          <p:nvSpPr>
            <p:cNvPr id="26" name="矩形 25"/>
            <p:cNvSpPr/>
            <p:nvPr/>
          </p:nvSpPr>
          <p:spPr>
            <a:xfrm>
              <a:off x="8767200" y="6519446"/>
              <a:ext cx="431807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8663567" y="6519446"/>
              <a:ext cx="6386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944" cy="3083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计算物理模拟实验报告，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高雪健 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12302010047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9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788" y="2844800"/>
            <a:ext cx="46450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3887788" y="3375025"/>
            <a:ext cx="4662487" cy="10795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4134" y="3429660"/>
              <a:ext cx="449513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48" y="3375660"/>
              <a:ext cx="107972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 useBgFill="1"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87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1253</Words>
  <Application>Microsoft Office PowerPoint</Application>
  <PresentationFormat>全屏显示(4:3)</PresentationFormat>
  <Paragraphs>184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gxj</cp:lastModifiedBy>
  <cp:revision>244</cp:revision>
  <dcterms:created xsi:type="dcterms:W3CDTF">2015-01-13T10:49:01Z</dcterms:created>
  <dcterms:modified xsi:type="dcterms:W3CDTF">2017-01-05T15:55:57Z</dcterms:modified>
</cp:coreProperties>
</file>