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55"/>
  </p:notesMasterIdLst>
  <p:sldIdLst>
    <p:sldId id="290" r:id="rId2"/>
    <p:sldId id="259" r:id="rId3"/>
    <p:sldId id="265" r:id="rId4"/>
    <p:sldId id="266" r:id="rId5"/>
    <p:sldId id="274" r:id="rId6"/>
    <p:sldId id="267" r:id="rId7"/>
    <p:sldId id="292" r:id="rId8"/>
    <p:sldId id="293" r:id="rId9"/>
    <p:sldId id="294" r:id="rId10"/>
    <p:sldId id="295" r:id="rId11"/>
    <p:sldId id="298" r:id="rId12"/>
    <p:sldId id="296" r:id="rId13"/>
    <p:sldId id="299" r:id="rId14"/>
    <p:sldId id="268" r:id="rId15"/>
    <p:sldId id="300"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32" r:id="rId40"/>
    <p:sldId id="327" r:id="rId41"/>
    <p:sldId id="328" r:id="rId42"/>
    <p:sldId id="329" r:id="rId43"/>
    <p:sldId id="330" r:id="rId44"/>
    <p:sldId id="331" r:id="rId45"/>
    <p:sldId id="269" r:id="rId46"/>
    <p:sldId id="273" r:id="rId47"/>
    <p:sldId id="334" r:id="rId48"/>
    <p:sldId id="335" r:id="rId49"/>
    <p:sldId id="270" r:id="rId50"/>
    <p:sldId id="287" r:id="rId51"/>
    <p:sldId id="271" r:id="rId52"/>
    <p:sldId id="288" r:id="rId53"/>
    <p:sldId id="272" r:id="rId54"/>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guide id="3" orient="horz" pos="232" userDrawn="1">
          <p15:clr>
            <a:srgbClr val="A4A3A4"/>
          </p15:clr>
        </p15:guide>
        <p15:guide id="4" orient="horz" pos="4088" userDrawn="1">
          <p15:clr>
            <a:srgbClr val="A4A3A4"/>
          </p15:clr>
        </p15:guide>
        <p15:guide id="5" pos="5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955" autoAdjust="0"/>
  </p:normalViewPr>
  <p:slideViewPr>
    <p:cSldViewPr snapToGrid="0" snapToObjects="1">
      <p:cViewPr varScale="1">
        <p:scale>
          <a:sx n="70" d="100"/>
          <a:sy n="70" d="100"/>
        </p:scale>
        <p:origin x="1123" y="58"/>
      </p:cViewPr>
      <p:guideLst>
        <p:guide pos="3840"/>
        <p:guide orient="horz" pos="2160"/>
        <p:guide orient="horz" pos="232"/>
        <p:guide orient="horz" pos="4088"/>
        <p:guide pos="574"/>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E3F91D-994A-4B5E-B720-2AED4E1F17B0}" type="datetimeFigureOut">
              <a:rPr lang="zh-CN" altLang="en-US" smtClean="0"/>
              <a:t>2018/1/12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6962A-7EC4-4720-8263-ED55E6F24B90}" type="slidenum">
              <a:rPr lang="zh-CN" altLang="en-US" smtClean="0"/>
              <a:t>‹#›</a:t>
            </a:fld>
            <a:endParaRPr lang="zh-CN" altLang="en-US"/>
          </a:p>
        </p:txBody>
      </p:sp>
    </p:spTree>
    <p:extLst>
      <p:ext uri="{BB962C8B-B14F-4D97-AF65-F5344CB8AC3E}">
        <p14:creationId xmlns:p14="http://schemas.microsoft.com/office/powerpoint/2010/main" val="177908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热导率</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𝜅</m:t>
                    </m:r>
                  </m:oMath>
                </a14:m>
                <a:r>
                  <a:rPr lang="zh-CN" altLang="zh-CN" sz="1200" kern="1200" dirty="0">
                    <a:solidFill>
                      <a:schemeClr val="tx1"/>
                    </a:solidFill>
                    <a:effectLst/>
                    <a:latin typeface="+mn-lt"/>
                    <a:ea typeface="+mn-ea"/>
                    <a:cs typeface="+mn-cs"/>
                  </a:rPr>
                  <a:t>，又称导热系数，是反映物理导热能力的重要物理量。</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科技的发展，新材料不断涌现：新型隔热材料对的空间</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海洋探索提供的物质支持；高热导率新材料将有效地解决如今电子产品内部的散热问题。对各种新材料的热导率的测量将具有十分重要的意义。</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热导率数据可以通过理论计算和实验测量两种方法获得，其中理论计算需要利用量子力学、统计力学的理论，经过复杂的数学分析和计算得到</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计算机科学为我们提供的了新的途径</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本实验以分子动力学方法为基础，通过</a:t>
                </a:r>
                <a:r>
                  <a:rPr lang="en-US" altLang="zh-CN" sz="1200" kern="1200" dirty="0">
                    <a:solidFill>
                      <a:schemeClr val="tx1"/>
                    </a:solidFill>
                    <a:effectLst/>
                    <a:latin typeface="+mn-lt"/>
                    <a:ea typeface="+mn-ea"/>
                    <a:cs typeface="+mn-cs"/>
                  </a:rPr>
                  <a:t>LAMMPS</a:t>
                </a:r>
                <a:r>
                  <a:rPr lang="zh-CN" altLang="zh-CN" sz="1200" kern="1200" dirty="0">
                    <a:solidFill>
                      <a:schemeClr val="tx1"/>
                    </a:solidFill>
                    <a:effectLst/>
                    <a:latin typeface="+mn-lt"/>
                    <a:ea typeface="+mn-ea"/>
                    <a:cs typeface="+mn-cs"/>
                  </a:rPr>
                  <a:t>软件模拟计算氩的热导率，并探究不同的模型参数对热导率计算的影响。</a:t>
                </a: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热导率</a:t>
                </a:r>
                <a:r>
                  <a:rPr lang="en-US" altLang="zh-CN" sz="1200" i="0" kern="1200">
                    <a:solidFill>
                      <a:schemeClr val="tx1"/>
                    </a:solidFill>
                    <a:effectLst/>
                    <a:latin typeface="+mn-lt"/>
                    <a:ea typeface="+mn-ea"/>
                    <a:cs typeface="+mn-cs"/>
                  </a:rPr>
                  <a:t>𝜅</a:t>
                </a:r>
                <a:r>
                  <a:rPr lang="zh-CN" altLang="zh-CN" sz="1200" kern="1200" dirty="0">
                    <a:solidFill>
                      <a:schemeClr val="tx1"/>
                    </a:solidFill>
                    <a:effectLst/>
                    <a:latin typeface="+mn-lt"/>
                    <a:ea typeface="+mn-ea"/>
                    <a:cs typeface="+mn-cs"/>
                  </a:rPr>
                  <a:t>，又称导热系数，是反映物理导热能力的重要物理量。</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科技的发展，新材料不断涌现：新型隔热材料对的空间</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海洋探索提供的物质支持；高热导率新材料将有效地解决如今电子产品内部的散热问题。对各种新材料的热导率的测量将具有十分重要的意义。</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热导率数据可以通过理论计算和实验测量两种方法获得，其中理论计算需要利用量子力学、统计力学的理论，经过复杂的数学分析和计算得到</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计算机科学为我们提供的了新的途径</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本实验以分子动力学方法为基础，通过</a:t>
                </a:r>
                <a:r>
                  <a:rPr lang="en-US" altLang="zh-CN" sz="1200" kern="1200" dirty="0">
                    <a:solidFill>
                      <a:schemeClr val="tx1"/>
                    </a:solidFill>
                    <a:effectLst/>
                    <a:latin typeface="+mn-lt"/>
                    <a:ea typeface="+mn-ea"/>
                    <a:cs typeface="+mn-cs"/>
                  </a:rPr>
                  <a:t>LAMMPS</a:t>
                </a:r>
                <a:r>
                  <a:rPr lang="zh-CN" altLang="zh-CN" sz="1200" kern="1200" dirty="0">
                    <a:solidFill>
                      <a:schemeClr val="tx1"/>
                    </a:solidFill>
                    <a:effectLst/>
                    <a:latin typeface="+mn-lt"/>
                    <a:ea typeface="+mn-ea"/>
                    <a:cs typeface="+mn-cs"/>
                  </a:rPr>
                  <a:t>软件模拟计算氩的热导率，并探究不同的模型参数对热导率计算的影响。</a:t>
                </a:r>
              </a:p>
              <a:p>
                <a:endParaRPr lang="zh-CN" altLang="en-US" dirty="0"/>
              </a:p>
            </p:txBody>
          </p:sp>
        </mc:Fallback>
      </mc:AlternateContent>
      <p:sp>
        <p:nvSpPr>
          <p:cNvPr id="4" name="灯片编号占位符 3"/>
          <p:cNvSpPr>
            <a:spLocks noGrp="1"/>
          </p:cNvSpPr>
          <p:nvPr>
            <p:ph type="sldNum" sz="quarter" idx="10"/>
          </p:nvPr>
        </p:nvSpPr>
        <p:spPr/>
        <p:txBody>
          <a:bodyPr/>
          <a:lstStyle/>
          <a:p>
            <a:fld id="{D506962A-7EC4-4720-8263-ED55E6F24B90}" type="slidenum">
              <a:rPr lang="zh-CN" altLang="en-US" smtClean="0"/>
              <a:t>5</a:t>
            </a:fld>
            <a:endParaRPr lang="zh-CN" altLang="en-US"/>
          </a:p>
        </p:txBody>
      </p:sp>
    </p:spTree>
    <p:extLst>
      <p:ext uri="{BB962C8B-B14F-4D97-AF65-F5344CB8AC3E}">
        <p14:creationId xmlns:p14="http://schemas.microsoft.com/office/powerpoint/2010/main" val="596124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可以用</a:t>
            </a:r>
            <a:r>
              <a:rPr lang="en-US" altLang="zh-CN" dirty="0"/>
              <a:t>12000</a:t>
            </a:r>
            <a:r>
              <a:rPr lang="zh-CN" altLang="en-US" dirty="0"/>
              <a:t>步以后的数据来计算热导率</a:t>
            </a:r>
          </a:p>
        </p:txBody>
      </p:sp>
      <p:sp>
        <p:nvSpPr>
          <p:cNvPr id="4" name="灯片编号占位符 3"/>
          <p:cNvSpPr>
            <a:spLocks noGrp="1"/>
          </p:cNvSpPr>
          <p:nvPr>
            <p:ph type="sldNum" sz="quarter" idx="10"/>
          </p:nvPr>
        </p:nvSpPr>
        <p:spPr/>
        <p:txBody>
          <a:bodyPr/>
          <a:lstStyle/>
          <a:p>
            <a:fld id="{D506962A-7EC4-4720-8263-ED55E6F24B90}" type="slidenum">
              <a:rPr lang="zh-CN" altLang="en-US" smtClean="0"/>
              <a:t>16</a:t>
            </a:fld>
            <a:endParaRPr lang="zh-CN" altLang="en-US"/>
          </a:p>
        </p:txBody>
      </p:sp>
    </p:spTree>
    <p:extLst>
      <p:ext uri="{BB962C8B-B14F-4D97-AF65-F5344CB8AC3E}">
        <p14:creationId xmlns:p14="http://schemas.microsoft.com/office/powerpoint/2010/main" val="156527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dirty="0">
                    <a:ea typeface="宋体" panose="02010600030101010101" pitchFamily="2" charset="-122"/>
                    <a:cs typeface="Times New Roman" panose="02020603050405020304" pitchFamily="18" charset="0"/>
                  </a:rPr>
                  <a:t>横轴的值</a:t>
                </a:r>
                <a:r>
                  <a:rPr lang="en-US" altLang="zh-CN" dirty="0">
                    <a:ea typeface="宋体" panose="02010600030101010101" pitchFamily="2" charset="-122"/>
                    <a:cs typeface="Times New Roman" panose="02020603050405020304" pitchFamily="18" charset="0"/>
                  </a:rPr>
                  <a:t>1-20</a:t>
                </a:r>
                <a:r>
                  <a:rPr lang="zh-CN" altLang="zh-CN" dirty="0">
                    <a:ea typeface="宋体" panose="02010600030101010101" pitchFamily="2" charset="-122"/>
                    <a:cs typeface="Times New Roman" panose="02020603050405020304" pitchFamily="18" charset="0"/>
                  </a:rPr>
                  <a:t>实际上是划分的层的序号，</a:t>
                </a:r>
                <a:r>
                  <a:rPr lang="zh-CN" altLang="en-US" dirty="0">
                    <a:ea typeface="宋体" panose="02010600030101010101" pitchFamily="2" charset="-122"/>
                    <a:cs typeface="Times New Roman" panose="02020603050405020304" pitchFamily="18" charset="0"/>
                  </a:rPr>
                  <a:t>它的实际长度为</a:t>
                </a:r>
                <a:r>
                  <a:rPr lang="en-US" altLang="zh-CN" dirty="0">
                    <a:ea typeface="宋体" panose="02010600030101010101" pitchFamily="2" charset="-122"/>
                    <a:cs typeface="Times New Roman" panose="02020603050405020304" pitchFamily="18" charset="0"/>
                  </a:rPr>
                  <a:t>z</a:t>
                </a:r>
                <a:r>
                  <a:rPr lang="zh-CN" altLang="en-US" dirty="0">
                    <a:ea typeface="宋体" panose="02010600030101010101" pitchFamily="2" charset="-122"/>
                    <a:cs typeface="Times New Roman" panose="02020603050405020304" pitchFamily="18" charset="0"/>
                  </a:rPr>
                  <a:t>乘以晶格常数</a:t>
                </a:r>
                <a:r>
                  <a:rPr lang="en-US" altLang="zh-CN" dirty="0">
                    <a:ea typeface="宋体" panose="02010600030101010101" pitchFamily="2" charset="-122"/>
                    <a:cs typeface="Times New Roman" panose="02020603050405020304" pitchFamily="18" charset="0"/>
                  </a:rPr>
                  <a:t>5.71angstrom</a:t>
                </a:r>
              </a:p>
              <a:p>
                <a:r>
                  <a:rPr lang="zh-CN" altLang="zh-CN" dirty="0">
                    <a:ea typeface="宋体" panose="02010600030101010101" pitchFamily="2" charset="-122"/>
                    <a:cs typeface="Times New Roman" panose="02020603050405020304" pitchFamily="18" charset="0"/>
                  </a:rPr>
                  <a:t>若转化成</a:t>
                </a:r>
                <a:r>
                  <a:rPr lang="en-US" altLang="zh-CN" dirty="0">
                    <a:ea typeface="宋体" panose="02010600030101010101" pitchFamily="2" charset="-122"/>
                    <a:cs typeface="Times New Roman" panose="02020603050405020304" pitchFamily="18" charset="0"/>
                  </a:rPr>
                  <a:t>LJ</a:t>
                </a:r>
                <a:r>
                  <a:rPr lang="zh-CN" altLang="zh-CN" dirty="0">
                    <a:ea typeface="宋体" panose="02010600030101010101" pitchFamily="2" charset="-122"/>
                    <a:cs typeface="Times New Roman" panose="02020603050405020304" pitchFamily="18" charset="0"/>
                  </a:rPr>
                  <a:t>单位制的坐标，还要把</a:t>
                </a:r>
                <a:r>
                  <a:rPr lang="zh-CN" altLang="en-US" dirty="0">
                    <a:ea typeface="宋体" panose="02010600030101010101" pitchFamily="2" charset="-122"/>
                    <a:cs typeface="Times New Roman" panose="02020603050405020304" pitchFamily="18" charset="0"/>
                  </a:rPr>
                  <a:t>实际长度除以</a:t>
                </a:r>
                <a:r>
                  <a:rPr lang="en-US" altLang="zh-CN" dirty="0">
                    <a:ea typeface="宋体" panose="02010600030101010101" pitchFamily="2" charset="-122"/>
                    <a:cs typeface="Times New Roman" panose="02020603050405020304" pitchFamily="18" charset="0"/>
                  </a:rPr>
                  <a:t>LJ</a:t>
                </a:r>
                <a:r>
                  <a:rPr lang="zh-CN" altLang="en-US" dirty="0">
                    <a:ea typeface="宋体" panose="02010600030101010101" pitchFamily="2" charset="-122"/>
                    <a:cs typeface="Times New Roman" panose="02020603050405020304" pitchFamily="18" charset="0"/>
                  </a:rPr>
                  <a:t>制的单位长度</a:t>
                </a:r>
                <a14:m>
                  <m:oMath xmlns:m="http://schemas.openxmlformats.org/officeDocument/2006/math">
                    <m:r>
                      <m:rPr>
                        <m:sty m:val="p"/>
                      </m:rPr>
                      <a:rPr lang="en-US" altLang="zh-CN">
                        <a:latin typeface="Cambria Math" panose="02040503050406030204" pitchFamily="18" charset="0"/>
                        <a:ea typeface="宋体" panose="02010600030101010101" pitchFamily="2" charset="-122"/>
                        <a:cs typeface="Times New Roman" panose="02020603050405020304" pitchFamily="18" charset="0"/>
                      </a:rPr>
                      <m:t>σ</m:t>
                    </m:r>
                    <m:r>
                      <a:rPr lang="en-US" altLang="zh-CN" b="0" i="0" smtClean="0">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dirty="0">
                    <a:ea typeface="宋体" panose="02010600030101010101" pitchFamily="2" charset="-122"/>
                    <a:cs typeface="Times New Roman" panose="02020603050405020304" pitchFamily="18" charset="0"/>
                  </a:rPr>
                  <a:t>3.405angstrom</a:t>
                </a:r>
                <a:r>
                  <a:rPr lang="zh-CN" altLang="zh-CN"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Z</a:t>
                </a:r>
                <a:r>
                  <a:rPr lang="zh-CN" altLang="en-US" dirty="0">
                    <a:ea typeface="宋体" panose="02010600030101010101" pitchFamily="2" charset="-122"/>
                    <a:cs typeface="Times New Roman" panose="02020603050405020304" pitchFamily="18" charset="0"/>
                  </a:rPr>
                  <a:t>乘以比例</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1.6797</m:t>
                    </m:r>
                  </m:oMath>
                </a14:m>
                <a:endParaRPr lang="en-US" altLang="zh-CN" dirty="0">
                  <a:ea typeface="宋体" panose="02010600030101010101" pitchFamily="2" charset="-122"/>
                  <a:cs typeface="Times New Roman" panose="02020603050405020304" pitchFamily="18" charset="0"/>
                </a:endParaRPr>
              </a:p>
              <a:p>
                <a:r>
                  <a:rPr lang="zh-CN" altLang="en-US" dirty="0">
                    <a:ea typeface="宋体" panose="02010600030101010101" pitchFamily="2" charset="-122"/>
                    <a:cs typeface="Times New Roman" panose="02020603050405020304" pitchFamily="18" charset="0"/>
                  </a:rPr>
                  <a:t>横轴转换为</a:t>
                </a:r>
                <a:r>
                  <a:rPr lang="en-US" altLang="zh-CN" dirty="0">
                    <a:ea typeface="宋体" panose="02010600030101010101" pitchFamily="2" charset="-122"/>
                    <a:cs typeface="Times New Roman" panose="02020603050405020304" pitchFamily="18" charset="0"/>
                  </a:rPr>
                  <a:t>LJ</a:t>
                </a:r>
                <a:r>
                  <a:rPr lang="zh-CN" altLang="en-US" dirty="0">
                    <a:ea typeface="宋体" panose="02010600030101010101" pitchFamily="2" charset="-122"/>
                    <a:cs typeface="Times New Roman" panose="02020603050405020304" pitchFamily="18" charset="0"/>
                  </a:rPr>
                  <a:t>单位制坐标后再进行</a:t>
                </a:r>
                <a:r>
                  <a:rPr lang="zh-CN" altLang="zh-CN" dirty="0">
                    <a:ea typeface="宋体" panose="02010600030101010101" pitchFamily="2" charset="-122"/>
                    <a:cs typeface="Times New Roman" panose="02020603050405020304" pitchFamily="18" charset="0"/>
                  </a:rPr>
                  <a:t>线性拟合得到温度梯度</a:t>
                </a:r>
                <a:endParaRPr lang="zh-CN" altLang="en-US" dirty="0"/>
              </a:p>
            </p:txBody>
          </p:sp>
        </mc:Choice>
        <mc:Fallback xmlns="">
          <p:sp>
            <p:nvSpPr>
              <p:cNvPr id="3" name="备注占位符 2"/>
              <p:cNvSpPr>
                <a:spLocks noGrp="1"/>
              </p:cNvSpPr>
              <p:nvPr>
                <p:ph type="body" idx="1"/>
              </p:nvPr>
            </p:nvSpPr>
            <p:spPr/>
            <p:txBody>
              <a:bodyPr/>
              <a:lstStyle/>
              <a:p>
                <a:r>
                  <a:rPr lang="zh-CN" altLang="zh-CN" dirty="0">
                    <a:ea typeface="宋体" panose="02010600030101010101" pitchFamily="2" charset="-122"/>
                    <a:cs typeface="Times New Roman" panose="02020603050405020304" pitchFamily="18" charset="0"/>
                  </a:rPr>
                  <a:t>横轴的值</a:t>
                </a:r>
                <a:r>
                  <a:rPr lang="en-US" altLang="zh-CN" dirty="0">
                    <a:ea typeface="宋体" panose="02010600030101010101" pitchFamily="2" charset="-122"/>
                    <a:cs typeface="Times New Roman" panose="02020603050405020304" pitchFamily="18" charset="0"/>
                  </a:rPr>
                  <a:t>1-20</a:t>
                </a:r>
                <a:r>
                  <a:rPr lang="zh-CN" altLang="zh-CN" dirty="0">
                    <a:ea typeface="宋体" panose="02010600030101010101" pitchFamily="2" charset="-122"/>
                    <a:cs typeface="Times New Roman" panose="02020603050405020304" pitchFamily="18" charset="0"/>
                  </a:rPr>
                  <a:t>实际上是划分的层的序号，</a:t>
                </a:r>
                <a:r>
                  <a:rPr lang="zh-CN" altLang="en-US" dirty="0">
                    <a:ea typeface="宋体" panose="02010600030101010101" pitchFamily="2" charset="-122"/>
                    <a:cs typeface="Times New Roman" panose="02020603050405020304" pitchFamily="18" charset="0"/>
                  </a:rPr>
                  <a:t>它的实际长度为</a:t>
                </a:r>
                <a:r>
                  <a:rPr lang="en-US" altLang="zh-CN" dirty="0">
                    <a:ea typeface="宋体" panose="02010600030101010101" pitchFamily="2" charset="-122"/>
                    <a:cs typeface="Times New Roman" panose="02020603050405020304" pitchFamily="18" charset="0"/>
                  </a:rPr>
                  <a:t>z</a:t>
                </a:r>
                <a:r>
                  <a:rPr lang="zh-CN" altLang="en-US" dirty="0">
                    <a:ea typeface="宋体" panose="02010600030101010101" pitchFamily="2" charset="-122"/>
                    <a:cs typeface="Times New Roman" panose="02020603050405020304" pitchFamily="18" charset="0"/>
                  </a:rPr>
                  <a:t>乘以晶格常数</a:t>
                </a:r>
                <a:r>
                  <a:rPr lang="en-US" altLang="zh-CN" dirty="0">
                    <a:ea typeface="宋体" panose="02010600030101010101" pitchFamily="2" charset="-122"/>
                    <a:cs typeface="Times New Roman" panose="02020603050405020304" pitchFamily="18" charset="0"/>
                  </a:rPr>
                  <a:t>5.71angstrom</a:t>
                </a:r>
              </a:p>
              <a:p>
                <a:r>
                  <a:rPr lang="zh-CN" altLang="zh-CN" dirty="0">
                    <a:ea typeface="宋体" panose="02010600030101010101" pitchFamily="2" charset="-122"/>
                    <a:cs typeface="Times New Roman" panose="02020603050405020304" pitchFamily="18" charset="0"/>
                  </a:rPr>
                  <a:t>若转化成</a:t>
                </a:r>
                <a:r>
                  <a:rPr lang="en-US" altLang="zh-CN" dirty="0">
                    <a:ea typeface="宋体" panose="02010600030101010101" pitchFamily="2" charset="-122"/>
                    <a:cs typeface="Times New Roman" panose="02020603050405020304" pitchFamily="18" charset="0"/>
                  </a:rPr>
                  <a:t>LJ</a:t>
                </a:r>
                <a:r>
                  <a:rPr lang="zh-CN" altLang="zh-CN" dirty="0">
                    <a:ea typeface="宋体" panose="02010600030101010101" pitchFamily="2" charset="-122"/>
                    <a:cs typeface="Times New Roman" panose="02020603050405020304" pitchFamily="18" charset="0"/>
                  </a:rPr>
                  <a:t>单位制的坐标，还要把</a:t>
                </a:r>
                <a:r>
                  <a:rPr lang="zh-CN" altLang="en-US" dirty="0">
                    <a:ea typeface="宋体" panose="02010600030101010101" pitchFamily="2" charset="-122"/>
                    <a:cs typeface="Times New Roman" panose="02020603050405020304" pitchFamily="18" charset="0"/>
                  </a:rPr>
                  <a:t>实际长度除以</a:t>
                </a:r>
                <a:r>
                  <a:rPr lang="en-US" altLang="zh-CN" dirty="0">
                    <a:ea typeface="宋体" panose="02010600030101010101" pitchFamily="2" charset="-122"/>
                    <a:cs typeface="Times New Roman" panose="02020603050405020304" pitchFamily="18" charset="0"/>
                  </a:rPr>
                  <a:t>LJ</a:t>
                </a:r>
                <a:r>
                  <a:rPr lang="zh-CN" altLang="en-US" dirty="0">
                    <a:ea typeface="宋体" panose="02010600030101010101" pitchFamily="2" charset="-122"/>
                    <a:cs typeface="Times New Roman" panose="02020603050405020304" pitchFamily="18" charset="0"/>
                  </a:rPr>
                  <a:t>制的单位长度</a:t>
                </a:r>
                <a:r>
                  <a:rPr lang="en-US" altLang="zh-CN" i="0">
                    <a:latin typeface="Cambria Math" panose="02040503050406030204" pitchFamily="18" charset="0"/>
                    <a:ea typeface="宋体" panose="02010600030101010101" pitchFamily="2" charset="-122"/>
                    <a:cs typeface="Times New Roman" panose="02020603050405020304" pitchFamily="18" charset="0"/>
                  </a:rPr>
                  <a:t>σ</a:t>
                </a:r>
                <a:r>
                  <a:rPr lang="en-US" altLang="zh-CN" b="0" i="0">
                    <a:latin typeface="Cambria Math" panose="02040503050406030204" pitchFamily="18" charset="0"/>
                    <a:ea typeface="宋体" panose="02010600030101010101" pitchFamily="2" charset="-122"/>
                    <a:cs typeface="Times New Roman" panose="02020603050405020304" pitchFamily="18" charset="0"/>
                  </a:rPr>
                  <a:t> </a:t>
                </a:r>
                <a:r>
                  <a:rPr lang="en-US" altLang="zh-CN" dirty="0">
                    <a:ea typeface="宋体" panose="02010600030101010101" pitchFamily="2" charset="-122"/>
                    <a:cs typeface="Times New Roman" panose="02020603050405020304" pitchFamily="18" charset="0"/>
                  </a:rPr>
                  <a:t>3.405angstrom</a:t>
                </a:r>
                <a:r>
                  <a:rPr lang="zh-CN" altLang="zh-CN"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Z</a:t>
                </a:r>
                <a:r>
                  <a:rPr lang="zh-CN" altLang="en-US" dirty="0">
                    <a:ea typeface="宋体" panose="02010600030101010101" pitchFamily="2" charset="-122"/>
                    <a:cs typeface="Times New Roman" panose="02020603050405020304" pitchFamily="18" charset="0"/>
                  </a:rPr>
                  <a:t>乘以比例</a:t>
                </a:r>
                <a:r>
                  <a:rPr lang="en-US" altLang="zh-CN" i="0">
                    <a:latin typeface="Cambria Math" panose="02040503050406030204" pitchFamily="18" charset="0"/>
                    <a:ea typeface="宋体" panose="02010600030101010101" pitchFamily="2" charset="-122"/>
                    <a:cs typeface="Times New Roman" panose="02020603050405020304" pitchFamily="18" charset="0"/>
                  </a:rPr>
                  <a:t>1.6797</a:t>
                </a:r>
                <a:endParaRPr lang="en-US" altLang="zh-CN" dirty="0">
                  <a:ea typeface="宋体" panose="02010600030101010101" pitchFamily="2" charset="-122"/>
                  <a:cs typeface="Times New Roman" panose="02020603050405020304" pitchFamily="18" charset="0"/>
                </a:endParaRPr>
              </a:p>
              <a:p>
                <a:r>
                  <a:rPr lang="zh-CN" altLang="en-US" dirty="0">
                    <a:ea typeface="宋体" panose="02010600030101010101" pitchFamily="2" charset="-122"/>
                    <a:cs typeface="Times New Roman" panose="02020603050405020304" pitchFamily="18" charset="0"/>
                  </a:rPr>
                  <a:t>横轴转换为</a:t>
                </a:r>
                <a:r>
                  <a:rPr lang="en-US" altLang="zh-CN" dirty="0">
                    <a:ea typeface="宋体" panose="02010600030101010101" pitchFamily="2" charset="-122"/>
                    <a:cs typeface="Times New Roman" panose="02020603050405020304" pitchFamily="18" charset="0"/>
                  </a:rPr>
                  <a:t>LJ</a:t>
                </a:r>
                <a:r>
                  <a:rPr lang="zh-CN" altLang="en-US" dirty="0">
                    <a:ea typeface="宋体" panose="02010600030101010101" pitchFamily="2" charset="-122"/>
                    <a:cs typeface="Times New Roman" panose="02020603050405020304" pitchFamily="18" charset="0"/>
                  </a:rPr>
                  <a:t>单位制坐标后再进行</a:t>
                </a:r>
                <a:r>
                  <a:rPr lang="zh-CN" altLang="zh-CN" dirty="0">
                    <a:ea typeface="宋体" panose="02010600030101010101" pitchFamily="2" charset="-122"/>
                    <a:cs typeface="Times New Roman" panose="02020603050405020304" pitchFamily="18" charset="0"/>
                  </a:rPr>
                  <a:t>线性拟合得到温度梯度</a:t>
                </a:r>
                <a:endParaRPr lang="zh-CN" altLang="en-US" dirty="0"/>
              </a:p>
            </p:txBody>
          </p:sp>
        </mc:Fallback>
      </mc:AlternateContent>
      <p:sp>
        <p:nvSpPr>
          <p:cNvPr id="4" name="灯片编号占位符 3"/>
          <p:cNvSpPr>
            <a:spLocks noGrp="1"/>
          </p:cNvSpPr>
          <p:nvPr>
            <p:ph type="sldNum" sz="quarter" idx="10"/>
          </p:nvPr>
        </p:nvSpPr>
        <p:spPr/>
        <p:txBody>
          <a:bodyPr/>
          <a:lstStyle/>
          <a:p>
            <a:fld id="{D506962A-7EC4-4720-8263-ED55E6F24B90}" type="slidenum">
              <a:rPr lang="zh-CN" altLang="en-US" smtClean="0"/>
              <a:t>18</a:t>
            </a:fld>
            <a:endParaRPr lang="zh-CN" altLang="en-US"/>
          </a:p>
        </p:txBody>
      </p:sp>
    </p:spTree>
    <p:extLst>
      <p:ext uri="{BB962C8B-B14F-4D97-AF65-F5344CB8AC3E}">
        <p14:creationId xmlns:p14="http://schemas.microsoft.com/office/powerpoint/2010/main" val="1810188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ea typeface="宋体" panose="02010600030101010101" pitchFamily="2" charset="-122"/>
                    <a:cs typeface="Times New Roman" panose="02020603050405020304" pitchFamily="18" charset="0"/>
                  </a:rPr>
                  <a:t>以高温区输出的热量计算热流，高温区输出的热量与步数的关系</a:t>
                </a:r>
                <a:r>
                  <a:rPr lang="zh-CN" altLang="en-US" dirty="0">
                    <a:ea typeface="宋体" panose="02010600030101010101" pitchFamily="2" charset="-122"/>
                    <a:cs typeface="Times New Roman" panose="02020603050405020304" pitchFamily="18" charset="0"/>
                  </a:rPr>
                  <a:t>如图，拟合得到斜率</a:t>
                </a:r>
                <a14:m>
                  <m:oMath xmlns:m="http://schemas.openxmlformats.org/officeDocument/2006/math">
                    <m:r>
                      <a:rPr lang="en-US" altLang="zh-CN" i="1" smtClean="0">
                        <a:latin typeface="Cambria Math" panose="02040503050406030204" pitchFamily="18" charset="0"/>
                        <a:ea typeface="宋体" panose="02010600030101010101" pitchFamily="2" charset="-122"/>
                        <a:cs typeface="Times New Roman" panose="02020603050405020304" pitchFamily="18" charset="0"/>
                      </a:rPr>
                      <m:t>𝑘</m:t>
                    </m:r>
                  </m:oMath>
                </a14:m>
                <a:endParaRPr lang="en-US" altLang="zh-CN" dirty="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a typeface="宋体" panose="02010600030101010101" pitchFamily="2" charset="-122"/>
                    <a:cs typeface="Times New Roman" panose="02020603050405020304" pitchFamily="18" charset="0"/>
                  </a:rPr>
                  <a:t>图中纵轴</a:t>
                </a:r>
                <a:r>
                  <a:rPr lang="zh-CN" altLang="zh-CN" dirty="0">
                    <a:ea typeface="宋体" panose="02010600030101010101" pitchFamily="2" charset="-122"/>
                    <a:cs typeface="Times New Roman" panose="02020603050405020304" pitchFamily="18" charset="0"/>
                  </a:rPr>
                  <a:t>热量</a:t>
                </a:r>
                <a:r>
                  <a:rPr lang="en-US" altLang="zh-CN" dirty="0">
                    <a:ea typeface="宋体" panose="02010600030101010101" pitchFamily="2" charset="-122"/>
                    <a:cs typeface="Times New Roman" panose="02020603050405020304" pitchFamily="18" charset="0"/>
                  </a:rPr>
                  <a:t>Q</a:t>
                </a:r>
                <a:r>
                  <a:rPr lang="zh-CN" altLang="zh-CN" dirty="0">
                    <a:ea typeface="宋体" panose="02010600030101010101" pitchFamily="2" charset="-122"/>
                    <a:cs typeface="Times New Roman" panose="02020603050405020304" pitchFamily="18" charset="0"/>
                  </a:rPr>
                  <a:t>是平均到了体系的所有原子的，所以</a:t>
                </a:r>
                <a:r>
                  <a:rPr lang="zh-CN" altLang="en-US" dirty="0">
                    <a:ea typeface="宋体" panose="02010600030101010101" pitchFamily="2" charset="-122"/>
                    <a:cs typeface="Times New Roman" panose="02020603050405020304" pitchFamily="18" charset="0"/>
                  </a:rPr>
                  <a:t>斜率</a:t>
                </a:r>
                <a:r>
                  <a:rPr lang="zh-CN" altLang="zh-CN" dirty="0">
                    <a:ea typeface="宋体" panose="02010600030101010101" pitchFamily="2" charset="-122"/>
                    <a:cs typeface="Times New Roman" panose="02020603050405020304" pitchFamily="18" charset="0"/>
                  </a:rPr>
                  <a:t>应乘以总原子数</a:t>
                </a:r>
                <a:r>
                  <a:rPr lang="en-US" altLang="zh-CN" dirty="0">
                    <a:ea typeface="宋体" panose="02010600030101010101" pitchFamily="2" charset="-122"/>
                    <a:cs typeface="Times New Roman" panose="02020603050405020304" pitchFamily="18" charset="0"/>
                  </a:rPr>
                  <a:t>8000</a:t>
                </a:r>
                <a:r>
                  <a:rPr lang="zh-CN" altLang="zh-CN" dirty="0">
                    <a:ea typeface="宋体" panose="02010600030101010101" pitchFamily="2" charset="-122"/>
                    <a:cs typeface="Times New Roman" panose="02020603050405020304" pitchFamily="18" charset="0"/>
                  </a:rPr>
                  <a:t>；将步数换成时间，则</a:t>
                </a:r>
                <a:r>
                  <a:rPr lang="zh-CN" altLang="en-US" dirty="0">
                    <a:ea typeface="宋体" panose="02010600030101010101" pitchFamily="2" charset="-122"/>
                    <a:cs typeface="Times New Roman" panose="02020603050405020304" pitchFamily="18" charset="0"/>
                  </a:rPr>
                  <a:t>分母</a:t>
                </a:r>
                <a:r>
                  <a:rPr lang="zh-CN" altLang="zh-CN" dirty="0">
                    <a:ea typeface="宋体" panose="02010600030101010101" pitchFamily="2" charset="-122"/>
                    <a:cs typeface="Times New Roman" panose="02020603050405020304" pitchFamily="18" charset="0"/>
                  </a:rPr>
                  <a:t>应乘以</a:t>
                </a:r>
                <a:r>
                  <a:rPr lang="en-US" altLang="zh-CN" dirty="0">
                    <a:ea typeface="宋体" panose="02010600030101010101" pitchFamily="2" charset="-122"/>
                    <a:cs typeface="Times New Roman" panose="02020603050405020304" pitchFamily="18" charset="0"/>
                  </a:rPr>
                  <a:t>0.005</a:t>
                </a:r>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ea typeface="宋体" panose="02010600030101010101" pitchFamily="2" charset="-122"/>
                    <a:cs typeface="Times New Roman" panose="02020603050405020304" pitchFamily="18" charset="0"/>
                  </a:rPr>
                  <a:t>以高温区输出的热量计算热流，高温区输出的热量与步数的关系</a:t>
                </a:r>
                <a:r>
                  <a:rPr lang="zh-CN" altLang="en-US" dirty="0">
                    <a:ea typeface="宋体" panose="02010600030101010101" pitchFamily="2" charset="-122"/>
                    <a:cs typeface="Times New Roman" panose="02020603050405020304" pitchFamily="18" charset="0"/>
                  </a:rPr>
                  <a:t>如图，拟合得到斜率</a:t>
                </a:r>
                <a:r>
                  <a:rPr lang="en-US" altLang="zh-CN" i="0">
                    <a:latin typeface="Cambria Math" panose="02040503050406030204" pitchFamily="18" charset="0"/>
                    <a:ea typeface="宋体" panose="02010600030101010101" pitchFamily="2" charset="-122"/>
                    <a:cs typeface="Times New Roman" panose="02020603050405020304" pitchFamily="18" charset="0"/>
                  </a:rPr>
                  <a:t>𝑘</a:t>
                </a:r>
                <a:endParaRPr lang="en-US" altLang="zh-CN" dirty="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a typeface="宋体" panose="02010600030101010101" pitchFamily="2" charset="-122"/>
                    <a:cs typeface="Times New Roman" panose="02020603050405020304" pitchFamily="18" charset="0"/>
                  </a:rPr>
                  <a:t>图中纵轴</a:t>
                </a:r>
                <a:r>
                  <a:rPr lang="zh-CN" altLang="zh-CN" dirty="0">
                    <a:ea typeface="宋体" panose="02010600030101010101" pitchFamily="2" charset="-122"/>
                    <a:cs typeface="Times New Roman" panose="02020603050405020304" pitchFamily="18" charset="0"/>
                  </a:rPr>
                  <a:t>热量</a:t>
                </a:r>
                <a:r>
                  <a:rPr lang="en-US" altLang="zh-CN" dirty="0">
                    <a:ea typeface="宋体" panose="02010600030101010101" pitchFamily="2" charset="-122"/>
                    <a:cs typeface="Times New Roman" panose="02020603050405020304" pitchFamily="18" charset="0"/>
                  </a:rPr>
                  <a:t>Q</a:t>
                </a:r>
                <a:r>
                  <a:rPr lang="zh-CN" altLang="zh-CN" dirty="0">
                    <a:ea typeface="宋体" panose="02010600030101010101" pitchFamily="2" charset="-122"/>
                    <a:cs typeface="Times New Roman" panose="02020603050405020304" pitchFamily="18" charset="0"/>
                  </a:rPr>
                  <a:t>是平均到了体系的所有原子的，所以</a:t>
                </a:r>
                <a:r>
                  <a:rPr lang="zh-CN" altLang="en-US" dirty="0">
                    <a:ea typeface="宋体" panose="02010600030101010101" pitchFamily="2" charset="-122"/>
                    <a:cs typeface="Times New Roman" panose="02020603050405020304" pitchFamily="18" charset="0"/>
                  </a:rPr>
                  <a:t>斜率</a:t>
                </a:r>
                <a:r>
                  <a:rPr lang="zh-CN" altLang="zh-CN" dirty="0">
                    <a:ea typeface="宋体" panose="02010600030101010101" pitchFamily="2" charset="-122"/>
                    <a:cs typeface="Times New Roman" panose="02020603050405020304" pitchFamily="18" charset="0"/>
                  </a:rPr>
                  <a:t>应乘以总原子数</a:t>
                </a:r>
                <a:r>
                  <a:rPr lang="en-US" altLang="zh-CN" dirty="0">
                    <a:ea typeface="宋体" panose="02010600030101010101" pitchFamily="2" charset="-122"/>
                    <a:cs typeface="Times New Roman" panose="02020603050405020304" pitchFamily="18" charset="0"/>
                  </a:rPr>
                  <a:t>8000</a:t>
                </a:r>
                <a:r>
                  <a:rPr lang="zh-CN" altLang="zh-CN" dirty="0">
                    <a:ea typeface="宋体" panose="02010600030101010101" pitchFamily="2" charset="-122"/>
                    <a:cs typeface="Times New Roman" panose="02020603050405020304" pitchFamily="18" charset="0"/>
                  </a:rPr>
                  <a:t>；将步数换成时间，则</a:t>
                </a:r>
                <a:r>
                  <a:rPr lang="zh-CN" altLang="en-US" dirty="0">
                    <a:ea typeface="宋体" panose="02010600030101010101" pitchFamily="2" charset="-122"/>
                    <a:cs typeface="Times New Roman" panose="02020603050405020304" pitchFamily="18" charset="0"/>
                  </a:rPr>
                  <a:t>分母</a:t>
                </a:r>
                <a:r>
                  <a:rPr lang="zh-CN" altLang="zh-CN" dirty="0">
                    <a:ea typeface="宋体" panose="02010600030101010101" pitchFamily="2" charset="-122"/>
                    <a:cs typeface="Times New Roman" panose="02020603050405020304" pitchFamily="18" charset="0"/>
                  </a:rPr>
                  <a:t>应乘以</a:t>
                </a:r>
                <a:r>
                  <a:rPr lang="en-US" altLang="zh-CN" dirty="0">
                    <a:ea typeface="宋体" panose="02010600030101010101" pitchFamily="2" charset="-122"/>
                    <a:cs typeface="Times New Roman" panose="02020603050405020304" pitchFamily="18" charset="0"/>
                  </a:rPr>
                  <a:t>0.005</a:t>
                </a:r>
                <a:endParaRPr lang="zh-CN" altLang="en-US" dirty="0"/>
              </a:p>
            </p:txBody>
          </p:sp>
        </mc:Fallback>
      </mc:AlternateContent>
      <p:sp>
        <p:nvSpPr>
          <p:cNvPr id="4" name="灯片编号占位符 3"/>
          <p:cNvSpPr>
            <a:spLocks noGrp="1"/>
          </p:cNvSpPr>
          <p:nvPr>
            <p:ph type="sldNum" sz="quarter" idx="10"/>
          </p:nvPr>
        </p:nvSpPr>
        <p:spPr/>
        <p:txBody>
          <a:bodyPr/>
          <a:lstStyle/>
          <a:p>
            <a:fld id="{D506962A-7EC4-4720-8263-ED55E6F24B90}" type="slidenum">
              <a:rPr lang="zh-CN" altLang="en-US" smtClean="0"/>
              <a:t>19</a:t>
            </a:fld>
            <a:endParaRPr lang="zh-CN" altLang="en-US"/>
          </a:p>
        </p:txBody>
      </p:sp>
    </p:spTree>
    <p:extLst>
      <p:ext uri="{BB962C8B-B14F-4D97-AF65-F5344CB8AC3E}">
        <p14:creationId xmlns:p14="http://schemas.microsoft.com/office/powerpoint/2010/main" val="3853505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根据傅里叶定律</a:t>
            </a:r>
          </a:p>
        </p:txBody>
      </p:sp>
      <p:sp>
        <p:nvSpPr>
          <p:cNvPr id="4" name="灯片编号占位符 3"/>
          <p:cNvSpPr>
            <a:spLocks noGrp="1"/>
          </p:cNvSpPr>
          <p:nvPr>
            <p:ph type="sldNum" sz="quarter" idx="10"/>
          </p:nvPr>
        </p:nvSpPr>
        <p:spPr/>
        <p:txBody>
          <a:bodyPr/>
          <a:lstStyle/>
          <a:p>
            <a:fld id="{D506962A-7EC4-4720-8263-ED55E6F24B90}" type="slidenum">
              <a:rPr lang="zh-CN" altLang="en-US" smtClean="0"/>
              <a:t>20</a:t>
            </a:fld>
            <a:endParaRPr lang="zh-CN" altLang="en-US"/>
          </a:p>
        </p:txBody>
      </p:sp>
    </p:spTree>
    <p:extLst>
      <p:ext uri="{BB962C8B-B14F-4D97-AF65-F5344CB8AC3E}">
        <p14:creationId xmlns:p14="http://schemas.microsoft.com/office/powerpoint/2010/main" val="2537975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可以用</a:t>
            </a:r>
            <a:r>
              <a:rPr lang="en-US" altLang="zh-CN" dirty="0"/>
              <a:t>21000</a:t>
            </a:r>
            <a:r>
              <a:rPr lang="zh-CN" altLang="en-US" dirty="0"/>
              <a:t>步以后的数据来计算热导率</a:t>
            </a:r>
          </a:p>
        </p:txBody>
      </p:sp>
      <p:sp>
        <p:nvSpPr>
          <p:cNvPr id="4" name="灯片编号占位符 3"/>
          <p:cNvSpPr>
            <a:spLocks noGrp="1"/>
          </p:cNvSpPr>
          <p:nvPr>
            <p:ph type="sldNum" sz="quarter" idx="10"/>
          </p:nvPr>
        </p:nvSpPr>
        <p:spPr/>
        <p:txBody>
          <a:bodyPr/>
          <a:lstStyle/>
          <a:p>
            <a:fld id="{D506962A-7EC4-4720-8263-ED55E6F24B90}" type="slidenum">
              <a:rPr lang="zh-CN" altLang="en-US" smtClean="0"/>
              <a:t>22</a:t>
            </a:fld>
            <a:endParaRPr lang="zh-CN" altLang="en-US"/>
          </a:p>
        </p:txBody>
      </p:sp>
    </p:spTree>
    <p:extLst>
      <p:ext uri="{BB962C8B-B14F-4D97-AF65-F5344CB8AC3E}">
        <p14:creationId xmlns:p14="http://schemas.microsoft.com/office/powerpoint/2010/main" val="2666374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ea typeface="宋体" panose="02010600030101010101" pitchFamily="2" charset="-122"/>
                    <a:cs typeface="Times New Roman" panose="02020603050405020304" pitchFamily="18" charset="0"/>
                  </a:rPr>
                  <a:t>像前面一样，把横轴的层序号转换为</a:t>
                </a:r>
                <a:r>
                  <a:rPr lang="en-US" altLang="zh-CN" dirty="0">
                    <a:ea typeface="宋体" panose="02010600030101010101" pitchFamily="2" charset="-122"/>
                    <a:cs typeface="Times New Roman" panose="02020603050405020304" pitchFamily="18" charset="0"/>
                  </a:rPr>
                  <a:t>LJ</a:t>
                </a:r>
                <a:r>
                  <a:rPr lang="zh-CN" altLang="en-US" dirty="0">
                    <a:ea typeface="宋体" panose="02010600030101010101" pitchFamily="2" charset="-122"/>
                    <a:cs typeface="Times New Roman" panose="02020603050405020304" pitchFamily="18" charset="0"/>
                  </a:rPr>
                  <a:t>单位制坐标后再进行</a:t>
                </a:r>
                <a:r>
                  <a:rPr lang="zh-CN" altLang="zh-CN" dirty="0">
                    <a:ea typeface="宋体" panose="02010600030101010101" pitchFamily="2" charset="-122"/>
                    <a:cs typeface="Times New Roman" panose="02020603050405020304" pitchFamily="18" charset="0"/>
                  </a:rPr>
                  <a:t>线性拟合得到温度梯度</a:t>
                </a:r>
                <a:endParaRPr lang="en-US" altLang="zh-CN" dirty="0">
                  <a:ea typeface="宋体" panose="02010600030101010101" pitchFamily="2" charset="-122"/>
                  <a:cs typeface="Times New Roman" panose="02020603050405020304" pitchFamily="18" charset="0"/>
                </a:endParaRPr>
              </a:p>
              <a:p>
                <a:r>
                  <a:rPr lang="zh-CN" altLang="zh-CN" sz="1200" kern="1200" dirty="0">
                    <a:solidFill>
                      <a:schemeClr val="tx1"/>
                    </a:solidFill>
                    <a:effectLst/>
                    <a:latin typeface="+mn-lt"/>
                    <a:ea typeface="+mn-ea"/>
                    <a:cs typeface="+mn-cs"/>
                  </a:rPr>
                  <a:t>温度梯度为</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mn-ea"/>
                            <a:cs typeface="+mn-cs"/>
                          </a:rPr>
                        </m:ctrlPr>
                      </m:dPr>
                      <m:e>
                        <m:r>
                          <m:rPr>
                            <m:sty m:val="p"/>
                          </m:rPr>
                          <a:rPr lang="en-US" altLang="zh-CN" sz="1200"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𝑇</m:t>
                        </m:r>
                      </m:e>
                    </m:d>
                    <m:r>
                      <a:rPr lang="en-US" altLang="zh-CN" sz="1200" i="1" kern="1200">
                        <a:solidFill>
                          <a:schemeClr val="tx1"/>
                        </a:solidFill>
                        <a:effectLst/>
                        <a:latin typeface="Cambria Math" panose="02040503050406030204" pitchFamily="18" charset="0"/>
                        <a:ea typeface="+mn-ea"/>
                        <a:cs typeface="+mn-cs"/>
                      </a:rPr>
                      <m:t>=0.0195±0.0005</m:t>
                    </m:r>
                  </m:oMath>
                </a14:m>
                <a:endParaRPr lang="zh-CN" altLang="en-US" dirty="0"/>
              </a:p>
            </p:txBody>
          </p:sp>
        </mc:Choice>
        <mc:Fallback xmlns="">
          <p:sp>
            <p:nvSpPr>
              <p:cNvPr id="3" name="备注占位符 2"/>
              <p:cNvSpPr>
                <a:spLocks noGrp="1"/>
              </p:cNvSpPr>
              <p:nvPr>
                <p:ph type="body" idx="1"/>
              </p:nvPr>
            </p:nvSpPr>
            <p:spPr/>
            <p:txBody>
              <a:bodyPr/>
              <a:lstStyle/>
              <a:p>
                <a:r>
                  <a:rPr lang="zh-CN" altLang="en-US" dirty="0">
                    <a:ea typeface="宋体" panose="02010600030101010101" pitchFamily="2" charset="-122"/>
                    <a:cs typeface="Times New Roman" panose="02020603050405020304" pitchFamily="18" charset="0"/>
                  </a:rPr>
                  <a:t>像前面一样，把横轴的层序号转换为</a:t>
                </a:r>
                <a:r>
                  <a:rPr lang="en-US" altLang="zh-CN" dirty="0">
                    <a:ea typeface="宋体" panose="02010600030101010101" pitchFamily="2" charset="-122"/>
                    <a:cs typeface="Times New Roman" panose="02020603050405020304" pitchFamily="18" charset="0"/>
                  </a:rPr>
                  <a:t>LJ</a:t>
                </a:r>
                <a:r>
                  <a:rPr lang="zh-CN" altLang="en-US" dirty="0">
                    <a:ea typeface="宋体" panose="02010600030101010101" pitchFamily="2" charset="-122"/>
                    <a:cs typeface="Times New Roman" panose="02020603050405020304" pitchFamily="18" charset="0"/>
                  </a:rPr>
                  <a:t>单位制坐标后再进行</a:t>
                </a:r>
                <a:r>
                  <a:rPr lang="zh-CN" altLang="zh-CN" dirty="0">
                    <a:ea typeface="宋体" panose="02010600030101010101" pitchFamily="2" charset="-122"/>
                    <a:cs typeface="Times New Roman" panose="02020603050405020304" pitchFamily="18" charset="0"/>
                  </a:rPr>
                  <a:t>线性拟合得到温度梯度</a:t>
                </a:r>
                <a:endParaRPr lang="en-US" altLang="zh-CN" dirty="0">
                  <a:ea typeface="宋体" panose="02010600030101010101" pitchFamily="2" charset="-122"/>
                  <a:cs typeface="Times New Roman" panose="02020603050405020304" pitchFamily="18" charset="0"/>
                </a:endParaRPr>
              </a:p>
              <a:p>
                <a:r>
                  <a:rPr lang="zh-CN" altLang="zh-CN" sz="1200" kern="1200" dirty="0">
                    <a:solidFill>
                      <a:schemeClr val="tx1"/>
                    </a:solidFill>
                    <a:effectLst/>
                    <a:latin typeface="+mn-lt"/>
                    <a:ea typeface="+mn-ea"/>
                    <a:cs typeface="+mn-cs"/>
                  </a:rPr>
                  <a:t>温度梯度为</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∇𝑇|=0.0195±0.0005</a:t>
                </a:r>
                <a:endParaRPr lang="zh-CN" altLang="en-US" dirty="0"/>
              </a:p>
            </p:txBody>
          </p:sp>
        </mc:Fallback>
      </mc:AlternateContent>
      <p:sp>
        <p:nvSpPr>
          <p:cNvPr id="4" name="灯片编号占位符 3"/>
          <p:cNvSpPr>
            <a:spLocks noGrp="1"/>
          </p:cNvSpPr>
          <p:nvPr>
            <p:ph type="sldNum" sz="quarter" idx="10"/>
          </p:nvPr>
        </p:nvSpPr>
        <p:spPr/>
        <p:txBody>
          <a:bodyPr/>
          <a:lstStyle/>
          <a:p>
            <a:fld id="{D506962A-7EC4-4720-8263-ED55E6F24B90}" type="slidenum">
              <a:rPr lang="zh-CN" altLang="en-US" smtClean="0"/>
              <a:t>24</a:t>
            </a:fld>
            <a:endParaRPr lang="zh-CN" altLang="en-US"/>
          </a:p>
        </p:txBody>
      </p:sp>
    </p:spTree>
    <p:extLst>
      <p:ext uri="{BB962C8B-B14F-4D97-AF65-F5344CB8AC3E}">
        <p14:creationId xmlns:p14="http://schemas.microsoft.com/office/powerpoint/2010/main" val="1726729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ea typeface="宋体" panose="02010600030101010101" pitchFamily="2" charset="-122"/>
                    <a:cs typeface="Times New Roman" panose="02020603050405020304" pitchFamily="18" charset="0"/>
                  </a:rPr>
                  <a:t>以高温区输出的热量计算热流，高温区输出的热量与步数的关系</a:t>
                </a:r>
                <a:r>
                  <a:rPr lang="zh-CN" altLang="en-US" dirty="0">
                    <a:ea typeface="宋体" panose="02010600030101010101" pitchFamily="2" charset="-122"/>
                    <a:cs typeface="Times New Roman" panose="02020603050405020304" pitchFamily="18" charset="0"/>
                  </a:rPr>
                  <a:t>如图，拟合得到斜率</a:t>
                </a:r>
                <a14:m>
                  <m:oMath xmlns:m="http://schemas.openxmlformats.org/officeDocument/2006/math">
                    <m:r>
                      <a:rPr lang="en-US" altLang="zh-CN" i="1" smtClean="0">
                        <a:latin typeface="Cambria Math" panose="02040503050406030204" pitchFamily="18" charset="0"/>
                        <a:ea typeface="宋体" panose="02010600030101010101" pitchFamily="2" charset="-122"/>
                        <a:cs typeface="Times New Roman" panose="02020603050405020304" pitchFamily="18" charset="0"/>
                      </a:rPr>
                      <m:t>𝑘</m:t>
                    </m:r>
                  </m:oMath>
                </a14:m>
                <a:endParaRPr lang="en-US" altLang="zh-CN" dirty="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ea typeface="宋体" panose="02010600030101010101" pitchFamily="2" charset="-122"/>
                    <a:cs typeface="Times New Roman" panose="02020603050405020304" pitchFamily="18" charset="0"/>
                  </a:rPr>
                  <a:t>将步数换成时间，则</a:t>
                </a:r>
                <a:r>
                  <a:rPr lang="zh-CN" altLang="en-US" dirty="0">
                    <a:ea typeface="宋体" panose="02010600030101010101" pitchFamily="2" charset="-122"/>
                    <a:cs typeface="Times New Roman" panose="02020603050405020304" pitchFamily="18" charset="0"/>
                  </a:rPr>
                  <a:t>分母</a:t>
                </a:r>
                <a:r>
                  <a:rPr lang="zh-CN" altLang="zh-CN" dirty="0">
                    <a:ea typeface="宋体" panose="02010600030101010101" pitchFamily="2" charset="-122"/>
                    <a:cs typeface="Times New Roman" panose="02020603050405020304" pitchFamily="18" charset="0"/>
                  </a:rPr>
                  <a:t>应乘以</a:t>
                </a:r>
                <a:r>
                  <a:rPr lang="en-US" altLang="zh-CN" dirty="0">
                    <a:ea typeface="宋体" panose="02010600030101010101" pitchFamily="2" charset="-122"/>
                    <a:cs typeface="Times New Roman" panose="02020603050405020304" pitchFamily="18" charset="0"/>
                  </a:rPr>
                  <a:t>0.005</a:t>
                </a:r>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ea typeface="宋体" panose="02010600030101010101" pitchFamily="2" charset="-122"/>
                    <a:cs typeface="Times New Roman" panose="02020603050405020304" pitchFamily="18" charset="0"/>
                  </a:rPr>
                  <a:t>以高温区输出的热量计算热流，高温区输出的热量与步数的关系</a:t>
                </a:r>
                <a:r>
                  <a:rPr lang="zh-CN" altLang="en-US" dirty="0">
                    <a:ea typeface="宋体" panose="02010600030101010101" pitchFamily="2" charset="-122"/>
                    <a:cs typeface="Times New Roman" panose="02020603050405020304" pitchFamily="18" charset="0"/>
                  </a:rPr>
                  <a:t>如图，拟合得到斜率</a:t>
                </a:r>
                <a:r>
                  <a:rPr lang="en-US" altLang="zh-CN" i="0">
                    <a:latin typeface="Cambria Math" panose="02040503050406030204" pitchFamily="18" charset="0"/>
                    <a:ea typeface="宋体" panose="02010600030101010101" pitchFamily="2" charset="-122"/>
                    <a:cs typeface="Times New Roman" panose="02020603050405020304" pitchFamily="18" charset="0"/>
                  </a:rPr>
                  <a:t>𝑘</a:t>
                </a:r>
                <a:endParaRPr lang="en-US" altLang="zh-CN" dirty="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ea typeface="宋体" panose="02010600030101010101" pitchFamily="2" charset="-122"/>
                    <a:cs typeface="Times New Roman" panose="02020603050405020304" pitchFamily="18" charset="0"/>
                  </a:rPr>
                  <a:t>将步数换成时间，则</a:t>
                </a:r>
                <a:r>
                  <a:rPr lang="zh-CN" altLang="en-US" dirty="0">
                    <a:ea typeface="宋体" panose="02010600030101010101" pitchFamily="2" charset="-122"/>
                    <a:cs typeface="Times New Roman" panose="02020603050405020304" pitchFamily="18" charset="0"/>
                  </a:rPr>
                  <a:t>分母</a:t>
                </a:r>
                <a:r>
                  <a:rPr lang="zh-CN" altLang="zh-CN" dirty="0">
                    <a:ea typeface="宋体" panose="02010600030101010101" pitchFamily="2" charset="-122"/>
                    <a:cs typeface="Times New Roman" panose="02020603050405020304" pitchFamily="18" charset="0"/>
                  </a:rPr>
                  <a:t>应乘以</a:t>
                </a:r>
                <a:r>
                  <a:rPr lang="en-US" altLang="zh-CN" dirty="0">
                    <a:ea typeface="宋体" panose="02010600030101010101" pitchFamily="2" charset="-122"/>
                    <a:cs typeface="Times New Roman" panose="02020603050405020304" pitchFamily="18" charset="0"/>
                  </a:rPr>
                  <a:t>0.005</a:t>
                </a:r>
                <a:endParaRPr lang="zh-CN" altLang="en-US" dirty="0"/>
              </a:p>
            </p:txBody>
          </p:sp>
        </mc:Fallback>
      </mc:AlternateContent>
      <p:sp>
        <p:nvSpPr>
          <p:cNvPr id="4" name="灯片编号占位符 3"/>
          <p:cNvSpPr>
            <a:spLocks noGrp="1"/>
          </p:cNvSpPr>
          <p:nvPr>
            <p:ph type="sldNum" sz="quarter" idx="10"/>
          </p:nvPr>
        </p:nvSpPr>
        <p:spPr/>
        <p:txBody>
          <a:bodyPr/>
          <a:lstStyle/>
          <a:p>
            <a:fld id="{D506962A-7EC4-4720-8263-ED55E6F24B90}" type="slidenum">
              <a:rPr lang="zh-CN" altLang="en-US" smtClean="0"/>
              <a:t>25</a:t>
            </a:fld>
            <a:endParaRPr lang="zh-CN" altLang="en-US"/>
          </a:p>
        </p:txBody>
      </p:sp>
    </p:spTree>
    <p:extLst>
      <p:ext uri="{BB962C8B-B14F-4D97-AF65-F5344CB8AC3E}">
        <p14:creationId xmlns:p14="http://schemas.microsoft.com/office/powerpoint/2010/main" val="42375074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根据傅里叶定律</a:t>
            </a:r>
          </a:p>
        </p:txBody>
      </p:sp>
      <p:sp>
        <p:nvSpPr>
          <p:cNvPr id="4" name="灯片编号占位符 3"/>
          <p:cNvSpPr>
            <a:spLocks noGrp="1"/>
          </p:cNvSpPr>
          <p:nvPr>
            <p:ph type="sldNum" sz="quarter" idx="10"/>
          </p:nvPr>
        </p:nvSpPr>
        <p:spPr/>
        <p:txBody>
          <a:bodyPr/>
          <a:lstStyle/>
          <a:p>
            <a:fld id="{D506962A-7EC4-4720-8263-ED55E6F24B90}" type="slidenum">
              <a:rPr lang="zh-CN" altLang="en-US" smtClean="0"/>
              <a:t>26</a:t>
            </a:fld>
            <a:endParaRPr lang="zh-CN" altLang="en-US"/>
          </a:p>
        </p:txBody>
      </p:sp>
    </p:spTree>
    <p:extLst>
      <p:ext uri="{BB962C8B-B14F-4D97-AF65-F5344CB8AC3E}">
        <p14:creationId xmlns:p14="http://schemas.microsoft.com/office/powerpoint/2010/main" val="4260545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Z</a:t>
            </a:r>
            <a:r>
              <a:rPr lang="zh-CN" altLang="en-US" dirty="0"/>
              <a:t>方向不需要温度梯度，所以规格为</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D506962A-7EC4-4720-8263-ED55E6F24B90}" type="slidenum">
              <a:rPr lang="zh-CN" altLang="en-US" smtClean="0"/>
              <a:t>27</a:t>
            </a:fld>
            <a:endParaRPr lang="zh-CN" altLang="en-US"/>
          </a:p>
        </p:txBody>
      </p:sp>
    </p:spTree>
    <p:extLst>
      <p:ext uri="{BB962C8B-B14F-4D97-AF65-F5344CB8AC3E}">
        <p14:creationId xmlns:p14="http://schemas.microsoft.com/office/powerpoint/2010/main" val="1522610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kern="100" dirty="0">
                    <a:latin typeface="等线" panose="02010600030101010101" pitchFamily="2" charset="-122"/>
                    <a:ea typeface="宋体" panose="02010600030101010101" pitchFamily="2" charset="-122"/>
                    <a:cs typeface="Times New Roman" panose="02020603050405020304" pitchFamily="18" charset="0"/>
                  </a:rPr>
                  <a:t>由于计算热流自关联函数时，需要引入初态</a:t>
                </a:r>
                <a14:m>
                  <m:oMath xmlns:m="http://schemas.openxmlformats.org/officeDocument/2006/math">
                    <m:r>
                      <a:rPr lang="en-US" altLang="zh-CN" i="1" kern="100">
                        <a:latin typeface="Cambria Math" panose="02040503050406030204" pitchFamily="18" charset="0"/>
                        <a:ea typeface="宋体" panose="02010600030101010101" pitchFamily="2" charset="-122"/>
                        <a:cs typeface="Times New Roman" panose="02020603050405020304" pitchFamily="18" charset="0"/>
                      </a:rPr>
                      <m:t>𝐽</m:t>
                    </m:r>
                    <m:d>
                      <m:dPr>
                        <m:begChr m:val="〈"/>
                        <m:endChr m:val="〉"/>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latin typeface="Cambria Math" panose="02040503050406030204" pitchFamily="18" charset="0"/>
                            <a:ea typeface="宋体" panose="02010600030101010101" pitchFamily="2" charset="-122"/>
                            <a:cs typeface="Times New Roman" panose="02020603050405020304" pitchFamily="18" charset="0"/>
                          </a:rPr>
                          <m:t>0</m:t>
                        </m:r>
                      </m:e>
                    </m:d>
                  </m:oMath>
                </a14:m>
                <a:r>
                  <a:rPr lang="zh-CN" altLang="zh-CN" kern="100" dirty="0">
                    <a:latin typeface="等线" panose="02010600030101010101" pitchFamily="2" charset="-122"/>
                    <a:ea typeface="宋体" panose="02010600030101010101" pitchFamily="2" charset="-122"/>
                    <a:cs typeface="Times New Roman" panose="02020603050405020304" pitchFamily="18" charset="0"/>
                  </a:rPr>
                  <a:t>，不同的随机数种子会导致体系初态不同</a:t>
                </a:r>
                <a:r>
                  <a:rPr lang="zh-CN" altLang="en-US" kern="100" dirty="0">
                    <a:latin typeface="等线" panose="02010600030101010101" pitchFamily="2" charset="-122"/>
                    <a:ea typeface="宋体" panose="02010600030101010101" pitchFamily="2" charset="-122"/>
                    <a:cs typeface="Times New Roman" panose="02020603050405020304" pitchFamily="18" charset="0"/>
                  </a:rPr>
                  <a:t>。所以初始时的热导率差别很大。</a:t>
                </a:r>
                <a:endParaRPr lang="en-US" altLang="zh-CN" kern="100" dirty="0">
                  <a:latin typeface="等线" panose="02010600030101010101" pitchFamily="2" charset="-122"/>
                  <a:ea typeface="宋体" panose="02010600030101010101" pitchFamily="2" charset="-122"/>
                  <a:cs typeface="Times New Roman" panose="02020603050405020304" pitchFamily="18" charset="0"/>
                </a:endParaRPr>
              </a:p>
              <a:p>
                <a:r>
                  <a:rPr lang="zh-CN" altLang="en-US" kern="100" dirty="0">
                    <a:latin typeface="等线" panose="02010600030101010101" pitchFamily="2" charset="-122"/>
                    <a:ea typeface="宋体" panose="02010600030101010101" pitchFamily="2" charset="-122"/>
                    <a:cs typeface="Times New Roman" panose="02020603050405020304" pitchFamily="18" charset="0"/>
                  </a:rPr>
                  <a:t>改变随机数种子进行测量，</a:t>
                </a:r>
                <a:r>
                  <a:rPr lang="zh-CN" altLang="zh-CN" kern="100" dirty="0">
                    <a:latin typeface="等线" panose="02010600030101010101" pitchFamily="2" charset="-122"/>
                    <a:ea typeface="宋体" panose="02010600030101010101" pitchFamily="2" charset="-122"/>
                    <a:cs typeface="Times New Roman" panose="02020603050405020304" pitchFamily="18" charset="0"/>
                  </a:rPr>
                  <a:t>从图中橘色的曲线可以看出随机数种子不同时，热导率的变化曲线在</a:t>
                </a:r>
                <a:r>
                  <a:rPr lang="en-US" altLang="zh-CN" kern="100" dirty="0">
                    <a:latin typeface="等线" panose="02010600030101010101" pitchFamily="2" charset="-122"/>
                    <a:ea typeface="宋体" panose="02010600030101010101" pitchFamily="2" charset="-122"/>
                    <a:cs typeface="Times New Roman" panose="02020603050405020304" pitchFamily="18" charset="0"/>
                  </a:rPr>
                  <a:t>60000</a:t>
                </a:r>
                <a:r>
                  <a:rPr lang="zh-CN" altLang="zh-CN" kern="100" dirty="0">
                    <a:latin typeface="等线" panose="02010600030101010101" pitchFamily="2" charset="-122"/>
                    <a:ea typeface="宋体" panose="02010600030101010101" pitchFamily="2" charset="-122"/>
                    <a:cs typeface="Times New Roman" panose="02020603050405020304" pitchFamily="18" charset="0"/>
                  </a:rPr>
                  <a:t>步以前的趋势都不相同，但是随着步数增加，结果趋于一致。</a:t>
                </a:r>
                <a:endParaRPr lang="zh-CN" altLang="en-US" dirty="0"/>
              </a:p>
            </p:txBody>
          </p:sp>
        </mc:Choice>
        <mc:Fallback xmlns="">
          <p:sp>
            <p:nvSpPr>
              <p:cNvPr id="3" name="备注占位符 2"/>
              <p:cNvSpPr>
                <a:spLocks noGrp="1"/>
              </p:cNvSpPr>
              <p:nvPr>
                <p:ph type="body" idx="1"/>
              </p:nvPr>
            </p:nvSpPr>
            <p:spPr/>
            <p:txBody>
              <a:bodyPr/>
              <a:lstStyle/>
              <a:p>
                <a:r>
                  <a:rPr lang="zh-CN" altLang="zh-CN" kern="100" dirty="0">
                    <a:latin typeface="等线" panose="02010600030101010101" pitchFamily="2" charset="-122"/>
                    <a:ea typeface="宋体" panose="02010600030101010101" pitchFamily="2" charset="-122"/>
                    <a:cs typeface="Times New Roman" panose="02020603050405020304" pitchFamily="18" charset="0"/>
                  </a:rPr>
                  <a:t>由于计算热流自关联函数时，需要引入初态</a:t>
                </a:r>
                <a:r>
                  <a:rPr lang="en-US" altLang="zh-CN" i="0" kern="100">
                    <a:latin typeface="Cambria Math" panose="02040503050406030204" pitchFamily="18" charset="0"/>
                    <a:ea typeface="宋体" panose="02010600030101010101" pitchFamily="2" charset="-122"/>
                    <a:cs typeface="Times New Roman" panose="02020603050405020304" pitchFamily="18" charset="0"/>
                  </a:rPr>
                  <a:t>𝐽</a:t>
                </a:r>
                <a:r>
                  <a:rPr lang="zh-CN" altLang="zh-CN" i="0" kern="100">
                    <a:latin typeface="Cambria Math" panose="02040503050406030204" pitchFamily="18" charset="0"/>
                    <a:cs typeface="Times New Roman" panose="02020603050405020304" pitchFamily="18" charset="0"/>
                  </a:rPr>
                  <a:t>〈</a:t>
                </a:r>
                <a:r>
                  <a:rPr lang="en-US" altLang="zh-CN" i="0" kern="100">
                    <a:latin typeface="Cambria Math" panose="02040503050406030204" pitchFamily="18" charset="0"/>
                    <a:ea typeface="宋体" panose="02010600030101010101" pitchFamily="2" charset="-122"/>
                    <a:cs typeface="Times New Roman" panose="02020603050405020304" pitchFamily="18" charset="0"/>
                  </a:rPr>
                  <a:t>0〉</a:t>
                </a:r>
                <a:r>
                  <a:rPr lang="zh-CN" altLang="zh-CN" kern="100" dirty="0">
                    <a:latin typeface="等线" panose="02010600030101010101" pitchFamily="2" charset="-122"/>
                    <a:ea typeface="宋体" panose="02010600030101010101" pitchFamily="2" charset="-122"/>
                    <a:cs typeface="Times New Roman" panose="02020603050405020304" pitchFamily="18" charset="0"/>
                  </a:rPr>
                  <a:t>，不同的随机数种子会导致体系初态不同</a:t>
                </a:r>
                <a:r>
                  <a:rPr lang="zh-CN" altLang="en-US" kern="100" dirty="0">
                    <a:latin typeface="等线" panose="02010600030101010101" pitchFamily="2" charset="-122"/>
                    <a:ea typeface="宋体" panose="02010600030101010101" pitchFamily="2" charset="-122"/>
                    <a:cs typeface="Times New Roman" panose="02020603050405020304" pitchFamily="18" charset="0"/>
                  </a:rPr>
                  <a:t>。所以初始时的热导率差别很大。</a:t>
                </a:r>
                <a:endParaRPr lang="en-US" altLang="zh-CN" kern="100" dirty="0">
                  <a:latin typeface="等线" panose="02010600030101010101" pitchFamily="2" charset="-122"/>
                  <a:ea typeface="宋体" panose="02010600030101010101" pitchFamily="2" charset="-122"/>
                  <a:cs typeface="Times New Roman" panose="02020603050405020304" pitchFamily="18" charset="0"/>
                </a:endParaRPr>
              </a:p>
              <a:p>
                <a:r>
                  <a:rPr lang="zh-CN" altLang="en-US" kern="100" dirty="0">
                    <a:latin typeface="等线" panose="02010600030101010101" pitchFamily="2" charset="-122"/>
                    <a:ea typeface="宋体" panose="02010600030101010101" pitchFamily="2" charset="-122"/>
                    <a:cs typeface="Times New Roman" panose="02020603050405020304" pitchFamily="18" charset="0"/>
                  </a:rPr>
                  <a:t>改变随机数种子进行测量，</a:t>
                </a:r>
                <a:r>
                  <a:rPr lang="zh-CN" altLang="zh-CN" kern="100" dirty="0">
                    <a:latin typeface="等线" panose="02010600030101010101" pitchFamily="2" charset="-122"/>
                    <a:ea typeface="宋体" panose="02010600030101010101" pitchFamily="2" charset="-122"/>
                    <a:cs typeface="Times New Roman" panose="02020603050405020304" pitchFamily="18" charset="0"/>
                  </a:rPr>
                  <a:t>从图中橘色的曲线可以看出随机数种子不同时，热导率的变化曲线在</a:t>
                </a:r>
                <a:r>
                  <a:rPr lang="en-US" altLang="zh-CN" kern="100" dirty="0">
                    <a:latin typeface="等线" panose="02010600030101010101" pitchFamily="2" charset="-122"/>
                    <a:ea typeface="宋体" panose="02010600030101010101" pitchFamily="2" charset="-122"/>
                    <a:cs typeface="Times New Roman" panose="02020603050405020304" pitchFamily="18" charset="0"/>
                  </a:rPr>
                  <a:t>60000</a:t>
                </a:r>
                <a:r>
                  <a:rPr lang="zh-CN" altLang="zh-CN" kern="100" dirty="0">
                    <a:latin typeface="等线" panose="02010600030101010101" pitchFamily="2" charset="-122"/>
                    <a:ea typeface="宋体" panose="02010600030101010101" pitchFamily="2" charset="-122"/>
                    <a:cs typeface="Times New Roman" panose="02020603050405020304" pitchFamily="18" charset="0"/>
                  </a:rPr>
                  <a:t>步以前的趋势都不相同，但是随着步数增加，结果趋于一致。</a:t>
                </a:r>
                <a:endParaRPr lang="zh-CN" altLang="en-US" dirty="0"/>
              </a:p>
            </p:txBody>
          </p:sp>
        </mc:Fallback>
      </mc:AlternateContent>
      <p:sp>
        <p:nvSpPr>
          <p:cNvPr id="4" name="灯片编号占位符 3"/>
          <p:cNvSpPr>
            <a:spLocks noGrp="1"/>
          </p:cNvSpPr>
          <p:nvPr>
            <p:ph type="sldNum" sz="quarter" idx="10"/>
          </p:nvPr>
        </p:nvSpPr>
        <p:spPr/>
        <p:txBody>
          <a:bodyPr/>
          <a:lstStyle/>
          <a:p>
            <a:fld id="{D506962A-7EC4-4720-8263-ED55E6F24B90}" type="slidenum">
              <a:rPr lang="zh-CN" altLang="en-US" smtClean="0"/>
              <a:t>28</a:t>
            </a:fld>
            <a:endParaRPr lang="zh-CN" altLang="en-US"/>
          </a:p>
        </p:txBody>
      </p:sp>
    </p:spTree>
    <p:extLst>
      <p:ext uri="{BB962C8B-B14F-4D97-AF65-F5344CB8AC3E}">
        <p14:creationId xmlns:p14="http://schemas.microsoft.com/office/powerpoint/2010/main" val="2400037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等线" panose="02010600030101010101" pitchFamily="2" charset="-122"/>
                <a:ea typeface="宋体" panose="02010600030101010101" pitchFamily="2" charset="-122"/>
                <a:cs typeface="Times New Roman" panose="02020603050405020304" pitchFamily="18" charset="0"/>
              </a:rPr>
              <a:t>物质内部如果存在温差，热能会沿温度下降的方向转移，这被称作热输运现象。热输运包括</a:t>
            </a:r>
            <a:r>
              <a:rPr lang="en-US" altLang="zh-CN" kern="100" dirty="0">
                <a:latin typeface="等线" panose="02010600030101010101" pitchFamily="2" charset="-122"/>
                <a:ea typeface="宋体" panose="02010600030101010101" pitchFamily="2" charset="-122"/>
                <a:cs typeface="Times New Roman" panose="02020603050405020304" pitchFamily="18" charset="0"/>
              </a:rPr>
              <a:t>……</a:t>
            </a:r>
          </a:p>
          <a:p>
            <a:r>
              <a:rPr lang="zh-CN" altLang="zh-CN" kern="100" dirty="0">
                <a:latin typeface="等线" panose="02010600030101010101" pitchFamily="2" charset="-122"/>
                <a:ea typeface="宋体" panose="02010600030101010101" pitchFamily="2" charset="-122"/>
                <a:cs typeface="Times New Roman" panose="02020603050405020304" pitchFamily="18" charset="0"/>
              </a:rPr>
              <a:t>若不伴随宏观质量或辐射流动，热输运被称作热传导。固体中，热传导的贡献来自声子和电子</a:t>
            </a:r>
            <a:endParaRPr lang="en-US" altLang="zh-CN" kern="100" dirty="0">
              <a:latin typeface="等线"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kern="100" dirty="0">
                <a:latin typeface="等线" panose="02010600030101010101" pitchFamily="2" charset="-122"/>
                <a:ea typeface="宋体" panose="02010600030101010101" pitchFamily="2" charset="-122"/>
                <a:cs typeface="Times New Roman" panose="02020603050405020304" pitchFamily="18" charset="0"/>
              </a:rPr>
              <a:t>本实验的研究对象固体氩晶体，我们只考虑热传导，并且只考虑声子（即原子振动）对其的贡献。</a:t>
            </a:r>
            <a:endParaRPr lang="zh-CN" altLang="zh-CN" sz="1050" kern="100" dirty="0">
              <a:effectLst/>
              <a:latin typeface="等线" panose="02010600030101010101" pitchFamily="2" charset="-122"/>
              <a:ea typeface="+mn-ea"/>
              <a:cs typeface="Times New Roman" panose="02020603050405020304" pitchFamily="18" charset="0"/>
            </a:endParaRPr>
          </a:p>
          <a:p>
            <a:endParaRPr lang="en-US" altLang="zh-CN" kern="100" dirty="0">
              <a:latin typeface="等线" panose="02010600030101010101" pitchFamily="2" charset="-122"/>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D506962A-7EC4-4720-8263-ED55E6F24B90}" type="slidenum">
              <a:rPr lang="zh-CN" altLang="en-US" smtClean="0"/>
              <a:t>7</a:t>
            </a:fld>
            <a:endParaRPr lang="zh-CN" altLang="en-US"/>
          </a:p>
        </p:txBody>
      </p:sp>
    </p:spTree>
    <p:extLst>
      <p:ext uri="{BB962C8B-B14F-4D97-AF65-F5344CB8AC3E}">
        <p14:creationId xmlns:p14="http://schemas.microsoft.com/office/powerpoint/2010/main" val="28409144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等线" panose="02010600030101010101" pitchFamily="2" charset="-122"/>
                <a:ea typeface="宋体" panose="02010600030101010101" pitchFamily="2" charset="-122"/>
                <a:cs typeface="Times New Roman" panose="02020603050405020304" pitchFamily="18" charset="0"/>
              </a:rPr>
              <a:t>为了减小随机的初态带来的误差，对</a:t>
            </a:r>
            <a:r>
              <a:rPr lang="zh-CN" altLang="en-US" kern="100" dirty="0">
                <a:latin typeface="等线" panose="02010600030101010101" pitchFamily="2" charset="-122"/>
                <a:ea typeface="宋体" panose="02010600030101010101" pitchFamily="2" charset="-122"/>
                <a:cs typeface="Times New Roman" panose="02020603050405020304" pitchFamily="18" charset="0"/>
              </a:rPr>
              <a:t>不同随机数种子的结果</a:t>
            </a:r>
            <a:r>
              <a:rPr lang="zh-CN" altLang="zh-CN" kern="100" dirty="0">
                <a:latin typeface="等线" panose="02010600030101010101" pitchFamily="2" charset="-122"/>
                <a:ea typeface="宋体" panose="02010600030101010101" pitchFamily="2" charset="-122"/>
                <a:cs typeface="Times New Roman" panose="02020603050405020304" pitchFamily="18" charset="0"/>
              </a:rPr>
              <a:t>求平均值，即得到图中蓝色的变化关系</a:t>
            </a:r>
            <a:endParaRPr lang="en-US" altLang="zh-CN" kern="100" dirty="0">
              <a:latin typeface="等线" panose="02010600030101010101" pitchFamily="2" charset="-122"/>
              <a:ea typeface="宋体" panose="02010600030101010101" pitchFamily="2" charset="-122"/>
              <a:cs typeface="Times New Roman" panose="02020603050405020304" pitchFamily="18" charset="0"/>
            </a:endParaRPr>
          </a:p>
          <a:p>
            <a:r>
              <a:rPr lang="zh-CN" altLang="zh-CN" kern="100" dirty="0">
                <a:latin typeface="等线" panose="02010600030101010101" pitchFamily="2" charset="-122"/>
                <a:ea typeface="宋体" panose="02010600030101010101" pitchFamily="2" charset="-122"/>
                <a:cs typeface="Times New Roman" panose="02020603050405020304" pitchFamily="18" charset="0"/>
              </a:rPr>
              <a:t>对蓝线上</a:t>
            </a:r>
            <a:r>
              <a:rPr lang="en-US" altLang="zh-CN" kern="100" dirty="0">
                <a:latin typeface="等线" panose="02010600030101010101" pitchFamily="2" charset="-122"/>
                <a:ea typeface="宋体" panose="02010600030101010101" pitchFamily="2" charset="-122"/>
                <a:cs typeface="Times New Roman" panose="02020603050405020304" pitchFamily="18" charset="0"/>
              </a:rPr>
              <a:t>60000</a:t>
            </a:r>
            <a:r>
              <a:rPr lang="zh-CN" altLang="zh-CN" kern="100" dirty="0">
                <a:latin typeface="等线" panose="02010600030101010101" pitchFamily="2" charset="-122"/>
                <a:ea typeface="宋体" panose="02010600030101010101" pitchFamily="2" charset="-122"/>
                <a:cs typeface="Times New Roman" panose="02020603050405020304" pitchFamily="18" charset="0"/>
              </a:rPr>
              <a:t>步以后的</a:t>
            </a:r>
            <a:r>
              <a:rPr lang="zh-CN" altLang="en-US" kern="100" dirty="0">
                <a:latin typeface="等线" panose="02010600030101010101" pitchFamily="2" charset="-122"/>
                <a:ea typeface="宋体" panose="02010600030101010101" pitchFamily="2" charset="-122"/>
                <a:cs typeface="Times New Roman" panose="02020603050405020304" pitchFamily="18" charset="0"/>
              </a:rPr>
              <a:t>较稳定的</a:t>
            </a:r>
            <a:r>
              <a:rPr lang="zh-CN" altLang="zh-CN" kern="100" dirty="0">
                <a:latin typeface="等线" panose="02010600030101010101" pitchFamily="2" charset="-122"/>
                <a:ea typeface="宋体" panose="02010600030101010101" pitchFamily="2" charset="-122"/>
                <a:cs typeface="Times New Roman" panose="02020603050405020304" pitchFamily="18" charset="0"/>
              </a:rPr>
              <a:t>数据再求平均，得到</a:t>
            </a:r>
            <a:r>
              <a:rPr lang="en-US" altLang="zh-CN" kern="100" dirty="0">
                <a:latin typeface="等线" panose="02010600030101010101" pitchFamily="2" charset="-122"/>
                <a:ea typeface="宋体" panose="02010600030101010101" pitchFamily="2" charset="-122"/>
                <a:cs typeface="Times New Roman" panose="02020603050405020304" pitchFamily="18" charset="0"/>
              </a:rPr>
              <a:t>……</a:t>
            </a:r>
            <a:endParaRPr lang="zh-CN" altLang="en-US" dirty="0"/>
          </a:p>
        </p:txBody>
      </p:sp>
      <p:sp>
        <p:nvSpPr>
          <p:cNvPr id="4" name="灯片编号占位符 3"/>
          <p:cNvSpPr>
            <a:spLocks noGrp="1"/>
          </p:cNvSpPr>
          <p:nvPr>
            <p:ph type="sldNum" sz="quarter" idx="10"/>
          </p:nvPr>
        </p:nvSpPr>
        <p:spPr/>
        <p:txBody>
          <a:bodyPr/>
          <a:lstStyle/>
          <a:p>
            <a:fld id="{D506962A-7EC4-4720-8263-ED55E6F24B90}" type="slidenum">
              <a:rPr lang="zh-CN" altLang="en-US" smtClean="0"/>
              <a:t>29</a:t>
            </a:fld>
            <a:endParaRPr lang="zh-CN" altLang="en-US"/>
          </a:p>
        </p:txBody>
      </p:sp>
    </p:spTree>
    <p:extLst>
      <p:ext uri="{BB962C8B-B14F-4D97-AF65-F5344CB8AC3E}">
        <p14:creationId xmlns:p14="http://schemas.microsoft.com/office/powerpoint/2010/main" val="946184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接下来我们研究不同模拟参数对热导率结果的影响</a:t>
            </a:r>
            <a:endParaRPr lang="en-US" altLang="zh-CN" dirty="0"/>
          </a:p>
          <a:p>
            <a:r>
              <a:rPr lang="en-US" altLang="zh-CN" dirty="0">
                <a:latin typeface="宋体" panose="02010600030101010101" pitchFamily="2" charset="-122"/>
                <a:cs typeface="Times New Roman" panose="02020603050405020304" pitchFamily="18" charset="0"/>
              </a:rPr>
              <a:t>Green Kubo</a:t>
            </a:r>
            <a:r>
              <a:rPr lang="zh-CN" altLang="zh-CN" dirty="0">
                <a:ea typeface="宋体" panose="02010600030101010101" pitchFamily="2" charset="-122"/>
                <a:cs typeface="Times New Roman" panose="02020603050405020304" pitchFamily="18" charset="0"/>
              </a:rPr>
              <a:t>方法不需要</a:t>
            </a:r>
            <a:r>
              <a:rPr lang="zh-CN" altLang="en-US" dirty="0">
                <a:ea typeface="宋体" panose="02010600030101010101" pitchFamily="2" charset="-122"/>
                <a:cs typeface="Times New Roman" panose="02020603050405020304" pitchFamily="18" charset="0"/>
              </a:rPr>
              <a:t>建立</a:t>
            </a:r>
            <a:r>
              <a:rPr lang="zh-CN" altLang="zh-CN" dirty="0">
                <a:ea typeface="宋体" panose="02010600030101010101" pitchFamily="2" charset="-122"/>
                <a:cs typeface="Times New Roman" panose="02020603050405020304" pitchFamily="18" charset="0"/>
              </a:rPr>
              <a:t>温度梯度就可以测量热传导率，因此该方法</a:t>
            </a:r>
            <a:r>
              <a:rPr lang="zh-CN" altLang="en-US" dirty="0">
                <a:ea typeface="宋体" panose="02010600030101010101" pitchFamily="2" charset="-122"/>
                <a:cs typeface="Times New Roman" panose="02020603050405020304" pitchFamily="18" charset="0"/>
              </a:rPr>
              <a:t>适合</a:t>
            </a:r>
            <a:r>
              <a:rPr lang="zh-CN" altLang="zh-CN" dirty="0">
                <a:ea typeface="宋体" panose="02010600030101010101" pitchFamily="2" charset="-122"/>
                <a:cs typeface="Times New Roman" panose="02020603050405020304" pitchFamily="18" charset="0"/>
              </a:rPr>
              <a:t>研究温度对热导率的影响</a:t>
            </a:r>
            <a:endParaRPr lang="en-US" altLang="zh-CN" dirty="0">
              <a:ea typeface="宋体" panose="02010600030101010101" pitchFamily="2" charset="-122"/>
              <a:cs typeface="Times New Roman" panose="02020603050405020304" pitchFamily="18" charset="0"/>
            </a:endParaRPr>
          </a:p>
          <a:p>
            <a:r>
              <a:rPr lang="zh-CN" altLang="zh-CN" sz="1200" kern="1200" dirty="0">
                <a:solidFill>
                  <a:schemeClr val="tx1"/>
                </a:solidFill>
                <a:effectLst/>
                <a:latin typeface="+mn-lt"/>
                <a:ea typeface="+mn-ea"/>
                <a:cs typeface="+mn-cs"/>
              </a:rPr>
              <a:t>每个温度下取</a:t>
            </a:r>
            <a:r>
              <a:rPr lang="zh-CN" altLang="en-US" sz="1200" kern="1200" dirty="0">
                <a:solidFill>
                  <a:schemeClr val="tx1"/>
                </a:solidFill>
                <a:effectLst/>
                <a:latin typeface="+mn-lt"/>
                <a:ea typeface="+mn-ea"/>
                <a:cs typeface="+mn-cs"/>
              </a:rPr>
              <a:t>下列</a:t>
            </a:r>
            <a:r>
              <a:rPr lang="en-US" altLang="zh-CN" sz="1200" kern="1200" dirty="0">
                <a:solidFill>
                  <a:schemeClr val="tx1"/>
                </a:solidFill>
                <a:effectLst/>
                <a:latin typeface="+mn-lt"/>
                <a:ea typeface="+mn-ea"/>
                <a:cs typeface="+mn-cs"/>
              </a:rPr>
              <a:t>7</a:t>
            </a:r>
            <a:r>
              <a:rPr lang="zh-CN" altLang="zh-CN" sz="1200" kern="1200" dirty="0">
                <a:solidFill>
                  <a:schemeClr val="tx1"/>
                </a:solidFill>
                <a:effectLst/>
                <a:latin typeface="+mn-lt"/>
                <a:ea typeface="+mn-ea"/>
                <a:cs typeface="+mn-cs"/>
              </a:rPr>
              <a:t>个随机数种子再取平均</a:t>
            </a:r>
            <a:r>
              <a:rPr lang="zh-CN" altLang="en-US" sz="1200" kern="1200" dirty="0">
                <a:solidFill>
                  <a:schemeClr val="tx1"/>
                </a:solidFill>
                <a:effectLst/>
                <a:latin typeface="+mn-lt"/>
                <a:ea typeface="+mn-ea"/>
                <a:cs typeface="+mn-cs"/>
              </a:rPr>
              <a:t>值，得到结果如图</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506962A-7EC4-4720-8263-ED55E6F24B90}" type="slidenum">
              <a:rPr lang="zh-CN" altLang="en-US" smtClean="0"/>
              <a:t>30</a:t>
            </a:fld>
            <a:endParaRPr lang="zh-CN" altLang="en-US"/>
          </a:p>
        </p:txBody>
      </p:sp>
    </p:spTree>
    <p:extLst>
      <p:ext uri="{BB962C8B-B14F-4D97-AF65-F5344CB8AC3E}">
        <p14:creationId xmlns:p14="http://schemas.microsoft.com/office/powerpoint/2010/main" val="3524171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图中温度为热力学温度</a:t>
            </a:r>
            <a:endParaRPr lang="en-US" altLang="zh-CN" sz="1200" kern="1200" dirty="0">
              <a:solidFill>
                <a:schemeClr val="tx1"/>
              </a:solidFill>
              <a:effectLst/>
              <a:latin typeface="+mn-lt"/>
              <a:ea typeface="+mn-ea"/>
              <a:cs typeface="+mn-cs"/>
            </a:endParaRPr>
          </a:p>
          <a:p>
            <a:r>
              <a:rPr lang="zh-CN" altLang="en-US" kern="100" dirty="0">
                <a:latin typeface="等线" panose="02010600030101010101" pitchFamily="2" charset="-122"/>
                <a:ea typeface="宋体" panose="02010600030101010101" pitchFamily="2" charset="-122"/>
                <a:cs typeface="Times New Roman" panose="02020603050405020304" pitchFamily="18" charset="0"/>
              </a:rPr>
              <a:t>跃变：</a:t>
            </a:r>
            <a:r>
              <a:rPr lang="zh-CN" altLang="zh-CN" kern="100" dirty="0">
                <a:latin typeface="等线" panose="02010600030101010101" pitchFamily="2" charset="-122"/>
                <a:ea typeface="宋体" panose="02010600030101010101" pitchFamily="2" charset="-122"/>
                <a:cs typeface="Times New Roman" panose="02020603050405020304" pitchFamily="18" charset="0"/>
              </a:rPr>
              <a:t>可能是由于</a:t>
            </a:r>
            <a:r>
              <a:rPr lang="en-US" altLang="zh-CN" kern="100" dirty="0" err="1">
                <a:latin typeface="等线" panose="02010600030101010101" pitchFamily="2" charset="-122"/>
                <a:ea typeface="宋体" panose="02010600030101010101" pitchFamily="2" charset="-122"/>
                <a:cs typeface="Times New Roman" panose="02020603050405020304" pitchFamily="18" charset="0"/>
              </a:rPr>
              <a:t>Ar</a:t>
            </a:r>
            <a:r>
              <a:rPr lang="zh-CN" altLang="zh-CN" kern="100" dirty="0">
                <a:latin typeface="等线" panose="02010600030101010101" pitchFamily="2" charset="-122"/>
                <a:ea typeface="宋体" panose="02010600030101010101" pitchFamily="2" charset="-122"/>
                <a:cs typeface="Times New Roman" panose="02020603050405020304" pitchFamily="18" charset="0"/>
              </a:rPr>
              <a:t>体系发生了相变</a:t>
            </a:r>
            <a:endParaRPr lang="en-US" altLang="zh-CN" kern="100" dirty="0">
              <a:latin typeface="等线" panose="02010600030101010101" pitchFamily="2" charset="-122"/>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D506962A-7EC4-4720-8263-ED55E6F24B90}" type="slidenum">
              <a:rPr lang="zh-CN" altLang="en-US" smtClean="0"/>
              <a:t>31</a:t>
            </a:fld>
            <a:endParaRPr lang="zh-CN" altLang="en-US"/>
          </a:p>
        </p:txBody>
      </p:sp>
    </p:spTree>
    <p:extLst>
      <p:ext uri="{BB962C8B-B14F-4D97-AF65-F5344CB8AC3E}">
        <p14:creationId xmlns:p14="http://schemas.microsoft.com/office/powerpoint/2010/main" val="17535289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kern="100" dirty="0">
                    <a:latin typeface="等线" panose="02010600030101010101" pitchFamily="2" charset="-122"/>
                    <a:ea typeface="宋体" panose="02010600030101010101" pitchFamily="2" charset="-122"/>
                    <a:cs typeface="Times New Roman" panose="02020603050405020304" pitchFamily="18" charset="0"/>
                  </a:rPr>
                  <a:t>在固体物理中，热传导可以用声子气模型来描述，声子之间</a:t>
                </a:r>
                <a:r>
                  <a:rPr lang="en-US" altLang="zh-CN" kern="100" dirty="0">
                    <a:latin typeface="等线" panose="02010600030101010101" pitchFamily="2" charset="-122"/>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kern="100" dirty="0">
                    <a:latin typeface="等线" panose="02010600030101010101" pitchFamily="2" charset="-122"/>
                    <a:ea typeface="宋体" panose="02010600030101010101" pitchFamily="2" charset="-122"/>
                    <a:cs typeface="Times New Roman" panose="02020603050405020304" pitchFamily="18" charset="0"/>
                  </a:rPr>
                  <a:t>其中</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𝑣</m:t>
                        </m:r>
                      </m:sub>
                    </m:sSub>
                  </m:oMath>
                </a14:m>
                <a:r>
                  <a:rPr lang="zh-CN" altLang="zh-CN" kern="100" dirty="0">
                    <a:latin typeface="等线" panose="02010600030101010101" pitchFamily="2" charset="-122"/>
                    <a:ea typeface="宋体" panose="02010600030101010101" pitchFamily="2" charset="-122"/>
                    <a:cs typeface="Times New Roman" panose="02020603050405020304" pitchFamily="18" charset="0"/>
                  </a:rPr>
                  <a:t>是</a:t>
                </a:r>
                <a:r>
                  <a:rPr lang="en-US" altLang="zh-CN" kern="100" dirty="0">
                    <a:latin typeface="等线" panose="02010600030101010101" pitchFamily="2" charset="-122"/>
                    <a:ea typeface="宋体" panose="02010600030101010101" pitchFamily="2" charset="-122"/>
                    <a:cs typeface="Times New Roman" panose="02020603050405020304" pitchFamily="18" charset="0"/>
                  </a:rPr>
                  <a:t>……</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i="1" kern="100">
                            <a:latin typeface="Cambria Math" panose="02040503050406030204" pitchFamily="18" charset="0"/>
                            <a:ea typeface="宋体" panose="02010600030101010101" pitchFamily="2" charset="-122"/>
                            <a:cs typeface="Times New Roman" panose="02020603050405020304" pitchFamily="18" charset="0"/>
                          </a:rPr>
                          <m:t>𝑝</m:t>
                        </m:r>
                      </m:sub>
                    </m:sSub>
                  </m:oMath>
                </a14:m>
                <a:r>
                  <a:rPr lang="zh-CN" altLang="zh-CN" kern="100" dirty="0">
                    <a:latin typeface="等线" panose="02010600030101010101" pitchFamily="2" charset="-122"/>
                    <a:ea typeface="宋体" panose="02010600030101010101" pitchFamily="2" charset="-122"/>
                    <a:cs typeface="Times New Roman" panose="02020603050405020304" pitchFamily="18" charset="0"/>
                  </a:rPr>
                  <a:t>是</a:t>
                </a:r>
                <a:r>
                  <a:rPr lang="en-US" altLang="zh-CN" kern="100" dirty="0">
                    <a:latin typeface="等线" panose="02010600030101010101" pitchFamily="2" charset="-122"/>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i="1" kern="100">
                        <a:latin typeface="Cambria Math" panose="02040503050406030204" pitchFamily="18" charset="0"/>
                        <a:ea typeface="宋体" panose="02010600030101010101" pitchFamily="2" charset="-122"/>
                        <a:cs typeface="Times New Roman" panose="02020603050405020304" pitchFamily="18" charset="0"/>
                      </a:rPr>
                      <m:t>𝜆</m:t>
                    </m:r>
                  </m:oMath>
                </a14:m>
                <a:r>
                  <a:rPr lang="zh-CN" altLang="zh-CN" kern="100" dirty="0">
                    <a:latin typeface="等线" panose="02010600030101010101" pitchFamily="2" charset="-122"/>
                    <a:ea typeface="宋体" panose="02010600030101010101" pitchFamily="2" charset="-122"/>
                    <a:cs typeface="Times New Roman" panose="02020603050405020304" pitchFamily="18" charset="0"/>
                  </a:rPr>
                  <a:t>是声子的平均自由程，由于声子数越多，碰撞越频繁，平均自由程也就越短，所以</a:t>
                </a:r>
                <a14:m>
                  <m:oMath xmlns:m="http://schemas.openxmlformats.org/officeDocument/2006/math">
                    <m:r>
                      <a:rPr lang="en-US" altLang="zh-CN" i="1" kern="100">
                        <a:latin typeface="Cambria Math" panose="02040503050406030204" pitchFamily="18" charset="0"/>
                        <a:ea typeface="宋体" panose="02010600030101010101" pitchFamily="2" charset="-122"/>
                        <a:cs typeface="Times New Roman" panose="02020603050405020304" pitchFamily="18" charset="0"/>
                      </a:rPr>
                      <m:t>𝜆</m:t>
                    </m:r>
                  </m:oMath>
                </a14:m>
                <a:r>
                  <a:rPr lang="zh-CN" altLang="zh-CN" kern="100" dirty="0">
                    <a:latin typeface="等线" panose="02010600030101010101" pitchFamily="2" charset="-122"/>
                    <a:ea typeface="宋体" panose="02010600030101010101" pitchFamily="2" charset="-122"/>
                    <a:cs typeface="Times New Roman" panose="02020603050405020304" pitchFamily="18" charset="0"/>
                  </a:rPr>
                  <a:t>和声子数成反比。因为声子是玻色子，所以声子数</a:t>
                </a:r>
                <a14:m>
                  <m:oMath xmlns:m="http://schemas.openxmlformats.org/officeDocument/2006/math">
                    <m:r>
                      <a:rPr lang="en-US" altLang="zh-CN" i="1" kern="100">
                        <a:latin typeface="Cambria Math" panose="02040503050406030204" pitchFamily="18" charset="0"/>
                        <a:ea typeface="宋体" panose="02010600030101010101" pitchFamily="2" charset="-122"/>
                        <a:cs typeface="Times New Roman" panose="02020603050405020304" pitchFamily="18" charset="0"/>
                      </a:rPr>
                      <m:t>𝑛</m:t>
                    </m:r>
                    <m:r>
                      <a:rPr lang="en-US" altLang="zh-CN"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kern="100">
                            <a:latin typeface="Cambria Math" panose="02040503050406030204" pitchFamily="18" charset="0"/>
                            <a:ea typeface="宋体" panose="02010600030101010101" pitchFamily="2" charset="-122"/>
                            <a:cs typeface="Times New Roman" panose="02020603050405020304" pitchFamily="18" charset="0"/>
                          </a:rPr>
                          <m:t>1</m:t>
                        </m:r>
                      </m:num>
                      <m:den>
                        <m:sSup>
                          <m:s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𝑒</m:t>
                            </m:r>
                          </m:e>
                          <m:sup>
                            <m:r>
                              <a:rPr lang="en-US" altLang="zh-CN" i="1" kern="100">
                                <a:latin typeface="Cambria Math" panose="02040503050406030204" pitchFamily="18" charset="0"/>
                                <a:ea typeface="宋体" panose="02010600030101010101" pitchFamily="2" charset="-122"/>
                                <a:cs typeface="Times New Roman" panose="02020603050405020304" pitchFamily="18" charset="0"/>
                              </a:rPr>
                              <m:t>ℏ</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𝜔</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𝑘𝑇</m:t>
                            </m:r>
                          </m:sup>
                        </m:sSup>
                        <m:r>
                          <a:rPr lang="en-US" altLang="zh-CN" i="1" kern="100">
                            <a:latin typeface="Cambria Math" panose="02040503050406030204" pitchFamily="18" charset="0"/>
                            <a:ea typeface="宋体" panose="02010600030101010101" pitchFamily="2" charset="-122"/>
                            <a:cs typeface="Times New Roman" panose="02020603050405020304" pitchFamily="18" charset="0"/>
                          </a:rPr>
                          <m:t>−1</m:t>
                        </m:r>
                      </m:den>
                    </m:f>
                  </m:oMath>
                </a14:m>
                <a:r>
                  <a:rPr lang="zh-CN" altLang="zh-CN" kern="100" dirty="0">
                    <a:latin typeface="等线" panose="02010600030101010101" pitchFamily="2" charset="-122"/>
                    <a:ea typeface="宋体" panose="02010600030101010101" pitchFamily="2" charset="-122"/>
                    <a:cs typeface="Times New Roman" panose="02020603050405020304" pitchFamily="18" charset="0"/>
                  </a:rPr>
                  <a:t>，</a:t>
                </a:r>
                <a14:m>
                  <m:oMath xmlns:m="http://schemas.openxmlformats.org/officeDocument/2006/math">
                    <m:r>
                      <a:rPr lang="zh-CN" altLang="zh-CN" i="1" kern="100">
                        <a:latin typeface="Cambria Math" panose="02040503050406030204" pitchFamily="18" charset="0"/>
                        <a:ea typeface="Cambria Math" panose="02040503050406030204" pitchFamily="18" charset="0"/>
                        <a:cs typeface="Times New Roman" panose="02020603050405020304" pitchFamily="18" charset="0"/>
                      </a:rPr>
                      <m:t> </m:t>
                    </m:r>
                    <m:r>
                      <a:rPr lang="en-US" altLang="zh-CN" i="1" kern="100">
                        <a:latin typeface="Cambria Math" panose="02040503050406030204" pitchFamily="18" charset="0"/>
                        <a:ea typeface="Cambria Math" panose="02040503050406030204" pitchFamily="18" charset="0"/>
                        <a:cs typeface="Times New Roman" panose="02020603050405020304" pitchFamily="18" charset="0"/>
                      </a:rPr>
                      <m:t>𝜆</m:t>
                    </m:r>
                    <m:r>
                      <a:rPr lang="en-US" altLang="zh-CN"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𝑒</m:t>
                        </m:r>
                      </m:e>
                      <m:sup>
                        <m:r>
                          <a:rPr lang="en-US" altLang="zh-CN" i="1" kern="100">
                            <a:latin typeface="Cambria Math" panose="02040503050406030204" pitchFamily="18" charset="0"/>
                            <a:ea typeface="宋体" panose="02010600030101010101" pitchFamily="2" charset="-122"/>
                            <a:cs typeface="Times New Roman" panose="02020603050405020304" pitchFamily="18" charset="0"/>
                          </a:rPr>
                          <m:t>ℏ</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𝜔</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𝑘𝑇</m:t>
                        </m:r>
                      </m:sup>
                    </m:sSup>
                    <m:r>
                      <a:rPr lang="en-US" altLang="zh-CN" i="1" kern="100">
                        <a:latin typeface="Cambria Math" panose="02040503050406030204" pitchFamily="18" charset="0"/>
                        <a:ea typeface="宋体" panose="02010600030101010101" pitchFamily="2" charset="-122"/>
                        <a:cs typeface="Times New Roman" panose="02020603050405020304" pitchFamily="18" charset="0"/>
                      </a:rPr>
                      <m:t>−1</m:t>
                    </m:r>
                  </m:oMath>
                </a14:m>
                <a:r>
                  <a:rPr lang="zh-CN" altLang="zh-CN" kern="100" dirty="0">
                    <a:latin typeface="等线" panose="02010600030101010101" pitchFamily="2" charset="-122"/>
                    <a:ea typeface="宋体" panose="02010600030101010101" pitchFamily="2" charset="-122"/>
                    <a:cs typeface="Times New Roman" panose="02020603050405020304" pitchFamily="18" charset="0"/>
                  </a:rPr>
                  <a:t>。</a:t>
                </a:r>
                <a:endParaRPr lang="zh-CN" altLang="zh-CN" sz="1050" kern="100" dirty="0">
                  <a:effectLst/>
                  <a:latin typeface="等线" panose="02010600030101010101" pitchFamily="2" charset="-122"/>
                  <a:ea typeface="+mn-ea"/>
                  <a:cs typeface="Times New Roman" panose="02020603050405020304" pitchFamily="18" charset="0"/>
                </a:endParaRP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kern="100" dirty="0">
                    <a:latin typeface="等线" panose="02010600030101010101" pitchFamily="2" charset="-122"/>
                    <a:ea typeface="宋体" panose="02010600030101010101" pitchFamily="2" charset="-122"/>
                    <a:cs typeface="Times New Roman" panose="02020603050405020304" pitchFamily="18" charset="0"/>
                  </a:rPr>
                  <a:t>在固体物理中，热传导可以用声子气模型来描述，声子之间</a:t>
                </a:r>
                <a:r>
                  <a:rPr lang="en-US" altLang="zh-CN" kern="100" dirty="0">
                    <a:latin typeface="等线" panose="02010600030101010101" pitchFamily="2" charset="-122"/>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kern="100" dirty="0">
                    <a:latin typeface="等线" panose="02010600030101010101" pitchFamily="2" charset="-122"/>
                    <a:ea typeface="宋体" panose="02010600030101010101" pitchFamily="2" charset="-122"/>
                    <a:cs typeface="Times New Roman" panose="02020603050405020304" pitchFamily="18" charset="0"/>
                  </a:rPr>
                  <a:t>其中</a:t>
                </a:r>
                <a:r>
                  <a:rPr lang="en-US" altLang="zh-CN" i="0" kern="100">
                    <a:latin typeface="Cambria Math" panose="02040503050406030204" pitchFamily="18" charset="0"/>
                    <a:ea typeface="宋体" panose="02010600030101010101" pitchFamily="2" charset="-122"/>
                    <a:cs typeface="Times New Roman" panose="02020603050405020304" pitchFamily="18" charset="0"/>
                  </a:rPr>
                  <a:t>𝐶</a:t>
                </a:r>
                <a:r>
                  <a:rPr lang="zh-CN" altLang="zh-CN" i="0" kern="100">
                    <a:latin typeface="Cambria Math" panose="02040503050406030204" pitchFamily="18" charset="0"/>
                    <a:ea typeface="宋体" panose="02010600030101010101" pitchFamily="2" charset="-122"/>
                    <a:cs typeface="Times New Roman" panose="02020603050405020304" pitchFamily="18" charset="0"/>
                  </a:rPr>
                  <a:t>_</a:t>
                </a:r>
                <a:r>
                  <a:rPr lang="en-US" altLang="zh-CN" i="0" kern="100">
                    <a:latin typeface="Cambria Math" panose="02040503050406030204" pitchFamily="18" charset="0"/>
                    <a:ea typeface="宋体" panose="02010600030101010101" pitchFamily="2" charset="-122"/>
                    <a:cs typeface="Times New Roman" panose="02020603050405020304" pitchFamily="18" charset="0"/>
                  </a:rPr>
                  <a:t>𝑣</a:t>
                </a:r>
                <a:r>
                  <a:rPr lang="zh-CN" altLang="zh-CN" kern="100" dirty="0">
                    <a:latin typeface="等线" panose="02010600030101010101" pitchFamily="2" charset="-122"/>
                    <a:ea typeface="宋体" panose="02010600030101010101" pitchFamily="2" charset="-122"/>
                    <a:cs typeface="Times New Roman" panose="02020603050405020304" pitchFamily="18" charset="0"/>
                  </a:rPr>
                  <a:t>是</a:t>
                </a:r>
                <a:r>
                  <a:rPr lang="en-US" altLang="zh-CN" kern="100" dirty="0">
                    <a:latin typeface="等线" panose="02010600030101010101" pitchFamily="2" charset="-122"/>
                    <a:ea typeface="宋体" panose="02010600030101010101" pitchFamily="2" charset="-122"/>
                    <a:cs typeface="Times New Roman" panose="02020603050405020304" pitchFamily="18" charset="0"/>
                  </a:rPr>
                  <a:t>……</a:t>
                </a:r>
                <a:r>
                  <a:rPr lang="en-US" altLang="zh-CN" i="0" kern="100">
                    <a:latin typeface="Cambria Math" panose="02040503050406030204" pitchFamily="18" charset="0"/>
                    <a:ea typeface="宋体" panose="02010600030101010101" pitchFamily="2" charset="-122"/>
                    <a:cs typeface="Times New Roman" panose="02020603050405020304" pitchFamily="18" charset="0"/>
                  </a:rPr>
                  <a:t>𝑣</a:t>
                </a:r>
                <a:r>
                  <a:rPr lang="zh-CN" altLang="zh-CN" i="0" kern="100">
                    <a:latin typeface="Cambria Math" panose="02040503050406030204" pitchFamily="18" charset="0"/>
                    <a:ea typeface="宋体" panose="02010600030101010101" pitchFamily="2" charset="-122"/>
                    <a:cs typeface="Times New Roman" panose="02020603050405020304" pitchFamily="18" charset="0"/>
                  </a:rPr>
                  <a:t>_</a:t>
                </a:r>
                <a:r>
                  <a:rPr lang="en-US" altLang="zh-CN" i="0" kern="100">
                    <a:latin typeface="Cambria Math" panose="02040503050406030204" pitchFamily="18" charset="0"/>
                    <a:ea typeface="宋体" panose="02010600030101010101" pitchFamily="2" charset="-122"/>
                    <a:cs typeface="Times New Roman" panose="02020603050405020304" pitchFamily="18" charset="0"/>
                  </a:rPr>
                  <a:t>𝑝</a:t>
                </a:r>
                <a:r>
                  <a:rPr lang="zh-CN" altLang="zh-CN" kern="100" dirty="0">
                    <a:latin typeface="等线" panose="02010600030101010101" pitchFamily="2" charset="-122"/>
                    <a:ea typeface="宋体" panose="02010600030101010101" pitchFamily="2" charset="-122"/>
                    <a:cs typeface="Times New Roman" panose="02020603050405020304" pitchFamily="18" charset="0"/>
                  </a:rPr>
                  <a:t>是</a:t>
                </a:r>
                <a:r>
                  <a:rPr lang="en-US" altLang="zh-CN" kern="100" dirty="0">
                    <a:latin typeface="等线" panose="02010600030101010101" pitchFamily="2" charset="-122"/>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0" kern="100">
                    <a:latin typeface="Cambria Math" panose="02040503050406030204" pitchFamily="18" charset="0"/>
                    <a:ea typeface="宋体" panose="02010600030101010101" pitchFamily="2" charset="-122"/>
                    <a:cs typeface="Times New Roman" panose="02020603050405020304" pitchFamily="18" charset="0"/>
                  </a:rPr>
                  <a:t>𝜆</a:t>
                </a:r>
                <a:r>
                  <a:rPr lang="zh-CN" altLang="zh-CN" kern="100" dirty="0">
                    <a:latin typeface="等线" panose="02010600030101010101" pitchFamily="2" charset="-122"/>
                    <a:ea typeface="宋体" panose="02010600030101010101" pitchFamily="2" charset="-122"/>
                    <a:cs typeface="Times New Roman" panose="02020603050405020304" pitchFamily="18" charset="0"/>
                  </a:rPr>
                  <a:t>是声子的平均自由程，由于声子数越多，碰撞越频繁，平均自由程也就越短，所以</a:t>
                </a:r>
                <a:r>
                  <a:rPr lang="en-US" altLang="zh-CN" i="0" kern="100">
                    <a:latin typeface="Cambria Math" panose="02040503050406030204" pitchFamily="18" charset="0"/>
                    <a:ea typeface="宋体" panose="02010600030101010101" pitchFamily="2" charset="-122"/>
                    <a:cs typeface="Times New Roman" panose="02020603050405020304" pitchFamily="18" charset="0"/>
                  </a:rPr>
                  <a:t>𝜆</a:t>
                </a:r>
                <a:r>
                  <a:rPr lang="zh-CN" altLang="zh-CN" kern="100" dirty="0">
                    <a:latin typeface="等线" panose="02010600030101010101" pitchFamily="2" charset="-122"/>
                    <a:ea typeface="宋体" panose="02010600030101010101" pitchFamily="2" charset="-122"/>
                    <a:cs typeface="Times New Roman" panose="02020603050405020304" pitchFamily="18" charset="0"/>
                  </a:rPr>
                  <a:t>和声子数成反比。因为声子是玻色子，所以声子数</a:t>
                </a:r>
                <a:r>
                  <a:rPr lang="en-US" altLang="zh-CN" i="0" kern="100">
                    <a:latin typeface="Cambria Math" panose="02040503050406030204" pitchFamily="18" charset="0"/>
                    <a:ea typeface="宋体" panose="02010600030101010101" pitchFamily="2" charset="-122"/>
                    <a:cs typeface="Times New Roman" panose="02020603050405020304" pitchFamily="18" charset="0"/>
                  </a:rPr>
                  <a:t>𝑛=1</a:t>
                </a:r>
                <a:r>
                  <a:rPr lang="zh-CN" altLang="zh-CN" i="0" kern="100">
                    <a:latin typeface="Cambria Math" panose="02040503050406030204" pitchFamily="18" charset="0"/>
                    <a:ea typeface="宋体" panose="02010600030101010101" pitchFamily="2" charset="-122"/>
                    <a:cs typeface="Times New Roman" panose="02020603050405020304" pitchFamily="18" charset="0"/>
                  </a:rPr>
                  <a:t>/(</a:t>
                </a:r>
                <a:r>
                  <a:rPr lang="en-US" altLang="zh-CN" i="0" kern="100">
                    <a:latin typeface="Cambria Math" panose="02040503050406030204" pitchFamily="18" charset="0"/>
                    <a:ea typeface="宋体" panose="02010600030101010101" pitchFamily="2" charset="-122"/>
                    <a:cs typeface="Times New Roman" panose="02020603050405020304" pitchFamily="18" charset="0"/>
                  </a:rPr>
                  <a:t>𝑒</a:t>
                </a:r>
                <a:r>
                  <a:rPr lang="zh-CN" altLang="zh-CN" i="0" kern="100">
                    <a:latin typeface="Cambria Math" panose="02040503050406030204" pitchFamily="18" charset="0"/>
                    <a:ea typeface="宋体" panose="02010600030101010101" pitchFamily="2" charset="-122"/>
                    <a:cs typeface="Times New Roman" panose="02020603050405020304" pitchFamily="18" charset="0"/>
                  </a:rPr>
                  <a:t>^(</a:t>
                </a:r>
                <a:r>
                  <a:rPr lang="en-US" altLang="zh-CN" i="0" kern="100">
                    <a:latin typeface="Cambria Math" panose="02040503050406030204" pitchFamily="18" charset="0"/>
                    <a:ea typeface="宋体" panose="02010600030101010101" pitchFamily="2" charset="-122"/>
                    <a:cs typeface="Times New Roman" panose="02020603050405020304" pitchFamily="18" charset="0"/>
                  </a:rPr>
                  <a:t>ℏ𝜔/𝑘𝑇</a:t>
                </a:r>
                <a:r>
                  <a:rPr lang="zh-CN" altLang="zh-CN" i="0" kern="100">
                    <a:latin typeface="Cambria Math" panose="02040503050406030204" pitchFamily="18" charset="0"/>
                    <a:ea typeface="宋体" panose="02010600030101010101" pitchFamily="2" charset="-122"/>
                    <a:cs typeface="Times New Roman" panose="02020603050405020304" pitchFamily="18" charset="0"/>
                  </a:rPr>
                  <a:t>)</a:t>
                </a:r>
                <a:r>
                  <a:rPr lang="en-US" altLang="zh-CN" i="0" kern="100">
                    <a:latin typeface="Cambria Math" panose="02040503050406030204" pitchFamily="18" charset="0"/>
                    <a:ea typeface="宋体" panose="02010600030101010101" pitchFamily="2" charset="-122"/>
                    <a:cs typeface="Times New Roman" panose="02020603050405020304" pitchFamily="18" charset="0"/>
                  </a:rPr>
                  <a:t>−1</a:t>
                </a:r>
                <a:r>
                  <a:rPr lang="zh-CN" altLang="zh-CN" i="0" kern="100">
                    <a:latin typeface="Cambria Math" panose="02040503050406030204" pitchFamily="18" charset="0"/>
                    <a:ea typeface="宋体" panose="02010600030101010101" pitchFamily="2" charset="-122"/>
                    <a:cs typeface="Times New Roman" panose="02020603050405020304" pitchFamily="18" charset="0"/>
                  </a:rPr>
                  <a:t>)</a:t>
                </a:r>
                <a:r>
                  <a:rPr lang="zh-CN" altLang="zh-CN" kern="100" dirty="0">
                    <a:latin typeface="等线" panose="02010600030101010101" pitchFamily="2" charset="-122"/>
                    <a:ea typeface="宋体" panose="02010600030101010101" pitchFamily="2" charset="-122"/>
                    <a:cs typeface="Times New Roman" panose="02020603050405020304" pitchFamily="18" charset="0"/>
                  </a:rPr>
                  <a:t>，</a:t>
                </a:r>
                <a:r>
                  <a:rPr lang="zh-CN" altLang="zh-CN" i="0" kern="100">
                    <a:latin typeface="Cambria Math" panose="02040503050406030204" pitchFamily="18" charset="0"/>
                    <a:ea typeface="Cambria Math" panose="02040503050406030204" pitchFamily="18" charset="0"/>
                    <a:cs typeface="Times New Roman" panose="02020603050405020304" pitchFamily="18" charset="0"/>
                  </a:rPr>
                  <a:t> </a:t>
                </a:r>
                <a:r>
                  <a:rPr lang="en-US" altLang="zh-CN" i="0" kern="100">
                    <a:latin typeface="Cambria Math" panose="02040503050406030204" pitchFamily="18" charset="0"/>
                    <a:ea typeface="Cambria Math" panose="02040503050406030204" pitchFamily="18" charset="0"/>
                    <a:cs typeface="Times New Roman" panose="02020603050405020304" pitchFamily="18" charset="0"/>
                  </a:rPr>
                  <a:t>𝜆</a:t>
                </a:r>
                <a:r>
                  <a:rPr lang="en-US" altLang="zh-CN" i="0" kern="100">
                    <a:latin typeface="Cambria Math" panose="02040503050406030204" pitchFamily="18" charset="0"/>
                    <a:ea typeface="宋体" panose="02010600030101010101" pitchFamily="2" charset="-122"/>
                    <a:cs typeface="Times New Roman" panose="02020603050405020304" pitchFamily="18" charset="0"/>
                  </a:rPr>
                  <a:t>~𝑒</a:t>
                </a:r>
                <a:r>
                  <a:rPr lang="zh-CN" altLang="zh-CN" i="0" kern="100">
                    <a:latin typeface="Cambria Math" panose="02040503050406030204" pitchFamily="18" charset="0"/>
                    <a:ea typeface="宋体" panose="02010600030101010101" pitchFamily="2" charset="-122"/>
                    <a:cs typeface="Times New Roman" panose="02020603050405020304" pitchFamily="18" charset="0"/>
                  </a:rPr>
                  <a:t>^(</a:t>
                </a:r>
                <a:r>
                  <a:rPr lang="en-US" altLang="zh-CN" i="0" kern="100">
                    <a:latin typeface="Cambria Math" panose="02040503050406030204" pitchFamily="18" charset="0"/>
                    <a:ea typeface="宋体" panose="02010600030101010101" pitchFamily="2" charset="-122"/>
                    <a:cs typeface="Times New Roman" panose="02020603050405020304" pitchFamily="18" charset="0"/>
                  </a:rPr>
                  <a:t>ℏ𝜔/𝑘𝑇</a:t>
                </a:r>
                <a:r>
                  <a:rPr lang="zh-CN" altLang="zh-CN" i="0" kern="100">
                    <a:latin typeface="Cambria Math" panose="02040503050406030204" pitchFamily="18" charset="0"/>
                    <a:ea typeface="宋体" panose="02010600030101010101" pitchFamily="2" charset="-122"/>
                    <a:cs typeface="Times New Roman" panose="02020603050405020304" pitchFamily="18" charset="0"/>
                  </a:rPr>
                  <a:t>)</a:t>
                </a:r>
                <a:r>
                  <a:rPr lang="en-US" altLang="zh-CN" i="0" kern="100">
                    <a:latin typeface="Cambria Math" panose="02040503050406030204" pitchFamily="18" charset="0"/>
                    <a:ea typeface="宋体" panose="02010600030101010101" pitchFamily="2" charset="-122"/>
                    <a:cs typeface="Times New Roman" panose="02020603050405020304" pitchFamily="18" charset="0"/>
                  </a:rPr>
                  <a:t>−1</a:t>
                </a:r>
                <a:r>
                  <a:rPr lang="zh-CN" altLang="zh-CN" kern="100" dirty="0">
                    <a:latin typeface="等线" panose="02010600030101010101" pitchFamily="2" charset="-122"/>
                    <a:ea typeface="宋体" panose="02010600030101010101" pitchFamily="2" charset="-122"/>
                    <a:cs typeface="Times New Roman" panose="02020603050405020304" pitchFamily="18" charset="0"/>
                  </a:rPr>
                  <a:t>。</a:t>
                </a:r>
                <a:endParaRPr lang="zh-CN" altLang="zh-CN" sz="1050" kern="100" dirty="0">
                  <a:effectLst/>
                  <a:latin typeface="等线" panose="02010600030101010101" pitchFamily="2" charset="-122"/>
                  <a:ea typeface="+mn-ea"/>
                  <a:cs typeface="Times New Roman" panose="02020603050405020304" pitchFamily="18" charset="0"/>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D506962A-7EC4-4720-8263-ED55E6F24B90}" type="slidenum">
              <a:rPr lang="zh-CN" altLang="en-US" smtClean="0"/>
              <a:t>32</a:t>
            </a:fld>
            <a:endParaRPr lang="zh-CN" altLang="en-US"/>
          </a:p>
        </p:txBody>
      </p:sp>
    </p:spTree>
    <p:extLst>
      <p:ext uri="{BB962C8B-B14F-4D97-AF65-F5344CB8AC3E}">
        <p14:creationId xmlns:p14="http://schemas.microsoft.com/office/powerpoint/2010/main" val="14152945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kern="100" dirty="0">
                    <a:latin typeface="等线" panose="02010600030101010101" pitchFamily="2" charset="-122"/>
                    <a:ea typeface="宋体" panose="02010600030101010101" pitchFamily="2" charset="-122"/>
                    <a:cs typeface="Times New Roman" panose="02020603050405020304" pitchFamily="18" charset="0"/>
                  </a:rPr>
                  <a:t>在高温时，</a:t>
                </a:r>
                <a14:m>
                  <m:oMath xmlns:m="http://schemas.openxmlformats.org/officeDocument/2006/math">
                    <m:r>
                      <a:rPr lang="en-US" altLang="zh-CN" i="1" kern="10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kern="100" dirty="0">
                    <a:latin typeface="等线" panose="02010600030101010101" pitchFamily="2" charset="-122"/>
                    <a:ea typeface="宋体" panose="02010600030101010101" pitchFamily="2" charset="-122"/>
                    <a:cs typeface="Times New Roman" panose="02020603050405020304" pitchFamily="18" charset="0"/>
                  </a:rPr>
                  <a:t>，</a:t>
                </a:r>
                <a:r>
                  <a:rPr lang="zh-CN" altLang="zh-CN" kern="100" dirty="0">
                    <a:latin typeface="等线" panose="02010600030101010101" pitchFamily="2" charset="-122"/>
                    <a:ea typeface="宋体" panose="02010600030101010101" pitchFamily="2" charset="-122"/>
                    <a:cs typeface="Times New Roman" panose="02020603050405020304" pitchFamily="18" charset="0"/>
                  </a:rPr>
                  <a:t>随着温度的增大而有小幅度的下降；</a:t>
                </a:r>
                <a:endParaRPr lang="en-US" altLang="zh-CN" kern="100" dirty="0">
                  <a:latin typeface="等线"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kern="100" dirty="0">
                    <a:latin typeface="等线" panose="02010600030101010101" pitchFamily="2" charset="-122"/>
                    <a:ea typeface="宋体" panose="02010600030101010101" pitchFamily="2" charset="-122"/>
                    <a:cs typeface="Times New Roman" panose="02020603050405020304" pitchFamily="18" charset="0"/>
                  </a:rPr>
                  <a:t>在低温时，</a:t>
                </a:r>
                <a14:m>
                  <m:oMath xmlns:m="http://schemas.openxmlformats.org/officeDocument/2006/math">
                    <m:r>
                      <a:rPr lang="en-US" altLang="zh-CN" i="1" kern="10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kern="100" dirty="0">
                    <a:latin typeface="等线" panose="02010600030101010101" pitchFamily="2" charset="-122"/>
                    <a:ea typeface="宋体" panose="02010600030101010101" pitchFamily="2" charset="-122"/>
                    <a:cs typeface="Times New Roman" panose="02020603050405020304" pitchFamily="18" charset="0"/>
                  </a:rPr>
                  <a:t>，</a:t>
                </a:r>
                <a:r>
                  <a:rPr lang="zh-CN" altLang="zh-CN" kern="100" dirty="0">
                    <a:latin typeface="等线" panose="02010600030101010101" pitchFamily="2" charset="-122"/>
                    <a:ea typeface="宋体" panose="02010600030101010101" pitchFamily="2" charset="-122"/>
                    <a:cs typeface="Times New Roman" panose="02020603050405020304" pitchFamily="18" charset="0"/>
                  </a:rPr>
                  <a:t>但是温度很低时</a:t>
                </a:r>
                <a:r>
                  <a:rPr lang="zh-CN" altLang="en-US" kern="100" dirty="0">
                    <a:latin typeface="等线" panose="02010600030101010101" pitchFamily="2" charset="-122"/>
                    <a:ea typeface="宋体" panose="02010600030101010101" pitchFamily="2" charset="-122"/>
                    <a:cs typeface="Times New Roman" panose="02020603050405020304" pitchFamily="18" charset="0"/>
                  </a:rPr>
                  <a:t>，</a:t>
                </a:r>
                <a:r>
                  <a:rPr lang="zh-CN" altLang="zh-CN" kern="100" dirty="0">
                    <a:latin typeface="等线" panose="02010600030101010101" pitchFamily="2" charset="-122"/>
                    <a:ea typeface="宋体" panose="02010600030101010101" pitchFamily="2" charset="-122"/>
                    <a:cs typeface="Times New Roman" panose="02020603050405020304" pitchFamily="18" charset="0"/>
                  </a:rPr>
                  <a:t>实际的晶格中应通过边界或杂质的散射确定</a:t>
                </a:r>
                <a14:m>
                  <m:oMath xmlns:m="http://schemas.openxmlformats.org/officeDocument/2006/math">
                    <m:r>
                      <a:rPr lang="en-US" altLang="zh-CN" i="1" kern="100">
                        <a:latin typeface="Cambria Math" panose="02040503050406030204" pitchFamily="18" charset="0"/>
                        <a:ea typeface="宋体" panose="02010600030101010101" pitchFamily="2" charset="-122"/>
                        <a:cs typeface="Times New Roman" panose="02020603050405020304" pitchFamily="18" charset="0"/>
                      </a:rPr>
                      <m:t>𝜆</m:t>
                    </m:r>
                  </m:oMath>
                </a14:m>
                <a:r>
                  <a:rPr lang="zh-CN" altLang="zh-CN" kern="100" dirty="0">
                    <a:latin typeface="等线" panose="02010600030101010101" pitchFamily="2" charset="-122"/>
                    <a:ea typeface="宋体" panose="02010600030101010101" pitchFamily="2" charset="-122"/>
                    <a:cs typeface="Times New Roman" panose="02020603050405020304" pitchFamily="18" charset="0"/>
                  </a:rPr>
                  <a:t>，而</a:t>
                </a:r>
                <a:r>
                  <a:rPr lang="en-US" altLang="zh-CN" kern="100" dirty="0">
                    <a:latin typeface="等线" panose="02010600030101010101" pitchFamily="2" charset="-122"/>
                    <a:ea typeface="宋体" panose="02010600030101010101" pitchFamily="2" charset="-122"/>
                    <a:cs typeface="Times New Roman" panose="02020603050405020304" pitchFamily="18" charset="0"/>
                  </a:rPr>
                  <a:t>Green Kubo</a:t>
                </a:r>
                <a:r>
                  <a:rPr lang="zh-CN" altLang="zh-CN" kern="100" dirty="0">
                    <a:latin typeface="等线" panose="02010600030101010101" pitchFamily="2" charset="-122"/>
                    <a:ea typeface="宋体" panose="02010600030101010101" pitchFamily="2" charset="-122"/>
                    <a:cs typeface="Times New Roman" panose="02020603050405020304" pitchFamily="18" charset="0"/>
                  </a:rPr>
                  <a:t>方法的模拟中为周期边界条件，且没有杂质的散射，所以平均自由程</a:t>
                </a:r>
                <a:r>
                  <a:rPr lang="zh-CN" altLang="en-US" kern="100" dirty="0">
                    <a:latin typeface="等线" panose="02010600030101010101" pitchFamily="2" charset="-122"/>
                    <a:ea typeface="宋体" panose="02010600030101010101" pitchFamily="2" charset="-122"/>
                    <a:cs typeface="Times New Roman" panose="02020603050405020304" pitchFamily="18" charset="0"/>
                  </a:rPr>
                  <a:t>还是反比于声子数</a:t>
                </a:r>
                <a:endParaRPr lang="en-US" altLang="zh-CN" kern="100" dirty="0">
                  <a:latin typeface="等线"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kern="100" dirty="0">
                    <a:latin typeface="等线" panose="02010600030101010101" pitchFamily="2" charset="-122"/>
                    <a:ea typeface="宋体" panose="02010600030101010101" pitchFamily="2" charset="-122"/>
                    <a:cs typeface="Times New Roman" panose="02020603050405020304" pitchFamily="18" charset="0"/>
                  </a:rPr>
                  <a:t>其增大的速度比</a:t>
                </a:r>
                <a14:m>
                  <m:oMath xmlns:m="http://schemas.openxmlformats.org/officeDocument/2006/math">
                    <m:sSup>
                      <m:s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𝑇</m:t>
                        </m:r>
                      </m:e>
                      <m:sup>
                        <m:r>
                          <a:rPr lang="en-US" altLang="zh-CN" i="1" kern="100">
                            <a:latin typeface="Cambria Math" panose="02040503050406030204" pitchFamily="18" charset="0"/>
                            <a:ea typeface="宋体" panose="02010600030101010101" pitchFamily="2" charset="-122"/>
                            <a:cs typeface="Times New Roman" panose="02020603050405020304" pitchFamily="18" charset="0"/>
                          </a:rPr>
                          <m:t>3</m:t>
                        </m:r>
                      </m:sup>
                    </m:sSup>
                  </m:oMath>
                </a14:m>
                <a:r>
                  <a:rPr lang="zh-CN" altLang="zh-CN" kern="100" dirty="0">
                    <a:latin typeface="等线" panose="02010600030101010101" pitchFamily="2" charset="-122"/>
                    <a:ea typeface="宋体" panose="02010600030101010101" pitchFamily="2" charset="-122"/>
                    <a:cs typeface="Times New Roman" panose="02020603050405020304" pitchFamily="18" charset="0"/>
                  </a:rPr>
                  <a:t>下降的速度快，所以热导率随着温度接近</a:t>
                </a:r>
                <a14:m>
                  <m:oMath xmlns:m="http://schemas.openxmlformats.org/officeDocument/2006/math">
                    <m:r>
                      <a:rPr lang="en-US" altLang="zh-CN" kern="100">
                        <a:latin typeface="Cambria Math" panose="02040503050406030204" pitchFamily="18" charset="0"/>
                        <a:ea typeface="宋体" panose="02010600030101010101" pitchFamily="2" charset="-122"/>
                        <a:cs typeface="Times New Roman" panose="02020603050405020304" pitchFamily="18" charset="0"/>
                      </a:rPr>
                      <m:t>0</m:t>
                    </m:r>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K</m:t>
                    </m:r>
                  </m:oMath>
                </a14:m>
                <a:r>
                  <a:rPr lang="zh-CN" altLang="zh-CN" kern="100" dirty="0">
                    <a:latin typeface="等线" panose="02010600030101010101" pitchFamily="2" charset="-122"/>
                    <a:ea typeface="宋体" panose="02010600030101010101" pitchFamily="2" charset="-122"/>
                    <a:cs typeface="Times New Roman" panose="02020603050405020304" pitchFamily="18" charset="0"/>
                  </a:rPr>
                  <a:t>而迅速上升。</a:t>
                </a:r>
                <a:endParaRPr lang="zh-CN" altLang="zh-CN" sz="1050" kern="100" dirty="0">
                  <a:effectLst/>
                  <a:latin typeface="等线" panose="02010600030101010101" pitchFamily="2" charset="-122"/>
                  <a:ea typeface="+mn-ea"/>
                  <a:cs typeface="Times New Roman" panose="02020603050405020304" pitchFamily="18" charset="0"/>
                </a:endParaRP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kern="100" dirty="0">
                    <a:latin typeface="等线" panose="02010600030101010101" pitchFamily="2" charset="-122"/>
                    <a:ea typeface="宋体" panose="02010600030101010101" pitchFamily="2" charset="-122"/>
                    <a:cs typeface="Times New Roman" panose="02020603050405020304" pitchFamily="18" charset="0"/>
                  </a:rPr>
                  <a:t>在高温时，</a:t>
                </a:r>
                <a:r>
                  <a:rPr lang="en-US" altLang="zh-CN" i="0" kern="100">
                    <a:latin typeface="Cambria Math" panose="02040503050406030204" pitchFamily="18" charset="0"/>
                    <a:ea typeface="Cambria Math" panose="02040503050406030204" pitchFamily="18" charset="0"/>
                    <a:cs typeface="Times New Roman" panose="02020603050405020304" pitchFamily="18" charset="0"/>
                  </a:rPr>
                  <a:t>……</a:t>
                </a:r>
                <a:r>
                  <a:rPr lang="zh-CN" altLang="en-US" kern="100" dirty="0">
                    <a:latin typeface="等线" panose="02010600030101010101" pitchFamily="2" charset="-122"/>
                    <a:ea typeface="宋体" panose="02010600030101010101" pitchFamily="2" charset="-122"/>
                    <a:cs typeface="Times New Roman" panose="02020603050405020304" pitchFamily="18" charset="0"/>
                  </a:rPr>
                  <a:t>，</a:t>
                </a:r>
                <a:r>
                  <a:rPr lang="zh-CN" altLang="zh-CN" kern="100" dirty="0">
                    <a:latin typeface="等线" panose="02010600030101010101" pitchFamily="2" charset="-122"/>
                    <a:ea typeface="宋体" panose="02010600030101010101" pitchFamily="2" charset="-122"/>
                    <a:cs typeface="Times New Roman" panose="02020603050405020304" pitchFamily="18" charset="0"/>
                  </a:rPr>
                  <a:t>随着温度的增大而有小幅度的下降；</a:t>
                </a:r>
                <a:endParaRPr lang="en-US" altLang="zh-CN" kern="100" dirty="0">
                  <a:latin typeface="等线"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kern="100" dirty="0">
                    <a:latin typeface="等线" panose="02010600030101010101" pitchFamily="2" charset="-122"/>
                    <a:ea typeface="宋体" panose="02010600030101010101" pitchFamily="2" charset="-122"/>
                    <a:cs typeface="Times New Roman" panose="02020603050405020304" pitchFamily="18" charset="0"/>
                  </a:rPr>
                  <a:t>在低温时，</a:t>
                </a:r>
                <a:r>
                  <a:rPr lang="en-US" altLang="zh-CN" i="0" kern="100">
                    <a:latin typeface="Cambria Math" panose="02040503050406030204" pitchFamily="18" charset="0"/>
                    <a:ea typeface="Cambria Math" panose="02040503050406030204" pitchFamily="18" charset="0"/>
                    <a:cs typeface="Times New Roman" panose="02020603050405020304" pitchFamily="18" charset="0"/>
                  </a:rPr>
                  <a:t>……</a:t>
                </a:r>
                <a:r>
                  <a:rPr lang="zh-CN" altLang="en-US" kern="100" dirty="0">
                    <a:latin typeface="等线" panose="02010600030101010101" pitchFamily="2" charset="-122"/>
                    <a:ea typeface="宋体" panose="02010600030101010101" pitchFamily="2" charset="-122"/>
                    <a:cs typeface="Times New Roman" panose="02020603050405020304" pitchFamily="18" charset="0"/>
                  </a:rPr>
                  <a:t>，</a:t>
                </a:r>
                <a:r>
                  <a:rPr lang="zh-CN" altLang="zh-CN" kern="100" dirty="0">
                    <a:latin typeface="等线" panose="02010600030101010101" pitchFamily="2" charset="-122"/>
                    <a:ea typeface="宋体" panose="02010600030101010101" pitchFamily="2" charset="-122"/>
                    <a:cs typeface="Times New Roman" panose="02020603050405020304" pitchFamily="18" charset="0"/>
                  </a:rPr>
                  <a:t>但是温度很低时</a:t>
                </a:r>
                <a:r>
                  <a:rPr lang="zh-CN" altLang="en-US" kern="100" dirty="0">
                    <a:latin typeface="等线" panose="02010600030101010101" pitchFamily="2" charset="-122"/>
                    <a:ea typeface="宋体" panose="02010600030101010101" pitchFamily="2" charset="-122"/>
                    <a:cs typeface="Times New Roman" panose="02020603050405020304" pitchFamily="18" charset="0"/>
                  </a:rPr>
                  <a:t>，</a:t>
                </a:r>
                <a:r>
                  <a:rPr lang="zh-CN" altLang="zh-CN" kern="100" dirty="0">
                    <a:latin typeface="等线" panose="02010600030101010101" pitchFamily="2" charset="-122"/>
                    <a:ea typeface="宋体" panose="02010600030101010101" pitchFamily="2" charset="-122"/>
                    <a:cs typeface="Times New Roman" panose="02020603050405020304" pitchFamily="18" charset="0"/>
                  </a:rPr>
                  <a:t>实际的晶格中应通过边界或杂质的散射确定</a:t>
                </a:r>
                <a:r>
                  <a:rPr lang="en-US" altLang="zh-CN" i="0" kern="100">
                    <a:latin typeface="Cambria Math" panose="02040503050406030204" pitchFamily="18" charset="0"/>
                    <a:ea typeface="宋体" panose="02010600030101010101" pitchFamily="2" charset="-122"/>
                    <a:cs typeface="Times New Roman" panose="02020603050405020304" pitchFamily="18" charset="0"/>
                  </a:rPr>
                  <a:t>𝜆</a:t>
                </a:r>
                <a:r>
                  <a:rPr lang="zh-CN" altLang="zh-CN" kern="100" dirty="0">
                    <a:latin typeface="等线" panose="02010600030101010101" pitchFamily="2" charset="-122"/>
                    <a:ea typeface="宋体" panose="02010600030101010101" pitchFamily="2" charset="-122"/>
                    <a:cs typeface="Times New Roman" panose="02020603050405020304" pitchFamily="18" charset="0"/>
                  </a:rPr>
                  <a:t>，而</a:t>
                </a:r>
                <a:r>
                  <a:rPr lang="en-US" altLang="zh-CN" kern="100" dirty="0">
                    <a:latin typeface="等线" panose="02010600030101010101" pitchFamily="2" charset="-122"/>
                    <a:ea typeface="宋体" panose="02010600030101010101" pitchFamily="2" charset="-122"/>
                    <a:cs typeface="Times New Roman" panose="02020603050405020304" pitchFamily="18" charset="0"/>
                  </a:rPr>
                  <a:t>Green Kubo</a:t>
                </a:r>
                <a:r>
                  <a:rPr lang="zh-CN" altLang="zh-CN" kern="100" dirty="0">
                    <a:latin typeface="等线" panose="02010600030101010101" pitchFamily="2" charset="-122"/>
                    <a:ea typeface="宋体" panose="02010600030101010101" pitchFamily="2" charset="-122"/>
                    <a:cs typeface="Times New Roman" panose="02020603050405020304" pitchFamily="18" charset="0"/>
                  </a:rPr>
                  <a:t>方法的模拟中为周期边界条件，且没有杂质的散射，所以平均自由程</a:t>
                </a:r>
                <a:r>
                  <a:rPr lang="zh-CN" altLang="en-US" kern="100" dirty="0">
                    <a:latin typeface="等线" panose="02010600030101010101" pitchFamily="2" charset="-122"/>
                    <a:ea typeface="宋体" panose="02010600030101010101" pitchFamily="2" charset="-122"/>
                    <a:cs typeface="Times New Roman" panose="02020603050405020304" pitchFamily="18" charset="0"/>
                  </a:rPr>
                  <a:t>还是反比于声子数</a:t>
                </a:r>
                <a:endParaRPr lang="en-US" altLang="zh-CN" kern="100" dirty="0">
                  <a:latin typeface="等线"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kern="100" dirty="0">
                    <a:latin typeface="等线" panose="02010600030101010101" pitchFamily="2" charset="-122"/>
                    <a:ea typeface="宋体" panose="02010600030101010101" pitchFamily="2" charset="-122"/>
                    <a:cs typeface="Times New Roman" panose="02020603050405020304" pitchFamily="18" charset="0"/>
                  </a:rPr>
                  <a:t>其增大的速度比</a:t>
                </a:r>
                <a:r>
                  <a:rPr lang="en-US" altLang="zh-CN" i="0" kern="100">
                    <a:latin typeface="Cambria Math" panose="02040503050406030204" pitchFamily="18" charset="0"/>
                    <a:ea typeface="宋体" panose="02010600030101010101" pitchFamily="2" charset="-122"/>
                    <a:cs typeface="Times New Roman" panose="02020603050405020304" pitchFamily="18" charset="0"/>
                  </a:rPr>
                  <a:t>𝑇</a:t>
                </a:r>
                <a:r>
                  <a:rPr lang="zh-CN" altLang="zh-CN" i="0" kern="100">
                    <a:latin typeface="Cambria Math" panose="02040503050406030204" pitchFamily="18" charset="0"/>
                    <a:ea typeface="宋体" panose="02010600030101010101" pitchFamily="2" charset="-122"/>
                    <a:cs typeface="Times New Roman" panose="02020603050405020304" pitchFamily="18" charset="0"/>
                  </a:rPr>
                  <a:t>^</a:t>
                </a:r>
                <a:r>
                  <a:rPr lang="en-US" altLang="zh-CN" i="0" kern="100">
                    <a:latin typeface="Cambria Math" panose="02040503050406030204" pitchFamily="18" charset="0"/>
                    <a:ea typeface="宋体" panose="02010600030101010101" pitchFamily="2" charset="-122"/>
                    <a:cs typeface="Times New Roman" panose="02020603050405020304" pitchFamily="18" charset="0"/>
                  </a:rPr>
                  <a:t>3</a:t>
                </a:r>
                <a:r>
                  <a:rPr lang="zh-CN" altLang="zh-CN" kern="100" dirty="0">
                    <a:latin typeface="等线" panose="02010600030101010101" pitchFamily="2" charset="-122"/>
                    <a:ea typeface="宋体" panose="02010600030101010101" pitchFamily="2" charset="-122"/>
                    <a:cs typeface="Times New Roman" panose="02020603050405020304" pitchFamily="18" charset="0"/>
                  </a:rPr>
                  <a:t>下降的速度快，所以热导率随着温度接近</a:t>
                </a:r>
                <a:r>
                  <a:rPr lang="en-US" altLang="zh-CN" i="0" kern="100">
                    <a:latin typeface="Cambria Math" panose="02040503050406030204" pitchFamily="18" charset="0"/>
                    <a:ea typeface="宋体" panose="02010600030101010101" pitchFamily="2" charset="-122"/>
                    <a:cs typeface="Times New Roman" panose="02020603050405020304" pitchFamily="18" charset="0"/>
                  </a:rPr>
                  <a:t>0K</a:t>
                </a:r>
                <a:r>
                  <a:rPr lang="zh-CN" altLang="zh-CN" kern="100" dirty="0">
                    <a:latin typeface="等线" panose="02010600030101010101" pitchFamily="2" charset="-122"/>
                    <a:ea typeface="宋体" panose="02010600030101010101" pitchFamily="2" charset="-122"/>
                    <a:cs typeface="Times New Roman" panose="02020603050405020304" pitchFamily="18" charset="0"/>
                  </a:rPr>
                  <a:t>而迅速上升。</a:t>
                </a:r>
                <a:endParaRPr lang="zh-CN" altLang="zh-CN" sz="1050" kern="100" dirty="0">
                  <a:effectLst/>
                  <a:latin typeface="等线" panose="02010600030101010101" pitchFamily="2" charset="-122"/>
                  <a:ea typeface="+mn-ea"/>
                  <a:cs typeface="Times New Roman" panose="02020603050405020304" pitchFamily="18" charset="0"/>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D506962A-7EC4-4720-8263-ED55E6F24B90}" type="slidenum">
              <a:rPr lang="zh-CN" altLang="en-US" smtClean="0"/>
              <a:t>33</a:t>
            </a:fld>
            <a:endParaRPr lang="zh-CN" altLang="en-US"/>
          </a:p>
        </p:txBody>
      </p:sp>
    </p:spTree>
    <p:extLst>
      <p:ext uri="{BB962C8B-B14F-4D97-AF65-F5344CB8AC3E}">
        <p14:creationId xmlns:p14="http://schemas.microsoft.com/office/powerpoint/2010/main" val="19586017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接下来</a:t>
                </a:r>
                <a:r>
                  <a:rPr lang="zh-CN" altLang="zh-CN" sz="1200" kern="1200" dirty="0">
                    <a:solidFill>
                      <a:schemeClr val="tx1"/>
                    </a:solidFill>
                    <a:effectLst/>
                    <a:latin typeface="+mn-lt"/>
                    <a:ea typeface="+mn-ea"/>
                    <a:cs typeface="+mn-cs"/>
                  </a:rPr>
                  <a:t>采用</a:t>
                </a:r>
                <a:r>
                  <a:rPr lang="en-US" altLang="zh-CN" sz="1200" kern="1200" dirty="0">
                    <a:solidFill>
                      <a:schemeClr val="tx1"/>
                    </a:solidFill>
                    <a:effectLst/>
                    <a:latin typeface="+mn-lt"/>
                    <a:ea typeface="+mn-ea"/>
                    <a:cs typeface="+mn-cs"/>
                  </a:rPr>
                  <a:t>Muller </a:t>
                </a:r>
                <a:r>
                  <a:rPr lang="en-US" altLang="zh-CN" sz="1200" kern="1200" dirty="0" err="1">
                    <a:solidFill>
                      <a:schemeClr val="tx1"/>
                    </a:solidFill>
                    <a:effectLst/>
                    <a:latin typeface="+mn-lt"/>
                    <a:ea typeface="+mn-ea"/>
                    <a:cs typeface="+mn-cs"/>
                  </a:rPr>
                  <a:t>Plathe</a:t>
                </a:r>
                <a:r>
                  <a:rPr lang="zh-CN" altLang="zh-CN" sz="1200" kern="1200" dirty="0">
                    <a:solidFill>
                      <a:schemeClr val="tx1"/>
                    </a:solidFill>
                    <a:effectLst/>
                    <a:latin typeface="+mn-lt"/>
                    <a:ea typeface="+mn-ea"/>
                    <a:cs typeface="+mn-cs"/>
                  </a:rPr>
                  <a:t>方法探究体系长度</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𝐿</m:t>
                        </m:r>
                      </m:e>
                      <m:sub>
                        <m:r>
                          <a:rPr lang="en-US" altLang="zh-CN" sz="1200" i="1" kern="1200">
                            <a:solidFill>
                              <a:schemeClr val="tx1"/>
                            </a:solidFill>
                            <a:effectLst/>
                            <a:latin typeface="Cambria Math" panose="02040503050406030204" pitchFamily="18" charset="0"/>
                            <a:ea typeface="+mn-ea"/>
                            <a:cs typeface="+mn-cs"/>
                          </a:rPr>
                          <m:t>𝑧</m:t>
                        </m:r>
                      </m:sub>
                    </m:sSub>
                  </m:oMath>
                </a14:m>
                <a:r>
                  <a:rPr lang="zh-CN" altLang="zh-CN" sz="1200" kern="1200" dirty="0">
                    <a:solidFill>
                      <a:schemeClr val="tx1"/>
                    </a:solidFill>
                    <a:effectLst/>
                    <a:latin typeface="+mn-lt"/>
                    <a:ea typeface="+mn-ea"/>
                    <a:cs typeface="+mn-cs"/>
                  </a:rPr>
                  <a:t>对热导率的影响</a:t>
                </a:r>
                <a:endParaRPr lang="en-US" altLang="zh-CN" sz="120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接下来</a:t>
                </a:r>
                <a:r>
                  <a:rPr lang="zh-CN" altLang="zh-CN" sz="1200" kern="1200" dirty="0">
                    <a:solidFill>
                      <a:schemeClr val="tx1"/>
                    </a:solidFill>
                    <a:effectLst/>
                    <a:latin typeface="+mn-lt"/>
                    <a:ea typeface="+mn-ea"/>
                    <a:cs typeface="+mn-cs"/>
                  </a:rPr>
                  <a:t>采用</a:t>
                </a:r>
                <a:r>
                  <a:rPr lang="en-US" altLang="zh-CN" sz="1200" kern="1200" dirty="0">
                    <a:solidFill>
                      <a:schemeClr val="tx1"/>
                    </a:solidFill>
                    <a:effectLst/>
                    <a:latin typeface="+mn-lt"/>
                    <a:ea typeface="+mn-ea"/>
                    <a:cs typeface="+mn-cs"/>
                  </a:rPr>
                  <a:t>Muller </a:t>
                </a:r>
                <a:r>
                  <a:rPr lang="en-US" altLang="zh-CN" sz="1200" kern="1200" dirty="0" err="1">
                    <a:solidFill>
                      <a:schemeClr val="tx1"/>
                    </a:solidFill>
                    <a:effectLst/>
                    <a:latin typeface="+mn-lt"/>
                    <a:ea typeface="+mn-ea"/>
                    <a:cs typeface="+mn-cs"/>
                  </a:rPr>
                  <a:t>Plathe</a:t>
                </a:r>
                <a:r>
                  <a:rPr lang="zh-CN" altLang="zh-CN" sz="1200" kern="1200" dirty="0">
                    <a:solidFill>
                      <a:schemeClr val="tx1"/>
                    </a:solidFill>
                    <a:effectLst/>
                    <a:latin typeface="+mn-lt"/>
                    <a:ea typeface="+mn-ea"/>
                    <a:cs typeface="+mn-cs"/>
                  </a:rPr>
                  <a:t>方法探究体系长度</a:t>
                </a:r>
                <a:r>
                  <a:rPr lang="en-US" altLang="zh-CN" sz="1200" i="0" kern="1200">
                    <a:solidFill>
                      <a:schemeClr val="tx1"/>
                    </a:solidFill>
                    <a:effectLst/>
                    <a:latin typeface="+mn-lt"/>
                    <a:ea typeface="+mn-ea"/>
                    <a:cs typeface="+mn-cs"/>
                  </a:rPr>
                  <a:t>𝐿</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𝑧</a:t>
                </a:r>
                <a:r>
                  <a:rPr lang="zh-CN" altLang="zh-CN" sz="1200" kern="1200" dirty="0">
                    <a:solidFill>
                      <a:schemeClr val="tx1"/>
                    </a:solidFill>
                    <a:effectLst/>
                    <a:latin typeface="+mn-lt"/>
                    <a:ea typeface="+mn-ea"/>
                    <a:cs typeface="+mn-cs"/>
                  </a:rPr>
                  <a:t>对热导率的影响</a:t>
                </a:r>
                <a:endParaRPr lang="en-US" altLang="zh-CN" sz="1200" kern="1200" dirty="0">
                  <a:solidFill>
                    <a:schemeClr val="tx1"/>
                  </a:solidFill>
                  <a:effectLst/>
                  <a:latin typeface="+mn-lt"/>
                  <a:ea typeface="+mn-ea"/>
                  <a:cs typeface="+mn-cs"/>
                </a:endParaRPr>
              </a:p>
            </p:txBody>
          </p:sp>
        </mc:Fallback>
      </mc:AlternateContent>
      <p:sp>
        <p:nvSpPr>
          <p:cNvPr id="4" name="灯片编号占位符 3"/>
          <p:cNvSpPr>
            <a:spLocks noGrp="1"/>
          </p:cNvSpPr>
          <p:nvPr>
            <p:ph type="sldNum" sz="quarter" idx="10"/>
          </p:nvPr>
        </p:nvSpPr>
        <p:spPr/>
        <p:txBody>
          <a:bodyPr/>
          <a:lstStyle/>
          <a:p>
            <a:fld id="{D506962A-7EC4-4720-8263-ED55E6F24B90}" type="slidenum">
              <a:rPr lang="zh-CN" altLang="en-US" smtClean="0"/>
              <a:t>34</a:t>
            </a:fld>
            <a:endParaRPr lang="zh-CN" altLang="en-US"/>
          </a:p>
        </p:txBody>
      </p:sp>
    </p:spTree>
    <p:extLst>
      <p:ext uri="{BB962C8B-B14F-4D97-AF65-F5344CB8AC3E}">
        <p14:creationId xmlns:p14="http://schemas.microsoft.com/office/powerpoint/2010/main" val="33551442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latin typeface="+mn-ea"/>
                <a:cs typeface="Times New Roman" panose="02020603050405020304" pitchFamily="18" charset="0"/>
              </a:rPr>
              <a:t>理论上热导率应该和体系尺寸无关，</a:t>
            </a:r>
            <a:r>
              <a:rPr lang="zh-CN" altLang="en-US" dirty="0">
                <a:latin typeface="+mn-ea"/>
                <a:cs typeface="Times New Roman" panose="02020603050405020304" pitchFamily="18" charset="0"/>
              </a:rPr>
              <a:t>因为实际体系的尺度远大于声子平均自由程</a:t>
            </a:r>
            <a:endParaRPr lang="en-US" altLang="zh-CN" dirty="0">
              <a:latin typeface="+mn-ea"/>
              <a:cs typeface="Times New Roman" panose="02020603050405020304" pitchFamily="18" charset="0"/>
            </a:endParaRPr>
          </a:p>
          <a:p>
            <a:r>
              <a:rPr lang="zh-CN" altLang="zh-CN" dirty="0">
                <a:latin typeface="+mn-ea"/>
                <a:cs typeface="Times New Roman" panose="02020603050405020304" pitchFamily="18" charset="0"/>
              </a:rPr>
              <a:t>但是模拟中的体系在</a:t>
            </a:r>
            <a:r>
              <a:rPr lang="en-US" altLang="zh-CN" dirty="0">
                <a:latin typeface="+mn-ea"/>
                <a:cs typeface="Times New Roman" panose="02020603050405020304" pitchFamily="18" charset="0"/>
              </a:rPr>
              <a:t>z</a:t>
            </a:r>
            <a:r>
              <a:rPr lang="zh-CN" altLang="zh-CN" dirty="0">
                <a:latin typeface="+mn-ea"/>
                <a:cs typeface="Times New Roman" panose="02020603050405020304" pitchFamily="18" charset="0"/>
              </a:rPr>
              <a:t>方向需要建立温度梯度来传导热量</a:t>
            </a:r>
            <a:r>
              <a:rPr lang="zh-CN" altLang="en-US" dirty="0">
                <a:latin typeface="+mn-ea"/>
                <a:cs typeface="Times New Roman" panose="02020603050405020304" pitchFamily="18" charset="0"/>
              </a:rPr>
              <a:t>，而</a:t>
            </a:r>
            <a:r>
              <a:rPr lang="en-US" altLang="zh-CN" dirty="0">
                <a:latin typeface="+mn-ea"/>
                <a:cs typeface="Times New Roman" panose="02020603050405020304" pitchFamily="18" charset="0"/>
              </a:rPr>
              <a:t>Z</a:t>
            </a:r>
            <a:r>
              <a:rPr lang="zh-CN" altLang="en-US" dirty="0">
                <a:latin typeface="+mn-ea"/>
                <a:cs typeface="Times New Roman" panose="02020603050405020304" pitchFamily="18" charset="0"/>
              </a:rPr>
              <a:t>方向只有几十个晶格常数的大小，</a:t>
            </a:r>
            <a:r>
              <a:rPr lang="en-US" altLang="zh-CN" dirty="0">
                <a:latin typeface="+mn-ea"/>
                <a:cs typeface="Times New Roman" panose="02020603050405020304" pitchFamily="18" charset="0"/>
              </a:rPr>
              <a:t>……</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506962A-7EC4-4720-8263-ED55E6F24B90}" type="slidenum">
              <a:rPr lang="zh-CN" altLang="en-US" smtClean="0"/>
              <a:t>35</a:t>
            </a:fld>
            <a:endParaRPr lang="zh-CN" altLang="en-US"/>
          </a:p>
        </p:txBody>
      </p:sp>
    </p:spTree>
    <p:extLst>
      <p:ext uri="{BB962C8B-B14F-4D97-AF65-F5344CB8AC3E}">
        <p14:creationId xmlns:p14="http://schemas.microsoft.com/office/powerpoint/2010/main" val="1212831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以上我们得出了热导率随体系</a:t>
                </a:r>
                <a:r>
                  <a:rPr lang="en-US" altLang="zh-CN" sz="1200" kern="1200" dirty="0">
                    <a:solidFill>
                      <a:schemeClr val="tx1"/>
                    </a:solidFill>
                    <a:effectLst/>
                    <a:latin typeface="+mn-lt"/>
                    <a:ea typeface="+mn-ea"/>
                    <a:cs typeface="+mn-cs"/>
                  </a:rPr>
                  <a:t>z</a:t>
                </a:r>
                <a:r>
                  <a:rPr lang="zh-CN" altLang="zh-CN" sz="1200" kern="1200" dirty="0">
                    <a:solidFill>
                      <a:schemeClr val="tx1"/>
                    </a:solidFill>
                    <a:effectLst/>
                    <a:latin typeface="+mn-lt"/>
                    <a:ea typeface="+mn-ea"/>
                    <a:cs typeface="+mn-cs"/>
                  </a:rPr>
                  <a:t>方向长度的变化关系</a:t>
                </a:r>
                <a:endParaRPr lang="en-US" altLang="zh-CN" sz="1200" kern="1200" dirty="0">
                  <a:solidFill>
                    <a:schemeClr val="tx1"/>
                  </a:solidFill>
                  <a:effectLst/>
                  <a:latin typeface="+mn-lt"/>
                  <a:ea typeface="+mn-ea"/>
                  <a:cs typeface="+mn-cs"/>
                </a:endParaRPr>
              </a:p>
              <a:p>
                <a14:m>
                  <m:oMath xmlns:m="http://schemas.openxmlformats.org/officeDocument/2006/math">
                    <m:f>
                      <m:fPr>
                        <m:ctrlPr>
                          <a:rPr lang="zh-CN" altLang="zh-CN" sz="1200" i="1" smtClean="0">
                            <a:solidFill>
                              <a:schemeClr val="tx1">
                                <a:lumMod val="65000"/>
                                <a:lumOff val="35000"/>
                              </a:schemeClr>
                            </a:solidFill>
                            <a:latin typeface="Cambria Math" panose="02040503050406030204" pitchFamily="18" charset="0"/>
                          </a:rPr>
                        </m:ctrlPr>
                      </m:fPr>
                      <m:num>
                        <m:r>
                          <a:rPr lang="en-US" altLang="zh-CN" sz="1200">
                            <a:solidFill>
                              <a:schemeClr val="tx1">
                                <a:lumMod val="65000"/>
                                <a:lumOff val="35000"/>
                              </a:schemeClr>
                            </a:solidFill>
                            <a:latin typeface="Cambria Math" panose="02040503050406030204" pitchFamily="18" charset="0"/>
                          </a:rPr>
                          <m:t>1</m:t>
                        </m:r>
                      </m:num>
                      <m:den>
                        <m:r>
                          <a:rPr lang="en-US" altLang="zh-CN" sz="1200">
                            <a:solidFill>
                              <a:schemeClr val="tx1">
                                <a:lumMod val="65000"/>
                                <a:lumOff val="35000"/>
                              </a:schemeClr>
                            </a:solidFill>
                            <a:latin typeface="Cambria Math" panose="02040503050406030204" pitchFamily="18" charset="0"/>
                          </a:rPr>
                          <m:t>𝜅</m:t>
                        </m:r>
                      </m:den>
                    </m:f>
                    <m:r>
                      <a:rPr lang="en-US" altLang="zh-CN" sz="1200">
                        <a:solidFill>
                          <a:schemeClr val="tx1">
                            <a:lumMod val="65000"/>
                            <a:lumOff val="35000"/>
                          </a:schemeClr>
                        </a:solidFill>
                        <a:latin typeface="Cambria Math" panose="02040503050406030204" pitchFamily="18" charset="0"/>
                      </a:rPr>
                      <m:t>~</m:t>
                    </m:r>
                    <m:f>
                      <m:fPr>
                        <m:ctrlPr>
                          <a:rPr lang="zh-CN" altLang="zh-CN" sz="1200" i="1">
                            <a:solidFill>
                              <a:schemeClr val="tx1">
                                <a:lumMod val="65000"/>
                                <a:lumOff val="35000"/>
                              </a:schemeClr>
                            </a:solidFill>
                            <a:latin typeface="Cambria Math" panose="02040503050406030204" pitchFamily="18" charset="0"/>
                          </a:rPr>
                        </m:ctrlPr>
                      </m:fPr>
                      <m:num>
                        <m:r>
                          <a:rPr lang="en-US" altLang="zh-CN" sz="1200">
                            <a:solidFill>
                              <a:schemeClr val="tx1">
                                <a:lumMod val="65000"/>
                                <a:lumOff val="35000"/>
                              </a:schemeClr>
                            </a:solidFill>
                            <a:latin typeface="Cambria Math" panose="02040503050406030204" pitchFamily="18" charset="0"/>
                          </a:rPr>
                          <m:t>1</m:t>
                        </m:r>
                      </m:num>
                      <m:den>
                        <m:sSub>
                          <m:sSubPr>
                            <m:ctrlPr>
                              <a:rPr lang="zh-CN" altLang="zh-CN" sz="1200" i="1">
                                <a:solidFill>
                                  <a:schemeClr val="tx1">
                                    <a:lumMod val="65000"/>
                                    <a:lumOff val="35000"/>
                                  </a:schemeClr>
                                </a:solidFill>
                                <a:latin typeface="Cambria Math" panose="02040503050406030204" pitchFamily="18" charset="0"/>
                              </a:rPr>
                            </m:ctrlPr>
                          </m:sSubPr>
                          <m:e>
                            <m:r>
                              <a:rPr lang="en-US" altLang="zh-CN" sz="1200">
                                <a:solidFill>
                                  <a:schemeClr val="tx1">
                                    <a:lumMod val="65000"/>
                                    <a:lumOff val="35000"/>
                                  </a:schemeClr>
                                </a:solidFill>
                                <a:latin typeface="Cambria Math" panose="02040503050406030204" pitchFamily="18" charset="0"/>
                              </a:rPr>
                              <m:t>𝐿</m:t>
                            </m:r>
                          </m:e>
                          <m:sub>
                            <m:r>
                              <a:rPr lang="en-US" altLang="zh-CN" sz="1200">
                                <a:solidFill>
                                  <a:schemeClr val="tx1">
                                    <a:lumMod val="65000"/>
                                    <a:lumOff val="35000"/>
                                  </a:schemeClr>
                                </a:solidFill>
                                <a:latin typeface="Cambria Math" panose="02040503050406030204" pitchFamily="18" charset="0"/>
                              </a:rPr>
                              <m:t>𝑍</m:t>
                            </m:r>
                          </m:sub>
                        </m:sSub>
                      </m:den>
                    </m:f>
                  </m:oMath>
                </a14:m>
                <a:r>
                  <a:rPr lang="zh-CN" altLang="zh-CN" sz="1200" dirty="0">
                    <a:solidFill>
                      <a:schemeClr val="tx1">
                        <a:lumMod val="65000"/>
                        <a:lumOff val="35000"/>
                      </a:schemeClr>
                    </a:solidFill>
                    <a:latin typeface="+mn-ea"/>
                  </a:rPr>
                  <a:t>线性拟合</a:t>
                </a:r>
                <a:r>
                  <a:rPr lang="zh-CN" altLang="en-US" sz="1200" dirty="0">
                    <a:solidFill>
                      <a:schemeClr val="tx1">
                        <a:lumMod val="65000"/>
                        <a:lumOff val="35000"/>
                      </a:schemeClr>
                    </a:solidFill>
                    <a:latin typeface="+mn-ea"/>
                  </a:rPr>
                  <a:t>：</a:t>
                </a:r>
                <a:r>
                  <a:rPr lang="zh-CN" altLang="zh-CN" sz="1200" dirty="0">
                    <a:solidFill>
                      <a:schemeClr val="tx1">
                        <a:lumMod val="65000"/>
                        <a:lumOff val="35000"/>
                      </a:schemeClr>
                    </a:solidFill>
                    <a:latin typeface="+mn-ea"/>
                  </a:rPr>
                  <a:t>纵截距就可以计算无穷大体系的热导率</a:t>
                </a:r>
                <a:endParaRPr lang="en-US" altLang="zh-CN" sz="1200" dirty="0">
                  <a:solidFill>
                    <a:schemeClr val="tx1">
                      <a:lumMod val="65000"/>
                      <a:lumOff val="35000"/>
                    </a:schemeClr>
                  </a:solidFill>
                  <a:latin typeface="+mn-ea"/>
                </a:endParaRPr>
              </a:p>
              <a:p>
                <a:r>
                  <a:rPr lang="zh-CN" altLang="zh-CN" sz="1200" kern="1200" dirty="0">
                    <a:solidFill>
                      <a:schemeClr val="tx1"/>
                    </a:solidFill>
                    <a:effectLst/>
                    <a:latin typeface="+mn-lt"/>
                    <a:ea typeface="+mn-ea"/>
                    <a:cs typeface="+mn-cs"/>
                  </a:rPr>
                  <a:t>图中可以看出</a:t>
                </a:r>
                <a14:m>
                  <m:oMath xmlns:m="http://schemas.openxmlformats.org/officeDocument/2006/math">
                    <m:r>
                      <a:rPr lang="en-US" altLang="zh-CN" sz="1200" kern="1200">
                        <a:solidFill>
                          <a:schemeClr val="tx1"/>
                        </a:solidFill>
                        <a:effectLst/>
                        <a:latin typeface="Cambria Math" panose="02040503050406030204" pitchFamily="18" charset="0"/>
                        <a:ea typeface="+mn-ea"/>
                        <a:cs typeface="+mn-cs"/>
                      </a:rPr>
                      <m:t>1/</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𝐿</m:t>
                        </m:r>
                      </m:e>
                      <m:sub>
                        <m:r>
                          <a:rPr lang="en-US" altLang="zh-CN" sz="1200" i="1" kern="1200">
                            <a:solidFill>
                              <a:schemeClr val="tx1"/>
                            </a:solidFill>
                            <a:effectLst/>
                            <a:latin typeface="Cambria Math" panose="02040503050406030204" pitchFamily="18" charset="0"/>
                            <a:ea typeface="+mn-ea"/>
                            <a:cs typeface="+mn-cs"/>
                          </a:rPr>
                          <m:t>𝑍</m:t>
                        </m:r>
                      </m:sub>
                    </m:sSub>
                  </m:oMath>
                </a14:m>
                <a:r>
                  <a:rPr lang="zh-CN" altLang="zh-CN" sz="1200" kern="1200" dirty="0">
                    <a:solidFill>
                      <a:schemeClr val="tx1"/>
                    </a:solidFill>
                    <a:effectLst/>
                    <a:latin typeface="+mn-lt"/>
                    <a:ea typeface="+mn-ea"/>
                    <a:cs typeface="+mn-cs"/>
                  </a:rPr>
                  <a:t>为</a:t>
                </a:r>
                <a14:m>
                  <m:oMath xmlns:m="http://schemas.openxmlformats.org/officeDocument/2006/math">
                    <m:r>
                      <a:rPr lang="en-US" altLang="zh-CN" sz="1200" kern="1200">
                        <a:solidFill>
                          <a:schemeClr val="tx1"/>
                        </a:solidFill>
                        <a:effectLst/>
                        <a:latin typeface="Cambria Math" panose="02040503050406030204" pitchFamily="18" charset="0"/>
                        <a:ea typeface="+mn-ea"/>
                        <a:cs typeface="+mn-cs"/>
                      </a:rPr>
                      <m:t>0.01</m:t>
                    </m:r>
                  </m:oMath>
                </a14:m>
                <a:r>
                  <a:rPr lang="zh-CN" altLang="zh-CN" sz="1200" kern="1200" dirty="0">
                    <a:solidFill>
                      <a:schemeClr val="tx1"/>
                    </a:solidFill>
                    <a:effectLst/>
                    <a:latin typeface="+mn-lt"/>
                    <a:ea typeface="+mn-ea"/>
                    <a:cs typeface="+mn-cs"/>
                  </a:rPr>
                  <a:t>（即</a:t>
                </a:r>
                <a:r>
                  <a:rPr lang="en-US" altLang="zh-CN" sz="1200" kern="1200" dirty="0">
                    <a:solidFill>
                      <a:schemeClr val="tx1"/>
                    </a:solidFill>
                    <a:effectLst/>
                    <a:latin typeface="+mn-lt"/>
                    <a:ea typeface="+mn-ea"/>
                    <a:cs typeface="+mn-cs"/>
                  </a:rPr>
                  <a:t>z</a:t>
                </a:r>
                <a:r>
                  <a:rPr lang="zh-CN" altLang="zh-CN" sz="1200" kern="1200" dirty="0">
                    <a:solidFill>
                      <a:schemeClr val="tx1"/>
                    </a:solidFill>
                    <a:effectLst/>
                    <a:latin typeface="+mn-lt"/>
                    <a:ea typeface="+mn-ea"/>
                    <a:cs typeface="+mn-cs"/>
                  </a:rPr>
                  <a:t>方向长度为</a:t>
                </a:r>
                <a:r>
                  <a:rPr lang="en-US" altLang="zh-CN" sz="1200" kern="1200" dirty="0">
                    <a:solidFill>
                      <a:schemeClr val="tx1"/>
                    </a:solidFill>
                    <a:effectLst/>
                    <a:latin typeface="+mn-lt"/>
                    <a:ea typeface="+mn-ea"/>
                    <a:cs typeface="+mn-cs"/>
                  </a:rPr>
                  <a:t>100</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𝑎</m:t>
                    </m:r>
                  </m:oMath>
                </a14:m>
                <a:r>
                  <a:rPr lang="zh-CN" altLang="zh-CN" sz="1200" kern="1200" dirty="0">
                    <a:solidFill>
                      <a:schemeClr val="tx1"/>
                    </a:solidFill>
                    <a:effectLst/>
                    <a:latin typeface="+mn-lt"/>
                    <a:ea typeface="+mn-ea"/>
                    <a:cs typeface="+mn-cs"/>
                  </a:rPr>
                  <a:t>）的点偏离直线较远</a:t>
                </a:r>
                <a:endParaRPr lang="en-US" altLang="zh-CN" sz="120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以上我们得出了热导率随体系</a:t>
                </a:r>
                <a:r>
                  <a:rPr lang="en-US" altLang="zh-CN" sz="1200" kern="1200" dirty="0">
                    <a:solidFill>
                      <a:schemeClr val="tx1"/>
                    </a:solidFill>
                    <a:effectLst/>
                    <a:latin typeface="+mn-lt"/>
                    <a:ea typeface="+mn-ea"/>
                    <a:cs typeface="+mn-cs"/>
                  </a:rPr>
                  <a:t>z</a:t>
                </a:r>
                <a:r>
                  <a:rPr lang="zh-CN" altLang="zh-CN" sz="1200" kern="1200" dirty="0">
                    <a:solidFill>
                      <a:schemeClr val="tx1"/>
                    </a:solidFill>
                    <a:effectLst/>
                    <a:latin typeface="+mn-lt"/>
                    <a:ea typeface="+mn-ea"/>
                    <a:cs typeface="+mn-cs"/>
                  </a:rPr>
                  <a:t>方向长度的变化关系</a:t>
                </a:r>
                <a:endParaRPr lang="en-US" altLang="zh-CN" sz="1200" kern="1200" dirty="0">
                  <a:solidFill>
                    <a:schemeClr val="tx1"/>
                  </a:solidFill>
                  <a:effectLst/>
                  <a:latin typeface="+mn-lt"/>
                  <a:ea typeface="+mn-ea"/>
                  <a:cs typeface="+mn-cs"/>
                </a:endParaRPr>
              </a:p>
              <a:p>
                <a:r>
                  <a:rPr lang="en-US" altLang="zh-CN" sz="1200" i="0">
                    <a:solidFill>
                      <a:schemeClr val="tx1">
                        <a:lumMod val="65000"/>
                        <a:lumOff val="35000"/>
                      </a:schemeClr>
                    </a:solidFill>
                    <a:latin typeface="Cambria Math" panose="02040503050406030204" pitchFamily="18" charset="0"/>
                  </a:rPr>
                  <a:t>1</a:t>
                </a:r>
                <a:r>
                  <a:rPr lang="zh-CN" altLang="zh-CN" sz="1200" i="0">
                    <a:solidFill>
                      <a:schemeClr val="tx1">
                        <a:lumMod val="65000"/>
                        <a:lumOff val="35000"/>
                      </a:schemeClr>
                    </a:solidFill>
                    <a:latin typeface="Cambria Math" panose="02040503050406030204" pitchFamily="18" charset="0"/>
                  </a:rPr>
                  <a:t>/</a:t>
                </a:r>
                <a:r>
                  <a:rPr lang="en-US" altLang="zh-CN" sz="1200" i="0">
                    <a:solidFill>
                      <a:schemeClr val="tx1">
                        <a:lumMod val="65000"/>
                        <a:lumOff val="35000"/>
                      </a:schemeClr>
                    </a:solidFill>
                    <a:latin typeface="Cambria Math" panose="02040503050406030204" pitchFamily="18" charset="0"/>
                  </a:rPr>
                  <a:t>𝜅~1</a:t>
                </a:r>
                <a:r>
                  <a:rPr lang="zh-CN" altLang="zh-CN" sz="1200" i="0">
                    <a:solidFill>
                      <a:schemeClr val="tx1">
                        <a:lumMod val="65000"/>
                        <a:lumOff val="35000"/>
                      </a:schemeClr>
                    </a:solidFill>
                    <a:latin typeface="Cambria Math" panose="02040503050406030204" pitchFamily="18" charset="0"/>
                  </a:rPr>
                  <a:t>/</a:t>
                </a:r>
                <a:r>
                  <a:rPr lang="en-US" altLang="zh-CN" sz="1200" i="0">
                    <a:solidFill>
                      <a:schemeClr val="tx1">
                        <a:lumMod val="65000"/>
                        <a:lumOff val="35000"/>
                      </a:schemeClr>
                    </a:solidFill>
                    <a:latin typeface="Cambria Math" panose="02040503050406030204" pitchFamily="18" charset="0"/>
                  </a:rPr>
                  <a:t>𝐿</a:t>
                </a:r>
                <a:r>
                  <a:rPr lang="zh-CN" altLang="zh-CN" sz="1200" i="0">
                    <a:solidFill>
                      <a:schemeClr val="tx1">
                        <a:lumMod val="65000"/>
                        <a:lumOff val="35000"/>
                      </a:schemeClr>
                    </a:solidFill>
                    <a:latin typeface="Cambria Math" panose="02040503050406030204" pitchFamily="18" charset="0"/>
                  </a:rPr>
                  <a:t>_</a:t>
                </a:r>
                <a:r>
                  <a:rPr lang="en-US" altLang="zh-CN" sz="1200" i="0">
                    <a:solidFill>
                      <a:schemeClr val="tx1">
                        <a:lumMod val="65000"/>
                        <a:lumOff val="35000"/>
                      </a:schemeClr>
                    </a:solidFill>
                    <a:latin typeface="Cambria Math" panose="02040503050406030204" pitchFamily="18" charset="0"/>
                  </a:rPr>
                  <a:t>𝑍 </a:t>
                </a:r>
                <a:r>
                  <a:rPr lang="zh-CN" altLang="zh-CN" sz="1200" dirty="0">
                    <a:solidFill>
                      <a:schemeClr val="tx1">
                        <a:lumMod val="65000"/>
                        <a:lumOff val="35000"/>
                      </a:schemeClr>
                    </a:solidFill>
                    <a:latin typeface="+mn-ea"/>
                  </a:rPr>
                  <a:t>线性拟合</a:t>
                </a:r>
                <a:r>
                  <a:rPr lang="zh-CN" altLang="en-US" sz="1200" dirty="0">
                    <a:solidFill>
                      <a:schemeClr val="tx1">
                        <a:lumMod val="65000"/>
                        <a:lumOff val="35000"/>
                      </a:schemeClr>
                    </a:solidFill>
                    <a:latin typeface="+mn-ea"/>
                  </a:rPr>
                  <a:t>：</a:t>
                </a:r>
                <a:r>
                  <a:rPr lang="zh-CN" altLang="zh-CN" sz="1200" dirty="0">
                    <a:solidFill>
                      <a:schemeClr val="tx1">
                        <a:lumMod val="65000"/>
                        <a:lumOff val="35000"/>
                      </a:schemeClr>
                    </a:solidFill>
                    <a:latin typeface="+mn-ea"/>
                  </a:rPr>
                  <a:t>纵截距就可以计算无穷大体系的热导率</a:t>
                </a:r>
                <a:endParaRPr lang="en-US" altLang="zh-CN" sz="1200" dirty="0">
                  <a:solidFill>
                    <a:schemeClr val="tx1">
                      <a:lumMod val="65000"/>
                      <a:lumOff val="35000"/>
                    </a:schemeClr>
                  </a:solidFill>
                  <a:latin typeface="+mn-ea"/>
                </a:endParaRPr>
              </a:p>
              <a:p>
                <a:r>
                  <a:rPr lang="zh-CN" altLang="zh-CN" sz="1200" kern="1200" dirty="0">
                    <a:solidFill>
                      <a:schemeClr val="tx1"/>
                    </a:solidFill>
                    <a:effectLst/>
                    <a:latin typeface="+mn-lt"/>
                    <a:ea typeface="+mn-ea"/>
                    <a:cs typeface="+mn-cs"/>
                  </a:rPr>
                  <a:t>图中可以看出</a:t>
                </a:r>
                <a:r>
                  <a:rPr lang="en-US" altLang="zh-CN" sz="1200" i="0" kern="1200">
                    <a:solidFill>
                      <a:schemeClr val="tx1"/>
                    </a:solidFill>
                    <a:effectLst/>
                    <a:latin typeface="+mn-lt"/>
                    <a:ea typeface="+mn-ea"/>
                    <a:cs typeface="+mn-cs"/>
                  </a:rPr>
                  <a:t>1/𝐿</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𝑍</a:t>
                </a:r>
                <a:r>
                  <a:rPr lang="zh-CN" altLang="zh-CN" sz="1200" kern="1200" dirty="0">
                    <a:solidFill>
                      <a:schemeClr val="tx1"/>
                    </a:solidFill>
                    <a:effectLst/>
                    <a:latin typeface="+mn-lt"/>
                    <a:ea typeface="+mn-ea"/>
                    <a:cs typeface="+mn-cs"/>
                  </a:rPr>
                  <a:t>为</a:t>
                </a:r>
                <a:r>
                  <a:rPr lang="en-US" altLang="zh-CN" sz="1200" i="0" kern="1200">
                    <a:solidFill>
                      <a:schemeClr val="tx1"/>
                    </a:solidFill>
                    <a:effectLst/>
                    <a:latin typeface="+mn-lt"/>
                    <a:ea typeface="+mn-ea"/>
                    <a:cs typeface="+mn-cs"/>
                  </a:rPr>
                  <a:t>0.01</a:t>
                </a:r>
                <a:r>
                  <a:rPr lang="zh-CN" altLang="zh-CN" sz="1200" kern="1200" dirty="0">
                    <a:solidFill>
                      <a:schemeClr val="tx1"/>
                    </a:solidFill>
                    <a:effectLst/>
                    <a:latin typeface="+mn-lt"/>
                    <a:ea typeface="+mn-ea"/>
                    <a:cs typeface="+mn-cs"/>
                  </a:rPr>
                  <a:t>（即</a:t>
                </a:r>
                <a:r>
                  <a:rPr lang="en-US" altLang="zh-CN" sz="1200" kern="1200" dirty="0">
                    <a:solidFill>
                      <a:schemeClr val="tx1"/>
                    </a:solidFill>
                    <a:effectLst/>
                    <a:latin typeface="+mn-lt"/>
                    <a:ea typeface="+mn-ea"/>
                    <a:cs typeface="+mn-cs"/>
                  </a:rPr>
                  <a:t>z</a:t>
                </a:r>
                <a:r>
                  <a:rPr lang="zh-CN" altLang="zh-CN" sz="1200" kern="1200" dirty="0">
                    <a:solidFill>
                      <a:schemeClr val="tx1"/>
                    </a:solidFill>
                    <a:effectLst/>
                    <a:latin typeface="+mn-lt"/>
                    <a:ea typeface="+mn-ea"/>
                    <a:cs typeface="+mn-cs"/>
                  </a:rPr>
                  <a:t>方向长度为</a:t>
                </a:r>
                <a:r>
                  <a:rPr lang="en-US" altLang="zh-CN" sz="1200" kern="1200" dirty="0">
                    <a:solidFill>
                      <a:schemeClr val="tx1"/>
                    </a:solidFill>
                    <a:effectLst/>
                    <a:latin typeface="+mn-lt"/>
                    <a:ea typeface="+mn-ea"/>
                    <a:cs typeface="+mn-cs"/>
                  </a:rPr>
                  <a:t>100</a:t>
                </a:r>
                <a:r>
                  <a:rPr lang="en-US" altLang="zh-CN" sz="1200" i="0" kern="1200">
                    <a:solidFill>
                      <a:schemeClr val="tx1"/>
                    </a:solidFill>
                    <a:effectLst/>
                    <a:latin typeface="+mn-lt"/>
                    <a:ea typeface="+mn-ea"/>
                    <a:cs typeface="+mn-cs"/>
                  </a:rPr>
                  <a:t>𝑎</a:t>
                </a:r>
                <a:r>
                  <a:rPr lang="zh-CN" altLang="zh-CN" sz="1200" kern="1200" dirty="0">
                    <a:solidFill>
                      <a:schemeClr val="tx1"/>
                    </a:solidFill>
                    <a:effectLst/>
                    <a:latin typeface="+mn-lt"/>
                    <a:ea typeface="+mn-ea"/>
                    <a:cs typeface="+mn-cs"/>
                  </a:rPr>
                  <a:t>）的点偏离直线较远</a:t>
                </a:r>
                <a:endParaRPr lang="en-US" altLang="zh-CN" sz="1200" kern="1200" dirty="0">
                  <a:solidFill>
                    <a:schemeClr val="tx1"/>
                  </a:solidFill>
                  <a:effectLst/>
                  <a:latin typeface="+mn-lt"/>
                  <a:ea typeface="+mn-ea"/>
                  <a:cs typeface="+mn-cs"/>
                </a:endParaRPr>
              </a:p>
            </p:txBody>
          </p:sp>
        </mc:Fallback>
      </mc:AlternateContent>
      <p:sp>
        <p:nvSpPr>
          <p:cNvPr id="4" name="灯片编号占位符 3"/>
          <p:cNvSpPr>
            <a:spLocks noGrp="1"/>
          </p:cNvSpPr>
          <p:nvPr>
            <p:ph type="sldNum" sz="quarter" idx="10"/>
          </p:nvPr>
        </p:nvSpPr>
        <p:spPr/>
        <p:txBody>
          <a:bodyPr/>
          <a:lstStyle/>
          <a:p>
            <a:fld id="{D506962A-7EC4-4720-8263-ED55E6F24B90}" type="slidenum">
              <a:rPr lang="zh-CN" altLang="en-US" smtClean="0"/>
              <a:t>36</a:t>
            </a:fld>
            <a:endParaRPr lang="zh-CN" altLang="en-US"/>
          </a:p>
        </p:txBody>
      </p:sp>
    </p:spTree>
    <p:extLst>
      <p:ext uri="{BB962C8B-B14F-4D97-AF65-F5344CB8AC3E}">
        <p14:creationId xmlns:p14="http://schemas.microsoft.com/office/powerpoint/2010/main" val="5162150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ea typeface="宋体" panose="02010600030101010101" pitchFamily="2" charset="-122"/>
                <a:cs typeface="Times New Roman" panose="02020603050405020304" pitchFamily="18" charset="0"/>
              </a:rPr>
              <a:t>取</a:t>
            </a:r>
            <a:r>
              <a:rPr lang="zh-CN" altLang="en-US" dirty="0">
                <a:ea typeface="宋体" panose="02010600030101010101" pitchFamily="2" charset="-122"/>
                <a:cs typeface="Times New Roman" panose="02020603050405020304" pitchFamily="18" charset="0"/>
              </a:rPr>
              <a:t>纵截距的</a:t>
            </a:r>
            <a:r>
              <a:rPr lang="zh-CN" altLang="zh-CN" dirty="0">
                <a:ea typeface="宋体" panose="02010600030101010101" pitchFamily="2" charset="-122"/>
                <a:cs typeface="Times New Roman" panose="02020603050405020304" pitchFamily="18" charset="0"/>
              </a:rPr>
              <a:t>倒数得到无穷大体系的热导率</a:t>
            </a:r>
            <a:r>
              <a:rPr lang="zh-CN" altLang="en-US" dirty="0">
                <a:ea typeface="宋体" panose="02010600030101010101" pitchFamily="2" charset="-122"/>
                <a:cs typeface="Times New Roman" panose="02020603050405020304" pitchFamily="18" charset="0"/>
              </a:rPr>
              <a:t>为</a:t>
            </a:r>
            <a:r>
              <a:rPr lang="en-US" altLang="zh-CN" dirty="0">
                <a:ea typeface="宋体" panose="02010600030101010101" pitchFamily="2" charset="-122"/>
                <a:cs typeface="Times New Roman" panose="02020603050405020304" pitchFamily="18" charset="0"/>
              </a:rPr>
              <a:t>……</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506962A-7EC4-4720-8263-ED55E6F24B90}" type="slidenum">
              <a:rPr lang="zh-CN" altLang="en-US" smtClean="0"/>
              <a:t>37</a:t>
            </a:fld>
            <a:endParaRPr lang="zh-CN" altLang="en-US"/>
          </a:p>
        </p:txBody>
      </p:sp>
    </p:spTree>
    <p:extLst>
      <p:ext uri="{BB962C8B-B14F-4D97-AF65-F5344CB8AC3E}">
        <p14:creationId xmlns:p14="http://schemas.microsoft.com/office/powerpoint/2010/main" val="28730602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506962A-7EC4-4720-8263-ED55E6F24B90}" type="slidenum">
              <a:rPr lang="zh-CN" altLang="en-US" smtClean="0"/>
              <a:t>38</a:t>
            </a:fld>
            <a:endParaRPr lang="zh-CN" altLang="en-US"/>
          </a:p>
        </p:txBody>
      </p:sp>
    </p:spTree>
    <p:extLst>
      <p:ext uri="{BB962C8B-B14F-4D97-AF65-F5344CB8AC3E}">
        <p14:creationId xmlns:p14="http://schemas.microsoft.com/office/powerpoint/2010/main" val="2821110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kern="100" dirty="0">
                    <a:latin typeface="等线" panose="02010600030101010101" pitchFamily="2" charset="-122"/>
                    <a:ea typeface="宋体" panose="02010600030101010101" pitchFamily="2" charset="-122"/>
                    <a:cs typeface="Times New Roman" panose="02020603050405020304" pitchFamily="18" charset="0"/>
                  </a:rPr>
                  <a:t>热传导的快慢用热流密度</a:t>
                </a:r>
                <a14:m>
                  <m:oMath xmlns:m="http://schemas.openxmlformats.org/officeDocument/2006/math">
                    <m:acc>
                      <m:accPr>
                        <m:chr m:val="⃑"/>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𝐽</m:t>
                        </m:r>
                      </m:e>
                    </m:acc>
                  </m:oMath>
                </a14:m>
                <a:r>
                  <a:rPr lang="zh-CN" altLang="zh-CN" kern="100" dirty="0">
                    <a:latin typeface="等线" panose="02010600030101010101" pitchFamily="2" charset="-122"/>
                    <a:ea typeface="宋体" panose="02010600030101010101" pitchFamily="2" charset="-122"/>
                    <a:cs typeface="Times New Roman" panose="02020603050405020304" pitchFamily="18" charset="0"/>
                  </a:rPr>
                  <a:t>描述，定义为</a:t>
                </a:r>
                <a:r>
                  <a:rPr lang="en-US" altLang="zh-CN" kern="100" dirty="0">
                    <a:latin typeface="等线" panose="02010600030101010101" pitchFamily="2" charset="-122"/>
                    <a:ea typeface="宋体" panose="02010600030101010101" pitchFamily="2" charset="-122"/>
                    <a:cs typeface="Times New Roman" panose="02020603050405020304" pitchFamily="18" charset="0"/>
                  </a:rPr>
                  <a:t>……</a:t>
                </a:r>
              </a:p>
              <a:p>
                <a:r>
                  <a:rPr lang="zh-CN" altLang="zh-CN" kern="100" dirty="0">
                    <a:latin typeface="等线" panose="02010600030101010101" pitchFamily="2" charset="-122"/>
                    <a:ea typeface="宋体" panose="02010600030101010101" pitchFamily="2" charset="-122"/>
                    <a:cs typeface="Times New Roman" panose="02020603050405020304" pitchFamily="18" charset="0"/>
                  </a:rPr>
                  <a:t>实验表明，热流密度与温度梯度之间满足傅里叶定律：</a:t>
                </a:r>
                <a:endParaRPr lang="zh-CN" altLang="zh-CN" sz="1050" kern="100" dirty="0">
                  <a:effectLst/>
                  <a:latin typeface="等线" panose="02010600030101010101" pitchFamily="2" charset="-122"/>
                  <a:ea typeface="+mn-ea"/>
                  <a:cs typeface="Times New Roman" panose="02020603050405020304" pitchFamily="18" charset="0"/>
                </a:endParaRPr>
              </a:p>
              <a:p>
                <a:pPr>
                  <a:lnSpc>
                    <a:spcPct val="150000"/>
                  </a:lnSpc>
                </a:pPr>
                <a:r>
                  <a:rPr lang="zh-CN" altLang="zh-CN" kern="100" dirty="0">
                    <a:latin typeface="等线" panose="02010600030101010101" pitchFamily="2" charset="-122"/>
                    <a:ea typeface="宋体" panose="02010600030101010101" pitchFamily="2" charset="-122"/>
                    <a:cs typeface="Times New Roman" panose="02020603050405020304" pitchFamily="18" charset="0"/>
                  </a:rPr>
                  <a:t>其中比例系数</a:t>
                </a:r>
                <a14:m>
                  <m:oMath xmlns:m="http://schemas.openxmlformats.org/officeDocument/2006/math">
                    <m:r>
                      <a:rPr lang="en-US" altLang="zh-CN" i="1" kern="100">
                        <a:latin typeface="Cambria Math" panose="02040503050406030204" pitchFamily="18" charset="0"/>
                        <a:ea typeface="宋体" panose="02010600030101010101" pitchFamily="2" charset="-122"/>
                        <a:cs typeface="Times New Roman" panose="02020603050405020304" pitchFamily="18" charset="0"/>
                      </a:rPr>
                      <m:t>𝜅</m:t>
                    </m:r>
                  </m:oMath>
                </a14:m>
                <a:r>
                  <a:rPr lang="zh-CN" altLang="zh-CN" kern="100" dirty="0">
                    <a:latin typeface="等线" panose="02010600030101010101" pitchFamily="2" charset="-122"/>
                    <a:ea typeface="宋体" panose="02010600030101010101" pitchFamily="2" charset="-122"/>
                    <a:cs typeface="Times New Roman" panose="02020603050405020304" pitchFamily="18" charset="0"/>
                  </a:rPr>
                  <a:t>就是热导率。</a:t>
                </a:r>
                <a:endParaRPr lang="en-US" altLang="zh-CN" kern="100" dirty="0">
                  <a:latin typeface="等线" panose="02010600030101010101" pitchFamily="2" charset="-122"/>
                  <a:ea typeface="宋体" panose="02010600030101010101" pitchFamily="2" charset="-122"/>
                  <a:cs typeface="Times New Roman" panose="02020603050405020304" pitchFamily="18" charset="0"/>
                </a:endParaRPr>
              </a:p>
              <a:p>
                <a:endParaRPr lang="zh-CN" altLang="en-US" dirty="0"/>
              </a:p>
            </p:txBody>
          </p:sp>
        </mc:Choice>
        <mc:Fallback xmlns="">
          <p:sp>
            <p:nvSpPr>
              <p:cNvPr id="3" name="备注占位符 2"/>
              <p:cNvSpPr>
                <a:spLocks noGrp="1"/>
              </p:cNvSpPr>
              <p:nvPr>
                <p:ph type="body" idx="1"/>
              </p:nvPr>
            </p:nvSpPr>
            <p:spPr/>
            <p:txBody>
              <a:bodyPr/>
              <a:lstStyle/>
              <a:p>
                <a:r>
                  <a:rPr lang="zh-CN" altLang="zh-CN" kern="100" dirty="0">
                    <a:latin typeface="等线" panose="02010600030101010101" pitchFamily="2" charset="-122"/>
                    <a:ea typeface="宋体" panose="02010600030101010101" pitchFamily="2" charset="-122"/>
                    <a:cs typeface="Times New Roman" panose="02020603050405020304" pitchFamily="18" charset="0"/>
                  </a:rPr>
                  <a:t>热传导的快慢用热流密度</a:t>
                </a:r>
                <a:r>
                  <a:rPr lang="en-US" altLang="zh-CN" i="0" kern="100">
                    <a:latin typeface="Cambria Math" panose="02040503050406030204" pitchFamily="18" charset="0"/>
                    <a:ea typeface="宋体" panose="02010600030101010101" pitchFamily="2" charset="-122"/>
                    <a:cs typeface="Times New Roman" panose="02020603050405020304" pitchFamily="18" charset="0"/>
                  </a:rPr>
                  <a:t>𝐽</a:t>
                </a:r>
                <a:r>
                  <a:rPr lang="zh-CN" altLang="zh-CN" i="0" kern="100">
                    <a:latin typeface="Cambria Math" panose="02040503050406030204" pitchFamily="18" charset="0"/>
                    <a:ea typeface="宋体" panose="02010600030101010101" pitchFamily="2" charset="-122"/>
                    <a:cs typeface="Times New Roman" panose="02020603050405020304" pitchFamily="18" charset="0"/>
                  </a:rPr>
                  <a:t> ⃑</a:t>
                </a:r>
                <a:r>
                  <a:rPr lang="zh-CN" altLang="zh-CN" kern="100" dirty="0">
                    <a:latin typeface="等线" panose="02010600030101010101" pitchFamily="2" charset="-122"/>
                    <a:ea typeface="宋体" panose="02010600030101010101" pitchFamily="2" charset="-122"/>
                    <a:cs typeface="Times New Roman" panose="02020603050405020304" pitchFamily="18" charset="0"/>
                  </a:rPr>
                  <a:t>描述，定义为</a:t>
                </a:r>
                <a:r>
                  <a:rPr lang="en-US" altLang="zh-CN" kern="100" dirty="0">
                    <a:latin typeface="等线" panose="02010600030101010101" pitchFamily="2" charset="-122"/>
                    <a:ea typeface="宋体" panose="02010600030101010101" pitchFamily="2" charset="-122"/>
                    <a:cs typeface="Times New Roman" panose="02020603050405020304" pitchFamily="18" charset="0"/>
                  </a:rPr>
                  <a:t>……</a:t>
                </a:r>
              </a:p>
              <a:p>
                <a:r>
                  <a:rPr lang="zh-CN" altLang="zh-CN" kern="100" dirty="0">
                    <a:latin typeface="等线" panose="02010600030101010101" pitchFamily="2" charset="-122"/>
                    <a:ea typeface="宋体" panose="02010600030101010101" pitchFamily="2" charset="-122"/>
                    <a:cs typeface="Times New Roman" panose="02020603050405020304" pitchFamily="18" charset="0"/>
                  </a:rPr>
                  <a:t>实验表明，热流密度与温度梯度之间满足傅里叶定律：</a:t>
                </a:r>
                <a:endParaRPr lang="zh-CN" altLang="zh-CN" sz="1050" kern="100" dirty="0">
                  <a:effectLst/>
                  <a:latin typeface="等线" panose="02010600030101010101" pitchFamily="2" charset="-122"/>
                  <a:ea typeface="+mn-ea"/>
                  <a:cs typeface="Times New Roman" panose="02020603050405020304" pitchFamily="18" charset="0"/>
                </a:endParaRPr>
              </a:p>
              <a:p>
                <a:pPr>
                  <a:lnSpc>
                    <a:spcPct val="150000"/>
                  </a:lnSpc>
                </a:pPr>
                <a:r>
                  <a:rPr lang="zh-CN" altLang="zh-CN" kern="100" dirty="0">
                    <a:latin typeface="等线" panose="02010600030101010101" pitchFamily="2" charset="-122"/>
                    <a:ea typeface="宋体" panose="02010600030101010101" pitchFamily="2" charset="-122"/>
                    <a:cs typeface="Times New Roman" panose="02020603050405020304" pitchFamily="18" charset="0"/>
                  </a:rPr>
                  <a:t>其中比例系数</a:t>
                </a:r>
                <a:r>
                  <a:rPr lang="en-US" altLang="zh-CN" i="0" kern="100">
                    <a:latin typeface="Cambria Math" panose="02040503050406030204" pitchFamily="18" charset="0"/>
                    <a:ea typeface="宋体" panose="02010600030101010101" pitchFamily="2" charset="-122"/>
                    <a:cs typeface="Times New Roman" panose="02020603050405020304" pitchFamily="18" charset="0"/>
                  </a:rPr>
                  <a:t>𝜅</a:t>
                </a:r>
                <a:r>
                  <a:rPr lang="zh-CN" altLang="zh-CN" kern="100" dirty="0">
                    <a:latin typeface="等线" panose="02010600030101010101" pitchFamily="2" charset="-122"/>
                    <a:ea typeface="宋体" panose="02010600030101010101" pitchFamily="2" charset="-122"/>
                    <a:cs typeface="Times New Roman" panose="02020603050405020304" pitchFamily="18" charset="0"/>
                  </a:rPr>
                  <a:t>就是热导率。</a:t>
                </a:r>
                <a:endParaRPr lang="en-US" altLang="zh-CN" kern="100" dirty="0">
                  <a:latin typeface="等线" panose="02010600030101010101" pitchFamily="2" charset="-122"/>
                  <a:ea typeface="宋体" panose="02010600030101010101" pitchFamily="2" charset="-122"/>
                  <a:cs typeface="Times New Roman" panose="02020603050405020304" pitchFamily="18" charset="0"/>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D506962A-7EC4-4720-8263-ED55E6F24B90}" type="slidenum">
              <a:rPr lang="zh-CN" altLang="en-US" smtClean="0"/>
              <a:t>8</a:t>
            </a:fld>
            <a:endParaRPr lang="zh-CN" altLang="en-US"/>
          </a:p>
        </p:txBody>
      </p:sp>
    </p:spTree>
    <p:extLst>
      <p:ext uri="{BB962C8B-B14F-4D97-AF65-F5344CB8AC3E}">
        <p14:creationId xmlns:p14="http://schemas.microsoft.com/office/powerpoint/2010/main" val="28653760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这是由于体系在</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y</a:t>
                </a:r>
                <a:r>
                  <a:rPr lang="zh-CN" altLang="zh-CN" sz="1200" kern="1200" dirty="0">
                    <a:solidFill>
                      <a:schemeClr val="tx1"/>
                    </a:solidFill>
                    <a:effectLst/>
                    <a:latin typeface="+mn-lt"/>
                    <a:ea typeface="+mn-ea"/>
                    <a:cs typeface="+mn-cs"/>
                  </a:rPr>
                  <a:t>方向采用了周期性边界条件，可以视作无穷大的体系，边界对声子的散射可以忽略。因此热导率不随</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y</a:t>
                </a:r>
                <a:r>
                  <a:rPr lang="zh-CN" altLang="zh-CN" sz="1200" kern="1200" dirty="0">
                    <a:solidFill>
                      <a:schemeClr val="tx1"/>
                    </a:solidFill>
                    <a:effectLst/>
                    <a:latin typeface="+mn-lt"/>
                    <a:ea typeface="+mn-ea"/>
                    <a:cs typeface="+mn-cs"/>
                  </a:rPr>
                  <a:t>方向的边界尺度发生变化。</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这也是我们前面可以只扩大</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𝐿</m:t>
                        </m:r>
                      </m:e>
                      <m:sub>
                        <m:r>
                          <a:rPr lang="en-US" altLang="zh-CN" sz="1200" i="1" kern="1200">
                            <a:solidFill>
                              <a:schemeClr val="tx1"/>
                            </a:solidFill>
                            <a:effectLst/>
                            <a:latin typeface="Cambria Math" panose="02040503050406030204" pitchFamily="18" charset="0"/>
                            <a:ea typeface="+mn-ea"/>
                            <a:cs typeface="+mn-cs"/>
                          </a:rPr>
                          <m:t>𝑍</m:t>
                        </m:r>
                      </m:sub>
                    </m:sSub>
                  </m:oMath>
                </a14:m>
                <a:r>
                  <a:rPr lang="zh-CN" altLang="zh-CN" sz="1200" kern="1200" dirty="0">
                    <a:solidFill>
                      <a:schemeClr val="tx1"/>
                    </a:solidFill>
                    <a:effectLst/>
                    <a:latin typeface="+mn-lt"/>
                    <a:ea typeface="+mn-ea"/>
                    <a:cs typeface="+mn-cs"/>
                  </a:rPr>
                  <a:t>而不需要改变</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𝐿</m:t>
                        </m:r>
                      </m:e>
                      <m:sub>
                        <m:r>
                          <a:rPr lang="en-US" altLang="zh-CN" sz="1200" i="1" kern="1200">
                            <a:solidFill>
                              <a:schemeClr val="tx1"/>
                            </a:solidFill>
                            <a:effectLst/>
                            <a:latin typeface="Cambria Math" panose="02040503050406030204" pitchFamily="18" charset="0"/>
                            <a:ea typeface="+mn-ea"/>
                            <a:cs typeface="+mn-cs"/>
                          </a:rPr>
                          <m:t>𝑥</m:t>
                        </m:r>
                      </m:sub>
                    </m:sSub>
                  </m:oMath>
                </a14:m>
                <a:r>
                  <a:rPr lang="zh-CN" altLang="zh-CN" sz="1200" kern="1200" dirty="0">
                    <a:solidFill>
                      <a:schemeClr val="tx1"/>
                    </a:solidFill>
                    <a:effectLst/>
                    <a:latin typeface="+mn-lt"/>
                    <a:ea typeface="+mn-ea"/>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𝐿</m:t>
                        </m:r>
                      </m:e>
                      <m:sub>
                        <m:r>
                          <a:rPr lang="en-US" altLang="zh-CN" sz="1200" i="1" kern="1200">
                            <a:solidFill>
                              <a:schemeClr val="tx1"/>
                            </a:solidFill>
                            <a:effectLst/>
                            <a:latin typeface="Cambria Math" panose="02040503050406030204" pitchFamily="18" charset="0"/>
                            <a:ea typeface="+mn-ea"/>
                            <a:cs typeface="+mn-cs"/>
                          </a:rPr>
                          <m:t>𝑦</m:t>
                        </m:r>
                      </m:sub>
                    </m:sSub>
                  </m:oMath>
                </a14:m>
                <a:r>
                  <a:rPr lang="zh-CN" altLang="zh-CN" sz="1200" kern="1200" dirty="0">
                    <a:solidFill>
                      <a:schemeClr val="tx1"/>
                    </a:solidFill>
                    <a:effectLst/>
                    <a:latin typeface="+mn-lt"/>
                    <a:ea typeface="+mn-ea"/>
                    <a:cs typeface="+mn-cs"/>
                  </a:rPr>
                  <a:t>来拟合得到无穷大体系热导率的原因。</a:t>
                </a:r>
                <a:endParaRPr lang="en-US" altLang="zh-CN" sz="120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这是由于体系在</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y</a:t>
                </a:r>
                <a:r>
                  <a:rPr lang="zh-CN" altLang="zh-CN" sz="1200" kern="1200" dirty="0">
                    <a:solidFill>
                      <a:schemeClr val="tx1"/>
                    </a:solidFill>
                    <a:effectLst/>
                    <a:latin typeface="+mn-lt"/>
                    <a:ea typeface="+mn-ea"/>
                    <a:cs typeface="+mn-cs"/>
                  </a:rPr>
                  <a:t>方向采用了周期性边界条件，可以视作无穷大的体系，边界对声子的散射可以忽略。因此热导率不随</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y</a:t>
                </a:r>
                <a:r>
                  <a:rPr lang="zh-CN" altLang="zh-CN" sz="1200" kern="1200" dirty="0">
                    <a:solidFill>
                      <a:schemeClr val="tx1"/>
                    </a:solidFill>
                    <a:effectLst/>
                    <a:latin typeface="+mn-lt"/>
                    <a:ea typeface="+mn-ea"/>
                    <a:cs typeface="+mn-cs"/>
                  </a:rPr>
                  <a:t>方向的边界尺度发生变化。</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这也是我们前面可以只扩大</a:t>
                </a:r>
                <a:r>
                  <a:rPr lang="en-US" altLang="zh-CN" sz="1200" i="0" kern="1200">
                    <a:solidFill>
                      <a:schemeClr val="tx1"/>
                    </a:solidFill>
                    <a:effectLst/>
                    <a:latin typeface="+mn-lt"/>
                    <a:ea typeface="+mn-ea"/>
                    <a:cs typeface="+mn-cs"/>
                  </a:rPr>
                  <a:t>𝐿</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𝑍</a:t>
                </a:r>
                <a:r>
                  <a:rPr lang="zh-CN" altLang="zh-CN" sz="1200" kern="1200" dirty="0">
                    <a:solidFill>
                      <a:schemeClr val="tx1"/>
                    </a:solidFill>
                    <a:effectLst/>
                    <a:latin typeface="+mn-lt"/>
                    <a:ea typeface="+mn-ea"/>
                    <a:cs typeface="+mn-cs"/>
                  </a:rPr>
                  <a:t>而不需要改变</a:t>
                </a:r>
                <a:r>
                  <a:rPr lang="en-US" altLang="zh-CN" sz="1200" i="0" kern="1200">
                    <a:solidFill>
                      <a:schemeClr val="tx1"/>
                    </a:solidFill>
                    <a:effectLst/>
                    <a:latin typeface="+mn-lt"/>
                    <a:ea typeface="+mn-ea"/>
                    <a:cs typeface="+mn-cs"/>
                  </a:rPr>
                  <a:t>𝐿</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𝑥</a:t>
                </a:r>
                <a:r>
                  <a:rPr lang="zh-CN" altLang="zh-CN" sz="1200" kern="1200" dirty="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𝐿</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𝑦</a:t>
                </a:r>
                <a:r>
                  <a:rPr lang="zh-CN" altLang="zh-CN" sz="1200" kern="1200" dirty="0">
                    <a:solidFill>
                      <a:schemeClr val="tx1"/>
                    </a:solidFill>
                    <a:effectLst/>
                    <a:latin typeface="+mn-lt"/>
                    <a:ea typeface="+mn-ea"/>
                    <a:cs typeface="+mn-cs"/>
                  </a:rPr>
                  <a:t>来拟合得到无穷大体系热导率的原因。</a:t>
                </a:r>
                <a:endParaRPr lang="en-US" altLang="zh-CN" sz="1200" kern="1200" dirty="0">
                  <a:solidFill>
                    <a:schemeClr val="tx1"/>
                  </a:solidFill>
                  <a:effectLst/>
                  <a:latin typeface="+mn-lt"/>
                  <a:ea typeface="+mn-ea"/>
                  <a:cs typeface="+mn-cs"/>
                </a:endParaRPr>
              </a:p>
            </p:txBody>
          </p:sp>
        </mc:Fallback>
      </mc:AlternateContent>
      <p:sp>
        <p:nvSpPr>
          <p:cNvPr id="4" name="灯片编号占位符 3"/>
          <p:cNvSpPr>
            <a:spLocks noGrp="1"/>
          </p:cNvSpPr>
          <p:nvPr>
            <p:ph type="sldNum" sz="quarter" idx="10"/>
          </p:nvPr>
        </p:nvSpPr>
        <p:spPr/>
        <p:txBody>
          <a:bodyPr/>
          <a:lstStyle/>
          <a:p>
            <a:fld id="{D506962A-7EC4-4720-8263-ED55E6F24B90}" type="slidenum">
              <a:rPr lang="zh-CN" altLang="en-US" smtClean="0"/>
              <a:t>39</a:t>
            </a:fld>
            <a:endParaRPr lang="zh-CN" altLang="en-US"/>
          </a:p>
        </p:txBody>
      </p:sp>
    </p:spTree>
    <p:extLst>
      <p:ext uri="{BB962C8B-B14F-4D97-AF65-F5344CB8AC3E}">
        <p14:creationId xmlns:p14="http://schemas.microsoft.com/office/powerpoint/2010/main" val="7913951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chemeClr val="tx1">
                    <a:lumMod val="65000"/>
                    <a:lumOff val="35000"/>
                  </a:schemeClr>
                </a:solidFill>
                <a:latin typeface="+mn-ea"/>
              </a:rPr>
              <a:t>LJ</a:t>
            </a:r>
            <a:r>
              <a:rPr lang="zh-CN" altLang="zh-CN" sz="1200" dirty="0">
                <a:solidFill>
                  <a:schemeClr val="tx1">
                    <a:lumMod val="65000"/>
                    <a:lumOff val="35000"/>
                  </a:schemeClr>
                </a:solidFill>
                <a:latin typeface="+mn-ea"/>
              </a:rPr>
              <a:t>单位制的原子数密度</a:t>
            </a:r>
            <a:r>
              <a:rPr lang="en-US" altLang="zh-CN" dirty="0"/>
              <a:t>ρ*</a:t>
            </a:r>
            <a:r>
              <a:rPr lang="zh-CN" altLang="en-US" dirty="0"/>
              <a:t>可以换算成晶格常数</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506962A-7EC4-4720-8263-ED55E6F24B90}" type="slidenum">
              <a:rPr lang="zh-CN" altLang="en-US" smtClean="0"/>
              <a:t>40</a:t>
            </a:fld>
            <a:endParaRPr lang="zh-CN" altLang="en-US"/>
          </a:p>
        </p:txBody>
      </p:sp>
    </p:spTree>
    <p:extLst>
      <p:ext uri="{BB962C8B-B14F-4D97-AF65-F5344CB8AC3E}">
        <p14:creationId xmlns:p14="http://schemas.microsoft.com/office/powerpoint/2010/main" val="37005866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506962A-7EC4-4720-8263-ED55E6F24B90}" type="slidenum">
              <a:rPr lang="zh-CN" altLang="en-US" smtClean="0"/>
              <a:t>41</a:t>
            </a:fld>
            <a:endParaRPr lang="zh-CN" altLang="en-US"/>
          </a:p>
        </p:txBody>
      </p:sp>
    </p:spTree>
    <p:extLst>
      <p:ext uri="{BB962C8B-B14F-4D97-AF65-F5344CB8AC3E}">
        <p14:creationId xmlns:p14="http://schemas.microsoft.com/office/powerpoint/2010/main" val="40935545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宋体" panose="02010600030101010101" pitchFamily="2" charset="-122"/>
                <a:cs typeface="Times New Roman" panose="02020603050405020304" pitchFamily="18" charset="0"/>
              </a:rPr>
              <a:t>Muller </a:t>
            </a:r>
            <a:r>
              <a:rPr lang="en-US" altLang="zh-CN" dirty="0" err="1">
                <a:latin typeface="宋体" panose="02010600030101010101" pitchFamily="2" charset="-122"/>
                <a:cs typeface="Times New Roman" panose="02020603050405020304" pitchFamily="18" charset="0"/>
              </a:rPr>
              <a:t>Plathe</a:t>
            </a:r>
            <a:r>
              <a:rPr lang="zh-CN" altLang="zh-CN" dirty="0">
                <a:ea typeface="宋体" panose="02010600030101010101" pitchFamily="2" charset="-122"/>
                <a:cs typeface="Times New Roman" panose="02020603050405020304" pitchFamily="18" charset="0"/>
              </a:rPr>
              <a:t>方法中采用交换高低温区的粒子动量实现热流的建立，其中需要设定交换的时间间隔</a:t>
            </a:r>
            <a:r>
              <a:rPr lang="zh-CN" altLang="en-US" dirty="0">
                <a:ea typeface="宋体" panose="02010600030101010101" pitchFamily="2" charset="-122"/>
                <a:cs typeface="Times New Roman" panose="02020603050405020304" pitchFamily="18" charset="0"/>
              </a:rPr>
              <a:t>，</a:t>
            </a:r>
            <a:r>
              <a:rPr lang="zh-CN" altLang="zh-CN" dirty="0">
                <a:ea typeface="宋体" panose="02010600030101010101" pitchFamily="2" charset="-122"/>
                <a:cs typeface="Times New Roman" panose="02020603050405020304" pitchFamily="18" charset="0"/>
              </a:rPr>
              <a:t>因此我们可以研究粒子交换速度对热导率的影响</a:t>
            </a:r>
            <a:endParaRPr lang="en-US" altLang="zh-CN" dirty="0">
              <a:ea typeface="宋体" panose="02010600030101010101" pitchFamily="2" charset="-122"/>
              <a:cs typeface="Times New Roman" panose="02020603050405020304" pitchFamily="18" charset="0"/>
            </a:endParaRPr>
          </a:p>
          <a:p>
            <a:r>
              <a:rPr lang="zh-CN" altLang="zh-CN" sz="1200" kern="1200" dirty="0">
                <a:solidFill>
                  <a:schemeClr val="tx1"/>
                </a:solidFill>
                <a:effectLst/>
                <a:latin typeface="+mn-lt"/>
                <a:ea typeface="+mn-ea"/>
                <a:cs typeface="+mn-cs"/>
              </a:rPr>
              <a:t>随着粒子动量交换的时间间隔增大，单位时间内热源增加的能量将减小，因此高温区输出热量的功率减小</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506962A-7EC4-4720-8263-ED55E6F24B90}" type="slidenum">
              <a:rPr lang="zh-CN" altLang="en-US" smtClean="0"/>
              <a:t>42</a:t>
            </a:fld>
            <a:endParaRPr lang="zh-CN" altLang="en-US"/>
          </a:p>
        </p:txBody>
      </p:sp>
    </p:spTree>
    <p:extLst>
      <p:ext uri="{BB962C8B-B14F-4D97-AF65-F5344CB8AC3E}">
        <p14:creationId xmlns:p14="http://schemas.microsoft.com/office/powerpoint/2010/main" val="1222443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不同的粒子交换时间间隔对热导率的大小在误差范围内并没有明显的影响</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但是</a:t>
            </a:r>
            <a:r>
              <a:rPr lang="zh-CN" altLang="zh-CN" sz="1200" kern="1200" dirty="0">
                <a:solidFill>
                  <a:schemeClr val="tx1"/>
                </a:solidFill>
                <a:effectLst/>
                <a:latin typeface="+mn-lt"/>
                <a:ea typeface="+mn-ea"/>
                <a:cs typeface="+mn-cs"/>
              </a:rPr>
              <a:t>红色数据点反映了热导率不确定度会明显地受到粒子交换时间间隔的影响</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由于高温区输出热量的功率的线性拟合系数都在</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附近，所以带来误差的主要原因应该是温度梯度的拟合。</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506962A-7EC4-4720-8263-ED55E6F24B90}" type="slidenum">
              <a:rPr lang="zh-CN" altLang="en-US" smtClean="0"/>
              <a:t>43</a:t>
            </a:fld>
            <a:endParaRPr lang="zh-CN" altLang="en-US"/>
          </a:p>
        </p:txBody>
      </p:sp>
    </p:spTree>
    <p:extLst>
      <p:ext uri="{BB962C8B-B14F-4D97-AF65-F5344CB8AC3E}">
        <p14:creationId xmlns:p14="http://schemas.microsoft.com/office/powerpoint/2010/main" val="33546341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由于高温区输出热量的功率的线性拟合系数都在</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附近，所以带来误差的主要原因应该是温度梯度的拟合。</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所以我们对比不同粒子交换时间间隔下的温度分布及其线性拟合相关系数</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交换间隔为</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时，单位时间通过体系的热量太大，体系稳定性差，可能产生非线性的响应，所以温度分布的线性很差；交换间隔为</a:t>
                </a:r>
                <a:r>
                  <a:rPr lang="en-US" altLang="zh-CN" sz="1200" kern="1200" dirty="0">
                    <a:solidFill>
                      <a:schemeClr val="tx1"/>
                    </a:solidFill>
                    <a:effectLst/>
                    <a:latin typeface="+mn-lt"/>
                    <a:ea typeface="+mn-ea"/>
                    <a:cs typeface="+mn-cs"/>
                  </a:rPr>
                  <a:t>40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50</a:t>
                </a:r>
                <a:r>
                  <a:rPr lang="zh-CN" altLang="zh-CN" sz="1200" kern="1200" dirty="0">
                    <a:solidFill>
                      <a:schemeClr val="tx1"/>
                    </a:solidFill>
                    <a:effectLst/>
                    <a:latin typeface="+mn-lt"/>
                    <a:ea typeface="+mn-ea"/>
                    <a:cs typeface="+mn-cs"/>
                  </a:rPr>
                  <a:t>时，单位时间内通过体系的热量较小，温度的梯度也较小，此时温度的涨落带来的相对误差影响也就变大，所以虽然温度分布线性也较好，但是热导率的不确定度增大。综上，在该模拟条件下，粒子动量交换间隔为</a:t>
                </a:r>
                <a:r>
                  <a:rPr lang="en-US" altLang="zh-CN" sz="1200" kern="1200" dirty="0">
                    <a:solidFill>
                      <a:schemeClr val="tx1"/>
                    </a:solidFill>
                    <a:effectLst/>
                    <a:latin typeface="+mn-lt"/>
                    <a:ea typeface="+mn-ea"/>
                    <a:cs typeface="+mn-cs"/>
                  </a:rPr>
                  <a:t>10</a:t>
                </a:r>
                <a14:m>
                  <m:oMath xmlns:m="http://schemas.openxmlformats.org/officeDocument/2006/math">
                    <m:r>
                      <a:rPr lang="en-US" altLang="zh-CN" sz="1200" kern="1200">
                        <a:solidFill>
                          <a:schemeClr val="tx1"/>
                        </a:solidFill>
                        <a:effectLst/>
                        <a:latin typeface="Cambria Math" panose="02040503050406030204" pitchFamily="18" charset="0"/>
                        <a:ea typeface="+mn-ea"/>
                        <a:cs typeface="+mn-cs"/>
                      </a:rPr>
                      <m:t>~</m:t>
                    </m:r>
                  </m:oMath>
                </a14:m>
                <a:r>
                  <a:rPr lang="en-US" altLang="zh-CN" sz="1200" kern="1200" dirty="0">
                    <a:solidFill>
                      <a:schemeClr val="tx1"/>
                    </a:solidFill>
                    <a:effectLst/>
                    <a:latin typeface="+mn-lt"/>
                    <a:ea typeface="+mn-ea"/>
                    <a:cs typeface="+mn-cs"/>
                  </a:rPr>
                  <a:t>20</a:t>
                </a:r>
                <a:r>
                  <a:rPr lang="zh-CN" altLang="zh-CN" sz="1200" kern="1200" dirty="0">
                    <a:solidFill>
                      <a:schemeClr val="tx1"/>
                    </a:solidFill>
                    <a:effectLst/>
                    <a:latin typeface="+mn-lt"/>
                    <a:ea typeface="+mn-ea"/>
                    <a:cs typeface="+mn-cs"/>
                  </a:rPr>
                  <a:t>时，热导率及其不确定度的计算结果最可靠。</a:t>
                </a:r>
                <a:endParaRPr lang="en-US" altLang="zh-CN" sz="120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由于高温区输出热量的功率的线性拟合系数都在</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附近，所以带来误差的主要原因应该是温度梯度的拟合。</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所以我们对比不同粒子交换时间间隔下的温度分布及其线性拟合相关系数</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交换间隔为</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时，单位时间通过体系的热量太大，体系稳定性差，可能产生非线性的响应，所以温度分布的线性很差；交换间隔为</a:t>
                </a:r>
                <a:r>
                  <a:rPr lang="en-US" altLang="zh-CN" sz="1200" kern="1200" dirty="0">
                    <a:solidFill>
                      <a:schemeClr val="tx1"/>
                    </a:solidFill>
                    <a:effectLst/>
                    <a:latin typeface="+mn-lt"/>
                    <a:ea typeface="+mn-ea"/>
                    <a:cs typeface="+mn-cs"/>
                  </a:rPr>
                  <a:t>40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50</a:t>
                </a:r>
                <a:r>
                  <a:rPr lang="zh-CN" altLang="zh-CN" sz="1200" kern="1200" dirty="0">
                    <a:solidFill>
                      <a:schemeClr val="tx1"/>
                    </a:solidFill>
                    <a:effectLst/>
                    <a:latin typeface="+mn-lt"/>
                    <a:ea typeface="+mn-ea"/>
                    <a:cs typeface="+mn-cs"/>
                  </a:rPr>
                  <a:t>时，单位时间内通过体系的热量较小，温度的梯度也较小，此时温度的涨落带来的相对误差影响也就变大，所以虽然温度分布线性也较好，但是热导率的不确定度增大。综上，在该模拟条件下，粒子动量交换间隔为</a:t>
                </a:r>
                <a:r>
                  <a:rPr lang="en-US" altLang="zh-CN" sz="1200" kern="1200" dirty="0">
                    <a:solidFill>
                      <a:schemeClr val="tx1"/>
                    </a:solidFill>
                    <a:effectLst/>
                    <a:latin typeface="+mn-lt"/>
                    <a:ea typeface="+mn-ea"/>
                    <a:cs typeface="+mn-cs"/>
                  </a:rPr>
                  <a:t>10</a:t>
                </a:r>
                <a:r>
                  <a:rPr lang="en-US" altLang="zh-CN" sz="1200" i="0" kern="120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a:t>
                </a:r>
                <a:r>
                  <a:rPr lang="zh-CN" altLang="zh-CN" sz="1200" kern="1200" dirty="0">
                    <a:solidFill>
                      <a:schemeClr val="tx1"/>
                    </a:solidFill>
                    <a:effectLst/>
                    <a:latin typeface="+mn-lt"/>
                    <a:ea typeface="+mn-ea"/>
                    <a:cs typeface="+mn-cs"/>
                  </a:rPr>
                  <a:t>时，热导率及其不确定度的计算结果最可靠。</a:t>
                </a:r>
                <a:endParaRPr lang="en-US" altLang="zh-CN" sz="1200" kern="1200" dirty="0">
                  <a:solidFill>
                    <a:schemeClr val="tx1"/>
                  </a:solidFill>
                  <a:effectLst/>
                  <a:latin typeface="+mn-lt"/>
                  <a:ea typeface="+mn-ea"/>
                  <a:cs typeface="+mn-cs"/>
                </a:endParaRPr>
              </a:p>
            </p:txBody>
          </p:sp>
        </mc:Fallback>
      </mc:AlternateContent>
      <p:sp>
        <p:nvSpPr>
          <p:cNvPr id="4" name="灯片编号占位符 3"/>
          <p:cNvSpPr>
            <a:spLocks noGrp="1"/>
          </p:cNvSpPr>
          <p:nvPr>
            <p:ph type="sldNum" sz="quarter" idx="10"/>
          </p:nvPr>
        </p:nvSpPr>
        <p:spPr/>
        <p:txBody>
          <a:bodyPr/>
          <a:lstStyle/>
          <a:p>
            <a:fld id="{D506962A-7EC4-4720-8263-ED55E6F24B90}" type="slidenum">
              <a:rPr lang="zh-CN" altLang="en-US" smtClean="0"/>
              <a:t>44</a:t>
            </a:fld>
            <a:endParaRPr lang="zh-CN" altLang="en-US"/>
          </a:p>
        </p:txBody>
      </p:sp>
    </p:spTree>
    <p:extLst>
      <p:ext uri="{BB962C8B-B14F-4D97-AF65-F5344CB8AC3E}">
        <p14:creationId xmlns:p14="http://schemas.microsoft.com/office/powerpoint/2010/main" val="18061773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dirty="0">
                <a:solidFill>
                  <a:schemeClr val="bg1">
                    <a:lumMod val="50000"/>
                  </a:schemeClr>
                </a:solidFill>
                <a:latin typeface="微软雅黑" charset="0"/>
                <a:ea typeface="微软雅黑" charset="0"/>
              </a:rPr>
              <a:t>从不确定度的量级可以看出，</a:t>
            </a:r>
            <a:r>
              <a:rPr lang="en-US" altLang="zh-CN" sz="1200" dirty="0">
                <a:solidFill>
                  <a:schemeClr val="bg1">
                    <a:lumMod val="50000"/>
                  </a:schemeClr>
                </a:solidFill>
                <a:latin typeface="微软雅黑" charset="0"/>
                <a:ea typeface="微软雅黑" charset="0"/>
              </a:rPr>
              <a:t>Muller </a:t>
            </a:r>
            <a:r>
              <a:rPr lang="en-US" altLang="zh-CN" sz="1200" dirty="0" err="1">
                <a:solidFill>
                  <a:schemeClr val="bg1">
                    <a:lumMod val="50000"/>
                  </a:schemeClr>
                </a:solidFill>
                <a:latin typeface="微软雅黑" charset="0"/>
                <a:ea typeface="微软雅黑" charset="0"/>
              </a:rPr>
              <a:t>Plathe</a:t>
            </a:r>
            <a:r>
              <a:rPr lang="zh-CN" altLang="zh-CN" sz="1200" dirty="0">
                <a:solidFill>
                  <a:schemeClr val="bg1">
                    <a:lumMod val="50000"/>
                  </a:schemeClr>
                </a:solidFill>
                <a:latin typeface="微软雅黑" charset="0"/>
                <a:ea typeface="微软雅黑" charset="0"/>
              </a:rPr>
              <a:t>方法误差较小，而</a:t>
            </a:r>
            <a:r>
              <a:rPr lang="en-US" altLang="zh-CN" sz="1200" dirty="0">
                <a:solidFill>
                  <a:schemeClr val="bg1">
                    <a:lumMod val="50000"/>
                  </a:schemeClr>
                </a:solidFill>
                <a:latin typeface="微软雅黑" charset="0"/>
                <a:ea typeface="微软雅黑" charset="0"/>
              </a:rPr>
              <a:t>Green Kubo</a:t>
            </a:r>
            <a:r>
              <a:rPr lang="zh-CN" altLang="zh-CN" sz="1200" dirty="0">
                <a:solidFill>
                  <a:schemeClr val="bg1">
                    <a:lumMod val="50000"/>
                  </a:schemeClr>
                </a:solidFill>
                <a:latin typeface="微软雅黑" charset="0"/>
                <a:ea typeface="微软雅黑" charset="0"/>
              </a:rPr>
              <a:t>方法和</a:t>
            </a:r>
            <a:r>
              <a:rPr lang="en-US" altLang="zh-CN" sz="1200" dirty="0">
                <a:solidFill>
                  <a:schemeClr val="bg1">
                    <a:lumMod val="50000"/>
                  </a:schemeClr>
                </a:solidFill>
                <a:latin typeface="微软雅黑" charset="0"/>
                <a:ea typeface="微软雅黑" charset="0"/>
              </a:rPr>
              <a:t>Thermostat</a:t>
            </a:r>
            <a:r>
              <a:rPr lang="zh-CN" altLang="zh-CN" sz="1200" dirty="0">
                <a:solidFill>
                  <a:schemeClr val="bg1">
                    <a:lumMod val="50000"/>
                  </a:schemeClr>
                </a:solidFill>
                <a:latin typeface="微软雅黑" charset="0"/>
                <a:ea typeface="微软雅黑" charset="0"/>
              </a:rPr>
              <a:t>方法的误差较大。</a:t>
            </a:r>
            <a:endParaRPr lang="en-US" altLang="zh-CN" sz="1200" dirty="0">
              <a:solidFill>
                <a:schemeClr val="bg1">
                  <a:lumMod val="50000"/>
                </a:schemeClr>
              </a:solidFill>
              <a:latin typeface="微软雅黑" charset="0"/>
              <a:ea typeface="微软雅黑"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bg1">
                    <a:lumMod val="50000"/>
                  </a:schemeClr>
                </a:solidFill>
                <a:latin typeface="微软雅黑" charset="0"/>
                <a:ea typeface="微软雅黑" charset="0"/>
              </a:rPr>
              <a:t>Green Kubo</a:t>
            </a:r>
            <a:r>
              <a:rPr lang="zh-CN" altLang="zh-CN" sz="1200" dirty="0">
                <a:solidFill>
                  <a:schemeClr val="bg1">
                    <a:lumMod val="50000"/>
                  </a:schemeClr>
                </a:solidFill>
                <a:latin typeface="微软雅黑" charset="0"/>
                <a:ea typeface="微软雅黑" charset="0"/>
              </a:rPr>
              <a:t>方法的不确定度主要来自于随机数种子的选取，不同的随机数种子导致热导率的结果有明显的差别，从而单次测量的随机误差会很大，需要多次测量取平均值。</a:t>
            </a:r>
            <a:endParaRPr lang="en-US" altLang="zh-CN" sz="1200" dirty="0">
              <a:solidFill>
                <a:schemeClr val="bg1">
                  <a:lumMod val="50000"/>
                </a:schemeClr>
              </a:solidFill>
              <a:latin typeface="微软雅黑" charset="0"/>
              <a:ea typeface="微软雅黑"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solidFill>
                  <a:schemeClr val="bg1">
                    <a:lumMod val="50000"/>
                  </a:schemeClr>
                </a:solidFill>
                <a:latin typeface="微软雅黑" charset="0"/>
                <a:ea typeface="微软雅黑" charset="0"/>
              </a:rPr>
              <a:t>两种</a:t>
            </a:r>
            <a:r>
              <a:rPr lang="en-US" altLang="zh-CN" sz="1200" dirty="0">
                <a:solidFill>
                  <a:schemeClr val="bg1">
                    <a:lumMod val="50000"/>
                  </a:schemeClr>
                </a:solidFill>
                <a:latin typeface="微软雅黑" charset="0"/>
                <a:ea typeface="微软雅黑" charset="0"/>
              </a:rPr>
              <a:t>NEMD</a:t>
            </a:r>
            <a:r>
              <a:rPr lang="zh-CN" altLang="zh-CN" sz="1200" dirty="0">
                <a:solidFill>
                  <a:schemeClr val="bg1">
                    <a:lumMod val="50000"/>
                  </a:schemeClr>
                </a:solidFill>
                <a:latin typeface="微软雅黑" charset="0"/>
                <a:ea typeface="微软雅黑" charset="0"/>
              </a:rPr>
              <a:t>方法中，热流的拟合直线线性系数都十分接近</a:t>
            </a:r>
            <a:r>
              <a:rPr lang="en-US" altLang="zh-CN" sz="1200" dirty="0">
                <a:solidFill>
                  <a:schemeClr val="bg1">
                    <a:lumMod val="50000"/>
                  </a:schemeClr>
                </a:solidFill>
                <a:latin typeface="微软雅黑" charset="0"/>
                <a:ea typeface="微软雅黑" charset="0"/>
              </a:rPr>
              <a:t>1</a:t>
            </a:r>
            <a:r>
              <a:rPr lang="zh-CN" altLang="zh-CN" sz="1200" dirty="0">
                <a:solidFill>
                  <a:schemeClr val="bg1">
                    <a:lumMod val="50000"/>
                  </a:schemeClr>
                </a:solidFill>
                <a:latin typeface="微软雅黑" charset="0"/>
                <a:ea typeface="微软雅黑" charset="0"/>
              </a:rPr>
              <a:t>，所以不确定度主要来自于温度梯度的拟合</a:t>
            </a:r>
            <a:endParaRPr lang="en-US" altLang="zh-CN" sz="1200" dirty="0">
              <a:solidFill>
                <a:schemeClr val="bg1">
                  <a:lumMod val="50000"/>
                </a:schemeClr>
              </a:solidFill>
              <a:latin typeface="微软雅黑" charset="0"/>
              <a:ea typeface="微软雅黑"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bg1">
                  <a:lumMod val="50000"/>
                </a:schemeClr>
              </a:solidFill>
              <a:latin typeface="微软雅黑" charset="0"/>
              <a:ea typeface="微软雅黑"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err="1">
                <a:solidFill>
                  <a:schemeClr val="bg1">
                    <a:lumMod val="50000"/>
                  </a:schemeClr>
                </a:solidFill>
                <a:latin typeface="微软雅黑" charset="0"/>
                <a:ea typeface="微软雅黑" charset="0"/>
              </a:rPr>
              <a:t>Gk</a:t>
            </a:r>
            <a:r>
              <a:rPr lang="zh-CN" altLang="en-US" sz="1200" dirty="0">
                <a:solidFill>
                  <a:schemeClr val="bg1">
                    <a:lumMod val="50000"/>
                  </a:schemeClr>
                </a:solidFill>
                <a:latin typeface="微软雅黑" charset="0"/>
                <a:ea typeface="微软雅黑" charset="0"/>
              </a:rPr>
              <a:t>方法中不需要温度梯度，体系是均匀的平衡态，所以系统误差最小；但是随机数种子导致的随机误差很大，</a:t>
            </a:r>
            <a:r>
              <a:rPr lang="zh-CN" altLang="zh-CN" sz="1200" dirty="0">
                <a:solidFill>
                  <a:schemeClr val="bg1">
                    <a:lumMod val="50000"/>
                  </a:schemeClr>
                </a:solidFill>
                <a:latin typeface="微软雅黑" charset="0"/>
                <a:ea typeface="微软雅黑" charset="0"/>
              </a:rPr>
              <a:t>本实验只选取了</a:t>
            </a:r>
            <a:r>
              <a:rPr lang="en-US" altLang="zh-CN" sz="1200" dirty="0">
                <a:solidFill>
                  <a:schemeClr val="bg1">
                    <a:lumMod val="50000"/>
                  </a:schemeClr>
                </a:solidFill>
                <a:latin typeface="微软雅黑" charset="0"/>
                <a:ea typeface="微软雅黑" charset="0"/>
              </a:rPr>
              <a:t>7</a:t>
            </a:r>
            <a:r>
              <a:rPr lang="zh-CN" altLang="zh-CN" sz="1200" dirty="0">
                <a:solidFill>
                  <a:schemeClr val="bg1">
                    <a:lumMod val="50000"/>
                  </a:schemeClr>
                </a:solidFill>
                <a:latin typeface="微软雅黑" charset="0"/>
                <a:ea typeface="微软雅黑" charset="0"/>
              </a:rPr>
              <a:t>个随机数种子，随机误差较大，结果也不可靠</a:t>
            </a:r>
            <a:r>
              <a:rPr lang="zh-CN" altLang="en-US" sz="1200" dirty="0">
                <a:solidFill>
                  <a:schemeClr val="bg1">
                    <a:lumMod val="50000"/>
                  </a:schemeClr>
                </a:solidFill>
                <a:latin typeface="微软雅黑" charset="0"/>
                <a:ea typeface="微软雅黑" charset="0"/>
              </a:rPr>
              <a:t>。</a:t>
            </a:r>
            <a:endParaRPr lang="en-US" altLang="zh-CN" sz="1200" dirty="0">
              <a:solidFill>
                <a:schemeClr val="bg1">
                  <a:lumMod val="50000"/>
                </a:schemeClr>
              </a:solidFill>
              <a:latin typeface="微软雅黑" charset="0"/>
              <a:ea typeface="微软雅黑"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solidFill>
                  <a:schemeClr val="bg1">
                    <a:lumMod val="50000"/>
                  </a:schemeClr>
                </a:solidFill>
                <a:latin typeface="微软雅黑" charset="0"/>
                <a:ea typeface="微软雅黑" charset="0"/>
              </a:rPr>
              <a:t>但是如果在计算资源允许的情况下，应该尽可能多的选取随机数种子从而减小随机误差，这样用</a:t>
            </a:r>
            <a:r>
              <a:rPr lang="en-US" altLang="zh-CN" sz="1200" dirty="0">
                <a:solidFill>
                  <a:schemeClr val="bg1">
                    <a:lumMod val="50000"/>
                  </a:schemeClr>
                </a:solidFill>
                <a:latin typeface="微软雅黑" charset="0"/>
                <a:ea typeface="微软雅黑" charset="0"/>
              </a:rPr>
              <a:t>Green Kubo</a:t>
            </a:r>
            <a:r>
              <a:rPr lang="zh-CN" altLang="zh-CN" sz="1200" dirty="0">
                <a:solidFill>
                  <a:schemeClr val="bg1">
                    <a:lumMod val="50000"/>
                  </a:schemeClr>
                </a:solidFill>
                <a:latin typeface="微软雅黑" charset="0"/>
                <a:ea typeface="微软雅黑" charset="0"/>
              </a:rPr>
              <a:t>方法</a:t>
            </a:r>
            <a:r>
              <a:rPr lang="zh-CN" altLang="en-US" sz="1200" dirty="0">
                <a:solidFill>
                  <a:schemeClr val="bg1">
                    <a:lumMod val="50000"/>
                  </a:schemeClr>
                </a:solidFill>
                <a:latin typeface="微软雅黑" charset="0"/>
                <a:ea typeface="微软雅黑" charset="0"/>
              </a:rPr>
              <a:t>可以得出</a:t>
            </a:r>
            <a:r>
              <a:rPr lang="zh-CN" altLang="zh-CN" sz="1200" dirty="0">
                <a:solidFill>
                  <a:schemeClr val="bg1">
                    <a:lumMod val="50000"/>
                  </a:schemeClr>
                </a:solidFill>
                <a:latin typeface="微软雅黑" charset="0"/>
                <a:ea typeface="微软雅黑" charset="0"/>
              </a:rPr>
              <a:t>可靠</a:t>
            </a:r>
            <a:r>
              <a:rPr lang="zh-CN" altLang="en-US" sz="1200" dirty="0">
                <a:solidFill>
                  <a:schemeClr val="bg1">
                    <a:lumMod val="50000"/>
                  </a:schemeClr>
                </a:solidFill>
                <a:latin typeface="微软雅黑" charset="0"/>
                <a:ea typeface="微软雅黑" charset="0"/>
              </a:rPr>
              <a:t>的结果。</a:t>
            </a:r>
            <a:endParaRPr lang="en-US" altLang="zh-CN" sz="1200" dirty="0">
              <a:solidFill>
                <a:schemeClr val="bg1">
                  <a:lumMod val="50000"/>
                </a:schemeClr>
              </a:solidFill>
              <a:latin typeface="微软雅黑" charset="0"/>
              <a:ea typeface="微软雅黑"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bg1">
                  <a:lumMod val="50000"/>
                </a:schemeClr>
              </a:solidFill>
              <a:latin typeface="微软雅黑" charset="0"/>
              <a:ea typeface="微软雅黑" charset="0"/>
            </a:endParaRPr>
          </a:p>
          <a:p>
            <a:endParaRPr lang="zh-CN" altLang="en-US" dirty="0"/>
          </a:p>
        </p:txBody>
      </p:sp>
      <p:sp>
        <p:nvSpPr>
          <p:cNvPr id="4" name="灯片编号占位符 3"/>
          <p:cNvSpPr>
            <a:spLocks noGrp="1"/>
          </p:cNvSpPr>
          <p:nvPr>
            <p:ph type="sldNum" sz="quarter" idx="10"/>
          </p:nvPr>
        </p:nvSpPr>
        <p:spPr/>
        <p:txBody>
          <a:bodyPr/>
          <a:lstStyle/>
          <a:p>
            <a:fld id="{D506962A-7EC4-4720-8263-ED55E6F24B90}" type="slidenum">
              <a:rPr lang="zh-CN" altLang="en-US" smtClean="0"/>
              <a:t>46</a:t>
            </a:fld>
            <a:endParaRPr lang="zh-CN" altLang="en-US"/>
          </a:p>
        </p:txBody>
      </p:sp>
    </p:spTree>
    <p:extLst>
      <p:ext uri="{BB962C8B-B14F-4D97-AF65-F5344CB8AC3E}">
        <p14:creationId xmlns:p14="http://schemas.microsoft.com/office/powerpoint/2010/main" val="1753985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kern="100" dirty="0">
                    <a:latin typeface="等线" panose="02010600030101010101" pitchFamily="2" charset="-122"/>
                    <a:ea typeface="宋体" panose="02010600030101010101" pitchFamily="2" charset="-122"/>
                    <a:cs typeface="Times New Roman" panose="02020603050405020304" pitchFamily="18" charset="0"/>
                  </a:rPr>
                  <a:t>该方法是最直观、最简单的直接控温法，由于体系存在温度梯度和热流，是一种非平衡分子动力学模拟方法（简称</a:t>
                </a:r>
                <a:r>
                  <a:rPr lang="en-US" altLang="zh-CN" kern="100" dirty="0">
                    <a:latin typeface="等线" panose="02010600030101010101" pitchFamily="2" charset="-122"/>
                    <a:ea typeface="宋体" panose="02010600030101010101" pitchFamily="2" charset="-122"/>
                    <a:cs typeface="Times New Roman" panose="02020603050405020304" pitchFamily="18" charset="0"/>
                  </a:rPr>
                  <a:t>NEMD</a:t>
                </a:r>
                <a:r>
                  <a:rPr lang="zh-CN" altLang="zh-CN" kern="100" dirty="0">
                    <a:latin typeface="等线" panose="02010600030101010101" pitchFamily="2" charset="-122"/>
                    <a:ea typeface="宋体" panose="02010600030101010101" pitchFamily="2" charset="-122"/>
                    <a:cs typeface="Times New Roman" panose="02020603050405020304" pitchFamily="18" charset="0"/>
                  </a:rPr>
                  <a:t>）。</a:t>
                </a:r>
                <a:endParaRPr lang="en-US" altLang="zh-CN" kern="100" dirty="0">
                  <a:latin typeface="等线"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kern="100" dirty="0">
                    <a:latin typeface="等线" panose="02010600030101010101" pitchFamily="2" charset="-122"/>
                    <a:ea typeface="宋体" panose="02010600030101010101" pitchFamily="2" charset="-122"/>
                    <a:cs typeface="Times New Roman" panose="02020603050405020304" pitchFamily="18" charset="0"/>
                  </a:rPr>
                  <a:t>建立一个</a:t>
                </a:r>
                <a:r>
                  <a:rPr lang="en-US" altLang="zh-CN" kern="100" dirty="0">
                    <a:latin typeface="等线" panose="02010600030101010101" pitchFamily="2" charset="-122"/>
                    <a:ea typeface="宋体" panose="02010600030101010101" pitchFamily="2" charset="-122"/>
                    <a:cs typeface="Times New Roman" panose="02020603050405020304" pitchFamily="18" charset="0"/>
                  </a:rPr>
                  <a:t>10</a:t>
                </a:r>
                <a:r>
                  <a:rPr lang="zh-CN" altLang="zh-CN" kern="100" dirty="0">
                    <a:latin typeface="等线" panose="02010600030101010101" pitchFamily="2" charset="-122"/>
                    <a:ea typeface="宋体" panose="02010600030101010101" pitchFamily="2" charset="-122"/>
                    <a:cs typeface="Times New Roman" panose="02020603050405020304" pitchFamily="18" charset="0"/>
                  </a:rPr>
                  <a:t>×</a:t>
                </a:r>
                <a:r>
                  <a:rPr lang="en-US" altLang="zh-CN" kern="100" dirty="0">
                    <a:latin typeface="等线" panose="02010600030101010101" pitchFamily="2" charset="-122"/>
                    <a:ea typeface="宋体" panose="02010600030101010101" pitchFamily="2" charset="-122"/>
                    <a:cs typeface="Times New Roman" panose="02020603050405020304" pitchFamily="18" charset="0"/>
                  </a:rPr>
                  <a:t>10</a:t>
                </a:r>
                <a:r>
                  <a:rPr lang="zh-CN" altLang="zh-CN" kern="100" dirty="0">
                    <a:latin typeface="等线" panose="02010600030101010101" pitchFamily="2" charset="-122"/>
                    <a:ea typeface="宋体" panose="02010600030101010101" pitchFamily="2" charset="-122"/>
                    <a:cs typeface="Times New Roman" panose="02020603050405020304" pitchFamily="18" charset="0"/>
                  </a:rPr>
                  <a:t>×</a:t>
                </a:r>
                <a:r>
                  <a:rPr lang="en-US" altLang="zh-CN" kern="100" dirty="0">
                    <a:latin typeface="等线" panose="02010600030101010101" pitchFamily="2" charset="-122"/>
                    <a:ea typeface="宋体" panose="02010600030101010101" pitchFamily="2" charset="-122"/>
                    <a:cs typeface="Times New Roman" panose="02020603050405020304" pitchFamily="18" charset="0"/>
                  </a:rPr>
                  <a:t>20</a:t>
                </a:r>
                <a:r>
                  <a:rPr lang="zh-CN" altLang="zh-CN" kern="100" dirty="0">
                    <a:latin typeface="等线" panose="02010600030101010101" pitchFamily="2" charset="-122"/>
                    <a:ea typeface="宋体" panose="02010600030101010101" pitchFamily="2" charset="-122"/>
                    <a:cs typeface="Times New Roman" panose="02020603050405020304" pitchFamily="18" charset="0"/>
                  </a:rPr>
                  <a:t>规格的</a:t>
                </a:r>
                <a:r>
                  <a:rPr lang="en-US" altLang="zh-CN" kern="100" dirty="0" err="1">
                    <a:latin typeface="等线" panose="02010600030101010101" pitchFamily="2" charset="-122"/>
                    <a:ea typeface="宋体" panose="02010600030101010101" pitchFamily="2" charset="-122"/>
                    <a:cs typeface="Times New Roman" panose="02020603050405020304" pitchFamily="18" charset="0"/>
                  </a:rPr>
                  <a:t>Ar</a:t>
                </a:r>
                <a:r>
                  <a:rPr lang="zh-CN" altLang="zh-CN" kern="100" dirty="0">
                    <a:latin typeface="等线" panose="02010600030101010101" pitchFamily="2" charset="-122"/>
                    <a:ea typeface="宋体" panose="02010600030101010101" pitchFamily="2" charset="-122"/>
                    <a:cs typeface="Times New Roman" panose="02020603050405020304" pitchFamily="18" charset="0"/>
                  </a:rPr>
                  <a:t>晶体模型</a:t>
                </a:r>
                <a:r>
                  <a:rPr lang="zh-CN" altLang="en-US" kern="100" dirty="0">
                    <a:latin typeface="等线" panose="02010600030101010101" pitchFamily="2" charset="-122"/>
                    <a:ea typeface="宋体" panose="02010600030101010101" pitchFamily="2" charset="-122"/>
                    <a:cs typeface="Times New Roman" panose="02020603050405020304" pitchFamily="18" charset="0"/>
                  </a:rPr>
                  <a:t>，分别</a:t>
                </a:r>
                <a:r>
                  <a:rPr lang="en-US" altLang="zh-CN" kern="100" dirty="0">
                    <a:latin typeface="等线" panose="02010600030101010101" pitchFamily="2" charset="-122"/>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kern="100" dirty="0">
                    <a:latin typeface="等线" panose="02010600030101010101" pitchFamily="2" charset="-122"/>
                    <a:ea typeface="宋体" panose="02010600030101010101" pitchFamily="2" charset="-122"/>
                    <a:cs typeface="Times New Roman" panose="02020603050405020304" pitchFamily="18" charset="0"/>
                  </a:rPr>
                  <a:t>体系演化一定时间后，</a:t>
                </a:r>
                <a:r>
                  <a:rPr lang="en-US" altLang="zh-CN" kern="100" dirty="0" err="1">
                    <a:latin typeface="等线" panose="02010600030101010101" pitchFamily="2" charset="-122"/>
                    <a:ea typeface="宋体" panose="02010600030101010101" pitchFamily="2" charset="-122"/>
                    <a:cs typeface="Times New Roman" panose="02020603050405020304" pitchFamily="18" charset="0"/>
                  </a:rPr>
                  <a:t>Ar</a:t>
                </a:r>
                <a:r>
                  <a:rPr lang="zh-CN" altLang="zh-CN" kern="100" dirty="0">
                    <a:latin typeface="等线" panose="02010600030101010101" pitchFamily="2" charset="-122"/>
                    <a:ea typeface="宋体" panose="02010600030101010101" pitchFamily="2" charset="-122"/>
                    <a:cs typeface="Times New Roman" panose="02020603050405020304" pitchFamily="18" charset="0"/>
                  </a:rPr>
                  <a:t>晶体的</a:t>
                </a:r>
                <a:r>
                  <a:rPr lang="en-US" altLang="zh-CN" kern="100" dirty="0">
                    <a:latin typeface="等线" panose="02010600030101010101" pitchFamily="2" charset="-122"/>
                    <a:ea typeface="宋体" panose="02010600030101010101" pitchFamily="2" charset="-122"/>
                    <a:cs typeface="Times New Roman" panose="02020603050405020304" pitchFamily="18" charset="0"/>
                  </a:rPr>
                  <a:t>z</a:t>
                </a:r>
                <a:r>
                  <a:rPr lang="zh-CN" altLang="zh-CN" kern="100" dirty="0">
                    <a:latin typeface="等线" panose="02010600030101010101" pitchFamily="2" charset="-122"/>
                    <a:ea typeface="宋体" panose="02010600030101010101" pitchFamily="2" charset="-122"/>
                    <a:cs typeface="Times New Roman" panose="02020603050405020304" pitchFamily="18" charset="0"/>
                  </a:rPr>
                  <a:t>方向就会建立起稳定的热流。</a:t>
                </a:r>
                <a:endParaRPr lang="zh-CN" altLang="zh-CN" sz="1050" kern="100" dirty="0">
                  <a:effectLst/>
                  <a:latin typeface="等线" panose="02010600030101010101" pitchFamily="2" charset="-122"/>
                  <a:ea typeface="+mn-ea"/>
                  <a:cs typeface="Times New Roman" panose="02020603050405020304" pitchFamily="18" charset="0"/>
                </a:endParaRPr>
              </a:p>
              <a:p>
                <a:r>
                  <a:rPr lang="zh-CN" altLang="zh-CN" kern="100" dirty="0">
                    <a:latin typeface="等线" panose="02010600030101010101" pitchFamily="2" charset="-122"/>
                    <a:ea typeface="宋体" panose="02010600030101010101" pitchFamily="2" charset="-122"/>
                    <a:cs typeface="Times New Roman" panose="02020603050405020304" pitchFamily="18" charset="0"/>
                  </a:rPr>
                  <a:t>测量不同位置的温度分布，从而可以计算出温度梯度</a:t>
                </a:r>
                <a14:m>
                  <m:oMath xmlns:m="http://schemas.openxmlformats.org/officeDocument/2006/math">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𝑇</m:t>
                    </m:r>
                  </m:oMath>
                </a14:m>
                <a:endParaRPr lang="en-US" altLang="zh-CN" dirty="0"/>
              </a:p>
              <a:p>
                <a:r>
                  <a:rPr lang="zh-CN" altLang="zh-CN" kern="100" dirty="0">
                    <a:latin typeface="等线" panose="02010600030101010101" pitchFamily="2" charset="-122"/>
                    <a:ea typeface="宋体" panose="02010600030101010101" pitchFamily="2" charset="-122"/>
                    <a:cs typeface="Times New Roman" panose="02020603050405020304" pitchFamily="18" charset="0"/>
                  </a:rPr>
                  <a:t>软件直接输出的热流数据除以截面积可以计算热流密度</a:t>
                </a:r>
                <a14:m>
                  <m:oMath xmlns:m="http://schemas.openxmlformats.org/officeDocument/2006/math">
                    <m:r>
                      <a:rPr lang="en-US" altLang="zh-CN" i="1" kern="100">
                        <a:latin typeface="Cambria Math" panose="02040503050406030204" pitchFamily="18" charset="0"/>
                        <a:ea typeface="宋体" panose="02010600030101010101" pitchFamily="2" charset="-122"/>
                        <a:cs typeface="Times New Roman" panose="02020603050405020304" pitchFamily="18" charset="0"/>
                      </a:rPr>
                      <m:t>𝐽</m:t>
                    </m:r>
                  </m:oMath>
                </a14:m>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kern="100" dirty="0">
                    <a:latin typeface="等线" panose="02010600030101010101" pitchFamily="2" charset="-122"/>
                    <a:ea typeface="宋体" panose="02010600030101010101" pitchFamily="2" charset="-122"/>
                    <a:cs typeface="Times New Roman" panose="02020603050405020304" pitchFamily="18" charset="0"/>
                  </a:rPr>
                  <a:t>该方法是最直观、最简单的直接控温法，由于体系存在温度梯度和热流，是一种非平衡分子动力学模拟方法（简称</a:t>
                </a:r>
                <a:r>
                  <a:rPr lang="en-US" altLang="zh-CN" kern="100" dirty="0">
                    <a:latin typeface="等线" panose="02010600030101010101" pitchFamily="2" charset="-122"/>
                    <a:ea typeface="宋体" panose="02010600030101010101" pitchFamily="2" charset="-122"/>
                    <a:cs typeface="Times New Roman" panose="02020603050405020304" pitchFamily="18" charset="0"/>
                  </a:rPr>
                  <a:t>NEMD</a:t>
                </a:r>
                <a:r>
                  <a:rPr lang="zh-CN" altLang="zh-CN" kern="100" dirty="0">
                    <a:latin typeface="等线" panose="02010600030101010101" pitchFamily="2" charset="-122"/>
                    <a:ea typeface="宋体" panose="02010600030101010101" pitchFamily="2" charset="-122"/>
                    <a:cs typeface="Times New Roman" panose="02020603050405020304" pitchFamily="18" charset="0"/>
                  </a:rPr>
                  <a:t>）。</a:t>
                </a:r>
                <a:endParaRPr lang="en-US" altLang="zh-CN" kern="100" dirty="0">
                  <a:latin typeface="等线"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kern="100" dirty="0">
                    <a:latin typeface="等线" panose="02010600030101010101" pitchFamily="2" charset="-122"/>
                    <a:ea typeface="宋体" panose="02010600030101010101" pitchFamily="2" charset="-122"/>
                    <a:cs typeface="Times New Roman" panose="02020603050405020304" pitchFamily="18" charset="0"/>
                  </a:rPr>
                  <a:t>建立一个</a:t>
                </a:r>
                <a:r>
                  <a:rPr lang="en-US" altLang="zh-CN" kern="100" dirty="0">
                    <a:latin typeface="等线" panose="02010600030101010101" pitchFamily="2" charset="-122"/>
                    <a:ea typeface="宋体" panose="02010600030101010101" pitchFamily="2" charset="-122"/>
                    <a:cs typeface="Times New Roman" panose="02020603050405020304" pitchFamily="18" charset="0"/>
                  </a:rPr>
                  <a:t>10</a:t>
                </a:r>
                <a:r>
                  <a:rPr lang="zh-CN" altLang="zh-CN" kern="100" dirty="0">
                    <a:latin typeface="等线" panose="02010600030101010101" pitchFamily="2" charset="-122"/>
                    <a:ea typeface="宋体" panose="02010600030101010101" pitchFamily="2" charset="-122"/>
                    <a:cs typeface="Times New Roman" panose="02020603050405020304" pitchFamily="18" charset="0"/>
                  </a:rPr>
                  <a:t>×</a:t>
                </a:r>
                <a:r>
                  <a:rPr lang="en-US" altLang="zh-CN" kern="100" dirty="0">
                    <a:latin typeface="等线" panose="02010600030101010101" pitchFamily="2" charset="-122"/>
                    <a:ea typeface="宋体" panose="02010600030101010101" pitchFamily="2" charset="-122"/>
                    <a:cs typeface="Times New Roman" panose="02020603050405020304" pitchFamily="18" charset="0"/>
                  </a:rPr>
                  <a:t>10</a:t>
                </a:r>
                <a:r>
                  <a:rPr lang="zh-CN" altLang="zh-CN" kern="100" dirty="0">
                    <a:latin typeface="等线" panose="02010600030101010101" pitchFamily="2" charset="-122"/>
                    <a:ea typeface="宋体" panose="02010600030101010101" pitchFamily="2" charset="-122"/>
                    <a:cs typeface="Times New Roman" panose="02020603050405020304" pitchFamily="18" charset="0"/>
                  </a:rPr>
                  <a:t>×</a:t>
                </a:r>
                <a:r>
                  <a:rPr lang="en-US" altLang="zh-CN" kern="100" dirty="0">
                    <a:latin typeface="等线" panose="02010600030101010101" pitchFamily="2" charset="-122"/>
                    <a:ea typeface="宋体" panose="02010600030101010101" pitchFamily="2" charset="-122"/>
                    <a:cs typeface="Times New Roman" panose="02020603050405020304" pitchFamily="18" charset="0"/>
                  </a:rPr>
                  <a:t>20</a:t>
                </a:r>
                <a:r>
                  <a:rPr lang="zh-CN" altLang="zh-CN" kern="100" dirty="0">
                    <a:latin typeface="等线" panose="02010600030101010101" pitchFamily="2" charset="-122"/>
                    <a:ea typeface="宋体" panose="02010600030101010101" pitchFamily="2" charset="-122"/>
                    <a:cs typeface="Times New Roman" panose="02020603050405020304" pitchFamily="18" charset="0"/>
                  </a:rPr>
                  <a:t>规格的</a:t>
                </a:r>
                <a:r>
                  <a:rPr lang="en-US" altLang="zh-CN" kern="100" dirty="0" err="1">
                    <a:latin typeface="等线" panose="02010600030101010101" pitchFamily="2" charset="-122"/>
                    <a:ea typeface="宋体" panose="02010600030101010101" pitchFamily="2" charset="-122"/>
                    <a:cs typeface="Times New Roman" panose="02020603050405020304" pitchFamily="18" charset="0"/>
                  </a:rPr>
                  <a:t>Ar</a:t>
                </a:r>
                <a:r>
                  <a:rPr lang="zh-CN" altLang="zh-CN" kern="100" dirty="0">
                    <a:latin typeface="等线" panose="02010600030101010101" pitchFamily="2" charset="-122"/>
                    <a:ea typeface="宋体" panose="02010600030101010101" pitchFamily="2" charset="-122"/>
                    <a:cs typeface="Times New Roman" panose="02020603050405020304" pitchFamily="18" charset="0"/>
                  </a:rPr>
                  <a:t>晶体模型</a:t>
                </a:r>
                <a:r>
                  <a:rPr lang="zh-CN" altLang="en-US" kern="100" dirty="0">
                    <a:latin typeface="等线" panose="02010600030101010101" pitchFamily="2" charset="-122"/>
                    <a:ea typeface="宋体" panose="02010600030101010101" pitchFamily="2" charset="-122"/>
                    <a:cs typeface="Times New Roman" panose="02020603050405020304" pitchFamily="18" charset="0"/>
                  </a:rPr>
                  <a:t>，分别</a:t>
                </a:r>
                <a:r>
                  <a:rPr lang="en-US" altLang="zh-CN" kern="100" dirty="0">
                    <a:latin typeface="等线" panose="02010600030101010101" pitchFamily="2" charset="-122"/>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kern="100" dirty="0">
                    <a:latin typeface="等线" panose="02010600030101010101" pitchFamily="2" charset="-122"/>
                    <a:ea typeface="宋体" panose="02010600030101010101" pitchFamily="2" charset="-122"/>
                    <a:cs typeface="Times New Roman" panose="02020603050405020304" pitchFamily="18" charset="0"/>
                  </a:rPr>
                  <a:t>体系演化一定时间后，</a:t>
                </a:r>
                <a:r>
                  <a:rPr lang="en-US" altLang="zh-CN" kern="100" dirty="0" err="1">
                    <a:latin typeface="等线" panose="02010600030101010101" pitchFamily="2" charset="-122"/>
                    <a:ea typeface="宋体" panose="02010600030101010101" pitchFamily="2" charset="-122"/>
                    <a:cs typeface="Times New Roman" panose="02020603050405020304" pitchFamily="18" charset="0"/>
                  </a:rPr>
                  <a:t>Ar</a:t>
                </a:r>
                <a:r>
                  <a:rPr lang="zh-CN" altLang="zh-CN" kern="100" dirty="0">
                    <a:latin typeface="等线" panose="02010600030101010101" pitchFamily="2" charset="-122"/>
                    <a:ea typeface="宋体" panose="02010600030101010101" pitchFamily="2" charset="-122"/>
                    <a:cs typeface="Times New Roman" panose="02020603050405020304" pitchFamily="18" charset="0"/>
                  </a:rPr>
                  <a:t>晶体的</a:t>
                </a:r>
                <a:r>
                  <a:rPr lang="en-US" altLang="zh-CN" kern="100" dirty="0">
                    <a:latin typeface="等线" panose="02010600030101010101" pitchFamily="2" charset="-122"/>
                    <a:ea typeface="宋体" panose="02010600030101010101" pitchFamily="2" charset="-122"/>
                    <a:cs typeface="Times New Roman" panose="02020603050405020304" pitchFamily="18" charset="0"/>
                  </a:rPr>
                  <a:t>z</a:t>
                </a:r>
                <a:r>
                  <a:rPr lang="zh-CN" altLang="zh-CN" kern="100" dirty="0">
                    <a:latin typeface="等线" panose="02010600030101010101" pitchFamily="2" charset="-122"/>
                    <a:ea typeface="宋体" panose="02010600030101010101" pitchFamily="2" charset="-122"/>
                    <a:cs typeface="Times New Roman" panose="02020603050405020304" pitchFamily="18" charset="0"/>
                  </a:rPr>
                  <a:t>方向就会建立起稳定的热流。</a:t>
                </a:r>
                <a:endParaRPr lang="zh-CN" altLang="zh-CN" sz="1050" kern="100" dirty="0">
                  <a:effectLst/>
                  <a:latin typeface="等线" panose="02010600030101010101" pitchFamily="2" charset="-122"/>
                  <a:ea typeface="+mn-ea"/>
                  <a:cs typeface="Times New Roman" panose="02020603050405020304" pitchFamily="18" charset="0"/>
                </a:endParaRPr>
              </a:p>
              <a:p>
                <a:r>
                  <a:rPr lang="zh-CN" altLang="zh-CN" kern="100" dirty="0">
                    <a:latin typeface="等线" panose="02010600030101010101" pitchFamily="2" charset="-122"/>
                    <a:ea typeface="宋体" panose="02010600030101010101" pitchFamily="2" charset="-122"/>
                    <a:cs typeface="Times New Roman" panose="02020603050405020304" pitchFamily="18" charset="0"/>
                  </a:rPr>
                  <a:t>测量不同位置的温度分布，从而可以计算出温度梯度</a:t>
                </a:r>
                <a:r>
                  <a:rPr lang="en-US" altLang="zh-CN" i="0" kern="100">
                    <a:latin typeface="Cambria Math" panose="02040503050406030204" pitchFamily="18" charset="0"/>
                    <a:ea typeface="宋体" panose="02010600030101010101" pitchFamily="2" charset="-122"/>
                    <a:cs typeface="Times New Roman" panose="02020603050405020304" pitchFamily="18" charset="0"/>
                  </a:rPr>
                  <a:t>∇𝑇</a:t>
                </a:r>
                <a:endParaRPr lang="en-US" altLang="zh-CN" dirty="0"/>
              </a:p>
              <a:p>
                <a:r>
                  <a:rPr lang="zh-CN" altLang="zh-CN" kern="100" dirty="0">
                    <a:latin typeface="等线" panose="02010600030101010101" pitchFamily="2" charset="-122"/>
                    <a:ea typeface="宋体" panose="02010600030101010101" pitchFamily="2" charset="-122"/>
                    <a:cs typeface="Times New Roman" panose="02020603050405020304" pitchFamily="18" charset="0"/>
                  </a:rPr>
                  <a:t>软件直接输出的热流数据除以截面积可以计算热流密度</a:t>
                </a:r>
                <a:r>
                  <a:rPr lang="en-US" altLang="zh-CN" i="0" kern="100">
                    <a:latin typeface="Cambria Math" panose="02040503050406030204" pitchFamily="18" charset="0"/>
                    <a:ea typeface="宋体" panose="02010600030101010101" pitchFamily="2" charset="-122"/>
                    <a:cs typeface="Times New Roman" panose="02020603050405020304" pitchFamily="18" charset="0"/>
                  </a:rPr>
                  <a:t>𝐽</a:t>
                </a:r>
                <a:endParaRPr lang="zh-CN" altLang="en-US" dirty="0"/>
              </a:p>
            </p:txBody>
          </p:sp>
        </mc:Fallback>
      </mc:AlternateContent>
      <p:sp>
        <p:nvSpPr>
          <p:cNvPr id="4" name="灯片编号占位符 3"/>
          <p:cNvSpPr>
            <a:spLocks noGrp="1"/>
          </p:cNvSpPr>
          <p:nvPr>
            <p:ph type="sldNum" sz="quarter" idx="10"/>
          </p:nvPr>
        </p:nvSpPr>
        <p:spPr/>
        <p:txBody>
          <a:bodyPr/>
          <a:lstStyle/>
          <a:p>
            <a:fld id="{D506962A-7EC4-4720-8263-ED55E6F24B90}" type="slidenum">
              <a:rPr lang="zh-CN" altLang="en-US" smtClean="0"/>
              <a:t>9</a:t>
            </a:fld>
            <a:endParaRPr lang="zh-CN" altLang="en-US"/>
          </a:p>
        </p:txBody>
      </p:sp>
    </p:spTree>
    <p:extLst>
      <p:ext uri="{BB962C8B-B14F-4D97-AF65-F5344CB8AC3E}">
        <p14:creationId xmlns:p14="http://schemas.microsoft.com/office/powerpoint/2010/main" val="1750447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等线" panose="02010600030101010101" pitchFamily="2" charset="-122"/>
                <a:ea typeface="宋体" panose="02010600030101010101" pitchFamily="2" charset="-122"/>
                <a:cs typeface="Times New Roman" panose="02020603050405020304" pitchFamily="18" charset="0"/>
              </a:rPr>
              <a:t>该方法是当前最常见的热导率计算方法之一，同样体系也存在温度梯度和热流，属于</a:t>
            </a:r>
            <a:r>
              <a:rPr lang="en-US" altLang="zh-CN" kern="100" dirty="0">
                <a:latin typeface="等线" panose="02010600030101010101" pitchFamily="2" charset="-122"/>
                <a:ea typeface="宋体" panose="02010600030101010101" pitchFamily="2" charset="-122"/>
                <a:cs typeface="Times New Roman" panose="02020603050405020304" pitchFamily="18" charset="0"/>
              </a:rPr>
              <a:t>NEMD</a:t>
            </a:r>
            <a:r>
              <a:rPr lang="zh-CN" altLang="zh-CN" kern="100" dirty="0">
                <a:latin typeface="等线" panose="02010600030101010101" pitchFamily="2" charset="-122"/>
                <a:ea typeface="宋体" panose="02010600030101010101" pitchFamily="2" charset="-122"/>
                <a:cs typeface="Times New Roman" panose="02020603050405020304" pitchFamily="18" charset="0"/>
              </a:rPr>
              <a:t>方法。</a:t>
            </a:r>
            <a:endParaRPr lang="en-US" altLang="zh-CN" kern="100" dirty="0">
              <a:latin typeface="等线"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kern="100" dirty="0">
                <a:latin typeface="等线" panose="02010600030101010101" pitchFamily="2" charset="-122"/>
                <a:ea typeface="宋体" panose="02010600030101010101" pitchFamily="2" charset="-122"/>
                <a:cs typeface="Times New Roman" panose="02020603050405020304" pitchFamily="18" charset="0"/>
              </a:rPr>
              <a:t>建立一个</a:t>
            </a:r>
            <a:r>
              <a:rPr lang="en-US" altLang="zh-CN" kern="100" dirty="0">
                <a:latin typeface="等线" panose="02010600030101010101" pitchFamily="2" charset="-122"/>
                <a:ea typeface="宋体" panose="02010600030101010101" pitchFamily="2" charset="-122"/>
                <a:cs typeface="Times New Roman" panose="02020603050405020304" pitchFamily="18" charset="0"/>
              </a:rPr>
              <a:t>10</a:t>
            </a:r>
            <a:r>
              <a:rPr lang="zh-CN" altLang="zh-CN" kern="100" dirty="0">
                <a:latin typeface="等线" panose="02010600030101010101" pitchFamily="2" charset="-122"/>
                <a:ea typeface="宋体" panose="02010600030101010101" pitchFamily="2" charset="-122"/>
                <a:cs typeface="Times New Roman" panose="02020603050405020304" pitchFamily="18" charset="0"/>
              </a:rPr>
              <a:t>×</a:t>
            </a:r>
            <a:r>
              <a:rPr lang="en-US" altLang="zh-CN" kern="100" dirty="0">
                <a:latin typeface="等线" panose="02010600030101010101" pitchFamily="2" charset="-122"/>
                <a:ea typeface="宋体" panose="02010600030101010101" pitchFamily="2" charset="-122"/>
                <a:cs typeface="Times New Roman" panose="02020603050405020304" pitchFamily="18" charset="0"/>
              </a:rPr>
              <a:t>10</a:t>
            </a:r>
            <a:r>
              <a:rPr lang="zh-CN" altLang="zh-CN" kern="100" dirty="0">
                <a:latin typeface="等线" panose="02010600030101010101" pitchFamily="2" charset="-122"/>
                <a:ea typeface="宋体" panose="02010600030101010101" pitchFamily="2" charset="-122"/>
                <a:cs typeface="Times New Roman" panose="02020603050405020304" pitchFamily="18" charset="0"/>
              </a:rPr>
              <a:t>×</a:t>
            </a:r>
            <a:r>
              <a:rPr lang="en-US" altLang="zh-CN" kern="100" dirty="0">
                <a:latin typeface="等线" panose="02010600030101010101" pitchFamily="2" charset="-122"/>
                <a:ea typeface="宋体" panose="02010600030101010101" pitchFamily="2" charset="-122"/>
                <a:cs typeface="Times New Roman" panose="02020603050405020304" pitchFamily="18" charset="0"/>
              </a:rPr>
              <a:t>20</a:t>
            </a:r>
            <a:r>
              <a:rPr lang="zh-CN" altLang="zh-CN" kern="100" dirty="0">
                <a:latin typeface="等线" panose="02010600030101010101" pitchFamily="2" charset="-122"/>
                <a:ea typeface="宋体" panose="02010600030101010101" pitchFamily="2" charset="-122"/>
                <a:cs typeface="Times New Roman" panose="02020603050405020304" pitchFamily="18" charset="0"/>
              </a:rPr>
              <a:t>规格模型</a:t>
            </a:r>
            <a:r>
              <a:rPr lang="zh-CN" altLang="en-US" kern="100" dirty="0">
                <a:latin typeface="等线" panose="02010600030101010101" pitchFamily="2" charset="-122"/>
                <a:ea typeface="宋体" panose="02010600030101010101" pitchFamily="2" charset="-122"/>
                <a:cs typeface="Times New Roman" panose="02020603050405020304" pitchFamily="18" charset="0"/>
              </a:rPr>
              <a:t>，还是先用</a:t>
            </a:r>
            <a:r>
              <a:rPr lang="en-US" altLang="zh-CN" dirty="0">
                <a:solidFill>
                  <a:schemeClr val="tx1">
                    <a:lumMod val="65000"/>
                    <a:lumOff val="35000"/>
                  </a:schemeClr>
                </a:solidFill>
                <a:latin typeface="微软雅黑" charset="0"/>
                <a:ea typeface="微软雅黑" charset="0"/>
              </a:rPr>
              <a:t>Nose-Hoover</a:t>
            </a:r>
            <a:r>
              <a:rPr lang="zh-CN" altLang="zh-CN" dirty="0">
                <a:solidFill>
                  <a:schemeClr val="tx1">
                    <a:lumMod val="65000"/>
                    <a:lumOff val="35000"/>
                  </a:schemeClr>
                </a:solidFill>
                <a:latin typeface="微软雅黑" charset="0"/>
                <a:ea typeface="微软雅黑" charset="0"/>
              </a:rPr>
              <a:t>热浴</a:t>
            </a:r>
            <a:r>
              <a:rPr lang="zh-CN" altLang="en-US" dirty="0">
                <a:solidFill>
                  <a:schemeClr val="tx1">
                    <a:lumMod val="65000"/>
                    <a:lumOff val="35000"/>
                  </a:schemeClr>
                </a:solidFill>
                <a:latin typeface="微软雅黑" charset="0"/>
                <a:ea typeface="微软雅黑" charset="0"/>
              </a:rPr>
              <a:t>建立</a:t>
            </a:r>
            <a:r>
              <a:rPr lang="en-US" altLang="zh-CN" dirty="0">
                <a:solidFill>
                  <a:schemeClr val="tx1">
                    <a:lumMod val="65000"/>
                    <a:lumOff val="35000"/>
                  </a:schemeClr>
                </a:solidFill>
                <a:latin typeface="微软雅黑" charset="0"/>
                <a:ea typeface="微软雅黑" charset="0"/>
              </a:rPr>
              <a:t>NVT</a:t>
            </a:r>
            <a:r>
              <a:rPr lang="zh-CN" altLang="en-US" dirty="0">
                <a:solidFill>
                  <a:schemeClr val="tx1">
                    <a:lumMod val="65000"/>
                    <a:lumOff val="35000"/>
                  </a:schemeClr>
                </a:solidFill>
                <a:latin typeface="微软雅黑" charset="0"/>
                <a:ea typeface="微软雅黑" charset="0"/>
              </a:rPr>
              <a:t>系综</a:t>
            </a:r>
            <a:r>
              <a:rPr lang="zh-CN" altLang="zh-CN" dirty="0">
                <a:solidFill>
                  <a:schemeClr val="tx1">
                    <a:lumMod val="65000"/>
                    <a:lumOff val="35000"/>
                  </a:schemeClr>
                </a:solidFill>
                <a:latin typeface="微软雅黑" charset="0"/>
                <a:ea typeface="微软雅黑" charset="0"/>
              </a:rPr>
              <a:t>，使体系达到设定的温度</a:t>
            </a:r>
            <a:endParaRPr lang="en-US" altLang="zh-CN" kern="100" dirty="0">
              <a:latin typeface="等线" panose="02010600030101010101" pitchFamily="2" charset="-122"/>
              <a:ea typeface="宋体" panose="02010600030101010101" pitchFamily="2" charset="-122"/>
              <a:cs typeface="Times New Roman" panose="02020603050405020304" pitchFamily="18" charset="0"/>
            </a:endParaRPr>
          </a:p>
          <a:p>
            <a:r>
              <a:rPr lang="zh-CN" altLang="en-US" kern="100" dirty="0">
                <a:latin typeface="等线" panose="02010600030101010101" pitchFamily="2" charset="-122"/>
                <a:ea typeface="宋体" panose="02010600030101010101" pitchFamily="2" charset="-122"/>
                <a:cs typeface="Times New Roman" panose="02020603050405020304" pitchFamily="18" charset="0"/>
              </a:rPr>
              <a:t>再体系处于</a:t>
            </a:r>
            <a:r>
              <a:rPr lang="en-US" altLang="zh-CN" kern="100" dirty="0">
                <a:latin typeface="等线" panose="02010600030101010101" pitchFamily="2" charset="-122"/>
                <a:ea typeface="宋体" panose="02010600030101010101" pitchFamily="2" charset="-122"/>
                <a:cs typeface="Times New Roman" panose="02020603050405020304" pitchFamily="18" charset="0"/>
              </a:rPr>
              <a:t>NVE</a:t>
            </a:r>
            <a:r>
              <a:rPr lang="zh-CN" altLang="en-US" kern="100" dirty="0">
                <a:latin typeface="等线" panose="02010600030101010101" pitchFamily="2" charset="-122"/>
                <a:ea typeface="宋体" panose="02010600030101010101" pitchFamily="2" charset="-122"/>
                <a:cs typeface="Times New Roman" panose="02020603050405020304" pitchFamily="18" charset="0"/>
              </a:rPr>
              <a:t>系综，</a:t>
            </a:r>
            <a:r>
              <a:rPr lang="zh-CN" altLang="zh-CN" kern="100" dirty="0">
                <a:latin typeface="等线" panose="02010600030101010101" pitchFamily="2" charset="-122"/>
                <a:ea typeface="宋体" panose="02010600030101010101" pitchFamily="2" charset="-122"/>
                <a:cs typeface="Times New Roman" panose="02020603050405020304" pitchFamily="18" charset="0"/>
              </a:rPr>
              <a:t>但是这次不用郎之万热浴</a:t>
            </a:r>
            <a:r>
              <a:rPr lang="zh-CN" altLang="en-US" kern="100" dirty="0">
                <a:latin typeface="等线" panose="02010600030101010101" pitchFamily="2" charset="-122"/>
                <a:ea typeface="宋体" panose="02010600030101010101" pitchFamily="2" charset="-122"/>
                <a:cs typeface="Times New Roman" panose="02020603050405020304" pitchFamily="18" charset="0"/>
              </a:rPr>
              <a:t>提供热流，而是</a:t>
            </a:r>
            <a:r>
              <a:rPr lang="en-US" altLang="zh-CN" kern="100" dirty="0">
                <a:latin typeface="等线" panose="02010600030101010101" pitchFamily="2" charset="-122"/>
                <a:ea typeface="宋体" panose="02010600030101010101" pitchFamily="2" charset="-122"/>
                <a:cs typeface="Times New Roman" panose="02020603050405020304" pitchFamily="18" charset="0"/>
              </a:rPr>
              <a:t>…………</a:t>
            </a:r>
            <a:r>
              <a:rPr lang="zh-CN" altLang="en-US" kern="100" dirty="0">
                <a:latin typeface="等线" panose="02010600030101010101" pitchFamily="2" charset="-122"/>
                <a:ea typeface="宋体" panose="02010600030101010101" pitchFamily="2" charset="-122"/>
                <a:cs typeface="Times New Roman" panose="02020603050405020304" pitchFamily="18" charset="0"/>
              </a:rPr>
              <a:t>，</a:t>
            </a:r>
            <a:r>
              <a:rPr lang="zh-CN" altLang="en-US" dirty="0">
                <a:solidFill>
                  <a:schemeClr val="tx1">
                    <a:lumMod val="65000"/>
                    <a:lumOff val="35000"/>
                  </a:schemeClr>
                </a:solidFill>
                <a:latin typeface="微软雅黑" charset="0"/>
                <a:ea typeface="微软雅黑" charset="0"/>
              </a:rPr>
              <a:t>由于高温区能量增加，低温区能量减少，可以在高低温区之间建立热流</a:t>
            </a:r>
            <a:endParaRPr lang="en-US" altLang="zh-CN" kern="100" dirty="0">
              <a:latin typeface="等线" panose="02010600030101010101" pitchFamily="2" charset="-122"/>
              <a:ea typeface="宋体" panose="02010600030101010101" pitchFamily="2" charset="-122"/>
              <a:cs typeface="Times New Roman" panose="02020603050405020304" pitchFamily="18" charset="0"/>
            </a:endParaRPr>
          </a:p>
          <a:p>
            <a:r>
              <a:rPr lang="zh-CN" altLang="zh-CN" kern="100" dirty="0">
                <a:latin typeface="等线" panose="02010600030101010101" pitchFamily="2" charset="-122"/>
                <a:ea typeface="宋体" panose="02010600030101010101" pitchFamily="2" charset="-122"/>
                <a:cs typeface="Times New Roman" panose="02020603050405020304" pitchFamily="18" charset="0"/>
              </a:rPr>
              <a:t>达到稳态后两个温区之间也会建立起现温度的缓变区</a:t>
            </a:r>
            <a:endParaRPr lang="en-US" altLang="zh-CN" kern="100" dirty="0">
              <a:latin typeface="等线" panose="02010600030101010101" pitchFamily="2" charset="-122"/>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D506962A-7EC4-4720-8263-ED55E6F24B90}" type="slidenum">
              <a:rPr lang="zh-CN" altLang="en-US" smtClean="0"/>
              <a:t>10</a:t>
            </a:fld>
            <a:endParaRPr lang="zh-CN" altLang="en-US"/>
          </a:p>
        </p:txBody>
      </p:sp>
    </p:spTree>
    <p:extLst>
      <p:ext uri="{BB962C8B-B14F-4D97-AF65-F5344CB8AC3E}">
        <p14:creationId xmlns:p14="http://schemas.microsoft.com/office/powerpoint/2010/main" val="4279835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kern="100" dirty="0">
                    <a:latin typeface="等线" panose="02010600030101010101" pitchFamily="2" charset="-122"/>
                    <a:ea typeface="宋体" panose="02010600030101010101" pitchFamily="2" charset="-122"/>
                    <a:cs typeface="Times New Roman" panose="02020603050405020304" pitchFamily="18" charset="0"/>
                  </a:rPr>
                  <a:t>设每次交换时，</a:t>
                </a:r>
                <a:r>
                  <a:rPr lang="en-US" altLang="zh-CN" kern="100" dirty="0">
                    <a:latin typeface="等线" panose="02010600030101010101" pitchFamily="2" charset="-122"/>
                    <a:ea typeface="宋体" panose="02010600030101010101" pitchFamily="2" charset="-122"/>
                    <a:cs typeface="Times New Roman" panose="02020603050405020304" pitchFamily="18" charset="0"/>
                  </a:rPr>
                  <a:t>……</a:t>
                </a:r>
                <a:r>
                  <a:rPr lang="zh-CN" altLang="en-US" kern="100" dirty="0">
                    <a:latin typeface="等线" panose="02010600030101010101" pitchFamily="2" charset="-122"/>
                    <a:ea typeface="宋体" panose="02010600030101010101" pitchFamily="2" charset="-122"/>
                    <a:cs typeface="Times New Roman" panose="02020603050405020304" pitchFamily="18" charset="0"/>
                  </a:rPr>
                  <a:t>，所以热源输出功率为</a:t>
                </a:r>
                <a:r>
                  <a:rPr lang="en-US" altLang="zh-CN" kern="100" dirty="0">
                    <a:latin typeface="等线" panose="02010600030101010101" pitchFamily="2" charset="-122"/>
                    <a:ea typeface="宋体" panose="02010600030101010101" pitchFamily="2" charset="-122"/>
                    <a:cs typeface="Times New Roman" panose="02020603050405020304" pitchFamily="18" charset="0"/>
                  </a:rPr>
                  <a:t>……</a:t>
                </a:r>
                <a:r>
                  <a:rPr lang="zh-CN" altLang="en-US" kern="100" dirty="0">
                    <a:latin typeface="等线" panose="02010600030101010101" pitchFamily="2" charset="-122"/>
                    <a:ea typeface="宋体" panose="02010600030101010101" pitchFamily="2" charset="-122"/>
                    <a:cs typeface="Times New Roman" panose="02020603050405020304" pitchFamily="18" charset="0"/>
                  </a:rPr>
                  <a:t>也就是热源产生的热流</a:t>
                </a:r>
                <a:endParaRPr lang="en-US" altLang="zh-CN" kern="100" dirty="0">
                  <a:latin typeface="等线" panose="02010600030101010101" pitchFamily="2" charset="-122"/>
                  <a:ea typeface="宋体" panose="02010600030101010101" pitchFamily="2" charset="-122"/>
                  <a:cs typeface="Times New Roman" panose="02020603050405020304" pitchFamily="18" charset="0"/>
                </a:endParaRPr>
              </a:p>
              <a:p>
                <a:r>
                  <a:rPr lang="zh-CN" altLang="zh-CN" kern="100" dirty="0">
                    <a:latin typeface="等线" panose="02010600030101010101" pitchFamily="2" charset="-122"/>
                    <a:ea typeface="宋体" panose="02010600030101010101" pitchFamily="2" charset="-122"/>
                    <a:cs typeface="Times New Roman" panose="02020603050405020304" pitchFamily="18" charset="0"/>
                  </a:rPr>
                  <a:t>由于</a:t>
                </a:r>
                <a:r>
                  <a:rPr lang="zh-CN" altLang="en-US" kern="100" dirty="0">
                    <a:latin typeface="等线" panose="02010600030101010101" pitchFamily="2" charset="-122"/>
                    <a:ea typeface="宋体" panose="02010600030101010101" pitchFamily="2" charset="-122"/>
                    <a:cs typeface="Times New Roman" panose="02020603050405020304" pitchFamily="18" charset="0"/>
                  </a:rPr>
                  <a:t>高温区</a:t>
                </a:r>
                <a:r>
                  <a:rPr lang="zh-CN" altLang="zh-CN" kern="100" dirty="0">
                    <a:latin typeface="等线" panose="02010600030101010101" pitchFamily="2" charset="-122"/>
                    <a:ea typeface="宋体" panose="02010600030101010101" pitchFamily="2" charset="-122"/>
                    <a:cs typeface="Times New Roman" panose="02020603050405020304" pitchFamily="18" charset="0"/>
                  </a:rPr>
                  <a:t>热流沿左右两个方向传递，所以有效的截面积是</a:t>
                </a:r>
                <a14:m>
                  <m:oMath xmlns:m="http://schemas.openxmlformats.org/officeDocument/2006/math">
                    <m:r>
                      <a:rPr lang="en-US" altLang="zh-CN" kern="100">
                        <a:latin typeface="Cambria Math" panose="02040503050406030204" pitchFamily="18" charset="0"/>
                        <a:ea typeface="宋体" panose="02010600030101010101" pitchFamily="2" charset="-122"/>
                        <a:cs typeface="Times New Roman" panose="02020603050405020304" pitchFamily="18" charset="0"/>
                      </a:rPr>
                      <m:t>2</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𝑆</m:t>
                    </m:r>
                  </m:oMath>
                </a14:m>
                <a:r>
                  <a:rPr lang="zh-CN" altLang="en-US" kern="100" dirty="0">
                    <a:latin typeface="等线" panose="02010600030101010101" pitchFamily="2" charset="-122"/>
                    <a:ea typeface="宋体" panose="02010600030101010101" pitchFamily="2" charset="-122"/>
                    <a:cs typeface="Times New Roman" panose="02020603050405020304" pitchFamily="18" charset="0"/>
                  </a:rPr>
                  <a:t>，所以热流密度为</a:t>
                </a:r>
                <a:r>
                  <a:rPr lang="en-US" altLang="zh-CN" kern="100" dirty="0">
                    <a:latin typeface="等线" panose="02010600030101010101" pitchFamily="2" charset="-122"/>
                    <a:ea typeface="宋体" panose="02010600030101010101" pitchFamily="2" charset="-122"/>
                    <a:cs typeface="Times New Roman" panose="02020603050405020304" pitchFamily="18" charset="0"/>
                  </a:rPr>
                  <a:t>……</a:t>
                </a:r>
              </a:p>
              <a:p>
                <a:r>
                  <a:rPr lang="zh-CN" altLang="zh-CN" kern="100" dirty="0">
                    <a:latin typeface="等线" panose="02010600030101010101" pitchFamily="2" charset="-122"/>
                    <a:ea typeface="宋体" panose="02010600030101010101" pitchFamily="2" charset="-122"/>
                    <a:cs typeface="Times New Roman" panose="02020603050405020304" pitchFamily="18" charset="0"/>
                  </a:rPr>
                  <a:t>测量不同位置的温度分布，从而可以计算出温度梯度</a:t>
                </a:r>
                <a14:m>
                  <m:oMath xmlns:m="http://schemas.openxmlformats.org/officeDocument/2006/math">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𝑇</m:t>
                    </m:r>
                  </m:oMath>
                </a14:m>
                <a:r>
                  <a:rPr lang="zh-CN" altLang="en-US" dirty="0"/>
                  <a:t>，再根据傅里叶定律算出</a:t>
                </a:r>
                <a:r>
                  <a:rPr lang="en-US" altLang="zh-CN" dirty="0"/>
                  <a:t>……</a:t>
                </a:r>
              </a:p>
              <a:p>
                <a:endParaRPr lang="zh-CN" altLang="en-US" dirty="0"/>
              </a:p>
            </p:txBody>
          </p:sp>
        </mc:Choice>
        <mc:Fallback xmlns="">
          <p:sp>
            <p:nvSpPr>
              <p:cNvPr id="3" name="备注占位符 2"/>
              <p:cNvSpPr>
                <a:spLocks noGrp="1"/>
              </p:cNvSpPr>
              <p:nvPr>
                <p:ph type="body" idx="1"/>
              </p:nvPr>
            </p:nvSpPr>
            <p:spPr/>
            <p:txBody>
              <a:bodyPr/>
              <a:lstStyle/>
              <a:p>
                <a:r>
                  <a:rPr lang="zh-CN" altLang="zh-CN" kern="100" dirty="0">
                    <a:latin typeface="等线" panose="02010600030101010101" pitchFamily="2" charset="-122"/>
                    <a:ea typeface="宋体" panose="02010600030101010101" pitchFamily="2" charset="-122"/>
                    <a:cs typeface="Times New Roman" panose="02020603050405020304" pitchFamily="18" charset="0"/>
                  </a:rPr>
                  <a:t>设每次交换时，</a:t>
                </a:r>
                <a:r>
                  <a:rPr lang="en-US" altLang="zh-CN" kern="100" dirty="0">
                    <a:latin typeface="等线" panose="02010600030101010101" pitchFamily="2" charset="-122"/>
                    <a:ea typeface="宋体" panose="02010600030101010101" pitchFamily="2" charset="-122"/>
                    <a:cs typeface="Times New Roman" panose="02020603050405020304" pitchFamily="18" charset="0"/>
                  </a:rPr>
                  <a:t>……</a:t>
                </a:r>
                <a:r>
                  <a:rPr lang="zh-CN" altLang="en-US" kern="100" dirty="0">
                    <a:latin typeface="等线" panose="02010600030101010101" pitchFamily="2" charset="-122"/>
                    <a:ea typeface="宋体" panose="02010600030101010101" pitchFamily="2" charset="-122"/>
                    <a:cs typeface="Times New Roman" panose="02020603050405020304" pitchFamily="18" charset="0"/>
                  </a:rPr>
                  <a:t>，所以热源输出功率为</a:t>
                </a:r>
                <a:r>
                  <a:rPr lang="en-US" altLang="zh-CN" kern="100" dirty="0">
                    <a:latin typeface="等线" panose="02010600030101010101" pitchFamily="2" charset="-122"/>
                    <a:ea typeface="宋体" panose="02010600030101010101" pitchFamily="2" charset="-122"/>
                    <a:cs typeface="Times New Roman" panose="02020603050405020304" pitchFamily="18" charset="0"/>
                  </a:rPr>
                  <a:t>……</a:t>
                </a:r>
                <a:r>
                  <a:rPr lang="zh-CN" altLang="en-US" kern="100" dirty="0">
                    <a:latin typeface="等线" panose="02010600030101010101" pitchFamily="2" charset="-122"/>
                    <a:ea typeface="宋体" panose="02010600030101010101" pitchFamily="2" charset="-122"/>
                    <a:cs typeface="Times New Roman" panose="02020603050405020304" pitchFamily="18" charset="0"/>
                  </a:rPr>
                  <a:t>也就是热源产生的热流</a:t>
                </a:r>
                <a:endParaRPr lang="en-US" altLang="zh-CN" kern="100" dirty="0">
                  <a:latin typeface="等线" panose="02010600030101010101" pitchFamily="2" charset="-122"/>
                  <a:ea typeface="宋体" panose="02010600030101010101" pitchFamily="2" charset="-122"/>
                  <a:cs typeface="Times New Roman" panose="02020603050405020304" pitchFamily="18" charset="0"/>
                </a:endParaRPr>
              </a:p>
              <a:p>
                <a:r>
                  <a:rPr lang="zh-CN" altLang="zh-CN" kern="100" dirty="0">
                    <a:latin typeface="等线" panose="02010600030101010101" pitchFamily="2" charset="-122"/>
                    <a:ea typeface="宋体" panose="02010600030101010101" pitchFamily="2" charset="-122"/>
                    <a:cs typeface="Times New Roman" panose="02020603050405020304" pitchFamily="18" charset="0"/>
                  </a:rPr>
                  <a:t>由于</a:t>
                </a:r>
                <a:r>
                  <a:rPr lang="zh-CN" altLang="en-US" kern="100" dirty="0">
                    <a:latin typeface="等线" panose="02010600030101010101" pitchFamily="2" charset="-122"/>
                    <a:ea typeface="宋体" panose="02010600030101010101" pitchFamily="2" charset="-122"/>
                    <a:cs typeface="Times New Roman" panose="02020603050405020304" pitchFamily="18" charset="0"/>
                  </a:rPr>
                  <a:t>高温区</a:t>
                </a:r>
                <a:r>
                  <a:rPr lang="zh-CN" altLang="zh-CN" kern="100" dirty="0">
                    <a:latin typeface="等线" panose="02010600030101010101" pitchFamily="2" charset="-122"/>
                    <a:ea typeface="宋体" panose="02010600030101010101" pitchFamily="2" charset="-122"/>
                    <a:cs typeface="Times New Roman" panose="02020603050405020304" pitchFamily="18" charset="0"/>
                  </a:rPr>
                  <a:t>热流沿左右两个方向传递，所以有效的截面积是</a:t>
                </a:r>
                <a:r>
                  <a:rPr lang="en-US" altLang="zh-CN" i="0" kern="100">
                    <a:latin typeface="Cambria Math" panose="02040503050406030204" pitchFamily="18" charset="0"/>
                    <a:ea typeface="宋体" panose="02010600030101010101" pitchFamily="2" charset="-122"/>
                    <a:cs typeface="Times New Roman" panose="02020603050405020304" pitchFamily="18" charset="0"/>
                  </a:rPr>
                  <a:t>2𝑆</a:t>
                </a:r>
                <a:r>
                  <a:rPr lang="zh-CN" altLang="en-US" kern="100" dirty="0">
                    <a:latin typeface="等线" panose="02010600030101010101" pitchFamily="2" charset="-122"/>
                    <a:ea typeface="宋体" panose="02010600030101010101" pitchFamily="2" charset="-122"/>
                    <a:cs typeface="Times New Roman" panose="02020603050405020304" pitchFamily="18" charset="0"/>
                  </a:rPr>
                  <a:t>，所以热流密度为</a:t>
                </a:r>
                <a:r>
                  <a:rPr lang="en-US" altLang="zh-CN" kern="100" dirty="0">
                    <a:latin typeface="等线" panose="02010600030101010101" pitchFamily="2" charset="-122"/>
                    <a:ea typeface="宋体" panose="02010600030101010101" pitchFamily="2" charset="-122"/>
                    <a:cs typeface="Times New Roman" panose="02020603050405020304" pitchFamily="18" charset="0"/>
                  </a:rPr>
                  <a:t>……</a:t>
                </a:r>
              </a:p>
              <a:p>
                <a:r>
                  <a:rPr lang="zh-CN" altLang="zh-CN" kern="100" dirty="0">
                    <a:latin typeface="等线" panose="02010600030101010101" pitchFamily="2" charset="-122"/>
                    <a:ea typeface="宋体" panose="02010600030101010101" pitchFamily="2" charset="-122"/>
                    <a:cs typeface="Times New Roman" panose="02020603050405020304" pitchFamily="18" charset="0"/>
                  </a:rPr>
                  <a:t>测量不同位置的温度分布，从而可以计算出温度梯度</a:t>
                </a:r>
                <a:r>
                  <a:rPr lang="en-US" altLang="zh-CN" i="0" kern="100">
                    <a:latin typeface="Cambria Math" panose="02040503050406030204" pitchFamily="18" charset="0"/>
                    <a:ea typeface="宋体" panose="02010600030101010101" pitchFamily="2" charset="-122"/>
                    <a:cs typeface="Times New Roman" panose="02020603050405020304" pitchFamily="18" charset="0"/>
                  </a:rPr>
                  <a:t>∇𝑇</a:t>
                </a:r>
                <a:r>
                  <a:rPr lang="zh-CN" altLang="en-US" dirty="0"/>
                  <a:t>，再根据傅里叶定律算出</a:t>
                </a:r>
                <a:r>
                  <a:rPr lang="en-US" altLang="zh-CN" dirty="0"/>
                  <a:t>……</a:t>
                </a:r>
              </a:p>
              <a:p>
                <a:endParaRPr lang="zh-CN" altLang="en-US" dirty="0"/>
              </a:p>
            </p:txBody>
          </p:sp>
        </mc:Fallback>
      </mc:AlternateContent>
      <p:sp>
        <p:nvSpPr>
          <p:cNvPr id="4" name="灯片编号占位符 3"/>
          <p:cNvSpPr>
            <a:spLocks noGrp="1"/>
          </p:cNvSpPr>
          <p:nvPr>
            <p:ph type="sldNum" sz="quarter" idx="10"/>
          </p:nvPr>
        </p:nvSpPr>
        <p:spPr/>
        <p:txBody>
          <a:bodyPr/>
          <a:lstStyle/>
          <a:p>
            <a:fld id="{D506962A-7EC4-4720-8263-ED55E6F24B90}" type="slidenum">
              <a:rPr lang="zh-CN" altLang="en-US" smtClean="0"/>
              <a:t>11</a:t>
            </a:fld>
            <a:endParaRPr lang="zh-CN" altLang="en-US"/>
          </a:p>
        </p:txBody>
      </p:sp>
    </p:spTree>
    <p:extLst>
      <p:ext uri="{BB962C8B-B14F-4D97-AF65-F5344CB8AC3E}">
        <p14:creationId xmlns:p14="http://schemas.microsoft.com/office/powerpoint/2010/main" val="860787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等线" panose="02010600030101010101" pitchFamily="2" charset="-122"/>
                <a:ea typeface="宋体" panose="02010600030101010101" pitchFamily="2" charset="-122"/>
                <a:cs typeface="Times New Roman" panose="02020603050405020304" pitchFamily="18" charset="0"/>
              </a:rPr>
              <a:t>与前两者不同，它是在没有温度梯度的平衡态求热导率，是一种平衡分子动力学模拟方法（简称</a:t>
            </a:r>
            <a:r>
              <a:rPr lang="en-US" altLang="zh-CN" kern="100" dirty="0">
                <a:latin typeface="等线" panose="02010600030101010101" pitchFamily="2" charset="-122"/>
                <a:ea typeface="宋体" panose="02010600030101010101" pitchFamily="2" charset="-122"/>
                <a:cs typeface="Times New Roman" panose="02020603050405020304" pitchFamily="18" charset="0"/>
              </a:rPr>
              <a:t>EMD</a:t>
            </a:r>
            <a:r>
              <a:rPr lang="zh-CN" altLang="zh-CN" kern="100" dirty="0">
                <a:latin typeface="等线" panose="02010600030101010101" pitchFamily="2" charset="-122"/>
                <a:ea typeface="宋体" panose="02010600030101010101" pitchFamily="2" charset="-122"/>
                <a:cs typeface="Times New Roman" panose="02020603050405020304" pitchFamily="18" charset="0"/>
              </a:rPr>
              <a:t>）</a:t>
            </a:r>
            <a:endParaRPr lang="en-US" altLang="zh-CN" kern="100" dirty="0">
              <a:latin typeface="等线" panose="02010600030101010101" pitchFamily="2" charset="-122"/>
              <a:ea typeface="宋体" panose="02010600030101010101" pitchFamily="2" charset="-122"/>
              <a:cs typeface="Times New Roman" panose="02020603050405020304" pitchFamily="18" charset="0"/>
            </a:endParaRPr>
          </a:p>
          <a:p>
            <a:r>
              <a:rPr lang="zh-CN" altLang="zh-CN" dirty="0">
                <a:solidFill>
                  <a:schemeClr val="tx1">
                    <a:lumMod val="65000"/>
                    <a:lumOff val="35000"/>
                  </a:schemeClr>
                </a:solidFill>
                <a:latin typeface="微软雅黑" charset="0"/>
                <a:ea typeface="微软雅黑" charset="0"/>
              </a:rPr>
              <a:t>傅里叶变换求解热导率扩散方程，线性响应性质</a:t>
            </a:r>
            <a:r>
              <a:rPr lang="zh-CN" altLang="en-US" dirty="0">
                <a:solidFill>
                  <a:schemeClr val="tx1">
                    <a:lumMod val="65000"/>
                    <a:lumOff val="35000"/>
                  </a:schemeClr>
                </a:solidFill>
                <a:latin typeface="微软雅黑" charset="0"/>
                <a:ea typeface="微软雅黑" charset="0"/>
              </a:rPr>
              <a:t>，</a:t>
            </a:r>
            <a:r>
              <a:rPr lang="zh-CN" altLang="zh-CN" dirty="0">
                <a:solidFill>
                  <a:schemeClr val="tx1">
                    <a:lumMod val="65000"/>
                    <a:lumOff val="35000"/>
                  </a:schemeClr>
                </a:solidFill>
                <a:latin typeface="微软雅黑" charset="0"/>
                <a:ea typeface="微软雅黑" charset="0"/>
              </a:rPr>
              <a:t>热导率可以表示为平衡态热流自关联函数在实空间的积分</a:t>
            </a:r>
            <a:r>
              <a:rPr lang="zh-CN" altLang="en-US" dirty="0">
                <a:solidFill>
                  <a:schemeClr val="tx1">
                    <a:lumMod val="65000"/>
                    <a:lumOff val="35000"/>
                  </a:schemeClr>
                </a:solidFill>
                <a:latin typeface="微软雅黑" charset="0"/>
                <a:ea typeface="微软雅黑" charset="0"/>
              </a:rPr>
              <a:t>：</a:t>
            </a:r>
            <a:endParaRPr lang="en-US" altLang="zh-CN" dirty="0">
              <a:solidFill>
                <a:schemeClr val="tx1">
                  <a:lumMod val="65000"/>
                  <a:lumOff val="35000"/>
                </a:schemeClr>
              </a:solidFill>
              <a:latin typeface="微软雅黑" charset="0"/>
              <a:ea typeface="微软雅黑" charset="0"/>
            </a:endParaRPr>
          </a:p>
          <a:p>
            <a:endParaRPr lang="zh-CN" altLang="en-US" dirty="0"/>
          </a:p>
        </p:txBody>
      </p:sp>
      <p:sp>
        <p:nvSpPr>
          <p:cNvPr id="4" name="灯片编号占位符 3"/>
          <p:cNvSpPr>
            <a:spLocks noGrp="1"/>
          </p:cNvSpPr>
          <p:nvPr>
            <p:ph type="sldNum" sz="quarter" idx="10"/>
          </p:nvPr>
        </p:nvSpPr>
        <p:spPr/>
        <p:txBody>
          <a:bodyPr/>
          <a:lstStyle/>
          <a:p>
            <a:fld id="{D506962A-7EC4-4720-8263-ED55E6F24B90}" type="slidenum">
              <a:rPr lang="zh-CN" altLang="en-US" smtClean="0"/>
              <a:t>12</a:t>
            </a:fld>
            <a:endParaRPr lang="zh-CN" altLang="en-US"/>
          </a:p>
        </p:txBody>
      </p:sp>
    </p:spTree>
    <p:extLst>
      <p:ext uri="{BB962C8B-B14F-4D97-AF65-F5344CB8AC3E}">
        <p14:creationId xmlns:p14="http://schemas.microsoft.com/office/powerpoint/2010/main" val="453669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建立</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规格的</a:t>
            </a:r>
            <a:r>
              <a:rPr lang="en-US" altLang="zh-CN" sz="1200" kern="1200" dirty="0" err="1">
                <a:solidFill>
                  <a:schemeClr val="tx1"/>
                </a:solidFill>
                <a:effectLst/>
                <a:latin typeface="+mn-lt"/>
                <a:ea typeface="+mn-ea"/>
                <a:cs typeface="+mn-cs"/>
              </a:rPr>
              <a:t>Ar</a:t>
            </a:r>
            <a:r>
              <a:rPr lang="zh-CN" altLang="zh-CN" sz="1200" kern="1200" dirty="0">
                <a:solidFill>
                  <a:schemeClr val="tx1"/>
                </a:solidFill>
                <a:effectLst/>
                <a:latin typeface="+mn-lt"/>
                <a:ea typeface="+mn-ea"/>
                <a:cs typeface="+mn-cs"/>
              </a:rPr>
              <a:t>晶体模型，采用</a:t>
            </a:r>
            <a:r>
              <a:rPr lang="en-US" altLang="zh-CN" sz="1200" kern="1200" dirty="0">
                <a:solidFill>
                  <a:schemeClr val="tx1"/>
                </a:solidFill>
                <a:effectLst/>
                <a:latin typeface="+mn-lt"/>
                <a:ea typeface="+mn-ea"/>
                <a:cs typeface="+mn-cs"/>
              </a:rPr>
              <a:t>Nose-Hoover</a:t>
            </a:r>
            <a:r>
              <a:rPr lang="zh-CN" altLang="zh-CN" sz="1200" kern="1200" dirty="0">
                <a:solidFill>
                  <a:schemeClr val="tx1"/>
                </a:solidFill>
                <a:effectLst/>
                <a:latin typeface="+mn-lt"/>
                <a:ea typeface="+mn-ea"/>
                <a:cs typeface="+mn-cs"/>
              </a:rPr>
              <a:t>热浴</a:t>
            </a:r>
            <a:r>
              <a:rPr lang="zh-CN" altLang="en-US" sz="1200" kern="1200" dirty="0">
                <a:solidFill>
                  <a:schemeClr val="tx1"/>
                </a:solidFill>
                <a:effectLst/>
                <a:latin typeface="+mn-lt"/>
                <a:ea typeface="+mn-ea"/>
                <a:cs typeface="+mn-cs"/>
              </a:rPr>
              <a:t>使体系处于</a:t>
            </a:r>
            <a:r>
              <a:rPr lang="en-US" altLang="zh-CN" sz="1200" kern="1200" dirty="0">
                <a:solidFill>
                  <a:schemeClr val="tx1"/>
                </a:solidFill>
                <a:effectLst/>
                <a:latin typeface="+mn-lt"/>
                <a:ea typeface="+mn-ea"/>
                <a:cs typeface="+mn-cs"/>
              </a:rPr>
              <a:t>NVT</a:t>
            </a:r>
            <a:r>
              <a:rPr lang="zh-CN" altLang="en-US" sz="1200" kern="1200" dirty="0">
                <a:solidFill>
                  <a:schemeClr val="tx1"/>
                </a:solidFill>
                <a:effectLst/>
                <a:latin typeface="+mn-lt"/>
                <a:ea typeface="+mn-ea"/>
                <a:cs typeface="+mn-cs"/>
              </a:rPr>
              <a:t>系综</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待</a:t>
            </a:r>
            <a:r>
              <a:rPr lang="zh-CN" altLang="zh-CN" sz="1200" kern="1200" dirty="0">
                <a:solidFill>
                  <a:schemeClr val="tx1"/>
                </a:solidFill>
                <a:effectLst/>
                <a:latin typeface="+mn-lt"/>
                <a:ea typeface="+mn-ea"/>
                <a:cs typeface="+mn-cs"/>
              </a:rPr>
              <a:t>体系达到设定的温度</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然后</a:t>
            </a:r>
            <a:r>
              <a:rPr lang="zh-CN" altLang="zh-CN" sz="1200" kern="1200" dirty="0">
                <a:solidFill>
                  <a:schemeClr val="tx1"/>
                </a:solidFill>
                <a:effectLst/>
                <a:latin typeface="+mn-lt"/>
                <a:ea typeface="+mn-ea"/>
                <a:cs typeface="+mn-cs"/>
              </a:rPr>
              <a:t>直接去掉热浴，使体系处于</a:t>
            </a:r>
            <a:r>
              <a:rPr lang="en-US" altLang="zh-CN" sz="1200" kern="1200" dirty="0">
                <a:solidFill>
                  <a:schemeClr val="tx1"/>
                </a:solidFill>
                <a:effectLst/>
                <a:latin typeface="+mn-lt"/>
                <a:ea typeface="+mn-ea"/>
                <a:cs typeface="+mn-cs"/>
              </a:rPr>
              <a:t>NVE</a:t>
            </a:r>
            <a:r>
              <a:rPr lang="zh-CN" altLang="zh-CN" sz="1200" kern="1200" dirty="0">
                <a:solidFill>
                  <a:schemeClr val="tx1"/>
                </a:solidFill>
                <a:effectLst/>
                <a:latin typeface="+mn-lt"/>
                <a:ea typeface="+mn-ea"/>
                <a:cs typeface="+mn-cs"/>
              </a:rPr>
              <a:t>系综，经过一段时间的演化，达到平衡态</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通过</a:t>
            </a:r>
            <a:r>
              <a:rPr lang="en-US" altLang="zh-CN" sz="1200" kern="1200" dirty="0">
                <a:solidFill>
                  <a:schemeClr val="tx1"/>
                </a:solidFill>
                <a:effectLst/>
                <a:latin typeface="+mn-lt"/>
                <a:ea typeface="+mn-ea"/>
                <a:cs typeface="+mn-cs"/>
              </a:rPr>
              <a:t>LAMMPS</a:t>
            </a:r>
            <a:r>
              <a:rPr lang="zh-CN" altLang="zh-CN" sz="1200" kern="1200" dirty="0">
                <a:solidFill>
                  <a:schemeClr val="tx1"/>
                </a:solidFill>
                <a:effectLst/>
                <a:latin typeface="+mn-lt"/>
                <a:ea typeface="+mn-ea"/>
                <a:cs typeface="+mn-cs"/>
              </a:rPr>
              <a:t>的自带功能，直接计算热流及其自关联函数，并积分得到热导率。</a:t>
            </a:r>
          </a:p>
          <a:p>
            <a:endParaRPr lang="zh-CN" altLang="en-US" dirty="0"/>
          </a:p>
        </p:txBody>
      </p:sp>
      <p:sp>
        <p:nvSpPr>
          <p:cNvPr id="4" name="灯片编号占位符 3"/>
          <p:cNvSpPr>
            <a:spLocks noGrp="1"/>
          </p:cNvSpPr>
          <p:nvPr>
            <p:ph type="sldNum" sz="quarter" idx="10"/>
          </p:nvPr>
        </p:nvSpPr>
        <p:spPr/>
        <p:txBody>
          <a:bodyPr/>
          <a:lstStyle/>
          <a:p>
            <a:fld id="{D506962A-7EC4-4720-8263-ED55E6F24B90}" type="slidenum">
              <a:rPr lang="zh-CN" altLang="en-US" smtClean="0"/>
              <a:t>13</a:t>
            </a:fld>
            <a:endParaRPr lang="zh-CN" altLang="en-US"/>
          </a:p>
        </p:txBody>
      </p:sp>
    </p:spTree>
    <p:extLst>
      <p:ext uri="{BB962C8B-B14F-4D97-AF65-F5344CB8AC3E}">
        <p14:creationId xmlns:p14="http://schemas.microsoft.com/office/powerpoint/2010/main" val="2450595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我们先用三种不同的方法计算热导率</a:t>
            </a:r>
          </a:p>
        </p:txBody>
      </p:sp>
      <p:sp>
        <p:nvSpPr>
          <p:cNvPr id="4" name="灯片编号占位符 3"/>
          <p:cNvSpPr>
            <a:spLocks noGrp="1"/>
          </p:cNvSpPr>
          <p:nvPr>
            <p:ph type="sldNum" sz="quarter" idx="10"/>
          </p:nvPr>
        </p:nvSpPr>
        <p:spPr/>
        <p:txBody>
          <a:bodyPr/>
          <a:lstStyle/>
          <a:p>
            <a:fld id="{D506962A-7EC4-4720-8263-ED55E6F24B90}" type="slidenum">
              <a:rPr lang="zh-CN" altLang="en-US" smtClean="0"/>
              <a:t>15</a:t>
            </a:fld>
            <a:endParaRPr lang="zh-CN" altLang="en-US"/>
          </a:p>
        </p:txBody>
      </p:sp>
    </p:spTree>
    <p:extLst>
      <p:ext uri="{BB962C8B-B14F-4D97-AF65-F5344CB8AC3E}">
        <p14:creationId xmlns:p14="http://schemas.microsoft.com/office/powerpoint/2010/main" val="553478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6556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585"/>
            <a:r>
              <a:rPr kumimoji="1" lang="zh-CN" altLang="en-US" sz="1333" dirty="0">
                <a:solidFill>
                  <a:srgbClr val="000000"/>
                </a:solidFill>
                <a:latin typeface="Century Gothic"/>
                <a:ea typeface="微软雅黑" charset="0"/>
              </a:rPr>
              <a:t>点击</a:t>
            </a:r>
            <a:r>
              <a:rPr kumimoji="1" lang="en-US" altLang="zh-CN" sz="1333" dirty="0">
                <a:solidFill>
                  <a:srgbClr val="000000"/>
                </a:solidFill>
                <a:latin typeface="Segoe UI Light" charset="0"/>
                <a:ea typeface="Segoe UI Light" charset="0"/>
                <a:cs typeface="Segoe UI Light" charset="0"/>
              </a:rPr>
              <a:t>Logo</a:t>
            </a:r>
            <a:r>
              <a:rPr kumimoji="1" lang="zh-CN" altLang="en-US" sz="1333" dirty="0">
                <a:solidFill>
                  <a:srgbClr val="000000"/>
                </a:solidFill>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84399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3882314" y="1181451"/>
            <a:ext cx="4495104" cy="4495104"/>
          </a:xfrm>
          <a:prstGeom prst="ellipse">
            <a:avLst/>
          </a:prstGeom>
        </p:spPr>
      </p:pic>
    </p:spTree>
    <p:extLst>
      <p:ext uri="{BB962C8B-B14F-4D97-AF65-F5344CB8AC3E}">
        <p14:creationId xmlns:p14="http://schemas.microsoft.com/office/powerpoint/2010/main" val="1872364496"/>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p:blipFill>
        <p:spPr>
          <a:xfrm>
            <a:off x="952455" y="-12701"/>
            <a:ext cx="10492980" cy="6858001"/>
          </a:xfrm>
          <a:prstGeom prst="rect">
            <a:avLst/>
          </a:prstGeom>
        </p:spPr>
      </p:pic>
    </p:spTree>
    <p:extLst>
      <p:ext uri="{BB962C8B-B14F-4D97-AF65-F5344CB8AC3E}">
        <p14:creationId xmlns:p14="http://schemas.microsoft.com/office/powerpoint/2010/main" val="4108975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p:blipFill>
        <p:spPr>
          <a:xfrm>
            <a:off x="8015258" y="-12700"/>
            <a:ext cx="4189442" cy="6858000"/>
          </a:xfrm>
          <a:prstGeom prst="rect">
            <a:avLst/>
          </a:prstGeom>
        </p:spPr>
      </p:pic>
    </p:spTree>
    <p:extLst>
      <p:ext uri="{BB962C8B-B14F-4D97-AF65-F5344CB8AC3E}">
        <p14:creationId xmlns:p14="http://schemas.microsoft.com/office/powerpoint/2010/main" val="2450075595"/>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p:blipFill>
        <p:spPr>
          <a:xfrm flipH="1">
            <a:off x="0" y="-12700"/>
            <a:ext cx="4189442" cy="6858000"/>
          </a:xfrm>
          <a:prstGeom prst="rect">
            <a:avLst/>
          </a:prstGeom>
        </p:spPr>
      </p:pic>
    </p:spTree>
    <p:extLst>
      <p:ext uri="{BB962C8B-B14F-4D97-AF65-F5344CB8AC3E}">
        <p14:creationId xmlns:p14="http://schemas.microsoft.com/office/powerpoint/2010/main" val="508101870"/>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p:blipFill>
        <p:spPr>
          <a:xfrm>
            <a:off x="7739212" y="0"/>
            <a:ext cx="4452788" cy="6862813"/>
          </a:xfrm>
          <a:prstGeom prst="rect">
            <a:avLst/>
          </a:prstGeom>
        </p:spPr>
      </p:pic>
    </p:spTree>
    <p:extLst>
      <p:ext uri="{BB962C8B-B14F-4D97-AF65-F5344CB8AC3E}">
        <p14:creationId xmlns:p14="http://schemas.microsoft.com/office/powerpoint/2010/main" val="207532741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charset="0"/>
                <a:ea typeface="Segoe UI Light" charset="0"/>
                <a:cs typeface="Segoe UI Light"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charset="0"/>
                <a:ea typeface="Segoe UI Light" charset="0"/>
                <a:cs typeface="Segoe UI Light" charset="0"/>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charset="0"/>
                <a:ea typeface="Segoe UI Light" charset="0"/>
                <a:cs typeface="Segoe UI Light" charset="0"/>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585"/>
            <a:r>
              <a:rPr lang="zh-CN" altLang="en-US" sz="1800" dirty="0">
                <a:solidFill>
                  <a:srgbClr val="FFFFFF"/>
                </a:solidFill>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defTabSz="609585">
              <a:lnSpc>
                <a:spcPct val="130000"/>
              </a:lnSpc>
            </a:pPr>
            <a:r>
              <a:rPr lang="zh-CN" altLang="en-US" sz="1400" dirty="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行距</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背景图片出处</a:t>
            </a: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声明</a:t>
            </a:r>
            <a:endParaRPr lang="en-US" altLang="zh-CN" sz="1400" dirty="0">
              <a:solidFill>
                <a:srgbClr val="FFFFFF"/>
              </a:solidFill>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a:solidFill>
                  <a:srgbClr val="FFFFFF"/>
                </a:solidFill>
                <a:latin typeface="Segoe UI Light"/>
                <a:ea typeface="微软雅黑"/>
                <a:cs typeface="Segoe UI Light"/>
              </a:rPr>
              <a:t>英文 </a:t>
            </a:r>
            <a:r>
              <a:rPr lang="en-US" altLang="zh-CN" sz="1400" dirty="0">
                <a:solidFill>
                  <a:srgbClr val="FFFFFF"/>
                </a:solidFill>
                <a:latin typeface="Segoe UI Light" charset="0"/>
                <a:ea typeface="Segoe UI Light" charset="0"/>
                <a:cs typeface="Segoe UI Light" charset="0"/>
              </a:rPr>
              <a:t>Segoe UI</a:t>
            </a:r>
            <a:endParaRPr lang="zh-CN" altLang="en-US" sz="1400" dirty="0">
              <a:solidFill>
                <a:srgbClr val="FFFFFF"/>
              </a:solidFill>
              <a:latin typeface="Segoe UI Light" charset="0"/>
              <a:ea typeface="Segoe UI Light" charset="0"/>
              <a:cs typeface="Segoe UI Light" charset="0"/>
            </a:endParaRPr>
          </a:p>
          <a:p>
            <a:pPr>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中文 微软雅黑</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正文 </a:t>
            </a:r>
            <a:r>
              <a:rPr lang="en-US" altLang="zh-CN" sz="1400" dirty="0">
                <a:solidFill>
                  <a:srgbClr val="FFFFFF"/>
                </a:solidFill>
                <a:latin typeface="Segoe UI Light"/>
                <a:ea typeface="微软雅黑"/>
                <a:cs typeface="Segoe UI Light"/>
              </a:rPr>
              <a:t>1.3</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en-US" altLang="zh-CN" sz="1400" dirty="0" err="1">
                <a:solidFill>
                  <a:srgbClr val="FFFFFF"/>
                </a:solidFill>
                <a:latin typeface="Segoe UI Light"/>
                <a:ea typeface="微软雅黑"/>
                <a:cs typeface="Segoe UI Light"/>
              </a:rPr>
              <a:t>cn.bing.com</a:t>
            </a: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prstClr val="white"/>
                </a:solidFill>
                <a:latin typeface="Segoe UI Light"/>
                <a:ea typeface="微软雅黑" charset="0"/>
                <a:cs typeface="Segoe UI Light"/>
              </a:rPr>
              <a:t>OfficePLUS</a:t>
            </a:r>
            <a:endParaRPr lang="zh-CN" altLang="en-US" sz="1000" dirty="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143392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00290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79" r:id="rId3"/>
    <p:sldLayoutId id="2147483680" r:id="rId4"/>
    <p:sldLayoutId id="2147483681" r:id="rId5"/>
    <p:sldLayoutId id="2147483682" r:id="rId6"/>
    <p:sldLayoutId id="2147483662" r:id="rId7"/>
    <p:sldLayoutId id="2147483664" r:id="rId8"/>
    <p:sldLayoutId id="2147483663" r:id="rId9"/>
    <p:sldLayoutId id="214748366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3.jpe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6.jpe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31.jpe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3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34.jpe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34.jpeg"/></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image" Target="../media/image39.jpe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image" Target="../media/image39.jpeg"/><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openxmlformats.org/officeDocument/2006/relationships/image" Target="../media/image45.png"/><Relationship Id="rId4" Type="http://schemas.openxmlformats.org/officeDocument/2006/relationships/image" Target="../media/image40.jpeg"/></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5.xml"/><Relationship Id="rId6" Type="http://schemas.openxmlformats.org/officeDocument/2006/relationships/image" Target="../media/image49.png"/><Relationship Id="rId5" Type="http://schemas.openxmlformats.org/officeDocument/2006/relationships/image" Target="../media/image41.jpeg"/><Relationship Id="rId4" Type="http://schemas.openxmlformats.org/officeDocument/2006/relationships/image" Target="../media/image47.png"/></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52.png"/></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42.jpeg"/><Relationship Id="rId4" Type="http://schemas.openxmlformats.org/officeDocument/2006/relationships/image" Target="../media/image5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44.jpeg"/></Relationships>
</file>

<file path=ppt/slides/_rels/slide43.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35.xml"/><Relationship Id="rId1" Type="http://schemas.openxmlformats.org/officeDocument/2006/relationships/slideLayout" Target="../slideLayouts/slideLayout5.xml"/><Relationship Id="rId5" Type="http://schemas.openxmlformats.org/officeDocument/2006/relationships/image" Target="../media/image62.png"/><Relationship Id="rId4" Type="http://schemas.openxmlformats.org/officeDocument/2006/relationships/image" Target="../media/image47.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00.png"/><Relationship Id="rId4" Type="http://schemas.openxmlformats.org/officeDocument/2006/relationships/image" Target="../media/image1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6403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3789253" y="729441"/>
            <a:ext cx="4902304" cy="769441"/>
          </a:xfrm>
          <a:prstGeom prst="rect">
            <a:avLst/>
          </a:prstGeom>
        </p:spPr>
        <p:txBody>
          <a:bodyPr wrap="none">
            <a:spAutoFit/>
          </a:bodyPr>
          <a:lstStyle/>
          <a:p>
            <a:r>
              <a:rPr lang="en-US" altLang="zh-CN" sz="4400" kern="100" dirty="0">
                <a:latin typeface="+mn-ea"/>
                <a:cs typeface="Times New Roman" panose="02020603050405020304" pitchFamily="18" charset="0"/>
              </a:rPr>
              <a:t>Muller </a:t>
            </a:r>
            <a:r>
              <a:rPr lang="en-US" altLang="zh-CN" sz="4400" kern="100" dirty="0" err="1">
                <a:latin typeface="+mn-ea"/>
                <a:cs typeface="Times New Roman" panose="02020603050405020304" pitchFamily="18" charset="0"/>
              </a:rPr>
              <a:t>Plathe</a:t>
            </a:r>
            <a:r>
              <a:rPr lang="zh-CN" altLang="en-US" sz="4400" kern="100" dirty="0">
                <a:latin typeface="+mn-ea"/>
                <a:cs typeface="Times New Roman" panose="02020603050405020304" pitchFamily="18" charset="0"/>
              </a:rPr>
              <a:t>方法</a:t>
            </a:r>
            <a:endParaRPr lang="zh-CN" altLang="zh-CN" sz="3600" kern="100" dirty="0">
              <a:latin typeface="+mn-ea"/>
              <a:cs typeface="Times New Roman" panose="02020603050405020304" pitchFamily="18" charset="0"/>
            </a:endParaRPr>
          </a:p>
        </p:txBody>
      </p:sp>
      <p:sp>
        <p:nvSpPr>
          <p:cNvPr id="61" name="矩形 60">
            <a:extLst>
              <a:ext uri="{FF2B5EF4-FFF2-40B4-BE49-F238E27FC236}">
                <a16:creationId xmlns:a16="http://schemas.microsoft.com/office/drawing/2014/main" id="{B7AC5DB0-FABE-4944-B8FF-37DE97D948B1}"/>
              </a:ext>
            </a:extLst>
          </p:cNvPr>
          <p:cNvSpPr/>
          <p:nvPr/>
        </p:nvSpPr>
        <p:spPr>
          <a:xfrm>
            <a:off x="0" y="60523"/>
            <a:ext cx="1940724" cy="307777"/>
          </a:xfrm>
          <a:prstGeom prst="rect">
            <a:avLst/>
          </a:prstGeom>
        </p:spPr>
        <p:txBody>
          <a:bodyPr wrap="none">
            <a:spAutoFit/>
          </a:bodyPr>
          <a:lstStyle/>
          <a:p>
            <a:r>
              <a:rPr lang="en-US" altLang="zh-CN" sz="1400" b="1" dirty="0">
                <a:latin typeface="+mn-ea"/>
              </a:rPr>
              <a:t>PART TWO </a:t>
            </a:r>
            <a:r>
              <a:rPr lang="zh-CN" altLang="en-US" sz="1400" b="1" dirty="0"/>
              <a:t>实验原理</a:t>
            </a:r>
          </a:p>
        </p:txBody>
      </p:sp>
      <p:sp>
        <p:nvSpPr>
          <p:cNvPr id="62" name="椭圆 61">
            <a:extLst>
              <a:ext uri="{FF2B5EF4-FFF2-40B4-BE49-F238E27FC236}">
                <a16:creationId xmlns:a16="http://schemas.microsoft.com/office/drawing/2014/main" id="{D7CC9982-0AEB-452D-BA84-C2D8EA36279A}"/>
              </a:ext>
            </a:extLst>
          </p:cNvPr>
          <p:cNvSpPr/>
          <p:nvPr/>
        </p:nvSpPr>
        <p:spPr>
          <a:xfrm>
            <a:off x="1887924"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8" name="矩形 7">
            <a:extLst>
              <a:ext uri="{FF2B5EF4-FFF2-40B4-BE49-F238E27FC236}">
                <a16:creationId xmlns:a16="http://schemas.microsoft.com/office/drawing/2014/main" id="{769382CC-FEF0-4881-B721-E80359892FF4}"/>
              </a:ext>
            </a:extLst>
          </p:cNvPr>
          <p:cNvSpPr/>
          <p:nvPr/>
        </p:nvSpPr>
        <p:spPr>
          <a:xfrm>
            <a:off x="3866158" y="2110845"/>
            <a:ext cx="7039406" cy="452432"/>
          </a:xfrm>
          <a:prstGeom prst="rect">
            <a:avLst/>
          </a:prstGeom>
        </p:spPr>
        <p:txBody>
          <a:bodyPr wrap="square">
            <a:spAutoFit/>
          </a:bodyPr>
          <a:lstStyle/>
          <a:p>
            <a:pPr lvl="0">
              <a:lnSpc>
                <a:spcPct val="130000"/>
              </a:lnSpc>
            </a:pPr>
            <a:r>
              <a:rPr lang="en-US" altLang="zh-CN" dirty="0">
                <a:solidFill>
                  <a:schemeClr val="tx1">
                    <a:lumMod val="65000"/>
                    <a:lumOff val="35000"/>
                  </a:schemeClr>
                </a:solidFill>
                <a:latin typeface="微软雅黑" charset="0"/>
                <a:ea typeface="微软雅黑" charset="0"/>
              </a:rPr>
              <a:t>10</a:t>
            </a:r>
            <a:r>
              <a:rPr lang="zh-CN" altLang="zh-CN" dirty="0">
                <a:solidFill>
                  <a:schemeClr val="tx1">
                    <a:lumMod val="65000"/>
                    <a:lumOff val="35000"/>
                  </a:schemeClr>
                </a:solidFill>
                <a:latin typeface="微软雅黑" charset="0"/>
                <a:ea typeface="微软雅黑" charset="0"/>
              </a:rPr>
              <a:t>×</a:t>
            </a:r>
            <a:r>
              <a:rPr lang="en-US" altLang="zh-CN" dirty="0">
                <a:solidFill>
                  <a:schemeClr val="tx1">
                    <a:lumMod val="65000"/>
                    <a:lumOff val="35000"/>
                  </a:schemeClr>
                </a:solidFill>
                <a:latin typeface="微软雅黑" charset="0"/>
                <a:ea typeface="微软雅黑" charset="0"/>
              </a:rPr>
              <a:t>10</a:t>
            </a:r>
            <a:r>
              <a:rPr lang="zh-CN" altLang="zh-CN" dirty="0">
                <a:solidFill>
                  <a:schemeClr val="tx1">
                    <a:lumMod val="65000"/>
                    <a:lumOff val="35000"/>
                  </a:schemeClr>
                </a:solidFill>
                <a:latin typeface="微软雅黑" charset="0"/>
                <a:ea typeface="微软雅黑" charset="0"/>
              </a:rPr>
              <a:t>×</a:t>
            </a:r>
            <a:r>
              <a:rPr lang="en-US" altLang="zh-CN" dirty="0">
                <a:solidFill>
                  <a:schemeClr val="tx1">
                    <a:lumMod val="65000"/>
                    <a:lumOff val="35000"/>
                  </a:schemeClr>
                </a:solidFill>
                <a:latin typeface="微软雅黑" charset="0"/>
                <a:ea typeface="微软雅黑" charset="0"/>
              </a:rPr>
              <a:t>20</a:t>
            </a:r>
            <a:r>
              <a:rPr lang="zh-CN" altLang="zh-CN" dirty="0">
                <a:solidFill>
                  <a:schemeClr val="tx1">
                    <a:lumMod val="65000"/>
                    <a:lumOff val="35000"/>
                  </a:schemeClr>
                </a:solidFill>
                <a:latin typeface="微软雅黑" charset="0"/>
                <a:ea typeface="微软雅黑" charset="0"/>
              </a:rPr>
              <a:t>规格的</a:t>
            </a:r>
            <a:r>
              <a:rPr lang="en-US" altLang="zh-CN" dirty="0" err="1">
                <a:solidFill>
                  <a:schemeClr val="tx1">
                    <a:lumMod val="65000"/>
                    <a:lumOff val="35000"/>
                  </a:schemeClr>
                </a:solidFill>
                <a:latin typeface="微软雅黑" charset="0"/>
                <a:ea typeface="微软雅黑" charset="0"/>
              </a:rPr>
              <a:t>Ar</a:t>
            </a:r>
            <a:r>
              <a:rPr lang="zh-CN" altLang="zh-CN" dirty="0">
                <a:solidFill>
                  <a:schemeClr val="tx1">
                    <a:lumMod val="65000"/>
                    <a:lumOff val="35000"/>
                  </a:schemeClr>
                </a:solidFill>
                <a:latin typeface="微软雅黑" charset="0"/>
                <a:ea typeface="微软雅黑" charset="0"/>
              </a:rPr>
              <a:t>晶体</a:t>
            </a:r>
            <a:r>
              <a:rPr lang="zh-CN" altLang="en-US" dirty="0">
                <a:solidFill>
                  <a:schemeClr val="tx1">
                    <a:lumMod val="65000"/>
                    <a:lumOff val="35000"/>
                  </a:schemeClr>
                </a:solidFill>
                <a:latin typeface="微软雅黑" charset="0"/>
                <a:ea typeface="微软雅黑" charset="0"/>
              </a:rPr>
              <a:t>体系</a:t>
            </a:r>
          </a:p>
        </p:txBody>
      </p:sp>
      <p:sp>
        <p:nvSpPr>
          <p:cNvPr id="9" name="矩形 8">
            <a:extLst>
              <a:ext uri="{FF2B5EF4-FFF2-40B4-BE49-F238E27FC236}">
                <a16:creationId xmlns:a16="http://schemas.microsoft.com/office/drawing/2014/main" id="{27ABC0E5-10B0-439A-941E-CBA4D011AD37}"/>
              </a:ext>
            </a:extLst>
          </p:cNvPr>
          <p:cNvSpPr/>
          <p:nvPr/>
        </p:nvSpPr>
        <p:spPr>
          <a:xfrm>
            <a:off x="3866158" y="2974132"/>
            <a:ext cx="7039406" cy="452432"/>
          </a:xfrm>
          <a:prstGeom prst="rect">
            <a:avLst/>
          </a:prstGeom>
        </p:spPr>
        <p:txBody>
          <a:bodyPr wrap="square">
            <a:spAutoFit/>
          </a:bodyPr>
          <a:lstStyle/>
          <a:p>
            <a:pPr>
              <a:lnSpc>
                <a:spcPct val="130000"/>
              </a:lnSpc>
            </a:pPr>
            <a:r>
              <a:rPr lang="zh-CN" altLang="zh-CN" dirty="0">
                <a:solidFill>
                  <a:schemeClr val="tx1">
                    <a:lumMod val="65000"/>
                    <a:lumOff val="35000"/>
                  </a:schemeClr>
                </a:solidFill>
                <a:latin typeface="微软雅黑" charset="0"/>
                <a:ea typeface="微软雅黑" charset="0"/>
              </a:rPr>
              <a:t>使体系处于</a:t>
            </a:r>
            <a:r>
              <a:rPr lang="en-US" altLang="zh-CN" dirty="0">
                <a:solidFill>
                  <a:schemeClr val="tx1">
                    <a:lumMod val="65000"/>
                    <a:lumOff val="35000"/>
                  </a:schemeClr>
                </a:solidFill>
                <a:latin typeface="微软雅黑" charset="0"/>
                <a:ea typeface="微软雅黑" charset="0"/>
              </a:rPr>
              <a:t>NVT</a:t>
            </a:r>
            <a:r>
              <a:rPr lang="zh-CN" altLang="zh-CN" dirty="0">
                <a:solidFill>
                  <a:schemeClr val="tx1">
                    <a:lumMod val="65000"/>
                    <a:lumOff val="35000"/>
                  </a:schemeClr>
                </a:solidFill>
                <a:latin typeface="微软雅黑" charset="0"/>
                <a:ea typeface="微软雅黑" charset="0"/>
              </a:rPr>
              <a:t>系综</a:t>
            </a:r>
            <a:r>
              <a:rPr lang="zh-CN" altLang="en-US" dirty="0">
                <a:solidFill>
                  <a:schemeClr val="tx1">
                    <a:lumMod val="65000"/>
                    <a:lumOff val="35000"/>
                  </a:schemeClr>
                </a:solidFill>
                <a:latin typeface="微软雅黑" charset="0"/>
                <a:ea typeface="微软雅黑" charset="0"/>
              </a:rPr>
              <a:t>：</a:t>
            </a:r>
            <a:r>
              <a:rPr lang="en-US" altLang="zh-CN" dirty="0">
                <a:solidFill>
                  <a:schemeClr val="tx1">
                    <a:lumMod val="65000"/>
                    <a:lumOff val="35000"/>
                  </a:schemeClr>
                </a:solidFill>
                <a:latin typeface="微软雅黑" charset="0"/>
                <a:ea typeface="微软雅黑" charset="0"/>
              </a:rPr>
              <a:t>Nose-Hoover</a:t>
            </a:r>
            <a:r>
              <a:rPr lang="zh-CN" altLang="zh-CN" dirty="0">
                <a:solidFill>
                  <a:schemeClr val="tx1">
                    <a:lumMod val="65000"/>
                    <a:lumOff val="35000"/>
                  </a:schemeClr>
                </a:solidFill>
                <a:latin typeface="微软雅黑" charset="0"/>
                <a:ea typeface="微软雅黑" charset="0"/>
              </a:rPr>
              <a:t>热浴，使体系达到设定的温度</a:t>
            </a:r>
          </a:p>
        </p:txBody>
      </p:sp>
      <p:sp>
        <p:nvSpPr>
          <p:cNvPr id="10" name="矩形 9">
            <a:extLst>
              <a:ext uri="{FF2B5EF4-FFF2-40B4-BE49-F238E27FC236}">
                <a16:creationId xmlns:a16="http://schemas.microsoft.com/office/drawing/2014/main" id="{3FDC2AB0-52D5-427B-93DE-19F4AB9A13C4}"/>
              </a:ext>
            </a:extLst>
          </p:cNvPr>
          <p:cNvSpPr/>
          <p:nvPr/>
        </p:nvSpPr>
        <p:spPr>
          <a:xfrm>
            <a:off x="3866158" y="3805643"/>
            <a:ext cx="7039406" cy="777457"/>
          </a:xfrm>
          <a:prstGeom prst="rect">
            <a:avLst/>
          </a:prstGeom>
        </p:spPr>
        <p:txBody>
          <a:bodyPr wrap="square">
            <a:spAutoFit/>
          </a:bodyPr>
          <a:lstStyle/>
          <a:p>
            <a:pPr lvl="0">
              <a:lnSpc>
                <a:spcPct val="130000"/>
              </a:lnSpc>
            </a:pPr>
            <a:r>
              <a:rPr lang="zh-CN" altLang="zh-CN" dirty="0">
                <a:solidFill>
                  <a:schemeClr val="tx1">
                    <a:lumMod val="65000"/>
                    <a:lumOff val="35000"/>
                  </a:schemeClr>
                </a:solidFill>
                <a:latin typeface="微软雅黑" charset="0"/>
                <a:ea typeface="微软雅黑" charset="0"/>
              </a:rPr>
              <a:t>使体系处于</a:t>
            </a:r>
            <a:r>
              <a:rPr lang="en-US" altLang="zh-CN" dirty="0">
                <a:solidFill>
                  <a:schemeClr val="tx1">
                    <a:lumMod val="65000"/>
                    <a:lumOff val="35000"/>
                  </a:schemeClr>
                </a:solidFill>
                <a:latin typeface="微软雅黑" charset="0"/>
                <a:ea typeface="微软雅黑" charset="0"/>
              </a:rPr>
              <a:t>NVE</a:t>
            </a:r>
            <a:r>
              <a:rPr lang="zh-CN" altLang="zh-CN" dirty="0">
                <a:solidFill>
                  <a:schemeClr val="tx1">
                    <a:lumMod val="65000"/>
                    <a:lumOff val="35000"/>
                  </a:schemeClr>
                </a:solidFill>
                <a:latin typeface="微软雅黑" charset="0"/>
                <a:ea typeface="微软雅黑" charset="0"/>
              </a:rPr>
              <a:t>系综</a:t>
            </a:r>
            <a:r>
              <a:rPr lang="zh-CN" altLang="en-US" dirty="0">
                <a:solidFill>
                  <a:schemeClr val="tx1">
                    <a:lumMod val="65000"/>
                    <a:lumOff val="35000"/>
                  </a:schemeClr>
                </a:solidFill>
                <a:latin typeface="微软雅黑" charset="0"/>
                <a:ea typeface="微软雅黑" charset="0"/>
              </a:rPr>
              <a:t>：</a:t>
            </a:r>
            <a:r>
              <a:rPr lang="zh-CN" altLang="zh-CN" dirty="0">
                <a:solidFill>
                  <a:schemeClr val="tx1">
                    <a:lumMod val="65000"/>
                    <a:lumOff val="35000"/>
                  </a:schemeClr>
                </a:solidFill>
                <a:latin typeface="微软雅黑" charset="0"/>
                <a:ea typeface="微软雅黑" charset="0"/>
              </a:rPr>
              <a:t>沿着</a:t>
            </a:r>
            <a:r>
              <a:rPr lang="en-US" altLang="zh-CN" dirty="0">
                <a:solidFill>
                  <a:schemeClr val="tx1">
                    <a:lumMod val="65000"/>
                    <a:lumOff val="35000"/>
                  </a:schemeClr>
                </a:solidFill>
                <a:latin typeface="微软雅黑" charset="0"/>
                <a:ea typeface="微软雅黑" charset="0"/>
              </a:rPr>
              <a:t>z</a:t>
            </a:r>
            <a:r>
              <a:rPr lang="zh-CN" altLang="zh-CN" dirty="0">
                <a:solidFill>
                  <a:schemeClr val="tx1">
                    <a:lumMod val="65000"/>
                    <a:lumOff val="35000"/>
                  </a:schemeClr>
                </a:solidFill>
                <a:latin typeface="微软雅黑" charset="0"/>
                <a:ea typeface="微软雅黑" charset="0"/>
              </a:rPr>
              <a:t>方向选取高温区和低温区，</a:t>
            </a:r>
            <a:r>
              <a:rPr lang="zh-CN" altLang="en-US" dirty="0">
                <a:solidFill>
                  <a:schemeClr val="tx1">
                    <a:lumMod val="65000"/>
                    <a:lumOff val="35000"/>
                  </a:schemeClr>
                </a:solidFill>
                <a:latin typeface="微软雅黑" charset="0"/>
                <a:ea typeface="微软雅黑" charset="0"/>
              </a:rPr>
              <a:t>交</a:t>
            </a:r>
            <a:r>
              <a:rPr lang="zh-CN" altLang="zh-CN" dirty="0">
                <a:solidFill>
                  <a:schemeClr val="tx1">
                    <a:lumMod val="65000"/>
                    <a:lumOff val="35000"/>
                  </a:schemeClr>
                </a:solidFill>
                <a:latin typeface="微软雅黑" charset="0"/>
                <a:ea typeface="微软雅黑" charset="0"/>
              </a:rPr>
              <a:t>换高温区能量最低的粒子和低温区能量最高的粒子动量</a:t>
            </a: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222799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3789253" y="729441"/>
            <a:ext cx="4902304" cy="769441"/>
          </a:xfrm>
          <a:prstGeom prst="rect">
            <a:avLst/>
          </a:prstGeom>
        </p:spPr>
        <p:txBody>
          <a:bodyPr wrap="none">
            <a:spAutoFit/>
          </a:bodyPr>
          <a:lstStyle/>
          <a:p>
            <a:r>
              <a:rPr lang="en-US" altLang="zh-CN" sz="4400" kern="100" dirty="0">
                <a:latin typeface="+mn-ea"/>
                <a:cs typeface="Times New Roman" panose="02020603050405020304" pitchFamily="18" charset="0"/>
              </a:rPr>
              <a:t>Muller </a:t>
            </a:r>
            <a:r>
              <a:rPr lang="en-US" altLang="zh-CN" sz="4400" kern="100" dirty="0" err="1">
                <a:latin typeface="+mn-ea"/>
                <a:cs typeface="Times New Roman" panose="02020603050405020304" pitchFamily="18" charset="0"/>
              </a:rPr>
              <a:t>Plathe</a:t>
            </a:r>
            <a:r>
              <a:rPr lang="zh-CN" altLang="en-US" sz="4400" kern="100" dirty="0">
                <a:latin typeface="+mn-ea"/>
                <a:cs typeface="Times New Roman" panose="02020603050405020304" pitchFamily="18" charset="0"/>
              </a:rPr>
              <a:t>方法</a:t>
            </a:r>
            <a:endParaRPr lang="zh-CN" altLang="zh-CN" sz="3600" kern="100" dirty="0">
              <a:latin typeface="+mn-ea"/>
              <a:cs typeface="Times New Roman" panose="02020603050405020304" pitchFamily="18" charset="0"/>
            </a:endParaRPr>
          </a:p>
        </p:txBody>
      </p:sp>
      <p:sp>
        <p:nvSpPr>
          <p:cNvPr id="61" name="矩形 60">
            <a:extLst>
              <a:ext uri="{FF2B5EF4-FFF2-40B4-BE49-F238E27FC236}">
                <a16:creationId xmlns:a16="http://schemas.microsoft.com/office/drawing/2014/main" id="{B7AC5DB0-FABE-4944-B8FF-37DE97D948B1}"/>
              </a:ext>
            </a:extLst>
          </p:cNvPr>
          <p:cNvSpPr/>
          <p:nvPr/>
        </p:nvSpPr>
        <p:spPr>
          <a:xfrm>
            <a:off x="0" y="60523"/>
            <a:ext cx="1940724" cy="307777"/>
          </a:xfrm>
          <a:prstGeom prst="rect">
            <a:avLst/>
          </a:prstGeom>
        </p:spPr>
        <p:txBody>
          <a:bodyPr wrap="none">
            <a:spAutoFit/>
          </a:bodyPr>
          <a:lstStyle/>
          <a:p>
            <a:r>
              <a:rPr lang="en-US" altLang="zh-CN" sz="1400" b="1" dirty="0">
                <a:latin typeface="+mn-ea"/>
              </a:rPr>
              <a:t>PART TWO </a:t>
            </a:r>
            <a:r>
              <a:rPr lang="zh-CN" altLang="en-US" sz="1400" b="1" dirty="0"/>
              <a:t>实验原理</a:t>
            </a:r>
          </a:p>
        </p:txBody>
      </p:sp>
      <p:sp>
        <p:nvSpPr>
          <p:cNvPr id="62" name="椭圆 61">
            <a:extLst>
              <a:ext uri="{FF2B5EF4-FFF2-40B4-BE49-F238E27FC236}">
                <a16:creationId xmlns:a16="http://schemas.microsoft.com/office/drawing/2014/main" id="{D7CC9982-0AEB-452D-BA84-C2D8EA36279A}"/>
              </a:ext>
            </a:extLst>
          </p:cNvPr>
          <p:cNvSpPr/>
          <p:nvPr/>
        </p:nvSpPr>
        <p:spPr>
          <a:xfrm>
            <a:off x="1887924"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769382CC-FEF0-4881-B721-E80359892FF4}"/>
                  </a:ext>
                </a:extLst>
              </p:cNvPr>
              <p:cNvSpPr/>
              <p:nvPr/>
            </p:nvSpPr>
            <p:spPr>
              <a:xfrm>
                <a:off x="3866158" y="3065279"/>
                <a:ext cx="7039406" cy="656718"/>
              </a:xfrm>
              <a:prstGeom prst="rect">
                <a:avLst/>
              </a:prstGeom>
            </p:spPr>
            <p:txBody>
              <a:bodyPr wrap="square">
                <a:spAutoFit/>
              </a:bodyPr>
              <a:lstStyle/>
              <a:p>
                <a:pPr lvl="0">
                  <a:lnSpc>
                    <a:spcPct val="130000"/>
                  </a:lnSpc>
                </a:pPr>
                <a:r>
                  <a:rPr lang="zh-CN" altLang="zh-CN" dirty="0">
                    <a:solidFill>
                      <a:schemeClr val="tx1">
                        <a:lumMod val="65000"/>
                        <a:lumOff val="35000"/>
                      </a:schemeClr>
                    </a:solidFill>
                    <a:latin typeface="微软雅黑" charset="0"/>
                    <a:ea typeface="微软雅黑" charset="0"/>
                  </a:rPr>
                  <a:t>热源输出的功率</a:t>
                </a:r>
                <a:r>
                  <a:rPr lang="zh-CN" altLang="en-US" dirty="0">
                    <a:solidFill>
                      <a:schemeClr val="tx1">
                        <a:lumMod val="65000"/>
                        <a:lumOff val="35000"/>
                      </a:schemeClr>
                    </a:solidFill>
                    <a:latin typeface="微软雅黑" charset="0"/>
                    <a:ea typeface="微软雅黑" charset="0"/>
                  </a:rPr>
                  <a:t>（或</a:t>
                </a:r>
                <a:r>
                  <a:rPr lang="zh-CN" altLang="zh-CN" dirty="0">
                    <a:solidFill>
                      <a:schemeClr val="tx1">
                        <a:lumMod val="65000"/>
                        <a:lumOff val="35000"/>
                      </a:schemeClr>
                    </a:solidFill>
                    <a:latin typeface="微软雅黑" charset="0"/>
                    <a:ea typeface="微软雅黑" charset="0"/>
                  </a:rPr>
                  <a:t>热源产生的热流</a:t>
                </a:r>
                <a:r>
                  <a:rPr lang="zh-CN" altLang="en-US" dirty="0">
                    <a:solidFill>
                      <a:schemeClr val="tx1">
                        <a:lumMod val="65000"/>
                        <a:lumOff val="35000"/>
                      </a:schemeClr>
                    </a:solidFill>
                    <a:latin typeface="微软雅黑" charset="0"/>
                    <a:ea typeface="微软雅黑" charset="0"/>
                  </a:rPr>
                  <a:t>）：</a:t>
                </a:r>
                <a:r>
                  <a:rPr lang="zh-CN" altLang="zh-CN" dirty="0">
                    <a:solidFill>
                      <a:schemeClr val="tx1">
                        <a:lumMod val="65000"/>
                        <a:lumOff val="35000"/>
                      </a:schemeClr>
                    </a:solidFill>
                    <a:ea typeface="微软雅黑" charset="0"/>
                  </a:rPr>
                  <a:t> </a:t>
                </a:r>
                <a14:m>
                  <m:oMath xmlns:m="http://schemas.openxmlformats.org/officeDocument/2006/math">
                    <m:f>
                      <m:fPr>
                        <m:ctrlPr>
                          <a:rPr lang="zh-CN" altLang="zh-CN" i="1">
                            <a:solidFill>
                              <a:schemeClr val="tx1">
                                <a:lumMod val="65000"/>
                                <a:lumOff val="35000"/>
                              </a:schemeClr>
                            </a:solidFill>
                            <a:latin typeface="Cambria Math" panose="02040503050406030204" pitchFamily="18" charset="0"/>
                            <a:ea typeface="微软雅黑" charset="0"/>
                          </a:rPr>
                        </m:ctrlPr>
                      </m:fPr>
                      <m:num>
                        <m:r>
                          <a:rPr lang="en-US" altLang="zh-CN">
                            <a:solidFill>
                              <a:schemeClr val="tx1">
                                <a:lumMod val="65000"/>
                                <a:lumOff val="35000"/>
                              </a:schemeClr>
                            </a:solidFill>
                            <a:latin typeface="Cambria Math" panose="02040503050406030204" pitchFamily="18" charset="0"/>
                            <a:ea typeface="微软雅黑" charset="0"/>
                          </a:rPr>
                          <m:t>∆</m:t>
                        </m:r>
                        <m:r>
                          <a:rPr lang="en-US" altLang="zh-CN">
                            <a:solidFill>
                              <a:schemeClr val="tx1">
                                <a:lumMod val="65000"/>
                                <a:lumOff val="35000"/>
                              </a:schemeClr>
                            </a:solidFill>
                            <a:latin typeface="Cambria Math" panose="02040503050406030204" pitchFamily="18" charset="0"/>
                            <a:ea typeface="微软雅黑" charset="0"/>
                          </a:rPr>
                          <m:t>𝑒</m:t>
                        </m:r>
                      </m:num>
                      <m:den>
                        <m:sSub>
                          <m:sSubPr>
                            <m:ctrlPr>
                              <a:rPr lang="zh-CN" altLang="zh-CN" i="1">
                                <a:solidFill>
                                  <a:schemeClr val="tx1">
                                    <a:lumMod val="65000"/>
                                    <a:lumOff val="35000"/>
                                  </a:schemeClr>
                                </a:solidFill>
                                <a:latin typeface="Cambria Math" panose="02040503050406030204" pitchFamily="18" charset="0"/>
                                <a:ea typeface="微软雅黑" charset="0"/>
                              </a:rPr>
                            </m:ctrlPr>
                          </m:sSubPr>
                          <m:e>
                            <m:r>
                              <a:rPr lang="en-US" altLang="zh-CN">
                                <a:solidFill>
                                  <a:schemeClr val="tx1">
                                    <a:lumMod val="65000"/>
                                    <a:lumOff val="35000"/>
                                  </a:schemeClr>
                                </a:solidFill>
                                <a:latin typeface="Cambria Math" panose="02040503050406030204" pitchFamily="18" charset="0"/>
                                <a:ea typeface="微软雅黑" charset="0"/>
                              </a:rPr>
                              <m:t>𝑁</m:t>
                            </m:r>
                          </m:e>
                          <m:sub>
                            <m:r>
                              <a:rPr lang="en-US" altLang="zh-CN">
                                <a:solidFill>
                                  <a:schemeClr val="tx1">
                                    <a:lumMod val="65000"/>
                                    <a:lumOff val="35000"/>
                                  </a:schemeClr>
                                </a:solidFill>
                                <a:latin typeface="Cambria Math" panose="02040503050406030204" pitchFamily="18" charset="0"/>
                                <a:ea typeface="微软雅黑" charset="0"/>
                              </a:rPr>
                              <m:t>𝑆</m:t>
                            </m:r>
                          </m:sub>
                        </m:sSub>
                        <m:r>
                          <a:rPr lang="zh-CN" altLang="zh-CN">
                            <a:solidFill>
                              <a:schemeClr val="tx1">
                                <a:lumMod val="65000"/>
                                <a:lumOff val="35000"/>
                              </a:schemeClr>
                            </a:solidFill>
                            <a:latin typeface="Cambria Math" panose="02040503050406030204" pitchFamily="18" charset="0"/>
                            <a:ea typeface="微软雅黑" charset="0"/>
                          </a:rPr>
                          <m:t>·</m:t>
                        </m:r>
                        <m:r>
                          <a:rPr lang="en-US" altLang="zh-CN">
                            <a:solidFill>
                              <a:schemeClr val="tx1">
                                <a:lumMod val="65000"/>
                                <a:lumOff val="35000"/>
                              </a:schemeClr>
                            </a:solidFill>
                            <a:latin typeface="Cambria Math" panose="02040503050406030204" pitchFamily="18" charset="0"/>
                            <a:ea typeface="微软雅黑" charset="0"/>
                          </a:rPr>
                          <m:t>𝑑𝑡</m:t>
                        </m:r>
                      </m:den>
                    </m:f>
                  </m:oMath>
                </a14:m>
                <a:endParaRPr lang="zh-CN" altLang="en-US" dirty="0">
                  <a:solidFill>
                    <a:schemeClr val="tx1">
                      <a:lumMod val="65000"/>
                      <a:lumOff val="35000"/>
                    </a:schemeClr>
                  </a:solidFill>
                  <a:latin typeface="微软雅黑" charset="0"/>
                  <a:ea typeface="微软雅黑" charset="0"/>
                </a:endParaRPr>
              </a:p>
            </p:txBody>
          </p:sp>
        </mc:Choice>
        <mc:Fallback xmlns="">
          <p:sp>
            <p:nvSpPr>
              <p:cNvPr id="8" name="矩形 7">
                <a:extLst>
                  <a:ext uri="{FF2B5EF4-FFF2-40B4-BE49-F238E27FC236}">
                    <a16:creationId xmlns:a16="http://schemas.microsoft.com/office/drawing/2014/main" id="{769382CC-FEF0-4881-B721-E80359892FF4}"/>
                  </a:ext>
                </a:extLst>
              </p:cNvPr>
              <p:cNvSpPr>
                <a:spLocks noRot="1" noChangeAspect="1" noMove="1" noResize="1" noEditPoints="1" noAdjustHandles="1" noChangeArrowheads="1" noChangeShapeType="1" noTextEdit="1"/>
              </p:cNvSpPr>
              <p:nvPr/>
            </p:nvSpPr>
            <p:spPr>
              <a:xfrm>
                <a:off x="3866158" y="3065279"/>
                <a:ext cx="7039406" cy="656718"/>
              </a:xfrm>
              <a:prstGeom prst="rect">
                <a:avLst/>
              </a:prstGeom>
              <a:blipFill>
                <a:blip r:embed="rId3"/>
                <a:stretch>
                  <a:fillRect l="-6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27ABC0E5-10B0-439A-941E-CBA4D011AD37}"/>
                  </a:ext>
                </a:extLst>
              </p:cNvPr>
              <p:cNvSpPr/>
              <p:nvPr/>
            </p:nvSpPr>
            <p:spPr>
              <a:xfrm>
                <a:off x="3866158" y="3813145"/>
                <a:ext cx="7039406" cy="657552"/>
              </a:xfrm>
              <a:prstGeom prst="rect">
                <a:avLst/>
              </a:prstGeom>
            </p:spPr>
            <p:txBody>
              <a:bodyPr wrap="square">
                <a:spAutoFit/>
              </a:bodyPr>
              <a:lstStyle/>
              <a:p>
                <a:pPr>
                  <a:lnSpc>
                    <a:spcPct val="130000"/>
                  </a:lnSpc>
                </a:pPr>
                <a:r>
                  <a:rPr lang="zh-CN" altLang="zh-CN" dirty="0">
                    <a:solidFill>
                      <a:schemeClr val="tx1">
                        <a:lumMod val="65000"/>
                        <a:lumOff val="35000"/>
                      </a:schemeClr>
                    </a:solidFill>
                    <a:latin typeface="微软雅黑" charset="0"/>
                    <a:ea typeface="微软雅黑" charset="0"/>
                  </a:rPr>
                  <a:t>热流密度</a:t>
                </a:r>
                <a14:m>
                  <m:oMath xmlns:m="http://schemas.openxmlformats.org/officeDocument/2006/math">
                    <m:r>
                      <a:rPr lang="en-US" altLang="zh-CN">
                        <a:solidFill>
                          <a:schemeClr val="tx1">
                            <a:lumMod val="65000"/>
                            <a:lumOff val="35000"/>
                          </a:schemeClr>
                        </a:solidFill>
                        <a:latin typeface="Cambria Math" panose="02040503050406030204" pitchFamily="18" charset="0"/>
                        <a:ea typeface="微软雅黑" charset="0"/>
                      </a:rPr>
                      <m:t>𝐽</m:t>
                    </m:r>
                    <m:r>
                      <a:rPr lang="en-US" altLang="zh-CN">
                        <a:solidFill>
                          <a:schemeClr val="tx1">
                            <a:lumMod val="65000"/>
                            <a:lumOff val="35000"/>
                          </a:schemeClr>
                        </a:solidFill>
                        <a:latin typeface="Cambria Math" panose="02040503050406030204" pitchFamily="18" charset="0"/>
                        <a:ea typeface="微软雅黑" charset="0"/>
                      </a:rPr>
                      <m:t>=</m:t>
                    </m:r>
                    <m:f>
                      <m:fPr>
                        <m:ctrlPr>
                          <a:rPr lang="zh-CN" altLang="zh-CN" i="1">
                            <a:solidFill>
                              <a:schemeClr val="tx1">
                                <a:lumMod val="65000"/>
                                <a:lumOff val="35000"/>
                              </a:schemeClr>
                            </a:solidFill>
                            <a:latin typeface="Cambria Math" panose="02040503050406030204" pitchFamily="18" charset="0"/>
                            <a:ea typeface="微软雅黑" charset="0"/>
                          </a:rPr>
                        </m:ctrlPr>
                      </m:fPr>
                      <m:num>
                        <m:r>
                          <a:rPr lang="en-US" altLang="zh-CN">
                            <a:solidFill>
                              <a:schemeClr val="tx1">
                                <a:lumMod val="65000"/>
                                <a:lumOff val="35000"/>
                              </a:schemeClr>
                            </a:solidFill>
                            <a:latin typeface="Cambria Math" panose="02040503050406030204" pitchFamily="18" charset="0"/>
                            <a:ea typeface="微软雅黑" charset="0"/>
                          </a:rPr>
                          <m:t>∆</m:t>
                        </m:r>
                        <m:r>
                          <a:rPr lang="en-US" altLang="zh-CN">
                            <a:solidFill>
                              <a:schemeClr val="tx1">
                                <a:lumMod val="65000"/>
                                <a:lumOff val="35000"/>
                              </a:schemeClr>
                            </a:solidFill>
                            <a:latin typeface="Cambria Math" panose="02040503050406030204" pitchFamily="18" charset="0"/>
                            <a:ea typeface="微软雅黑" charset="0"/>
                          </a:rPr>
                          <m:t>𝑒</m:t>
                        </m:r>
                      </m:num>
                      <m:den>
                        <m:r>
                          <a:rPr lang="en-US" altLang="zh-CN">
                            <a:solidFill>
                              <a:schemeClr val="tx1">
                                <a:lumMod val="65000"/>
                                <a:lumOff val="35000"/>
                              </a:schemeClr>
                            </a:solidFill>
                            <a:latin typeface="Cambria Math" panose="02040503050406030204" pitchFamily="18" charset="0"/>
                            <a:ea typeface="微软雅黑" charset="0"/>
                          </a:rPr>
                          <m:t>2</m:t>
                        </m:r>
                        <m:r>
                          <a:rPr lang="en-US" altLang="zh-CN">
                            <a:solidFill>
                              <a:schemeClr val="tx1">
                                <a:lumMod val="65000"/>
                                <a:lumOff val="35000"/>
                              </a:schemeClr>
                            </a:solidFill>
                            <a:latin typeface="Cambria Math" panose="02040503050406030204" pitchFamily="18" charset="0"/>
                            <a:ea typeface="微软雅黑" charset="0"/>
                          </a:rPr>
                          <m:t>𝑆</m:t>
                        </m:r>
                        <m:r>
                          <a:rPr lang="zh-CN" altLang="zh-CN">
                            <a:solidFill>
                              <a:schemeClr val="tx1">
                                <a:lumMod val="65000"/>
                                <a:lumOff val="35000"/>
                              </a:schemeClr>
                            </a:solidFill>
                            <a:latin typeface="Cambria Math" panose="02040503050406030204" pitchFamily="18" charset="0"/>
                            <a:ea typeface="微软雅黑" charset="0"/>
                          </a:rPr>
                          <m:t>·</m:t>
                        </m:r>
                        <m:sSub>
                          <m:sSubPr>
                            <m:ctrlPr>
                              <a:rPr lang="zh-CN" altLang="zh-CN" i="1">
                                <a:solidFill>
                                  <a:schemeClr val="tx1">
                                    <a:lumMod val="65000"/>
                                    <a:lumOff val="35000"/>
                                  </a:schemeClr>
                                </a:solidFill>
                                <a:latin typeface="Cambria Math" panose="02040503050406030204" pitchFamily="18" charset="0"/>
                                <a:ea typeface="微软雅黑" charset="0"/>
                              </a:rPr>
                            </m:ctrlPr>
                          </m:sSubPr>
                          <m:e>
                            <m:r>
                              <a:rPr lang="en-US" altLang="zh-CN">
                                <a:solidFill>
                                  <a:schemeClr val="tx1">
                                    <a:lumMod val="65000"/>
                                    <a:lumOff val="35000"/>
                                  </a:schemeClr>
                                </a:solidFill>
                                <a:latin typeface="Cambria Math" panose="02040503050406030204" pitchFamily="18" charset="0"/>
                                <a:ea typeface="微软雅黑" charset="0"/>
                              </a:rPr>
                              <m:t>𝑁</m:t>
                            </m:r>
                          </m:e>
                          <m:sub>
                            <m:r>
                              <a:rPr lang="en-US" altLang="zh-CN">
                                <a:solidFill>
                                  <a:schemeClr val="tx1">
                                    <a:lumMod val="65000"/>
                                    <a:lumOff val="35000"/>
                                  </a:schemeClr>
                                </a:solidFill>
                                <a:latin typeface="Cambria Math" panose="02040503050406030204" pitchFamily="18" charset="0"/>
                                <a:ea typeface="微软雅黑" charset="0"/>
                              </a:rPr>
                              <m:t>𝑆</m:t>
                            </m:r>
                          </m:sub>
                        </m:sSub>
                        <m:r>
                          <a:rPr lang="zh-CN" altLang="zh-CN">
                            <a:solidFill>
                              <a:schemeClr val="tx1">
                                <a:lumMod val="65000"/>
                                <a:lumOff val="35000"/>
                              </a:schemeClr>
                            </a:solidFill>
                            <a:latin typeface="Cambria Math" panose="02040503050406030204" pitchFamily="18" charset="0"/>
                            <a:ea typeface="微软雅黑" charset="0"/>
                          </a:rPr>
                          <m:t>·</m:t>
                        </m:r>
                        <m:r>
                          <a:rPr lang="en-US" altLang="zh-CN">
                            <a:solidFill>
                              <a:schemeClr val="tx1">
                                <a:lumMod val="65000"/>
                                <a:lumOff val="35000"/>
                              </a:schemeClr>
                            </a:solidFill>
                            <a:latin typeface="Cambria Math" panose="02040503050406030204" pitchFamily="18" charset="0"/>
                            <a:ea typeface="微软雅黑" charset="0"/>
                          </a:rPr>
                          <m:t>𝑑𝑡</m:t>
                        </m:r>
                      </m:den>
                    </m:f>
                  </m:oMath>
                </a14:m>
                <a:endParaRPr lang="zh-CN" altLang="en-US" dirty="0">
                  <a:solidFill>
                    <a:schemeClr val="tx1">
                      <a:lumMod val="65000"/>
                      <a:lumOff val="35000"/>
                    </a:schemeClr>
                  </a:solidFill>
                  <a:latin typeface="微软雅黑" charset="0"/>
                  <a:ea typeface="微软雅黑" charset="0"/>
                </a:endParaRPr>
              </a:p>
            </p:txBody>
          </p:sp>
        </mc:Choice>
        <mc:Fallback xmlns="">
          <p:sp>
            <p:nvSpPr>
              <p:cNvPr id="9" name="矩形 8">
                <a:extLst>
                  <a:ext uri="{FF2B5EF4-FFF2-40B4-BE49-F238E27FC236}">
                    <a16:creationId xmlns:a16="http://schemas.microsoft.com/office/drawing/2014/main" id="{27ABC0E5-10B0-439A-941E-CBA4D011AD37}"/>
                  </a:ext>
                </a:extLst>
              </p:cNvPr>
              <p:cNvSpPr>
                <a:spLocks noRot="1" noChangeAspect="1" noMove="1" noResize="1" noEditPoints="1" noAdjustHandles="1" noChangeArrowheads="1" noChangeShapeType="1" noTextEdit="1"/>
              </p:cNvSpPr>
              <p:nvPr/>
            </p:nvSpPr>
            <p:spPr>
              <a:xfrm>
                <a:off x="3866158" y="3813145"/>
                <a:ext cx="7039406" cy="657552"/>
              </a:xfrm>
              <a:prstGeom prst="rect">
                <a:avLst/>
              </a:prstGeom>
              <a:blipFill>
                <a:blip r:embed="rId4"/>
                <a:stretch>
                  <a:fillRect l="-6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3FDC2AB0-52D5-427B-93DE-19F4AB9A13C4}"/>
                  </a:ext>
                </a:extLst>
              </p:cNvPr>
              <p:cNvSpPr/>
              <p:nvPr/>
            </p:nvSpPr>
            <p:spPr>
              <a:xfrm>
                <a:off x="3866158" y="4644656"/>
                <a:ext cx="7039406" cy="665054"/>
              </a:xfrm>
              <a:prstGeom prst="rect">
                <a:avLst/>
              </a:prstGeom>
            </p:spPr>
            <p:txBody>
              <a:bodyPr wrap="square">
                <a:spAutoFit/>
              </a:bodyPr>
              <a:lstStyle/>
              <a:p>
                <a:pPr lvl="0">
                  <a:lnSpc>
                    <a:spcPct val="130000"/>
                  </a:lnSpc>
                </a:pPr>
                <a:r>
                  <a:rPr lang="zh-CN" altLang="zh-CN" dirty="0">
                    <a:solidFill>
                      <a:schemeClr val="tx1">
                        <a:lumMod val="65000"/>
                        <a:lumOff val="35000"/>
                      </a:schemeClr>
                    </a:solidFill>
                    <a:latin typeface="微软雅黑" charset="0"/>
                    <a:ea typeface="微软雅黑" charset="0"/>
                  </a:rPr>
                  <a:t>利用傅里叶定律计算热导率：</a:t>
                </a:r>
                <a14:m>
                  <m:oMath xmlns:m="http://schemas.openxmlformats.org/officeDocument/2006/math">
                    <m:r>
                      <a:rPr lang="en-US" altLang="zh-CN">
                        <a:solidFill>
                          <a:schemeClr val="tx1">
                            <a:lumMod val="65000"/>
                            <a:lumOff val="35000"/>
                          </a:schemeClr>
                        </a:solidFill>
                        <a:latin typeface="Cambria Math" panose="02040503050406030204" pitchFamily="18" charset="0"/>
                        <a:ea typeface="微软雅黑" charset="0"/>
                      </a:rPr>
                      <m:t>𝜅</m:t>
                    </m:r>
                    <m:r>
                      <a:rPr lang="en-US" altLang="zh-CN">
                        <a:solidFill>
                          <a:schemeClr val="tx1">
                            <a:lumMod val="65000"/>
                            <a:lumOff val="35000"/>
                          </a:schemeClr>
                        </a:solidFill>
                        <a:latin typeface="Cambria Math" panose="02040503050406030204" pitchFamily="18" charset="0"/>
                        <a:ea typeface="微软雅黑" charset="0"/>
                      </a:rPr>
                      <m:t>=</m:t>
                    </m:r>
                    <m:d>
                      <m:dPr>
                        <m:begChr m:val="|"/>
                        <m:endChr m:val="|"/>
                        <m:ctrlPr>
                          <a:rPr lang="zh-CN" altLang="zh-CN" i="1">
                            <a:solidFill>
                              <a:schemeClr val="tx1">
                                <a:lumMod val="65000"/>
                                <a:lumOff val="35000"/>
                              </a:schemeClr>
                            </a:solidFill>
                            <a:latin typeface="Cambria Math" panose="02040503050406030204" pitchFamily="18" charset="0"/>
                            <a:ea typeface="微软雅黑" charset="0"/>
                          </a:rPr>
                        </m:ctrlPr>
                      </m:dPr>
                      <m:e>
                        <m:f>
                          <m:fPr>
                            <m:ctrlPr>
                              <a:rPr lang="zh-CN" altLang="zh-CN" i="1">
                                <a:solidFill>
                                  <a:schemeClr val="tx1">
                                    <a:lumMod val="65000"/>
                                    <a:lumOff val="35000"/>
                                  </a:schemeClr>
                                </a:solidFill>
                                <a:latin typeface="Cambria Math" panose="02040503050406030204" pitchFamily="18" charset="0"/>
                                <a:ea typeface="微软雅黑" charset="0"/>
                              </a:rPr>
                            </m:ctrlPr>
                          </m:fPr>
                          <m:num>
                            <m:r>
                              <a:rPr lang="en-US" altLang="zh-CN">
                                <a:solidFill>
                                  <a:schemeClr val="tx1">
                                    <a:lumMod val="65000"/>
                                    <a:lumOff val="35000"/>
                                  </a:schemeClr>
                                </a:solidFill>
                                <a:latin typeface="Cambria Math" panose="02040503050406030204" pitchFamily="18" charset="0"/>
                                <a:ea typeface="微软雅黑" charset="0"/>
                              </a:rPr>
                              <m:t>𝐽</m:t>
                            </m:r>
                          </m:num>
                          <m:den>
                            <m:r>
                              <m:rPr>
                                <m:sty m:val="p"/>
                              </m:rPr>
                              <a:rPr lang="en-US" altLang="zh-CN">
                                <a:solidFill>
                                  <a:schemeClr val="tx1">
                                    <a:lumMod val="65000"/>
                                    <a:lumOff val="35000"/>
                                  </a:schemeClr>
                                </a:solidFill>
                                <a:latin typeface="Cambria Math" panose="02040503050406030204" pitchFamily="18" charset="0"/>
                                <a:ea typeface="微软雅黑" charset="0"/>
                              </a:rPr>
                              <m:t>∇</m:t>
                            </m:r>
                            <m:r>
                              <a:rPr lang="en-US" altLang="zh-CN">
                                <a:solidFill>
                                  <a:schemeClr val="tx1">
                                    <a:lumMod val="65000"/>
                                    <a:lumOff val="35000"/>
                                  </a:schemeClr>
                                </a:solidFill>
                                <a:latin typeface="Cambria Math" panose="02040503050406030204" pitchFamily="18" charset="0"/>
                                <a:ea typeface="微软雅黑" charset="0"/>
                              </a:rPr>
                              <m:t>𝑇</m:t>
                            </m:r>
                          </m:den>
                        </m:f>
                      </m:e>
                    </m:d>
                    <m:r>
                      <a:rPr lang="en-US" altLang="zh-CN">
                        <a:solidFill>
                          <a:schemeClr val="tx1">
                            <a:lumMod val="65000"/>
                            <a:lumOff val="35000"/>
                          </a:schemeClr>
                        </a:solidFill>
                        <a:latin typeface="Cambria Math" panose="02040503050406030204" pitchFamily="18" charset="0"/>
                        <a:ea typeface="微软雅黑" charset="0"/>
                      </a:rPr>
                      <m:t>=</m:t>
                    </m:r>
                    <m:d>
                      <m:dPr>
                        <m:begChr m:val="|"/>
                        <m:endChr m:val="|"/>
                        <m:ctrlPr>
                          <a:rPr lang="zh-CN" altLang="zh-CN" i="1">
                            <a:solidFill>
                              <a:schemeClr val="tx1">
                                <a:lumMod val="65000"/>
                                <a:lumOff val="35000"/>
                              </a:schemeClr>
                            </a:solidFill>
                            <a:latin typeface="Cambria Math" panose="02040503050406030204" pitchFamily="18" charset="0"/>
                            <a:ea typeface="微软雅黑" charset="0"/>
                          </a:rPr>
                        </m:ctrlPr>
                      </m:dPr>
                      <m:e>
                        <m:f>
                          <m:fPr>
                            <m:ctrlPr>
                              <a:rPr lang="zh-CN" altLang="zh-CN" i="1">
                                <a:solidFill>
                                  <a:schemeClr val="tx1">
                                    <a:lumMod val="65000"/>
                                    <a:lumOff val="35000"/>
                                  </a:schemeClr>
                                </a:solidFill>
                                <a:latin typeface="Cambria Math" panose="02040503050406030204" pitchFamily="18" charset="0"/>
                                <a:ea typeface="微软雅黑" charset="0"/>
                              </a:rPr>
                            </m:ctrlPr>
                          </m:fPr>
                          <m:num>
                            <m:r>
                              <a:rPr lang="en-US" altLang="zh-CN">
                                <a:solidFill>
                                  <a:schemeClr val="tx1">
                                    <a:lumMod val="65000"/>
                                    <a:lumOff val="35000"/>
                                  </a:schemeClr>
                                </a:solidFill>
                                <a:latin typeface="Cambria Math" panose="02040503050406030204" pitchFamily="18" charset="0"/>
                                <a:ea typeface="微软雅黑" charset="0"/>
                              </a:rPr>
                              <m:t>∆</m:t>
                            </m:r>
                            <m:r>
                              <a:rPr lang="en-US" altLang="zh-CN">
                                <a:solidFill>
                                  <a:schemeClr val="tx1">
                                    <a:lumMod val="65000"/>
                                    <a:lumOff val="35000"/>
                                  </a:schemeClr>
                                </a:solidFill>
                                <a:latin typeface="Cambria Math" panose="02040503050406030204" pitchFamily="18" charset="0"/>
                                <a:ea typeface="微软雅黑" charset="0"/>
                              </a:rPr>
                              <m:t>𝑒</m:t>
                            </m:r>
                          </m:num>
                          <m:den>
                            <m:r>
                              <m:rPr>
                                <m:sty m:val="p"/>
                              </m:rPr>
                              <a:rPr lang="en-US" altLang="zh-CN">
                                <a:solidFill>
                                  <a:schemeClr val="tx1">
                                    <a:lumMod val="65000"/>
                                    <a:lumOff val="35000"/>
                                  </a:schemeClr>
                                </a:solidFill>
                                <a:latin typeface="Cambria Math" panose="02040503050406030204" pitchFamily="18" charset="0"/>
                                <a:ea typeface="微软雅黑" charset="0"/>
                              </a:rPr>
                              <m:t>∇</m:t>
                            </m:r>
                            <m:r>
                              <a:rPr lang="en-US" altLang="zh-CN">
                                <a:solidFill>
                                  <a:schemeClr val="tx1">
                                    <a:lumMod val="65000"/>
                                    <a:lumOff val="35000"/>
                                  </a:schemeClr>
                                </a:solidFill>
                                <a:latin typeface="Cambria Math" panose="02040503050406030204" pitchFamily="18" charset="0"/>
                                <a:ea typeface="微软雅黑" charset="0"/>
                              </a:rPr>
                              <m:t>𝑇</m:t>
                            </m:r>
                            <m:r>
                              <a:rPr lang="zh-CN" altLang="zh-CN">
                                <a:solidFill>
                                  <a:schemeClr val="tx1">
                                    <a:lumMod val="65000"/>
                                    <a:lumOff val="35000"/>
                                  </a:schemeClr>
                                </a:solidFill>
                                <a:latin typeface="Cambria Math" panose="02040503050406030204" pitchFamily="18" charset="0"/>
                                <a:ea typeface="微软雅黑" charset="0"/>
                              </a:rPr>
                              <m:t>·</m:t>
                            </m:r>
                            <m:r>
                              <a:rPr lang="en-US" altLang="zh-CN">
                                <a:solidFill>
                                  <a:schemeClr val="tx1">
                                    <a:lumMod val="65000"/>
                                    <a:lumOff val="35000"/>
                                  </a:schemeClr>
                                </a:solidFill>
                                <a:latin typeface="Cambria Math" panose="02040503050406030204" pitchFamily="18" charset="0"/>
                                <a:ea typeface="微软雅黑" charset="0"/>
                              </a:rPr>
                              <m:t>2</m:t>
                            </m:r>
                            <m:r>
                              <a:rPr lang="en-US" altLang="zh-CN">
                                <a:solidFill>
                                  <a:schemeClr val="tx1">
                                    <a:lumMod val="65000"/>
                                    <a:lumOff val="35000"/>
                                  </a:schemeClr>
                                </a:solidFill>
                                <a:latin typeface="Cambria Math" panose="02040503050406030204" pitchFamily="18" charset="0"/>
                                <a:ea typeface="微软雅黑" charset="0"/>
                              </a:rPr>
                              <m:t>𝑆</m:t>
                            </m:r>
                            <m:r>
                              <a:rPr lang="zh-CN" altLang="zh-CN">
                                <a:solidFill>
                                  <a:schemeClr val="tx1">
                                    <a:lumMod val="65000"/>
                                    <a:lumOff val="35000"/>
                                  </a:schemeClr>
                                </a:solidFill>
                                <a:latin typeface="Cambria Math" panose="02040503050406030204" pitchFamily="18" charset="0"/>
                                <a:ea typeface="微软雅黑" charset="0"/>
                              </a:rPr>
                              <m:t>·</m:t>
                            </m:r>
                            <m:sSub>
                              <m:sSubPr>
                                <m:ctrlPr>
                                  <a:rPr lang="zh-CN" altLang="zh-CN" i="1">
                                    <a:solidFill>
                                      <a:schemeClr val="tx1">
                                        <a:lumMod val="65000"/>
                                        <a:lumOff val="35000"/>
                                      </a:schemeClr>
                                    </a:solidFill>
                                    <a:latin typeface="Cambria Math" panose="02040503050406030204" pitchFamily="18" charset="0"/>
                                    <a:ea typeface="微软雅黑" charset="0"/>
                                  </a:rPr>
                                </m:ctrlPr>
                              </m:sSubPr>
                              <m:e>
                                <m:r>
                                  <a:rPr lang="en-US" altLang="zh-CN">
                                    <a:solidFill>
                                      <a:schemeClr val="tx1">
                                        <a:lumMod val="65000"/>
                                        <a:lumOff val="35000"/>
                                      </a:schemeClr>
                                    </a:solidFill>
                                    <a:latin typeface="Cambria Math" panose="02040503050406030204" pitchFamily="18" charset="0"/>
                                    <a:ea typeface="微软雅黑" charset="0"/>
                                  </a:rPr>
                                  <m:t>𝑁</m:t>
                                </m:r>
                              </m:e>
                              <m:sub>
                                <m:r>
                                  <a:rPr lang="en-US" altLang="zh-CN">
                                    <a:solidFill>
                                      <a:schemeClr val="tx1">
                                        <a:lumMod val="65000"/>
                                        <a:lumOff val="35000"/>
                                      </a:schemeClr>
                                    </a:solidFill>
                                    <a:latin typeface="Cambria Math" panose="02040503050406030204" pitchFamily="18" charset="0"/>
                                    <a:ea typeface="微软雅黑" charset="0"/>
                                  </a:rPr>
                                  <m:t>𝑆</m:t>
                                </m:r>
                              </m:sub>
                            </m:sSub>
                            <m:r>
                              <a:rPr lang="zh-CN" altLang="zh-CN">
                                <a:solidFill>
                                  <a:schemeClr val="tx1">
                                    <a:lumMod val="65000"/>
                                    <a:lumOff val="35000"/>
                                  </a:schemeClr>
                                </a:solidFill>
                                <a:latin typeface="Cambria Math" panose="02040503050406030204" pitchFamily="18" charset="0"/>
                                <a:ea typeface="微软雅黑" charset="0"/>
                              </a:rPr>
                              <m:t>·</m:t>
                            </m:r>
                            <m:r>
                              <a:rPr lang="en-US" altLang="zh-CN">
                                <a:solidFill>
                                  <a:schemeClr val="tx1">
                                    <a:lumMod val="65000"/>
                                    <a:lumOff val="35000"/>
                                  </a:schemeClr>
                                </a:solidFill>
                                <a:latin typeface="Cambria Math" panose="02040503050406030204" pitchFamily="18" charset="0"/>
                                <a:ea typeface="微软雅黑" charset="0"/>
                              </a:rPr>
                              <m:t>𝑑𝑡</m:t>
                            </m:r>
                          </m:den>
                        </m:f>
                      </m:e>
                    </m:d>
                  </m:oMath>
                </a14:m>
                <a:endParaRPr lang="zh-CN" altLang="en-US" dirty="0">
                  <a:solidFill>
                    <a:schemeClr val="tx1">
                      <a:lumMod val="65000"/>
                      <a:lumOff val="35000"/>
                    </a:schemeClr>
                  </a:solidFill>
                  <a:latin typeface="微软雅黑" charset="0"/>
                  <a:ea typeface="微软雅黑" charset="0"/>
                </a:endParaRPr>
              </a:p>
            </p:txBody>
          </p:sp>
        </mc:Choice>
        <mc:Fallback xmlns="">
          <p:sp>
            <p:nvSpPr>
              <p:cNvPr id="10" name="矩形 9">
                <a:extLst>
                  <a:ext uri="{FF2B5EF4-FFF2-40B4-BE49-F238E27FC236}">
                    <a16:creationId xmlns:a16="http://schemas.microsoft.com/office/drawing/2014/main" id="{3FDC2AB0-52D5-427B-93DE-19F4AB9A13C4}"/>
                  </a:ext>
                </a:extLst>
              </p:cNvPr>
              <p:cNvSpPr>
                <a:spLocks noRot="1" noChangeAspect="1" noMove="1" noResize="1" noEditPoints="1" noAdjustHandles="1" noChangeArrowheads="1" noChangeShapeType="1" noTextEdit="1"/>
              </p:cNvSpPr>
              <p:nvPr/>
            </p:nvSpPr>
            <p:spPr>
              <a:xfrm>
                <a:off x="3866158" y="4644656"/>
                <a:ext cx="7039406" cy="665054"/>
              </a:xfrm>
              <a:prstGeom prst="rect">
                <a:avLst/>
              </a:prstGeom>
              <a:blipFill>
                <a:blip r:embed="rId5"/>
                <a:stretch>
                  <a:fillRect l="-6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C7083370-734F-4D76-AD52-9CA71A55EC64}"/>
                  </a:ext>
                </a:extLst>
              </p:cNvPr>
              <p:cNvSpPr/>
              <p:nvPr/>
            </p:nvSpPr>
            <p:spPr>
              <a:xfrm>
                <a:off x="3866158" y="2160704"/>
                <a:ext cx="7039406" cy="813428"/>
              </a:xfrm>
              <a:prstGeom prst="rect">
                <a:avLst/>
              </a:prstGeom>
            </p:spPr>
            <p:txBody>
              <a:bodyPr wrap="square">
                <a:spAutoFit/>
              </a:bodyPr>
              <a:lstStyle/>
              <a:p>
                <a:pPr lvl="0">
                  <a:lnSpc>
                    <a:spcPct val="130000"/>
                  </a:lnSpc>
                </a:pPr>
                <a:r>
                  <a:rPr lang="zh-CN" altLang="en-US" dirty="0">
                    <a:solidFill>
                      <a:schemeClr val="tx1">
                        <a:lumMod val="65000"/>
                        <a:lumOff val="35000"/>
                      </a:schemeClr>
                    </a:solidFill>
                    <a:latin typeface="微软雅黑" charset="0"/>
                    <a:ea typeface="微软雅黑" charset="0"/>
                  </a:rPr>
                  <a:t>设</a:t>
                </a:r>
                <a14:m>
                  <m:oMath xmlns:m="http://schemas.openxmlformats.org/officeDocument/2006/math">
                    <m:r>
                      <a:rPr lang="en-US" altLang="zh-CN">
                        <a:solidFill>
                          <a:schemeClr val="tx1">
                            <a:lumMod val="65000"/>
                            <a:lumOff val="35000"/>
                          </a:schemeClr>
                        </a:solidFill>
                        <a:latin typeface="Cambria Math" panose="02040503050406030204" pitchFamily="18" charset="0"/>
                        <a:ea typeface="微软雅黑" charset="0"/>
                      </a:rPr>
                      <m:t>∆</m:t>
                    </m:r>
                    <m:r>
                      <a:rPr lang="en-US" altLang="zh-CN">
                        <a:solidFill>
                          <a:schemeClr val="tx1">
                            <a:lumMod val="65000"/>
                            <a:lumOff val="35000"/>
                          </a:schemeClr>
                        </a:solidFill>
                        <a:latin typeface="Cambria Math" panose="02040503050406030204" pitchFamily="18" charset="0"/>
                        <a:ea typeface="微软雅黑" charset="0"/>
                      </a:rPr>
                      <m:t>𝑒</m:t>
                    </m:r>
                  </m:oMath>
                </a14:m>
                <a:r>
                  <a:rPr lang="zh-CN" altLang="en-US" dirty="0">
                    <a:solidFill>
                      <a:schemeClr val="tx1">
                        <a:lumMod val="65000"/>
                        <a:lumOff val="35000"/>
                      </a:schemeClr>
                    </a:solidFill>
                    <a:latin typeface="微软雅黑" charset="0"/>
                    <a:ea typeface="微软雅黑" charset="0"/>
                  </a:rPr>
                  <a:t>为每次交换时的热区增加的能量；</a:t>
                </a:r>
                <a:r>
                  <a:rPr lang="zh-CN" altLang="zh-CN" dirty="0">
                    <a:solidFill>
                      <a:schemeClr val="tx1">
                        <a:lumMod val="65000"/>
                        <a:lumOff val="35000"/>
                      </a:schemeClr>
                    </a:solidFill>
                    <a:ea typeface="微软雅黑" charset="0"/>
                  </a:rPr>
                  <a:t> </a:t>
                </a:r>
                <a14:m>
                  <m:oMath xmlns:m="http://schemas.openxmlformats.org/officeDocument/2006/math">
                    <m:sSub>
                      <m:sSubPr>
                        <m:ctrlPr>
                          <a:rPr lang="zh-CN" altLang="zh-CN" i="1">
                            <a:solidFill>
                              <a:schemeClr val="tx1">
                                <a:lumMod val="65000"/>
                                <a:lumOff val="35000"/>
                              </a:schemeClr>
                            </a:solidFill>
                            <a:latin typeface="Cambria Math" panose="02040503050406030204" pitchFamily="18" charset="0"/>
                            <a:ea typeface="微软雅黑" charset="0"/>
                          </a:rPr>
                        </m:ctrlPr>
                      </m:sSubPr>
                      <m:e>
                        <m:r>
                          <a:rPr lang="en-US" altLang="zh-CN">
                            <a:solidFill>
                              <a:schemeClr val="tx1">
                                <a:lumMod val="65000"/>
                                <a:lumOff val="35000"/>
                              </a:schemeClr>
                            </a:solidFill>
                            <a:latin typeface="Cambria Math" panose="02040503050406030204" pitchFamily="18" charset="0"/>
                            <a:ea typeface="微软雅黑" charset="0"/>
                          </a:rPr>
                          <m:t>𝑁</m:t>
                        </m:r>
                      </m:e>
                      <m:sub>
                        <m:r>
                          <a:rPr lang="en-US" altLang="zh-CN">
                            <a:solidFill>
                              <a:schemeClr val="tx1">
                                <a:lumMod val="65000"/>
                                <a:lumOff val="35000"/>
                              </a:schemeClr>
                            </a:solidFill>
                            <a:latin typeface="Cambria Math" panose="02040503050406030204" pitchFamily="18" charset="0"/>
                            <a:ea typeface="微软雅黑" charset="0"/>
                          </a:rPr>
                          <m:t>𝑆</m:t>
                        </m:r>
                      </m:sub>
                    </m:sSub>
                  </m:oMath>
                </a14:m>
                <a:r>
                  <a:rPr lang="zh-CN" altLang="en-US" dirty="0">
                    <a:solidFill>
                      <a:schemeClr val="tx1">
                        <a:lumMod val="65000"/>
                        <a:lumOff val="35000"/>
                      </a:schemeClr>
                    </a:solidFill>
                    <a:latin typeface="微软雅黑" charset="0"/>
                    <a:ea typeface="微软雅黑" charset="0"/>
                  </a:rPr>
                  <a:t>为两次交换之间的步数，</a:t>
                </a:r>
                <a14:m>
                  <m:oMath xmlns:m="http://schemas.openxmlformats.org/officeDocument/2006/math">
                    <m:r>
                      <a:rPr lang="en-US" altLang="zh-CN">
                        <a:solidFill>
                          <a:schemeClr val="tx1">
                            <a:lumMod val="65000"/>
                            <a:lumOff val="35000"/>
                          </a:schemeClr>
                        </a:solidFill>
                        <a:latin typeface="Cambria Math" panose="02040503050406030204" pitchFamily="18" charset="0"/>
                        <a:ea typeface="微软雅黑" charset="0"/>
                      </a:rPr>
                      <m:t>𝑑</m:t>
                    </m:r>
                    <m:r>
                      <a:rPr lang="en-US" altLang="zh-CN" b="0" i="1" smtClean="0">
                        <a:solidFill>
                          <a:schemeClr val="tx1">
                            <a:lumMod val="65000"/>
                            <a:lumOff val="35000"/>
                          </a:schemeClr>
                        </a:solidFill>
                        <a:latin typeface="Cambria Math" panose="02040503050406030204" pitchFamily="18" charset="0"/>
                        <a:ea typeface="微软雅黑" charset="0"/>
                      </a:rPr>
                      <m:t>𝑡</m:t>
                    </m:r>
                    <m:r>
                      <a:rPr lang="zh-CN" altLang="en-US" i="1">
                        <a:solidFill>
                          <a:schemeClr val="tx1">
                            <a:lumMod val="65000"/>
                            <a:lumOff val="35000"/>
                          </a:schemeClr>
                        </a:solidFill>
                        <a:latin typeface="Cambria Math" panose="02040503050406030204" pitchFamily="18" charset="0"/>
                        <a:ea typeface="微软雅黑" charset="0"/>
                      </a:rPr>
                      <m:t>为</m:t>
                    </m:r>
                  </m:oMath>
                </a14:m>
                <a:r>
                  <a:rPr lang="zh-CN" altLang="en-US" dirty="0">
                    <a:solidFill>
                      <a:schemeClr val="tx1">
                        <a:lumMod val="65000"/>
                        <a:lumOff val="35000"/>
                      </a:schemeClr>
                    </a:solidFill>
                    <a:latin typeface="微软雅黑" charset="0"/>
                    <a:ea typeface="微软雅黑" charset="0"/>
                  </a:rPr>
                  <a:t>每一步代表的时间</a:t>
                </a:r>
                <a:endParaRPr lang="en-US" altLang="zh-CN" dirty="0">
                  <a:solidFill>
                    <a:schemeClr val="tx1">
                      <a:lumMod val="65000"/>
                      <a:lumOff val="35000"/>
                    </a:schemeClr>
                  </a:solidFill>
                  <a:latin typeface="微软雅黑" charset="0"/>
                  <a:ea typeface="微软雅黑" charset="0"/>
                </a:endParaRPr>
              </a:p>
            </p:txBody>
          </p:sp>
        </mc:Choice>
        <mc:Fallback xmlns="">
          <p:sp>
            <p:nvSpPr>
              <p:cNvPr id="11" name="矩形 10">
                <a:extLst>
                  <a:ext uri="{FF2B5EF4-FFF2-40B4-BE49-F238E27FC236}">
                    <a16:creationId xmlns:a16="http://schemas.microsoft.com/office/drawing/2014/main" id="{C7083370-734F-4D76-AD52-9CA71A55EC64}"/>
                  </a:ext>
                </a:extLst>
              </p:cNvPr>
              <p:cNvSpPr>
                <a:spLocks noRot="1" noChangeAspect="1" noMove="1" noResize="1" noEditPoints="1" noAdjustHandles="1" noChangeArrowheads="1" noChangeShapeType="1" noTextEdit="1"/>
              </p:cNvSpPr>
              <p:nvPr/>
            </p:nvSpPr>
            <p:spPr>
              <a:xfrm>
                <a:off x="3866158" y="2160704"/>
                <a:ext cx="7039406" cy="813428"/>
              </a:xfrm>
              <a:prstGeom prst="rect">
                <a:avLst/>
              </a:prstGeom>
              <a:blipFill>
                <a:blip r:embed="rId6"/>
                <a:stretch>
                  <a:fillRect l="-693" b="-59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1093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3789253" y="729441"/>
            <a:ext cx="4520789" cy="769441"/>
          </a:xfrm>
          <a:prstGeom prst="rect">
            <a:avLst/>
          </a:prstGeom>
        </p:spPr>
        <p:txBody>
          <a:bodyPr wrap="none">
            <a:spAutoFit/>
          </a:bodyPr>
          <a:lstStyle/>
          <a:p>
            <a:r>
              <a:rPr lang="en-US" altLang="zh-CN" sz="4400" kern="100" dirty="0">
                <a:latin typeface="+mn-ea"/>
                <a:cs typeface="Times New Roman" panose="02020603050405020304" pitchFamily="18" charset="0"/>
              </a:rPr>
              <a:t>Green Kubo</a:t>
            </a:r>
            <a:r>
              <a:rPr lang="zh-CN" altLang="en-US" sz="4400" kern="100" dirty="0">
                <a:latin typeface="+mn-ea"/>
                <a:cs typeface="Times New Roman" panose="02020603050405020304" pitchFamily="18" charset="0"/>
              </a:rPr>
              <a:t>方法</a:t>
            </a:r>
            <a:endParaRPr lang="zh-CN" altLang="zh-CN" sz="3600" kern="100" dirty="0">
              <a:latin typeface="+mn-ea"/>
              <a:cs typeface="Times New Roman" panose="02020603050405020304" pitchFamily="18" charset="0"/>
            </a:endParaRPr>
          </a:p>
        </p:txBody>
      </p:sp>
      <p:sp>
        <p:nvSpPr>
          <p:cNvPr id="56" name="矩形 55">
            <a:extLst>
              <a:ext uri="{FF2B5EF4-FFF2-40B4-BE49-F238E27FC236}">
                <a16:creationId xmlns:a16="http://schemas.microsoft.com/office/drawing/2014/main" id="{0FCCAE08-CAD9-4A91-899C-F864082A80B8}"/>
              </a:ext>
            </a:extLst>
          </p:cNvPr>
          <p:cNvSpPr/>
          <p:nvPr/>
        </p:nvSpPr>
        <p:spPr>
          <a:xfrm>
            <a:off x="3866158" y="2110845"/>
            <a:ext cx="7039406" cy="812530"/>
          </a:xfrm>
          <a:prstGeom prst="rect">
            <a:avLst/>
          </a:prstGeom>
        </p:spPr>
        <p:txBody>
          <a:bodyPr wrap="square">
            <a:spAutoFit/>
          </a:bodyPr>
          <a:lstStyle/>
          <a:p>
            <a:pPr lvl="0">
              <a:lnSpc>
                <a:spcPct val="130000"/>
              </a:lnSpc>
            </a:pPr>
            <a:r>
              <a:rPr lang="zh-CN" altLang="zh-CN" dirty="0">
                <a:solidFill>
                  <a:schemeClr val="tx1">
                    <a:lumMod val="65000"/>
                    <a:lumOff val="35000"/>
                  </a:schemeClr>
                </a:solidFill>
                <a:latin typeface="微软雅黑" charset="0"/>
                <a:ea typeface="微软雅黑" charset="0"/>
              </a:rPr>
              <a:t>该方法采用傅里叶变换的方法求解热导率扩散方程，并利用体系的线性响应性质</a:t>
            </a:r>
            <a:endParaRPr lang="zh-CN" altLang="en-US" dirty="0">
              <a:solidFill>
                <a:schemeClr val="tx1">
                  <a:lumMod val="65000"/>
                  <a:lumOff val="35000"/>
                </a:schemeClr>
              </a:solidFill>
              <a:latin typeface="微软雅黑" charset="0"/>
              <a:ea typeface="微软雅黑" charset="0"/>
            </a:endParaRPr>
          </a:p>
        </p:txBody>
      </p:sp>
      <p:sp>
        <p:nvSpPr>
          <p:cNvPr id="61" name="矩形 60">
            <a:extLst>
              <a:ext uri="{FF2B5EF4-FFF2-40B4-BE49-F238E27FC236}">
                <a16:creationId xmlns:a16="http://schemas.microsoft.com/office/drawing/2014/main" id="{B7AC5DB0-FABE-4944-B8FF-37DE97D948B1}"/>
              </a:ext>
            </a:extLst>
          </p:cNvPr>
          <p:cNvSpPr/>
          <p:nvPr/>
        </p:nvSpPr>
        <p:spPr>
          <a:xfrm>
            <a:off x="0" y="60523"/>
            <a:ext cx="1940724" cy="307777"/>
          </a:xfrm>
          <a:prstGeom prst="rect">
            <a:avLst/>
          </a:prstGeom>
        </p:spPr>
        <p:txBody>
          <a:bodyPr wrap="none">
            <a:spAutoFit/>
          </a:bodyPr>
          <a:lstStyle/>
          <a:p>
            <a:r>
              <a:rPr lang="en-US" altLang="zh-CN" sz="1400" b="1" dirty="0">
                <a:latin typeface="+mn-ea"/>
              </a:rPr>
              <a:t>PART TWO </a:t>
            </a:r>
            <a:r>
              <a:rPr lang="zh-CN" altLang="en-US" sz="1400" b="1" dirty="0"/>
              <a:t>实验原理</a:t>
            </a:r>
          </a:p>
        </p:txBody>
      </p:sp>
      <p:sp>
        <p:nvSpPr>
          <p:cNvPr id="62" name="椭圆 61">
            <a:extLst>
              <a:ext uri="{FF2B5EF4-FFF2-40B4-BE49-F238E27FC236}">
                <a16:creationId xmlns:a16="http://schemas.microsoft.com/office/drawing/2014/main" id="{D7CC9982-0AEB-452D-BA84-C2D8EA36279A}"/>
              </a:ext>
            </a:extLst>
          </p:cNvPr>
          <p:cNvSpPr/>
          <p:nvPr/>
        </p:nvSpPr>
        <p:spPr>
          <a:xfrm>
            <a:off x="1887924"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4A7EFA41-78E7-4168-8F15-FF7F350A03B4}"/>
                  </a:ext>
                </a:extLst>
              </p:cNvPr>
              <p:cNvSpPr/>
              <p:nvPr/>
            </p:nvSpPr>
            <p:spPr>
              <a:xfrm>
                <a:off x="3866158" y="2983019"/>
                <a:ext cx="6834499" cy="1012072"/>
              </a:xfrm>
              <a:prstGeom prst="rect">
                <a:avLst/>
              </a:prstGeom>
            </p:spPr>
            <p:txBody>
              <a:bodyPr wrap="square">
                <a:spAutoFit/>
              </a:bodyPr>
              <a:lstStyle/>
              <a:p>
                <a:pPr>
                  <a:lnSpc>
                    <a:spcPct val="130000"/>
                  </a:lnSpc>
                </a:pPr>
                <a:r>
                  <a:rPr lang="zh-CN" altLang="zh-CN" dirty="0">
                    <a:solidFill>
                      <a:schemeClr val="tx1">
                        <a:lumMod val="65000"/>
                        <a:lumOff val="35000"/>
                      </a:schemeClr>
                    </a:solidFill>
                    <a:latin typeface="微软雅黑" charset="0"/>
                    <a:ea typeface="微软雅黑" charset="0"/>
                  </a:rPr>
                  <a:t>热导率：</a:t>
                </a:r>
                <a14:m>
                  <m:oMath xmlns:m="http://schemas.openxmlformats.org/officeDocument/2006/math">
                    <m:sSub>
                      <m:sSubPr>
                        <m:ctrlPr>
                          <a:rPr lang="zh-CN" altLang="zh-CN" i="1">
                            <a:solidFill>
                              <a:schemeClr val="tx1">
                                <a:lumMod val="65000"/>
                                <a:lumOff val="35000"/>
                              </a:schemeClr>
                            </a:solidFill>
                            <a:latin typeface="Cambria Math" panose="02040503050406030204" pitchFamily="18" charset="0"/>
                            <a:ea typeface="微软雅黑" charset="0"/>
                          </a:rPr>
                        </m:ctrlPr>
                      </m:sSubPr>
                      <m:e>
                        <m:r>
                          <a:rPr lang="en-US" altLang="zh-CN">
                            <a:solidFill>
                              <a:schemeClr val="tx1">
                                <a:lumMod val="65000"/>
                                <a:lumOff val="35000"/>
                              </a:schemeClr>
                            </a:solidFill>
                            <a:latin typeface="Cambria Math" panose="02040503050406030204" pitchFamily="18" charset="0"/>
                            <a:ea typeface="微软雅黑" charset="0"/>
                          </a:rPr>
                          <m:t>𝜅</m:t>
                        </m:r>
                      </m:e>
                      <m:sub>
                        <m:r>
                          <a:rPr lang="en-US" altLang="zh-CN">
                            <a:solidFill>
                              <a:schemeClr val="tx1">
                                <a:lumMod val="65000"/>
                                <a:lumOff val="35000"/>
                              </a:schemeClr>
                            </a:solidFill>
                            <a:latin typeface="Cambria Math" panose="02040503050406030204" pitchFamily="18" charset="0"/>
                            <a:ea typeface="微软雅黑" charset="0"/>
                          </a:rPr>
                          <m:t>𝜇𝜈</m:t>
                        </m:r>
                      </m:sub>
                    </m:sSub>
                    <m:r>
                      <a:rPr lang="en-US" altLang="zh-CN">
                        <a:solidFill>
                          <a:schemeClr val="tx1">
                            <a:lumMod val="65000"/>
                            <a:lumOff val="35000"/>
                          </a:schemeClr>
                        </a:solidFill>
                        <a:latin typeface="Cambria Math" panose="02040503050406030204" pitchFamily="18" charset="0"/>
                        <a:ea typeface="微软雅黑" charset="0"/>
                      </a:rPr>
                      <m:t>=</m:t>
                    </m:r>
                    <m:f>
                      <m:fPr>
                        <m:ctrlPr>
                          <a:rPr lang="zh-CN" altLang="zh-CN" i="1">
                            <a:solidFill>
                              <a:schemeClr val="tx1">
                                <a:lumMod val="65000"/>
                                <a:lumOff val="35000"/>
                              </a:schemeClr>
                            </a:solidFill>
                            <a:latin typeface="Cambria Math" panose="02040503050406030204" pitchFamily="18" charset="0"/>
                            <a:ea typeface="微软雅黑" charset="0"/>
                          </a:rPr>
                        </m:ctrlPr>
                      </m:fPr>
                      <m:num>
                        <m:r>
                          <a:rPr lang="en-US" altLang="zh-CN">
                            <a:solidFill>
                              <a:schemeClr val="tx1">
                                <a:lumMod val="65000"/>
                                <a:lumOff val="35000"/>
                              </a:schemeClr>
                            </a:solidFill>
                            <a:latin typeface="Cambria Math" panose="02040503050406030204" pitchFamily="18" charset="0"/>
                            <a:ea typeface="微软雅黑" charset="0"/>
                          </a:rPr>
                          <m:t>1</m:t>
                        </m:r>
                      </m:num>
                      <m:den>
                        <m:r>
                          <a:rPr lang="en-US" altLang="zh-CN">
                            <a:solidFill>
                              <a:schemeClr val="tx1">
                                <a:lumMod val="65000"/>
                                <a:lumOff val="35000"/>
                              </a:schemeClr>
                            </a:solidFill>
                            <a:latin typeface="Cambria Math" panose="02040503050406030204" pitchFamily="18" charset="0"/>
                            <a:ea typeface="微软雅黑" charset="0"/>
                          </a:rPr>
                          <m:t>𝑉</m:t>
                        </m:r>
                        <m:sSub>
                          <m:sSubPr>
                            <m:ctrlPr>
                              <a:rPr lang="zh-CN" altLang="zh-CN" i="1">
                                <a:solidFill>
                                  <a:schemeClr val="tx1">
                                    <a:lumMod val="65000"/>
                                    <a:lumOff val="35000"/>
                                  </a:schemeClr>
                                </a:solidFill>
                                <a:latin typeface="Cambria Math" panose="02040503050406030204" pitchFamily="18" charset="0"/>
                                <a:ea typeface="微软雅黑" charset="0"/>
                              </a:rPr>
                            </m:ctrlPr>
                          </m:sSubPr>
                          <m:e>
                            <m:r>
                              <a:rPr lang="en-US" altLang="zh-CN">
                                <a:solidFill>
                                  <a:schemeClr val="tx1">
                                    <a:lumMod val="65000"/>
                                    <a:lumOff val="35000"/>
                                  </a:schemeClr>
                                </a:solidFill>
                                <a:latin typeface="Cambria Math" panose="02040503050406030204" pitchFamily="18" charset="0"/>
                                <a:ea typeface="微软雅黑" charset="0"/>
                              </a:rPr>
                              <m:t>𝑘</m:t>
                            </m:r>
                          </m:e>
                          <m:sub>
                            <m:r>
                              <a:rPr lang="en-US" altLang="zh-CN">
                                <a:solidFill>
                                  <a:schemeClr val="tx1">
                                    <a:lumMod val="65000"/>
                                    <a:lumOff val="35000"/>
                                  </a:schemeClr>
                                </a:solidFill>
                                <a:latin typeface="Cambria Math" panose="02040503050406030204" pitchFamily="18" charset="0"/>
                                <a:ea typeface="微软雅黑" charset="0"/>
                              </a:rPr>
                              <m:t>𝐵</m:t>
                            </m:r>
                          </m:sub>
                        </m:sSub>
                        <m:r>
                          <a:rPr lang="en-US" altLang="zh-CN">
                            <a:solidFill>
                              <a:schemeClr val="tx1">
                                <a:lumMod val="65000"/>
                                <a:lumOff val="35000"/>
                              </a:schemeClr>
                            </a:solidFill>
                            <a:latin typeface="Cambria Math" panose="02040503050406030204" pitchFamily="18" charset="0"/>
                            <a:ea typeface="微软雅黑" charset="0"/>
                          </a:rPr>
                          <m:t>𝑇</m:t>
                        </m:r>
                      </m:den>
                    </m:f>
                    <m:nary>
                      <m:naryPr>
                        <m:limLoc m:val="subSup"/>
                        <m:ctrlPr>
                          <a:rPr lang="zh-CN" altLang="zh-CN" i="1">
                            <a:solidFill>
                              <a:schemeClr val="tx1">
                                <a:lumMod val="65000"/>
                                <a:lumOff val="35000"/>
                              </a:schemeClr>
                            </a:solidFill>
                            <a:latin typeface="Cambria Math" panose="02040503050406030204" pitchFamily="18" charset="0"/>
                            <a:ea typeface="微软雅黑" charset="0"/>
                          </a:rPr>
                        </m:ctrlPr>
                      </m:naryPr>
                      <m:sub>
                        <m:r>
                          <a:rPr lang="en-US" altLang="zh-CN">
                            <a:solidFill>
                              <a:schemeClr val="tx1">
                                <a:lumMod val="65000"/>
                                <a:lumOff val="35000"/>
                              </a:schemeClr>
                            </a:solidFill>
                            <a:latin typeface="Cambria Math" panose="02040503050406030204" pitchFamily="18" charset="0"/>
                            <a:ea typeface="微软雅黑" charset="0"/>
                          </a:rPr>
                          <m:t>0</m:t>
                        </m:r>
                      </m:sub>
                      <m:sup>
                        <m:r>
                          <a:rPr lang="en-US" altLang="zh-CN">
                            <a:solidFill>
                              <a:schemeClr val="tx1">
                                <a:lumMod val="65000"/>
                                <a:lumOff val="35000"/>
                              </a:schemeClr>
                            </a:solidFill>
                            <a:latin typeface="Cambria Math" panose="02040503050406030204" pitchFamily="18" charset="0"/>
                            <a:ea typeface="微软雅黑" charset="0"/>
                          </a:rPr>
                          <m:t>∞</m:t>
                        </m:r>
                      </m:sup>
                      <m:e>
                        <m:d>
                          <m:dPr>
                            <m:begChr m:val="〈"/>
                            <m:endChr m:val="〉"/>
                            <m:ctrlPr>
                              <a:rPr lang="zh-CN" altLang="zh-CN" i="1">
                                <a:solidFill>
                                  <a:schemeClr val="tx1">
                                    <a:lumMod val="65000"/>
                                    <a:lumOff val="35000"/>
                                  </a:schemeClr>
                                </a:solidFill>
                                <a:latin typeface="Cambria Math" panose="02040503050406030204" pitchFamily="18" charset="0"/>
                                <a:ea typeface="微软雅黑" charset="0"/>
                              </a:rPr>
                            </m:ctrlPr>
                          </m:dPr>
                          <m:e>
                            <m:sSub>
                              <m:sSubPr>
                                <m:ctrlPr>
                                  <a:rPr lang="zh-CN" altLang="zh-CN" i="1">
                                    <a:solidFill>
                                      <a:schemeClr val="tx1">
                                        <a:lumMod val="65000"/>
                                        <a:lumOff val="35000"/>
                                      </a:schemeClr>
                                    </a:solidFill>
                                    <a:latin typeface="Cambria Math" panose="02040503050406030204" pitchFamily="18" charset="0"/>
                                    <a:ea typeface="微软雅黑" charset="0"/>
                                  </a:rPr>
                                </m:ctrlPr>
                              </m:sSubPr>
                              <m:e>
                                <m:r>
                                  <a:rPr lang="en-US" altLang="zh-CN">
                                    <a:solidFill>
                                      <a:schemeClr val="tx1">
                                        <a:lumMod val="65000"/>
                                        <a:lumOff val="35000"/>
                                      </a:schemeClr>
                                    </a:solidFill>
                                    <a:latin typeface="Cambria Math" panose="02040503050406030204" pitchFamily="18" charset="0"/>
                                    <a:ea typeface="微软雅黑" charset="0"/>
                                  </a:rPr>
                                  <m:t>𝐽</m:t>
                                </m:r>
                              </m:e>
                              <m:sub>
                                <m:r>
                                  <a:rPr lang="en-US" altLang="zh-CN">
                                    <a:solidFill>
                                      <a:schemeClr val="tx1">
                                        <a:lumMod val="65000"/>
                                        <a:lumOff val="35000"/>
                                      </a:schemeClr>
                                    </a:solidFill>
                                    <a:latin typeface="Cambria Math" panose="02040503050406030204" pitchFamily="18" charset="0"/>
                                    <a:ea typeface="微软雅黑" charset="0"/>
                                  </a:rPr>
                                  <m:t>𝜇</m:t>
                                </m:r>
                              </m:sub>
                            </m:sSub>
                            <m:r>
                              <a:rPr lang="en-US" altLang="zh-CN">
                                <a:solidFill>
                                  <a:schemeClr val="tx1">
                                    <a:lumMod val="65000"/>
                                    <a:lumOff val="35000"/>
                                  </a:schemeClr>
                                </a:solidFill>
                                <a:latin typeface="Cambria Math" panose="02040503050406030204" pitchFamily="18" charset="0"/>
                                <a:ea typeface="微软雅黑" charset="0"/>
                              </a:rPr>
                              <m:t>(</m:t>
                            </m:r>
                            <m:r>
                              <a:rPr lang="en-US" altLang="zh-CN">
                                <a:solidFill>
                                  <a:schemeClr val="tx1">
                                    <a:lumMod val="65000"/>
                                    <a:lumOff val="35000"/>
                                  </a:schemeClr>
                                </a:solidFill>
                                <a:latin typeface="Cambria Math" panose="02040503050406030204" pitchFamily="18" charset="0"/>
                                <a:ea typeface="微软雅黑" charset="0"/>
                              </a:rPr>
                              <m:t>𝑡</m:t>
                            </m:r>
                            <m:r>
                              <a:rPr lang="en-US" altLang="zh-CN">
                                <a:solidFill>
                                  <a:schemeClr val="tx1">
                                    <a:lumMod val="65000"/>
                                    <a:lumOff val="35000"/>
                                  </a:schemeClr>
                                </a:solidFill>
                                <a:latin typeface="Cambria Math" panose="02040503050406030204" pitchFamily="18" charset="0"/>
                                <a:ea typeface="微软雅黑" charset="0"/>
                              </a:rPr>
                              <m:t>)</m:t>
                            </m:r>
                            <m:sSub>
                              <m:sSubPr>
                                <m:ctrlPr>
                                  <a:rPr lang="zh-CN" altLang="zh-CN" i="1">
                                    <a:solidFill>
                                      <a:schemeClr val="tx1">
                                        <a:lumMod val="65000"/>
                                        <a:lumOff val="35000"/>
                                      </a:schemeClr>
                                    </a:solidFill>
                                    <a:latin typeface="Cambria Math" panose="02040503050406030204" pitchFamily="18" charset="0"/>
                                    <a:ea typeface="微软雅黑" charset="0"/>
                                  </a:rPr>
                                </m:ctrlPr>
                              </m:sSubPr>
                              <m:e>
                                <m:r>
                                  <a:rPr lang="en-US" altLang="zh-CN">
                                    <a:solidFill>
                                      <a:schemeClr val="tx1">
                                        <a:lumMod val="65000"/>
                                        <a:lumOff val="35000"/>
                                      </a:schemeClr>
                                    </a:solidFill>
                                    <a:latin typeface="Cambria Math" panose="02040503050406030204" pitchFamily="18" charset="0"/>
                                    <a:ea typeface="微软雅黑" charset="0"/>
                                  </a:rPr>
                                  <m:t>𝐽</m:t>
                                </m:r>
                              </m:e>
                              <m:sub>
                                <m:r>
                                  <a:rPr lang="en-US" altLang="zh-CN">
                                    <a:solidFill>
                                      <a:schemeClr val="tx1">
                                        <a:lumMod val="65000"/>
                                        <a:lumOff val="35000"/>
                                      </a:schemeClr>
                                    </a:solidFill>
                                    <a:latin typeface="Cambria Math" panose="02040503050406030204" pitchFamily="18" charset="0"/>
                                    <a:ea typeface="微软雅黑" charset="0"/>
                                  </a:rPr>
                                  <m:t>𝜈</m:t>
                                </m:r>
                              </m:sub>
                            </m:sSub>
                            <m:r>
                              <a:rPr lang="en-US" altLang="zh-CN">
                                <a:solidFill>
                                  <a:schemeClr val="tx1">
                                    <a:lumMod val="65000"/>
                                    <a:lumOff val="35000"/>
                                  </a:schemeClr>
                                </a:solidFill>
                                <a:latin typeface="Cambria Math" panose="02040503050406030204" pitchFamily="18" charset="0"/>
                                <a:ea typeface="微软雅黑" charset="0"/>
                              </a:rPr>
                              <m:t>(0)</m:t>
                            </m:r>
                          </m:e>
                        </m:d>
                        <m:r>
                          <a:rPr lang="en-US" altLang="zh-CN">
                            <a:solidFill>
                              <a:schemeClr val="tx1">
                                <a:lumMod val="65000"/>
                                <a:lumOff val="35000"/>
                              </a:schemeClr>
                            </a:solidFill>
                            <a:latin typeface="Cambria Math" panose="02040503050406030204" pitchFamily="18" charset="0"/>
                            <a:ea typeface="微软雅黑" charset="0"/>
                          </a:rPr>
                          <m:t> </m:t>
                        </m:r>
                        <m:r>
                          <a:rPr lang="en-US" altLang="zh-CN">
                            <a:solidFill>
                              <a:schemeClr val="tx1">
                                <a:lumMod val="65000"/>
                                <a:lumOff val="35000"/>
                              </a:schemeClr>
                            </a:solidFill>
                            <a:latin typeface="Cambria Math" panose="02040503050406030204" pitchFamily="18" charset="0"/>
                            <a:ea typeface="微软雅黑" charset="0"/>
                          </a:rPr>
                          <m:t>𝑑𝑡</m:t>
                        </m:r>
                      </m:e>
                    </m:nary>
                  </m:oMath>
                </a14:m>
                <a:endParaRPr lang="en-US" altLang="zh-CN" i="1" dirty="0">
                  <a:solidFill>
                    <a:schemeClr val="tx1">
                      <a:lumMod val="65000"/>
                      <a:lumOff val="35000"/>
                    </a:schemeClr>
                  </a:solidFill>
                  <a:latin typeface="Cambria Math" panose="02040503050406030204" pitchFamily="18" charset="0"/>
                  <a:ea typeface="微软雅黑" charset="0"/>
                </a:endParaRPr>
              </a:p>
              <a:p>
                <a:pPr>
                  <a:lnSpc>
                    <a:spcPct val="130000"/>
                  </a:lnSpc>
                </a:pPr>
                <a:r>
                  <a:rPr lang="zh-CN" altLang="zh-CN" dirty="0">
                    <a:solidFill>
                      <a:schemeClr val="tx1">
                        <a:lumMod val="65000"/>
                        <a:lumOff val="35000"/>
                      </a:schemeClr>
                    </a:solidFill>
                    <a:latin typeface="微软雅黑" charset="0"/>
                    <a:ea typeface="微软雅黑" charset="0"/>
                  </a:rPr>
                  <a:t>热流自关联函数</a:t>
                </a:r>
                <a:r>
                  <a:rPr lang="zh-CN" altLang="en-US" dirty="0">
                    <a:solidFill>
                      <a:schemeClr val="tx1">
                        <a:lumMod val="65000"/>
                        <a:lumOff val="35000"/>
                      </a:schemeClr>
                    </a:solidFill>
                    <a:latin typeface="微软雅黑" charset="0"/>
                    <a:ea typeface="微软雅黑" charset="0"/>
                  </a:rPr>
                  <a:t>：</a:t>
                </a:r>
                <a:r>
                  <a:rPr lang="zh-CN" altLang="zh-CN" dirty="0">
                    <a:solidFill>
                      <a:schemeClr val="tx1">
                        <a:lumMod val="65000"/>
                        <a:lumOff val="35000"/>
                      </a:schemeClr>
                    </a:solidFill>
                    <a:ea typeface="微软雅黑" charset="0"/>
                  </a:rPr>
                  <a:t> </a:t>
                </a:r>
                <a14:m>
                  <m:oMath xmlns:m="http://schemas.openxmlformats.org/officeDocument/2006/math">
                    <m:d>
                      <m:dPr>
                        <m:begChr m:val="〈"/>
                        <m:endChr m:val="〉"/>
                        <m:ctrlPr>
                          <a:rPr lang="zh-CN" altLang="zh-CN" i="1">
                            <a:solidFill>
                              <a:schemeClr val="tx1">
                                <a:lumMod val="65000"/>
                                <a:lumOff val="35000"/>
                              </a:schemeClr>
                            </a:solidFill>
                            <a:latin typeface="Cambria Math" panose="02040503050406030204" pitchFamily="18" charset="0"/>
                            <a:ea typeface="微软雅黑" charset="0"/>
                          </a:rPr>
                        </m:ctrlPr>
                      </m:dPr>
                      <m:e>
                        <m:sSub>
                          <m:sSubPr>
                            <m:ctrlPr>
                              <a:rPr lang="zh-CN" altLang="zh-CN" i="1">
                                <a:solidFill>
                                  <a:schemeClr val="tx1">
                                    <a:lumMod val="65000"/>
                                    <a:lumOff val="35000"/>
                                  </a:schemeClr>
                                </a:solidFill>
                                <a:latin typeface="Cambria Math" panose="02040503050406030204" pitchFamily="18" charset="0"/>
                                <a:ea typeface="微软雅黑" charset="0"/>
                              </a:rPr>
                            </m:ctrlPr>
                          </m:sSubPr>
                          <m:e>
                            <m:r>
                              <a:rPr lang="en-US" altLang="zh-CN">
                                <a:solidFill>
                                  <a:schemeClr val="tx1">
                                    <a:lumMod val="65000"/>
                                    <a:lumOff val="35000"/>
                                  </a:schemeClr>
                                </a:solidFill>
                                <a:latin typeface="Cambria Math" panose="02040503050406030204" pitchFamily="18" charset="0"/>
                                <a:ea typeface="微软雅黑" charset="0"/>
                              </a:rPr>
                              <m:t>𝐽</m:t>
                            </m:r>
                          </m:e>
                          <m:sub>
                            <m:r>
                              <a:rPr lang="en-US" altLang="zh-CN">
                                <a:solidFill>
                                  <a:schemeClr val="tx1">
                                    <a:lumMod val="65000"/>
                                    <a:lumOff val="35000"/>
                                  </a:schemeClr>
                                </a:solidFill>
                                <a:latin typeface="Cambria Math" panose="02040503050406030204" pitchFamily="18" charset="0"/>
                                <a:ea typeface="微软雅黑" charset="0"/>
                              </a:rPr>
                              <m:t>𝜇</m:t>
                            </m:r>
                          </m:sub>
                        </m:sSub>
                        <m:r>
                          <a:rPr lang="en-US" altLang="zh-CN">
                            <a:solidFill>
                              <a:schemeClr val="tx1">
                                <a:lumMod val="65000"/>
                                <a:lumOff val="35000"/>
                              </a:schemeClr>
                            </a:solidFill>
                            <a:latin typeface="Cambria Math" panose="02040503050406030204" pitchFamily="18" charset="0"/>
                            <a:ea typeface="微软雅黑" charset="0"/>
                          </a:rPr>
                          <m:t>(</m:t>
                        </m:r>
                        <m:r>
                          <a:rPr lang="en-US" altLang="zh-CN">
                            <a:solidFill>
                              <a:schemeClr val="tx1">
                                <a:lumMod val="65000"/>
                                <a:lumOff val="35000"/>
                              </a:schemeClr>
                            </a:solidFill>
                            <a:latin typeface="Cambria Math" panose="02040503050406030204" pitchFamily="18" charset="0"/>
                            <a:ea typeface="微软雅黑" charset="0"/>
                          </a:rPr>
                          <m:t>𝑡</m:t>
                        </m:r>
                        <m:r>
                          <a:rPr lang="en-US" altLang="zh-CN">
                            <a:solidFill>
                              <a:schemeClr val="tx1">
                                <a:lumMod val="65000"/>
                                <a:lumOff val="35000"/>
                              </a:schemeClr>
                            </a:solidFill>
                            <a:latin typeface="Cambria Math" panose="02040503050406030204" pitchFamily="18" charset="0"/>
                            <a:ea typeface="微软雅黑" charset="0"/>
                          </a:rPr>
                          <m:t>)</m:t>
                        </m:r>
                        <m:sSub>
                          <m:sSubPr>
                            <m:ctrlPr>
                              <a:rPr lang="zh-CN" altLang="zh-CN" i="1">
                                <a:solidFill>
                                  <a:schemeClr val="tx1">
                                    <a:lumMod val="65000"/>
                                    <a:lumOff val="35000"/>
                                  </a:schemeClr>
                                </a:solidFill>
                                <a:latin typeface="Cambria Math" panose="02040503050406030204" pitchFamily="18" charset="0"/>
                                <a:ea typeface="微软雅黑" charset="0"/>
                              </a:rPr>
                            </m:ctrlPr>
                          </m:sSubPr>
                          <m:e>
                            <m:r>
                              <a:rPr lang="en-US" altLang="zh-CN">
                                <a:solidFill>
                                  <a:schemeClr val="tx1">
                                    <a:lumMod val="65000"/>
                                    <a:lumOff val="35000"/>
                                  </a:schemeClr>
                                </a:solidFill>
                                <a:latin typeface="Cambria Math" panose="02040503050406030204" pitchFamily="18" charset="0"/>
                                <a:ea typeface="微软雅黑" charset="0"/>
                              </a:rPr>
                              <m:t>𝐽</m:t>
                            </m:r>
                          </m:e>
                          <m:sub>
                            <m:r>
                              <a:rPr lang="en-US" altLang="zh-CN">
                                <a:solidFill>
                                  <a:schemeClr val="tx1">
                                    <a:lumMod val="65000"/>
                                    <a:lumOff val="35000"/>
                                  </a:schemeClr>
                                </a:solidFill>
                                <a:latin typeface="Cambria Math" panose="02040503050406030204" pitchFamily="18" charset="0"/>
                                <a:ea typeface="微软雅黑" charset="0"/>
                              </a:rPr>
                              <m:t>𝜈</m:t>
                            </m:r>
                          </m:sub>
                        </m:sSub>
                        <m:r>
                          <a:rPr lang="en-US" altLang="zh-CN">
                            <a:solidFill>
                              <a:schemeClr val="tx1">
                                <a:lumMod val="65000"/>
                                <a:lumOff val="35000"/>
                              </a:schemeClr>
                            </a:solidFill>
                            <a:latin typeface="Cambria Math" panose="02040503050406030204" pitchFamily="18" charset="0"/>
                            <a:ea typeface="微软雅黑" charset="0"/>
                          </a:rPr>
                          <m:t>(0)</m:t>
                        </m:r>
                      </m:e>
                    </m:d>
                  </m:oMath>
                </a14:m>
                <a:endParaRPr lang="zh-CN" altLang="en-US" dirty="0"/>
              </a:p>
            </p:txBody>
          </p:sp>
        </mc:Choice>
        <mc:Fallback xmlns="">
          <p:sp>
            <p:nvSpPr>
              <p:cNvPr id="2" name="矩形 1">
                <a:extLst>
                  <a:ext uri="{FF2B5EF4-FFF2-40B4-BE49-F238E27FC236}">
                    <a16:creationId xmlns:a16="http://schemas.microsoft.com/office/drawing/2014/main" id="{4A7EFA41-78E7-4168-8F15-FF7F350A03B4}"/>
                  </a:ext>
                </a:extLst>
              </p:cNvPr>
              <p:cNvSpPr>
                <a:spLocks noRot="1" noChangeAspect="1" noMove="1" noResize="1" noEditPoints="1" noAdjustHandles="1" noChangeArrowheads="1" noChangeShapeType="1" noTextEdit="1"/>
              </p:cNvSpPr>
              <p:nvPr/>
            </p:nvSpPr>
            <p:spPr>
              <a:xfrm>
                <a:off x="3866158" y="2983019"/>
                <a:ext cx="6834499" cy="1012072"/>
              </a:xfrm>
              <a:prstGeom prst="rect">
                <a:avLst/>
              </a:prstGeom>
              <a:blipFill>
                <a:blip r:embed="rId3"/>
                <a:stretch>
                  <a:fillRect l="-714" t="-36747" b="-367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8042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3789253" y="729441"/>
            <a:ext cx="4520789" cy="769441"/>
          </a:xfrm>
          <a:prstGeom prst="rect">
            <a:avLst/>
          </a:prstGeom>
        </p:spPr>
        <p:txBody>
          <a:bodyPr wrap="none">
            <a:spAutoFit/>
          </a:bodyPr>
          <a:lstStyle/>
          <a:p>
            <a:r>
              <a:rPr lang="en-US" altLang="zh-CN" sz="4400" kern="100" dirty="0">
                <a:latin typeface="+mn-ea"/>
                <a:cs typeface="Times New Roman" panose="02020603050405020304" pitchFamily="18" charset="0"/>
              </a:rPr>
              <a:t>Green Kubo</a:t>
            </a:r>
            <a:r>
              <a:rPr lang="zh-CN" altLang="en-US" sz="4400" kern="100" dirty="0">
                <a:latin typeface="+mn-ea"/>
                <a:cs typeface="Times New Roman" panose="02020603050405020304" pitchFamily="18" charset="0"/>
              </a:rPr>
              <a:t>方法</a:t>
            </a:r>
            <a:endParaRPr lang="zh-CN" altLang="zh-CN" sz="3600" kern="100" dirty="0">
              <a:latin typeface="+mn-ea"/>
              <a:cs typeface="Times New Roman" panose="02020603050405020304" pitchFamily="18" charset="0"/>
            </a:endParaRPr>
          </a:p>
        </p:txBody>
      </p:sp>
      <p:sp>
        <p:nvSpPr>
          <p:cNvPr id="56" name="矩形 55">
            <a:extLst>
              <a:ext uri="{FF2B5EF4-FFF2-40B4-BE49-F238E27FC236}">
                <a16:creationId xmlns:a16="http://schemas.microsoft.com/office/drawing/2014/main" id="{0FCCAE08-CAD9-4A91-899C-F864082A80B8}"/>
              </a:ext>
            </a:extLst>
          </p:cNvPr>
          <p:cNvSpPr/>
          <p:nvPr/>
        </p:nvSpPr>
        <p:spPr>
          <a:xfrm>
            <a:off x="3866158" y="2110845"/>
            <a:ext cx="7039406" cy="417358"/>
          </a:xfrm>
          <a:prstGeom prst="rect">
            <a:avLst/>
          </a:prstGeom>
        </p:spPr>
        <p:txBody>
          <a:bodyPr wrap="square">
            <a:spAutoFit/>
          </a:bodyPr>
          <a:lstStyle/>
          <a:p>
            <a:pPr>
              <a:lnSpc>
                <a:spcPct val="130000"/>
              </a:lnSpc>
            </a:pPr>
            <a:r>
              <a:rPr lang="en-US" altLang="zh-CN" dirty="0">
                <a:solidFill>
                  <a:schemeClr val="tx1">
                    <a:lumMod val="65000"/>
                    <a:lumOff val="35000"/>
                  </a:schemeClr>
                </a:solidFill>
                <a:latin typeface="微软雅黑" charset="0"/>
                <a:ea typeface="微软雅黑" charset="0"/>
              </a:rPr>
              <a:t>10</a:t>
            </a:r>
            <a:r>
              <a:rPr lang="zh-CN" altLang="zh-CN" dirty="0">
                <a:solidFill>
                  <a:schemeClr val="tx1">
                    <a:lumMod val="65000"/>
                    <a:lumOff val="35000"/>
                  </a:schemeClr>
                </a:solidFill>
                <a:latin typeface="微软雅黑" charset="0"/>
                <a:ea typeface="微软雅黑" charset="0"/>
              </a:rPr>
              <a:t>×</a:t>
            </a:r>
            <a:r>
              <a:rPr lang="en-US" altLang="zh-CN" dirty="0">
                <a:solidFill>
                  <a:schemeClr val="tx1">
                    <a:lumMod val="65000"/>
                    <a:lumOff val="35000"/>
                  </a:schemeClr>
                </a:solidFill>
                <a:latin typeface="微软雅黑" charset="0"/>
                <a:ea typeface="微软雅黑" charset="0"/>
              </a:rPr>
              <a:t>10</a:t>
            </a:r>
            <a:r>
              <a:rPr lang="zh-CN" altLang="zh-CN" dirty="0">
                <a:solidFill>
                  <a:schemeClr val="tx1">
                    <a:lumMod val="65000"/>
                    <a:lumOff val="35000"/>
                  </a:schemeClr>
                </a:solidFill>
                <a:latin typeface="微软雅黑" charset="0"/>
                <a:ea typeface="微软雅黑" charset="0"/>
              </a:rPr>
              <a:t>×</a:t>
            </a:r>
            <a:r>
              <a:rPr lang="en-US" altLang="zh-CN" dirty="0">
                <a:solidFill>
                  <a:schemeClr val="tx1">
                    <a:lumMod val="65000"/>
                    <a:lumOff val="35000"/>
                  </a:schemeClr>
                </a:solidFill>
                <a:latin typeface="微软雅黑" charset="0"/>
                <a:ea typeface="微软雅黑" charset="0"/>
              </a:rPr>
              <a:t>10</a:t>
            </a:r>
            <a:r>
              <a:rPr lang="zh-CN" altLang="zh-CN" dirty="0">
                <a:solidFill>
                  <a:schemeClr val="tx1">
                    <a:lumMod val="65000"/>
                    <a:lumOff val="35000"/>
                  </a:schemeClr>
                </a:solidFill>
                <a:latin typeface="微软雅黑" charset="0"/>
                <a:ea typeface="微软雅黑" charset="0"/>
              </a:rPr>
              <a:t>规格的</a:t>
            </a:r>
            <a:r>
              <a:rPr lang="en-US" altLang="zh-CN" dirty="0" err="1">
                <a:solidFill>
                  <a:schemeClr val="tx1">
                    <a:lumMod val="65000"/>
                    <a:lumOff val="35000"/>
                  </a:schemeClr>
                </a:solidFill>
                <a:latin typeface="微软雅黑" charset="0"/>
                <a:ea typeface="微软雅黑" charset="0"/>
              </a:rPr>
              <a:t>Ar</a:t>
            </a:r>
            <a:r>
              <a:rPr lang="zh-CN" altLang="zh-CN" dirty="0">
                <a:solidFill>
                  <a:schemeClr val="tx1">
                    <a:lumMod val="65000"/>
                    <a:lumOff val="35000"/>
                  </a:schemeClr>
                </a:solidFill>
                <a:latin typeface="微软雅黑" charset="0"/>
                <a:ea typeface="微软雅黑" charset="0"/>
              </a:rPr>
              <a:t>晶体</a:t>
            </a:r>
            <a:r>
              <a:rPr lang="zh-CN" altLang="en-US" dirty="0">
                <a:solidFill>
                  <a:schemeClr val="tx1">
                    <a:lumMod val="65000"/>
                    <a:lumOff val="35000"/>
                  </a:schemeClr>
                </a:solidFill>
                <a:latin typeface="微软雅黑" charset="0"/>
                <a:ea typeface="微软雅黑" charset="0"/>
              </a:rPr>
              <a:t>体系</a:t>
            </a:r>
          </a:p>
        </p:txBody>
      </p:sp>
      <p:sp>
        <p:nvSpPr>
          <p:cNvPr id="61" name="矩形 60">
            <a:extLst>
              <a:ext uri="{FF2B5EF4-FFF2-40B4-BE49-F238E27FC236}">
                <a16:creationId xmlns:a16="http://schemas.microsoft.com/office/drawing/2014/main" id="{B7AC5DB0-FABE-4944-B8FF-37DE97D948B1}"/>
              </a:ext>
            </a:extLst>
          </p:cNvPr>
          <p:cNvSpPr/>
          <p:nvPr/>
        </p:nvSpPr>
        <p:spPr>
          <a:xfrm>
            <a:off x="0" y="60523"/>
            <a:ext cx="1940724" cy="307777"/>
          </a:xfrm>
          <a:prstGeom prst="rect">
            <a:avLst/>
          </a:prstGeom>
        </p:spPr>
        <p:txBody>
          <a:bodyPr wrap="none">
            <a:spAutoFit/>
          </a:bodyPr>
          <a:lstStyle/>
          <a:p>
            <a:r>
              <a:rPr lang="en-US" altLang="zh-CN" sz="1400" b="1" dirty="0">
                <a:latin typeface="+mn-ea"/>
              </a:rPr>
              <a:t>PART TWO </a:t>
            </a:r>
            <a:r>
              <a:rPr lang="zh-CN" altLang="en-US" sz="1400" b="1" dirty="0"/>
              <a:t>实验原理</a:t>
            </a:r>
          </a:p>
        </p:txBody>
      </p:sp>
      <p:sp>
        <p:nvSpPr>
          <p:cNvPr id="62" name="椭圆 61">
            <a:extLst>
              <a:ext uri="{FF2B5EF4-FFF2-40B4-BE49-F238E27FC236}">
                <a16:creationId xmlns:a16="http://schemas.microsoft.com/office/drawing/2014/main" id="{D7CC9982-0AEB-452D-BA84-C2D8EA36279A}"/>
              </a:ext>
            </a:extLst>
          </p:cNvPr>
          <p:cNvSpPr/>
          <p:nvPr/>
        </p:nvSpPr>
        <p:spPr>
          <a:xfrm>
            <a:off x="1887924"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10" name="矩形 9">
            <a:extLst>
              <a:ext uri="{FF2B5EF4-FFF2-40B4-BE49-F238E27FC236}">
                <a16:creationId xmlns:a16="http://schemas.microsoft.com/office/drawing/2014/main" id="{FB6489F1-35D4-44A6-8E1A-083294653016}"/>
              </a:ext>
            </a:extLst>
          </p:cNvPr>
          <p:cNvSpPr/>
          <p:nvPr/>
        </p:nvSpPr>
        <p:spPr>
          <a:xfrm>
            <a:off x="3866158" y="2974132"/>
            <a:ext cx="7039406" cy="452432"/>
          </a:xfrm>
          <a:prstGeom prst="rect">
            <a:avLst/>
          </a:prstGeom>
        </p:spPr>
        <p:txBody>
          <a:bodyPr wrap="square">
            <a:spAutoFit/>
          </a:bodyPr>
          <a:lstStyle/>
          <a:p>
            <a:pPr>
              <a:lnSpc>
                <a:spcPct val="130000"/>
              </a:lnSpc>
            </a:pPr>
            <a:r>
              <a:rPr lang="zh-CN" altLang="zh-CN" dirty="0">
                <a:solidFill>
                  <a:schemeClr val="tx1">
                    <a:lumMod val="65000"/>
                    <a:lumOff val="35000"/>
                  </a:schemeClr>
                </a:solidFill>
                <a:latin typeface="微软雅黑" charset="0"/>
                <a:ea typeface="微软雅黑" charset="0"/>
              </a:rPr>
              <a:t>使体系处于</a:t>
            </a:r>
            <a:r>
              <a:rPr lang="en-US" altLang="zh-CN" dirty="0">
                <a:solidFill>
                  <a:schemeClr val="tx1">
                    <a:lumMod val="65000"/>
                    <a:lumOff val="35000"/>
                  </a:schemeClr>
                </a:solidFill>
                <a:latin typeface="微软雅黑" charset="0"/>
                <a:ea typeface="微软雅黑" charset="0"/>
              </a:rPr>
              <a:t>NVT</a:t>
            </a:r>
            <a:r>
              <a:rPr lang="zh-CN" altLang="zh-CN" dirty="0">
                <a:solidFill>
                  <a:schemeClr val="tx1">
                    <a:lumMod val="65000"/>
                    <a:lumOff val="35000"/>
                  </a:schemeClr>
                </a:solidFill>
                <a:latin typeface="微软雅黑" charset="0"/>
                <a:ea typeface="微软雅黑" charset="0"/>
              </a:rPr>
              <a:t>系综</a:t>
            </a:r>
            <a:r>
              <a:rPr lang="zh-CN" altLang="en-US" dirty="0">
                <a:solidFill>
                  <a:schemeClr val="tx1">
                    <a:lumMod val="65000"/>
                    <a:lumOff val="35000"/>
                  </a:schemeClr>
                </a:solidFill>
                <a:latin typeface="微软雅黑" charset="0"/>
                <a:ea typeface="微软雅黑" charset="0"/>
              </a:rPr>
              <a:t>：</a:t>
            </a:r>
            <a:r>
              <a:rPr lang="en-US" altLang="zh-CN" dirty="0">
                <a:solidFill>
                  <a:schemeClr val="tx1">
                    <a:lumMod val="65000"/>
                    <a:lumOff val="35000"/>
                  </a:schemeClr>
                </a:solidFill>
                <a:latin typeface="微软雅黑" charset="0"/>
                <a:ea typeface="微软雅黑" charset="0"/>
              </a:rPr>
              <a:t>Nose-Hoover</a:t>
            </a:r>
            <a:r>
              <a:rPr lang="zh-CN" altLang="zh-CN" dirty="0">
                <a:solidFill>
                  <a:schemeClr val="tx1">
                    <a:lumMod val="65000"/>
                    <a:lumOff val="35000"/>
                  </a:schemeClr>
                </a:solidFill>
                <a:latin typeface="微软雅黑" charset="0"/>
                <a:ea typeface="微软雅黑" charset="0"/>
              </a:rPr>
              <a:t>热浴，使体系达到设定的温度</a:t>
            </a:r>
          </a:p>
        </p:txBody>
      </p:sp>
      <p:sp>
        <p:nvSpPr>
          <p:cNvPr id="11" name="矩形 10">
            <a:extLst>
              <a:ext uri="{FF2B5EF4-FFF2-40B4-BE49-F238E27FC236}">
                <a16:creationId xmlns:a16="http://schemas.microsoft.com/office/drawing/2014/main" id="{E708D017-E51B-42B6-A99E-AFC3F3CA6AFD}"/>
              </a:ext>
            </a:extLst>
          </p:cNvPr>
          <p:cNvSpPr/>
          <p:nvPr/>
        </p:nvSpPr>
        <p:spPr>
          <a:xfrm>
            <a:off x="3866158" y="3805643"/>
            <a:ext cx="7039406" cy="1137556"/>
          </a:xfrm>
          <a:prstGeom prst="rect">
            <a:avLst/>
          </a:prstGeom>
        </p:spPr>
        <p:txBody>
          <a:bodyPr wrap="square">
            <a:spAutoFit/>
          </a:bodyPr>
          <a:lstStyle/>
          <a:p>
            <a:pPr>
              <a:lnSpc>
                <a:spcPct val="130000"/>
              </a:lnSpc>
            </a:pPr>
            <a:r>
              <a:rPr lang="zh-CN" altLang="zh-CN" dirty="0">
                <a:solidFill>
                  <a:schemeClr val="tx1">
                    <a:lumMod val="65000"/>
                    <a:lumOff val="35000"/>
                  </a:schemeClr>
                </a:solidFill>
                <a:latin typeface="微软雅黑" charset="0"/>
                <a:ea typeface="微软雅黑" charset="0"/>
              </a:rPr>
              <a:t>使体系处于</a:t>
            </a:r>
            <a:r>
              <a:rPr lang="en-US" altLang="zh-CN" dirty="0">
                <a:solidFill>
                  <a:schemeClr val="tx1">
                    <a:lumMod val="65000"/>
                    <a:lumOff val="35000"/>
                  </a:schemeClr>
                </a:solidFill>
                <a:latin typeface="微软雅黑" charset="0"/>
                <a:ea typeface="微软雅黑" charset="0"/>
              </a:rPr>
              <a:t>NVE</a:t>
            </a:r>
            <a:r>
              <a:rPr lang="zh-CN" altLang="zh-CN" dirty="0">
                <a:solidFill>
                  <a:schemeClr val="tx1">
                    <a:lumMod val="65000"/>
                    <a:lumOff val="35000"/>
                  </a:schemeClr>
                </a:solidFill>
                <a:latin typeface="微软雅黑" charset="0"/>
                <a:ea typeface="微软雅黑" charset="0"/>
              </a:rPr>
              <a:t>系综</a:t>
            </a:r>
            <a:r>
              <a:rPr lang="zh-CN" altLang="en-US" dirty="0">
                <a:solidFill>
                  <a:schemeClr val="tx1">
                    <a:lumMod val="65000"/>
                    <a:lumOff val="35000"/>
                  </a:schemeClr>
                </a:solidFill>
                <a:latin typeface="微软雅黑" charset="0"/>
                <a:ea typeface="微软雅黑" charset="0"/>
              </a:rPr>
              <a:t>：</a:t>
            </a:r>
            <a:r>
              <a:rPr lang="zh-CN" altLang="zh-CN" dirty="0">
                <a:solidFill>
                  <a:schemeClr val="tx1">
                    <a:lumMod val="65000"/>
                    <a:lumOff val="35000"/>
                  </a:schemeClr>
                </a:solidFill>
                <a:latin typeface="微软雅黑" charset="0"/>
                <a:ea typeface="微软雅黑" charset="0"/>
              </a:rPr>
              <a:t>通过</a:t>
            </a:r>
            <a:r>
              <a:rPr lang="en-US" altLang="zh-CN" dirty="0">
                <a:solidFill>
                  <a:schemeClr val="tx1">
                    <a:lumMod val="65000"/>
                    <a:lumOff val="35000"/>
                  </a:schemeClr>
                </a:solidFill>
                <a:latin typeface="微软雅黑" charset="0"/>
                <a:ea typeface="微软雅黑" charset="0"/>
              </a:rPr>
              <a:t>LAMMPS</a:t>
            </a:r>
            <a:r>
              <a:rPr lang="zh-CN" altLang="zh-CN" dirty="0">
                <a:solidFill>
                  <a:schemeClr val="tx1">
                    <a:lumMod val="65000"/>
                    <a:lumOff val="35000"/>
                  </a:schemeClr>
                </a:solidFill>
                <a:latin typeface="微软雅黑" charset="0"/>
                <a:ea typeface="微软雅黑" charset="0"/>
              </a:rPr>
              <a:t>的功能，直接计算热流及其自关联函数，并积分得到热导率。</a:t>
            </a:r>
            <a:endParaRPr lang="zh-CN" altLang="en-US" dirty="0">
              <a:solidFill>
                <a:schemeClr val="tx1">
                  <a:lumMod val="65000"/>
                  <a:lumOff val="35000"/>
                </a:schemeClr>
              </a:solidFill>
              <a:latin typeface="微软雅黑" charset="0"/>
              <a:ea typeface="微软雅黑" charset="0"/>
            </a:endParaRPr>
          </a:p>
          <a:p>
            <a:pPr lvl="0">
              <a:lnSpc>
                <a:spcPct val="130000"/>
              </a:lnSpc>
            </a:pP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367053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6" y="3280457"/>
            <a:ext cx="3695187" cy="972574"/>
          </a:xfrm>
          <a:prstGeom prst="rect">
            <a:avLst/>
          </a:prstGeom>
          <a:noFill/>
        </p:spPr>
        <p:txBody>
          <a:bodyPr wrap="square" rtlCol="0">
            <a:spAutoFit/>
          </a:bodyPr>
          <a:lstStyle/>
          <a:p>
            <a:pPr algn="ctr" defTabSz="609585">
              <a:lnSpc>
                <a:spcPct val="130000"/>
              </a:lnSpc>
            </a:pPr>
            <a:r>
              <a:rPr lang="en-US" altLang="zh-CN" sz="4400" b="1" dirty="0">
                <a:latin typeface="+mn-ea"/>
              </a:rPr>
              <a:t>PART</a:t>
            </a:r>
            <a:r>
              <a:rPr lang="zh-CN" altLang="en-US" sz="4400" b="1" dirty="0">
                <a:latin typeface="+mn-ea"/>
              </a:rPr>
              <a:t> </a:t>
            </a:r>
            <a:r>
              <a:rPr lang="en-US" altLang="zh-CN" sz="4400" b="1" dirty="0">
                <a:latin typeface="+mn-ea"/>
              </a:rPr>
              <a:t>THREE</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dirty="0">
                <a:latin typeface="+mj-lt"/>
                <a:ea typeface="微软雅黑" charset="0"/>
              </a:rPr>
              <a:t>实验结果</a:t>
            </a:r>
          </a:p>
        </p:txBody>
      </p:sp>
      <p:sp>
        <p:nvSpPr>
          <p:cNvPr id="4" name="矩形 3"/>
          <p:cNvSpPr/>
          <p:nvPr/>
        </p:nvSpPr>
        <p:spPr>
          <a:xfrm>
            <a:off x="4889817" y="4139690"/>
            <a:ext cx="2412366"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155004937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73196" cy="307777"/>
          </a:xfrm>
          <a:prstGeom prst="rect">
            <a:avLst/>
          </a:prstGeom>
        </p:spPr>
        <p:txBody>
          <a:bodyPr wrap="none">
            <a:spAutoFit/>
          </a:bodyPr>
          <a:lstStyle/>
          <a:p>
            <a:r>
              <a:rPr lang="en-US" altLang="zh-CN" sz="1400" b="1" dirty="0">
                <a:latin typeface="+mn-ea"/>
              </a:rPr>
              <a:t>PART THREE </a:t>
            </a:r>
            <a:r>
              <a:rPr lang="zh-CN" altLang="en-US" sz="1400" b="1" dirty="0"/>
              <a:t>实验结果</a:t>
            </a:r>
          </a:p>
        </p:txBody>
      </p:sp>
      <p:sp>
        <p:nvSpPr>
          <p:cNvPr id="3" name="椭圆 2"/>
          <p:cNvSpPr/>
          <p:nvPr/>
        </p:nvSpPr>
        <p:spPr>
          <a:xfrm>
            <a:off x="200795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5" name="矩形 4"/>
          <p:cNvSpPr/>
          <p:nvPr/>
        </p:nvSpPr>
        <p:spPr>
          <a:xfrm>
            <a:off x="993305" y="985272"/>
            <a:ext cx="2140238" cy="369332"/>
          </a:xfrm>
          <a:prstGeom prst="rect">
            <a:avLst/>
          </a:prstGeom>
        </p:spPr>
        <p:txBody>
          <a:bodyPr wrap="square">
            <a:spAutoFit/>
          </a:bodyPr>
          <a:lstStyle/>
          <a:p>
            <a:pPr algn="ctr"/>
            <a:r>
              <a:rPr lang="en-US" altLang="zh-CN" dirty="0">
                <a:latin typeface="+mn-ea"/>
              </a:rPr>
              <a:t>Thermostat</a:t>
            </a:r>
            <a:r>
              <a:rPr lang="zh-CN" altLang="en-US" dirty="0">
                <a:latin typeface="+mn-ea"/>
              </a:rPr>
              <a:t>方法</a:t>
            </a:r>
          </a:p>
        </p:txBody>
      </p:sp>
      <mc:AlternateContent xmlns:mc="http://schemas.openxmlformats.org/markup-compatibility/2006">
        <mc:Choice xmlns:a14="http://schemas.microsoft.com/office/drawing/2010/main" Requires="a14">
          <p:sp>
            <p:nvSpPr>
              <p:cNvPr id="6" name="矩形 5"/>
              <p:cNvSpPr/>
              <p:nvPr/>
            </p:nvSpPr>
            <p:spPr>
              <a:xfrm>
                <a:off x="911225" y="1461980"/>
                <a:ext cx="7193779" cy="2989152"/>
              </a:xfrm>
              <a:prstGeom prst="rect">
                <a:avLst/>
              </a:prstGeom>
            </p:spPr>
            <p:txBody>
              <a:bodyPr wrap="square">
                <a:spAutoFit/>
              </a:bodyPr>
              <a:lstStyle/>
              <a:p>
                <a:pPr>
                  <a:lnSpc>
                    <a:spcPct val="130000"/>
                  </a:lnSpc>
                </a:pPr>
                <a:r>
                  <a:rPr lang="zh-CN" altLang="en-US" sz="1600" dirty="0">
                    <a:solidFill>
                      <a:schemeClr val="tx1">
                        <a:lumMod val="65000"/>
                        <a:lumOff val="35000"/>
                      </a:schemeClr>
                    </a:solidFill>
                    <a:latin typeface="+mn-ea"/>
                  </a:rPr>
                  <a:t>模拟条件：</a:t>
                </a:r>
                <a:endParaRPr lang="en-US" altLang="zh-CN" sz="1600" dirty="0">
                  <a:solidFill>
                    <a:schemeClr val="tx1">
                      <a:lumMod val="65000"/>
                      <a:lumOff val="35000"/>
                    </a:schemeClr>
                  </a:solidFill>
                  <a:latin typeface="+mn-ea"/>
                </a:endParaRPr>
              </a:p>
              <a:p>
                <a:pPr>
                  <a:lnSpc>
                    <a:spcPct val="130000"/>
                  </a:lnSpc>
                </a:pPr>
                <a:endParaRPr lang="en-US" altLang="zh-CN" sz="1600" dirty="0">
                  <a:solidFill>
                    <a:schemeClr val="tx1">
                      <a:lumMod val="65000"/>
                      <a:lumOff val="35000"/>
                    </a:schemeClr>
                  </a:solidFill>
                  <a:latin typeface="+mn-ea"/>
                </a:endParaRPr>
              </a:p>
              <a:p>
                <a:pPr>
                  <a:lnSpc>
                    <a:spcPct val="130000"/>
                  </a:lnSpc>
                </a:pPr>
                <a:r>
                  <a:rPr lang="zh-CN" altLang="zh-CN" sz="1600" kern="100" dirty="0">
                    <a:solidFill>
                      <a:schemeClr val="tx1">
                        <a:lumMod val="65000"/>
                        <a:lumOff val="35000"/>
                      </a:schemeClr>
                    </a:solidFill>
                    <a:latin typeface="+mn-ea"/>
                    <a:cs typeface="Times New Roman" panose="02020603050405020304" pitchFamily="18" charset="0"/>
                  </a:rPr>
                  <a:t>温度</a:t>
                </a:r>
                <a14:m>
                  <m:oMath xmlns:m="http://schemas.openxmlformats.org/officeDocument/2006/math">
                    <m:r>
                      <a:rPr lang="en-US" altLang="zh-CN" sz="1600" i="1" kern="100">
                        <a:solidFill>
                          <a:schemeClr val="tx1">
                            <a:lumMod val="65000"/>
                            <a:lumOff val="35000"/>
                          </a:schemeClr>
                        </a:solidFill>
                        <a:latin typeface="+mn-ea"/>
                        <a:cs typeface="Times New Roman" panose="02020603050405020304" pitchFamily="18" charset="0"/>
                      </a:rPr>
                      <m:t>𝑇</m:t>
                    </m:r>
                    <m:r>
                      <a:rPr lang="en-US" altLang="zh-CN" sz="1600" i="1" kern="100">
                        <a:solidFill>
                          <a:schemeClr val="tx1">
                            <a:lumMod val="65000"/>
                            <a:lumOff val="35000"/>
                          </a:schemeClr>
                        </a:solidFill>
                        <a:latin typeface="+mn-ea"/>
                        <a:cs typeface="Times New Roman" panose="02020603050405020304" pitchFamily="18" charset="0"/>
                      </a:rPr>
                      <m:t>=85</m:t>
                    </m:r>
                    <m:r>
                      <a:rPr lang="en-US" altLang="zh-CN" sz="1600" i="1" kern="100">
                        <a:solidFill>
                          <a:schemeClr val="tx1">
                            <a:lumMod val="65000"/>
                            <a:lumOff val="35000"/>
                          </a:schemeClr>
                        </a:solidFill>
                        <a:latin typeface="+mn-ea"/>
                        <a:cs typeface="Times New Roman" panose="02020603050405020304" pitchFamily="18" charset="0"/>
                      </a:rPr>
                      <m:t>𝐾</m:t>
                    </m:r>
                  </m:oMath>
                </a14:m>
                <a:r>
                  <a:rPr lang="zh-CN" altLang="zh-CN" sz="1600" kern="100" dirty="0">
                    <a:solidFill>
                      <a:schemeClr val="tx1">
                        <a:lumMod val="65000"/>
                        <a:lumOff val="35000"/>
                      </a:schemeClr>
                    </a:solidFill>
                    <a:latin typeface="+mn-ea"/>
                    <a:cs typeface="Times New Roman" panose="02020603050405020304" pitchFamily="18" charset="0"/>
                  </a:rPr>
                  <a:t>，面心立方晶格常数</a:t>
                </a:r>
                <a14:m>
                  <m:oMath xmlns:m="http://schemas.openxmlformats.org/officeDocument/2006/math">
                    <m:r>
                      <a:rPr lang="en-US" altLang="zh-CN" sz="1600" i="1" kern="100">
                        <a:solidFill>
                          <a:schemeClr val="tx1">
                            <a:lumMod val="65000"/>
                            <a:lumOff val="35000"/>
                          </a:schemeClr>
                        </a:solidFill>
                        <a:latin typeface="+mn-ea"/>
                        <a:cs typeface="Times New Roman" panose="02020603050405020304" pitchFamily="18" charset="0"/>
                      </a:rPr>
                      <m:t>𝑎</m:t>
                    </m:r>
                    <m:r>
                      <a:rPr lang="en-US" altLang="zh-CN" sz="1600" i="1" kern="100">
                        <a:solidFill>
                          <a:schemeClr val="tx1">
                            <a:lumMod val="65000"/>
                            <a:lumOff val="35000"/>
                          </a:schemeClr>
                        </a:solidFill>
                        <a:latin typeface="+mn-ea"/>
                        <a:cs typeface="Times New Roman" panose="02020603050405020304" pitchFamily="18" charset="0"/>
                      </a:rPr>
                      <m:t>=5.71Å</m:t>
                    </m:r>
                  </m:oMath>
                </a14:m>
                <a:r>
                  <a:rPr lang="zh-CN" altLang="en-US"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SI</a:t>
                </a:r>
                <a:r>
                  <a:rPr lang="zh-CN" altLang="en-US" sz="1600" dirty="0">
                    <a:solidFill>
                      <a:schemeClr val="tx1">
                        <a:lumMod val="65000"/>
                        <a:lumOff val="35000"/>
                      </a:schemeClr>
                    </a:solidFill>
                    <a:latin typeface="+mn-ea"/>
                  </a:rPr>
                  <a:t>单位制）</a:t>
                </a:r>
                <a:endParaRPr lang="en-US" altLang="zh-CN" sz="1600" dirty="0">
                  <a:solidFill>
                    <a:schemeClr val="tx1">
                      <a:lumMod val="65000"/>
                      <a:lumOff val="35000"/>
                    </a:schemeClr>
                  </a:solidFill>
                  <a:latin typeface="+mn-ea"/>
                </a:endParaRPr>
              </a:p>
              <a:p>
                <a:pPr>
                  <a:lnSpc>
                    <a:spcPct val="130000"/>
                  </a:lnSpc>
                </a:pPr>
                <a:r>
                  <a:rPr lang="zh-CN" altLang="zh-CN" sz="1600" kern="100" dirty="0">
                    <a:solidFill>
                      <a:schemeClr val="tx1">
                        <a:lumMod val="65000"/>
                        <a:lumOff val="35000"/>
                      </a:schemeClr>
                    </a:solidFill>
                    <a:latin typeface="+mn-ea"/>
                    <a:cs typeface="Times New Roman" panose="02020603050405020304" pitchFamily="18" charset="0"/>
                  </a:rPr>
                  <a:t>温度</a:t>
                </a:r>
                <a14:m>
                  <m:oMath xmlns:m="http://schemas.openxmlformats.org/officeDocument/2006/math">
                    <m:sSup>
                      <m:sSupPr>
                        <m:ctrlPr>
                          <a:rPr lang="zh-CN" altLang="zh-CN" sz="1600" i="1" kern="100">
                            <a:solidFill>
                              <a:schemeClr val="tx1">
                                <a:lumMod val="65000"/>
                                <a:lumOff val="35000"/>
                              </a:schemeClr>
                            </a:solidFill>
                            <a:latin typeface="+mn-ea"/>
                            <a:cs typeface="Times New Roman" panose="02020603050405020304" pitchFamily="18" charset="0"/>
                          </a:rPr>
                        </m:ctrlPr>
                      </m:sSupPr>
                      <m:e>
                        <m:r>
                          <a:rPr lang="en-US" altLang="zh-CN" sz="1600" i="1" kern="100">
                            <a:solidFill>
                              <a:schemeClr val="tx1">
                                <a:lumMod val="65000"/>
                                <a:lumOff val="35000"/>
                              </a:schemeClr>
                            </a:solidFill>
                            <a:latin typeface="+mn-ea"/>
                            <a:cs typeface="Times New Roman" panose="02020603050405020304" pitchFamily="18" charset="0"/>
                          </a:rPr>
                          <m:t>𝑇</m:t>
                        </m:r>
                      </m:e>
                      <m:sup>
                        <m:r>
                          <a:rPr lang="en-US" altLang="zh-CN" sz="1600" i="1" kern="100">
                            <a:solidFill>
                              <a:schemeClr val="tx1">
                                <a:lumMod val="65000"/>
                                <a:lumOff val="35000"/>
                              </a:schemeClr>
                            </a:solidFill>
                            <a:latin typeface="+mn-ea"/>
                            <a:cs typeface="Times New Roman" panose="02020603050405020304" pitchFamily="18" charset="0"/>
                          </a:rPr>
                          <m:t>∗</m:t>
                        </m:r>
                      </m:sup>
                    </m:sSup>
                    <m:r>
                      <a:rPr lang="en-US" altLang="zh-CN" sz="1600" i="1" kern="100">
                        <a:solidFill>
                          <a:schemeClr val="tx1">
                            <a:lumMod val="65000"/>
                            <a:lumOff val="35000"/>
                          </a:schemeClr>
                        </a:solidFill>
                        <a:latin typeface="+mn-ea"/>
                        <a:cs typeface="Times New Roman" panose="02020603050405020304" pitchFamily="18" charset="0"/>
                      </a:rPr>
                      <m:t>=0.71</m:t>
                    </m:r>
                  </m:oMath>
                </a14:m>
                <a:r>
                  <a:rPr lang="zh-CN" altLang="zh-CN" sz="1600" kern="100" dirty="0">
                    <a:solidFill>
                      <a:schemeClr val="tx1">
                        <a:lumMod val="65000"/>
                        <a:lumOff val="35000"/>
                      </a:schemeClr>
                    </a:solidFill>
                    <a:latin typeface="+mn-ea"/>
                    <a:cs typeface="Times New Roman" panose="02020603050405020304" pitchFamily="18" charset="0"/>
                  </a:rPr>
                  <a:t>，密度</a:t>
                </a:r>
                <a14:m>
                  <m:oMath xmlns:m="http://schemas.openxmlformats.org/officeDocument/2006/math">
                    <m:sSup>
                      <m:sSupPr>
                        <m:ctrlPr>
                          <a:rPr lang="zh-CN" altLang="zh-CN" sz="1600" i="1" kern="100">
                            <a:solidFill>
                              <a:schemeClr val="tx1">
                                <a:lumMod val="65000"/>
                                <a:lumOff val="35000"/>
                              </a:schemeClr>
                            </a:solidFill>
                            <a:latin typeface="+mn-ea"/>
                            <a:cs typeface="Times New Roman" panose="02020603050405020304" pitchFamily="18" charset="0"/>
                          </a:rPr>
                        </m:ctrlPr>
                      </m:sSupPr>
                      <m:e>
                        <m:r>
                          <a:rPr lang="en-US" altLang="zh-CN" sz="1600" i="1" kern="100">
                            <a:solidFill>
                              <a:schemeClr val="tx1">
                                <a:lumMod val="65000"/>
                                <a:lumOff val="35000"/>
                              </a:schemeClr>
                            </a:solidFill>
                            <a:latin typeface="+mn-ea"/>
                            <a:cs typeface="Times New Roman" panose="02020603050405020304" pitchFamily="18" charset="0"/>
                          </a:rPr>
                          <m:t>𝜌</m:t>
                        </m:r>
                      </m:e>
                      <m:sup>
                        <m:r>
                          <a:rPr lang="en-US" altLang="zh-CN" sz="1600" i="1" kern="100">
                            <a:solidFill>
                              <a:schemeClr val="tx1">
                                <a:lumMod val="65000"/>
                                <a:lumOff val="35000"/>
                              </a:schemeClr>
                            </a:solidFill>
                            <a:latin typeface="+mn-ea"/>
                            <a:cs typeface="Times New Roman" panose="02020603050405020304" pitchFamily="18" charset="0"/>
                          </a:rPr>
                          <m:t>∗</m:t>
                        </m:r>
                      </m:sup>
                    </m:sSup>
                    <m:r>
                      <a:rPr lang="en-US" altLang="zh-CN" sz="1600" i="1" kern="100">
                        <a:solidFill>
                          <a:schemeClr val="tx1">
                            <a:lumMod val="65000"/>
                            <a:lumOff val="35000"/>
                          </a:schemeClr>
                        </a:solidFill>
                        <a:latin typeface="+mn-ea"/>
                        <a:cs typeface="Times New Roman" panose="02020603050405020304" pitchFamily="18" charset="0"/>
                      </a:rPr>
                      <m:t>=0.844</m:t>
                    </m:r>
                  </m:oMath>
                </a14:m>
                <a:r>
                  <a:rPr lang="zh-CN" altLang="en-US"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LJ</a:t>
                </a:r>
                <a:r>
                  <a:rPr lang="zh-CN" altLang="en-US" sz="1600" dirty="0">
                    <a:solidFill>
                      <a:schemeClr val="tx1">
                        <a:lumMod val="65000"/>
                        <a:lumOff val="35000"/>
                      </a:schemeClr>
                    </a:solidFill>
                    <a:latin typeface="+mn-ea"/>
                  </a:rPr>
                  <a:t>单位制）</a:t>
                </a:r>
                <a:endParaRPr lang="en-US" altLang="zh-CN" sz="1600" dirty="0">
                  <a:solidFill>
                    <a:schemeClr val="tx1">
                      <a:lumMod val="65000"/>
                      <a:lumOff val="35000"/>
                    </a:schemeClr>
                  </a:solidFill>
                  <a:latin typeface="+mn-ea"/>
                </a:endParaRPr>
              </a:p>
              <a:p>
                <a:pPr>
                  <a:lnSpc>
                    <a:spcPct val="130000"/>
                  </a:lnSpc>
                </a:pPr>
                <a:endParaRPr lang="en-US" altLang="zh-CN" sz="1600" dirty="0">
                  <a:solidFill>
                    <a:schemeClr val="tx1">
                      <a:lumMod val="65000"/>
                      <a:lumOff val="35000"/>
                    </a:schemeClr>
                  </a:solidFill>
                  <a:latin typeface="+mn-ea"/>
                </a:endParaRPr>
              </a:p>
              <a:p>
                <a:pPr>
                  <a:lnSpc>
                    <a:spcPct val="130000"/>
                  </a:lnSpc>
                </a:pPr>
                <a:r>
                  <a:rPr lang="zh-CN" altLang="zh-CN" sz="1600" kern="100" dirty="0">
                    <a:solidFill>
                      <a:schemeClr val="tx1">
                        <a:lumMod val="65000"/>
                        <a:lumOff val="35000"/>
                      </a:schemeClr>
                    </a:solidFill>
                    <a:latin typeface="+mn-ea"/>
                    <a:cs typeface="Times New Roman" panose="02020603050405020304" pitchFamily="18" charset="0"/>
                  </a:rPr>
                  <a:t>体系</a:t>
                </a:r>
                <a:r>
                  <a:rPr lang="en-US" altLang="zh-CN" sz="1600" kern="100" dirty="0">
                    <a:solidFill>
                      <a:schemeClr val="tx1">
                        <a:lumMod val="65000"/>
                        <a:lumOff val="35000"/>
                      </a:schemeClr>
                    </a:solidFill>
                    <a:latin typeface="+mn-ea"/>
                    <a:cs typeface="Times New Roman" panose="02020603050405020304" pitchFamily="18" charset="0"/>
                  </a:rPr>
                  <a:t>x</a:t>
                </a:r>
                <a:r>
                  <a:rPr lang="zh-CN" altLang="en-US" sz="1600" kern="100" dirty="0">
                    <a:solidFill>
                      <a:schemeClr val="tx1">
                        <a:lumMod val="65000"/>
                        <a:lumOff val="35000"/>
                      </a:schemeClr>
                    </a:solidFill>
                    <a:latin typeface="+mn-ea"/>
                    <a:cs typeface="Times New Roman" panose="02020603050405020304" pitchFamily="18" charset="0"/>
                  </a:rPr>
                  <a:t>、</a:t>
                </a:r>
                <a:r>
                  <a:rPr lang="en-US" altLang="zh-CN" sz="1600" kern="100" dirty="0">
                    <a:solidFill>
                      <a:schemeClr val="tx1">
                        <a:lumMod val="65000"/>
                        <a:lumOff val="35000"/>
                      </a:schemeClr>
                    </a:solidFill>
                    <a:latin typeface="+mn-ea"/>
                    <a:cs typeface="Times New Roman" panose="02020603050405020304" pitchFamily="18" charset="0"/>
                  </a:rPr>
                  <a:t>y</a:t>
                </a:r>
                <a:r>
                  <a:rPr lang="zh-CN" altLang="en-US" sz="1600" kern="100" dirty="0">
                    <a:solidFill>
                      <a:schemeClr val="tx1">
                        <a:lumMod val="65000"/>
                        <a:lumOff val="35000"/>
                      </a:schemeClr>
                    </a:solidFill>
                    <a:latin typeface="+mn-ea"/>
                    <a:cs typeface="Times New Roman" panose="02020603050405020304" pitchFamily="18" charset="0"/>
                  </a:rPr>
                  <a:t>、</a:t>
                </a:r>
                <a:r>
                  <a:rPr lang="en-US" altLang="zh-CN" sz="1600" kern="100" dirty="0">
                    <a:solidFill>
                      <a:schemeClr val="tx1">
                        <a:lumMod val="65000"/>
                        <a:lumOff val="35000"/>
                      </a:schemeClr>
                    </a:solidFill>
                    <a:latin typeface="+mn-ea"/>
                    <a:cs typeface="Times New Roman" panose="02020603050405020304" pitchFamily="18" charset="0"/>
                  </a:rPr>
                  <a:t>z</a:t>
                </a:r>
                <a:r>
                  <a:rPr lang="zh-CN" altLang="en-US" sz="1600" kern="100" dirty="0">
                    <a:solidFill>
                      <a:schemeClr val="tx1">
                        <a:lumMod val="65000"/>
                        <a:lumOff val="35000"/>
                      </a:schemeClr>
                    </a:solidFill>
                    <a:latin typeface="+mn-ea"/>
                    <a:cs typeface="Times New Roman" panose="02020603050405020304" pitchFamily="18" charset="0"/>
                  </a:rPr>
                  <a:t>方向的</a:t>
                </a:r>
                <a:r>
                  <a:rPr lang="zh-CN" altLang="zh-CN" sz="1600" kern="100" dirty="0">
                    <a:solidFill>
                      <a:schemeClr val="tx1">
                        <a:lumMod val="65000"/>
                        <a:lumOff val="35000"/>
                      </a:schemeClr>
                    </a:solidFill>
                    <a:latin typeface="+mn-ea"/>
                    <a:cs typeface="Times New Roman" panose="02020603050405020304" pitchFamily="18" charset="0"/>
                  </a:rPr>
                  <a:t>规格是</a:t>
                </a:r>
                <a:r>
                  <a:rPr lang="en-US" altLang="zh-CN" sz="1600" kern="100" dirty="0">
                    <a:solidFill>
                      <a:schemeClr val="tx1">
                        <a:lumMod val="65000"/>
                        <a:lumOff val="35000"/>
                      </a:schemeClr>
                    </a:solidFill>
                    <a:latin typeface="+mn-ea"/>
                    <a:cs typeface="Times New Roman" panose="02020603050405020304" pitchFamily="18" charset="0"/>
                  </a:rPr>
                  <a:t>10</a:t>
                </a:r>
                <a14:m>
                  <m:oMath xmlns:m="http://schemas.openxmlformats.org/officeDocument/2006/math">
                    <m:r>
                      <a:rPr lang="en-US" altLang="zh-CN" sz="1600" i="1" kern="100">
                        <a:solidFill>
                          <a:schemeClr val="tx1">
                            <a:lumMod val="65000"/>
                            <a:lumOff val="35000"/>
                          </a:schemeClr>
                        </a:solidFill>
                        <a:latin typeface="+mn-ea"/>
                        <a:cs typeface="Times New Roman" panose="02020603050405020304" pitchFamily="18" charset="0"/>
                      </a:rPr>
                      <m:t>𝑎</m:t>
                    </m:r>
                  </m:oMath>
                </a14:m>
                <a:r>
                  <a:rPr lang="zh-CN" altLang="zh-CN" sz="1600" kern="100" dirty="0">
                    <a:solidFill>
                      <a:schemeClr val="tx1">
                        <a:lumMod val="65000"/>
                        <a:lumOff val="35000"/>
                      </a:schemeClr>
                    </a:solidFill>
                    <a:latin typeface="+mn-ea"/>
                    <a:cs typeface="Times New Roman" panose="02020603050405020304" pitchFamily="18" charset="0"/>
                  </a:rPr>
                  <a:t>×</a:t>
                </a:r>
                <a:r>
                  <a:rPr lang="en-US" altLang="zh-CN" sz="1600" kern="100" dirty="0">
                    <a:solidFill>
                      <a:schemeClr val="tx1">
                        <a:lumMod val="65000"/>
                        <a:lumOff val="35000"/>
                      </a:schemeClr>
                    </a:solidFill>
                    <a:latin typeface="+mn-ea"/>
                    <a:cs typeface="Times New Roman" panose="02020603050405020304" pitchFamily="18" charset="0"/>
                  </a:rPr>
                  <a:t>10</a:t>
                </a:r>
                <a14:m>
                  <m:oMath xmlns:m="http://schemas.openxmlformats.org/officeDocument/2006/math">
                    <m:r>
                      <a:rPr lang="en-US" altLang="zh-CN" sz="1600" i="1" kern="100">
                        <a:solidFill>
                          <a:schemeClr val="tx1">
                            <a:lumMod val="65000"/>
                            <a:lumOff val="35000"/>
                          </a:schemeClr>
                        </a:solidFill>
                        <a:latin typeface="+mn-ea"/>
                        <a:cs typeface="Times New Roman" panose="02020603050405020304" pitchFamily="18" charset="0"/>
                      </a:rPr>
                      <m:t>𝑎</m:t>
                    </m:r>
                  </m:oMath>
                </a14:m>
                <a:r>
                  <a:rPr lang="zh-CN" altLang="zh-CN" sz="1600" kern="100" dirty="0">
                    <a:solidFill>
                      <a:schemeClr val="tx1">
                        <a:lumMod val="65000"/>
                        <a:lumOff val="35000"/>
                      </a:schemeClr>
                    </a:solidFill>
                    <a:latin typeface="+mn-ea"/>
                    <a:cs typeface="Times New Roman" panose="02020603050405020304" pitchFamily="18" charset="0"/>
                  </a:rPr>
                  <a:t>×</a:t>
                </a:r>
                <a:r>
                  <a:rPr lang="en-US" altLang="zh-CN" sz="1600" kern="100" dirty="0">
                    <a:solidFill>
                      <a:schemeClr val="tx1">
                        <a:lumMod val="65000"/>
                        <a:lumOff val="35000"/>
                      </a:schemeClr>
                    </a:solidFill>
                    <a:latin typeface="+mn-ea"/>
                    <a:cs typeface="Times New Roman" panose="02020603050405020304" pitchFamily="18" charset="0"/>
                  </a:rPr>
                  <a:t>20</a:t>
                </a:r>
                <a14:m>
                  <m:oMath xmlns:m="http://schemas.openxmlformats.org/officeDocument/2006/math">
                    <m:r>
                      <a:rPr lang="en-US" altLang="zh-CN" sz="1600" i="1" kern="100">
                        <a:solidFill>
                          <a:schemeClr val="tx1">
                            <a:lumMod val="65000"/>
                            <a:lumOff val="35000"/>
                          </a:schemeClr>
                        </a:solidFill>
                        <a:latin typeface="+mn-ea"/>
                        <a:cs typeface="Times New Roman" panose="02020603050405020304" pitchFamily="18" charset="0"/>
                      </a:rPr>
                      <m:t>𝑎</m:t>
                    </m:r>
                  </m:oMath>
                </a14:m>
                <a:endParaRPr lang="en-US" altLang="zh-CN" sz="1600" dirty="0">
                  <a:solidFill>
                    <a:schemeClr val="tx1">
                      <a:lumMod val="65000"/>
                      <a:lumOff val="35000"/>
                    </a:schemeClr>
                  </a:solidFill>
                  <a:latin typeface="+mn-ea"/>
                </a:endParaRPr>
              </a:p>
              <a:p>
                <a:pPr>
                  <a:lnSpc>
                    <a:spcPct val="130000"/>
                  </a:lnSpc>
                </a:pPr>
                <a:r>
                  <a:rPr lang="zh-CN" altLang="zh-CN" sz="1600" dirty="0">
                    <a:solidFill>
                      <a:schemeClr val="tx1">
                        <a:lumMod val="65000"/>
                        <a:lumOff val="35000"/>
                      </a:schemeClr>
                    </a:solidFill>
                    <a:latin typeface="+mn-ea"/>
                  </a:rPr>
                  <a:t>高温区设置为</a:t>
                </a:r>
                <a:r>
                  <a:rPr lang="en-US" altLang="zh-CN" sz="1600" dirty="0">
                    <a:solidFill>
                      <a:schemeClr val="tx1">
                        <a:lumMod val="65000"/>
                        <a:lumOff val="35000"/>
                      </a:schemeClr>
                    </a:solidFill>
                    <a:latin typeface="+mn-ea"/>
                  </a:rPr>
                  <a:t>z</a:t>
                </a:r>
                <a:r>
                  <a:rPr lang="zh-CN" altLang="zh-CN" sz="1600" dirty="0">
                    <a:solidFill>
                      <a:schemeClr val="tx1">
                        <a:lumMod val="65000"/>
                        <a:lumOff val="35000"/>
                      </a:schemeClr>
                    </a:solidFill>
                    <a:latin typeface="+mn-ea"/>
                  </a:rPr>
                  <a:t>方向的</a:t>
                </a:r>
                <a14:m>
                  <m:oMath xmlns:m="http://schemas.openxmlformats.org/officeDocument/2006/math">
                    <m:d>
                      <m:dPr>
                        <m:begChr m:val="["/>
                        <m:endChr m:val="]"/>
                        <m:ctrlPr>
                          <a:rPr lang="zh-CN" altLang="zh-CN" sz="1600" i="1">
                            <a:solidFill>
                              <a:schemeClr val="tx1">
                                <a:lumMod val="65000"/>
                                <a:lumOff val="35000"/>
                              </a:schemeClr>
                            </a:solidFill>
                            <a:latin typeface="+mn-ea"/>
                          </a:rPr>
                        </m:ctrlPr>
                      </m:dPr>
                      <m:e>
                        <m:r>
                          <a:rPr lang="en-US" altLang="zh-CN" sz="1600">
                            <a:solidFill>
                              <a:schemeClr val="tx1">
                                <a:lumMod val="65000"/>
                                <a:lumOff val="35000"/>
                              </a:schemeClr>
                            </a:solidFill>
                            <a:latin typeface="+mn-ea"/>
                          </a:rPr>
                          <m:t>0,1</m:t>
                        </m:r>
                      </m:e>
                    </m:d>
                  </m:oMath>
                </a14:m>
                <a:r>
                  <a:rPr lang="zh-CN" altLang="zh-CN" sz="1600" dirty="0">
                    <a:solidFill>
                      <a:schemeClr val="tx1">
                        <a:lumMod val="65000"/>
                        <a:lumOff val="35000"/>
                      </a:schemeClr>
                    </a:solidFill>
                    <a:latin typeface="+mn-ea"/>
                  </a:rPr>
                  <a:t>，低温区设置为</a:t>
                </a:r>
                <a:r>
                  <a:rPr lang="en-US" altLang="zh-CN" sz="1600" dirty="0">
                    <a:solidFill>
                      <a:schemeClr val="tx1">
                        <a:lumMod val="65000"/>
                        <a:lumOff val="35000"/>
                      </a:schemeClr>
                    </a:solidFill>
                    <a:latin typeface="+mn-ea"/>
                  </a:rPr>
                  <a:t>z</a:t>
                </a:r>
                <a:r>
                  <a:rPr lang="zh-CN" altLang="zh-CN" sz="1600" dirty="0">
                    <a:solidFill>
                      <a:schemeClr val="tx1">
                        <a:lumMod val="65000"/>
                        <a:lumOff val="35000"/>
                      </a:schemeClr>
                    </a:solidFill>
                    <a:latin typeface="+mn-ea"/>
                  </a:rPr>
                  <a:t>方向的</a:t>
                </a:r>
                <a14:m>
                  <m:oMath xmlns:m="http://schemas.openxmlformats.org/officeDocument/2006/math">
                    <m:d>
                      <m:dPr>
                        <m:begChr m:val="["/>
                        <m:endChr m:val="]"/>
                        <m:ctrlPr>
                          <a:rPr lang="zh-CN" altLang="zh-CN" sz="1600" i="1">
                            <a:solidFill>
                              <a:schemeClr val="tx1">
                                <a:lumMod val="65000"/>
                                <a:lumOff val="35000"/>
                              </a:schemeClr>
                            </a:solidFill>
                            <a:latin typeface="+mn-ea"/>
                          </a:rPr>
                        </m:ctrlPr>
                      </m:dPr>
                      <m:e>
                        <m:r>
                          <a:rPr lang="en-US" altLang="zh-CN" sz="1600">
                            <a:solidFill>
                              <a:schemeClr val="tx1">
                                <a:lumMod val="65000"/>
                                <a:lumOff val="35000"/>
                              </a:schemeClr>
                            </a:solidFill>
                            <a:latin typeface="+mn-ea"/>
                          </a:rPr>
                          <m:t>10,11</m:t>
                        </m:r>
                      </m:e>
                    </m:d>
                  </m:oMath>
                </a14:m>
                <a:endParaRPr lang="en-US" altLang="zh-CN" sz="1600" dirty="0">
                  <a:solidFill>
                    <a:schemeClr val="tx1">
                      <a:lumMod val="65000"/>
                      <a:lumOff val="35000"/>
                    </a:schemeClr>
                  </a:solidFill>
                  <a:latin typeface="+mn-ea"/>
                </a:endParaRPr>
              </a:p>
              <a:p>
                <a:pPr>
                  <a:lnSpc>
                    <a:spcPct val="130000"/>
                  </a:lnSpc>
                </a:pPr>
                <a:endParaRPr lang="en-US" altLang="zh-CN" sz="1600" dirty="0">
                  <a:solidFill>
                    <a:schemeClr val="tx1">
                      <a:lumMod val="65000"/>
                      <a:lumOff val="35000"/>
                    </a:schemeClr>
                  </a:solidFill>
                  <a:latin typeface="+mn-ea"/>
                </a:endParaRPr>
              </a:p>
              <a:p>
                <a:pPr>
                  <a:lnSpc>
                    <a:spcPct val="130000"/>
                  </a:lnSpc>
                </a:pPr>
                <a:r>
                  <a:rPr lang="zh-CN" altLang="zh-CN" sz="1600" dirty="0">
                    <a:solidFill>
                      <a:schemeClr val="tx1">
                        <a:lumMod val="65000"/>
                        <a:lumOff val="35000"/>
                      </a:schemeClr>
                    </a:solidFill>
                    <a:latin typeface="+mn-ea"/>
                  </a:rPr>
                  <a:t>高温区温度设为</a:t>
                </a:r>
                <a14:m>
                  <m:oMath xmlns:m="http://schemas.openxmlformats.org/officeDocument/2006/math">
                    <m:sSub>
                      <m:sSubPr>
                        <m:ctrlPr>
                          <a:rPr lang="zh-CN" altLang="zh-CN" sz="1600" i="1">
                            <a:solidFill>
                              <a:schemeClr val="tx1">
                                <a:lumMod val="65000"/>
                                <a:lumOff val="35000"/>
                              </a:schemeClr>
                            </a:solidFill>
                            <a:latin typeface="+mn-ea"/>
                          </a:rPr>
                        </m:ctrlPr>
                      </m:sSubPr>
                      <m:e>
                        <m:r>
                          <a:rPr lang="en-US" altLang="zh-CN" sz="1600">
                            <a:solidFill>
                              <a:schemeClr val="tx1">
                                <a:lumMod val="65000"/>
                                <a:lumOff val="35000"/>
                              </a:schemeClr>
                            </a:solidFill>
                            <a:latin typeface="+mn-ea"/>
                          </a:rPr>
                          <m:t>𝑇</m:t>
                        </m:r>
                      </m:e>
                      <m:sub>
                        <m:r>
                          <a:rPr lang="en-US" altLang="zh-CN" sz="1600">
                            <a:solidFill>
                              <a:schemeClr val="tx1">
                                <a:lumMod val="65000"/>
                                <a:lumOff val="35000"/>
                              </a:schemeClr>
                            </a:solidFill>
                            <a:latin typeface="+mn-ea"/>
                          </a:rPr>
                          <m:t>h𝑖</m:t>
                        </m:r>
                      </m:sub>
                    </m:sSub>
                    <m:r>
                      <a:rPr lang="en-US" altLang="zh-CN" sz="1600">
                        <a:solidFill>
                          <a:schemeClr val="tx1">
                            <a:lumMod val="65000"/>
                            <a:lumOff val="35000"/>
                          </a:schemeClr>
                        </a:solidFill>
                        <a:latin typeface="+mn-ea"/>
                      </a:rPr>
                      <m:t>=1.0</m:t>
                    </m:r>
                  </m:oMath>
                </a14:m>
                <a:r>
                  <a:rPr lang="zh-CN" altLang="zh-CN" sz="1600" dirty="0">
                    <a:solidFill>
                      <a:schemeClr val="tx1">
                        <a:lumMod val="65000"/>
                        <a:lumOff val="35000"/>
                      </a:schemeClr>
                    </a:solidFill>
                    <a:latin typeface="+mn-ea"/>
                  </a:rPr>
                  <a:t>，低温区温度设为</a:t>
                </a:r>
                <a14:m>
                  <m:oMath xmlns:m="http://schemas.openxmlformats.org/officeDocument/2006/math">
                    <m:sSub>
                      <m:sSubPr>
                        <m:ctrlPr>
                          <a:rPr lang="zh-CN" altLang="zh-CN" sz="1600" i="1">
                            <a:solidFill>
                              <a:schemeClr val="tx1">
                                <a:lumMod val="65000"/>
                                <a:lumOff val="35000"/>
                              </a:schemeClr>
                            </a:solidFill>
                            <a:latin typeface="+mn-ea"/>
                          </a:rPr>
                        </m:ctrlPr>
                      </m:sSubPr>
                      <m:e>
                        <m:r>
                          <a:rPr lang="en-US" altLang="zh-CN" sz="1600">
                            <a:solidFill>
                              <a:schemeClr val="tx1">
                                <a:lumMod val="65000"/>
                                <a:lumOff val="35000"/>
                              </a:schemeClr>
                            </a:solidFill>
                            <a:latin typeface="+mn-ea"/>
                          </a:rPr>
                          <m:t>𝑇</m:t>
                        </m:r>
                      </m:e>
                      <m:sub>
                        <m:r>
                          <a:rPr lang="en-US" altLang="zh-CN" sz="1600">
                            <a:solidFill>
                              <a:schemeClr val="tx1">
                                <a:lumMod val="65000"/>
                                <a:lumOff val="35000"/>
                              </a:schemeClr>
                            </a:solidFill>
                            <a:latin typeface="+mn-ea"/>
                          </a:rPr>
                          <m:t>𝑙𝑜</m:t>
                        </m:r>
                      </m:sub>
                    </m:sSub>
                    <m:r>
                      <a:rPr lang="en-US" altLang="zh-CN" sz="1600">
                        <a:solidFill>
                          <a:schemeClr val="tx1">
                            <a:lumMod val="65000"/>
                            <a:lumOff val="35000"/>
                          </a:schemeClr>
                        </a:solidFill>
                        <a:latin typeface="+mn-ea"/>
                      </a:rPr>
                      <m:t>=0.3</m:t>
                    </m:r>
                  </m:oMath>
                </a14:m>
                <a:endParaRPr lang="zh-CN" altLang="en-US" sz="1600" dirty="0">
                  <a:latin typeface="+mn-ea"/>
                </a:endParaRPr>
              </a:p>
            </p:txBody>
          </p:sp>
        </mc:Choice>
        <mc:Fallback>
          <p:sp>
            <p:nvSpPr>
              <p:cNvPr id="6" name="矩形 5"/>
              <p:cNvSpPr>
                <a:spLocks noRot="1" noChangeAspect="1" noMove="1" noResize="1" noEditPoints="1" noAdjustHandles="1" noChangeArrowheads="1" noChangeShapeType="1" noTextEdit="1"/>
              </p:cNvSpPr>
              <p:nvPr/>
            </p:nvSpPr>
            <p:spPr>
              <a:xfrm>
                <a:off x="911225" y="1461980"/>
                <a:ext cx="7193779" cy="2989152"/>
              </a:xfrm>
              <a:prstGeom prst="rect">
                <a:avLst/>
              </a:prstGeom>
              <a:blipFill>
                <a:blip r:embed="rId3"/>
                <a:stretch>
                  <a:fillRect l="-423" b="-816"/>
                </a:stretch>
              </a:blipFill>
            </p:spPr>
            <p:txBody>
              <a:bodyPr/>
              <a:lstStyle/>
              <a:p>
                <a:r>
                  <a:rPr lang="zh-CN" altLang="en-US">
                    <a:noFill/>
                  </a:rPr>
                  <a:t> </a:t>
                </a:r>
              </a:p>
            </p:txBody>
          </p:sp>
        </mc:Fallback>
      </mc:AlternateContent>
      <p:grpSp>
        <p:nvGrpSpPr>
          <p:cNvPr id="7" name="组合 6"/>
          <p:cNvGrpSpPr/>
          <p:nvPr/>
        </p:nvGrpSpPr>
        <p:grpSpPr>
          <a:xfrm>
            <a:off x="911225" y="898396"/>
            <a:ext cx="2300757" cy="509896"/>
            <a:chOff x="888096" y="1000203"/>
            <a:chExt cx="4259825" cy="944066"/>
          </a:xfrm>
        </p:grpSpPr>
        <p:sp>
          <p:nvSpPr>
            <p:cNvPr id="8" name="矩形 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椭圆 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椭圆 1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Tree>
    <p:extLst>
      <p:ext uri="{BB962C8B-B14F-4D97-AF65-F5344CB8AC3E}">
        <p14:creationId xmlns:p14="http://schemas.microsoft.com/office/powerpoint/2010/main" val="327738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73196" cy="307777"/>
          </a:xfrm>
          <a:prstGeom prst="rect">
            <a:avLst/>
          </a:prstGeom>
        </p:spPr>
        <p:txBody>
          <a:bodyPr wrap="none">
            <a:spAutoFit/>
          </a:bodyPr>
          <a:lstStyle/>
          <a:p>
            <a:r>
              <a:rPr lang="en-US" altLang="zh-CN" sz="1400" b="1" dirty="0">
                <a:latin typeface="+mn-ea"/>
              </a:rPr>
              <a:t>PART THREE </a:t>
            </a:r>
            <a:r>
              <a:rPr lang="zh-CN" altLang="en-US" sz="1400" b="1" dirty="0"/>
              <a:t>实验结果</a:t>
            </a:r>
          </a:p>
        </p:txBody>
      </p:sp>
      <p:sp>
        <p:nvSpPr>
          <p:cNvPr id="3" name="椭圆 2"/>
          <p:cNvSpPr/>
          <p:nvPr/>
        </p:nvSpPr>
        <p:spPr>
          <a:xfrm>
            <a:off x="200795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5" name="矩形 4"/>
          <p:cNvSpPr/>
          <p:nvPr/>
        </p:nvSpPr>
        <p:spPr>
          <a:xfrm>
            <a:off x="993305" y="985272"/>
            <a:ext cx="2140238" cy="369332"/>
          </a:xfrm>
          <a:prstGeom prst="rect">
            <a:avLst/>
          </a:prstGeom>
        </p:spPr>
        <p:txBody>
          <a:bodyPr wrap="square">
            <a:spAutoFit/>
          </a:bodyPr>
          <a:lstStyle/>
          <a:p>
            <a:pPr algn="ctr"/>
            <a:r>
              <a:rPr lang="en-US" altLang="zh-CN" dirty="0">
                <a:latin typeface="+mn-ea"/>
              </a:rPr>
              <a:t>Thermostat</a:t>
            </a:r>
            <a:r>
              <a:rPr lang="zh-CN" altLang="en-US" dirty="0">
                <a:latin typeface="+mn-ea"/>
              </a:rPr>
              <a:t>方法</a:t>
            </a:r>
          </a:p>
        </p:txBody>
      </p:sp>
      <mc:AlternateContent xmlns:mc="http://schemas.openxmlformats.org/markup-compatibility/2006">
        <mc:Choice xmlns:a14="http://schemas.microsoft.com/office/drawing/2010/main" Requires="a14">
          <p:sp>
            <p:nvSpPr>
              <p:cNvPr id="6" name="矩形 5"/>
              <p:cNvSpPr/>
              <p:nvPr/>
            </p:nvSpPr>
            <p:spPr>
              <a:xfrm>
                <a:off x="911225" y="1461980"/>
                <a:ext cx="7193779" cy="2332946"/>
              </a:xfrm>
              <a:prstGeom prst="rect">
                <a:avLst/>
              </a:prstGeom>
            </p:spPr>
            <p:txBody>
              <a:bodyPr wrap="square">
                <a:spAutoFit/>
              </a:bodyPr>
              <a:lstStyle/>
              <a:p>
                <a:pPr>
                  <a:lnSpc>
                    <a:spcPct val="130000"/>
                  </a:lnSpc>
                </a:pPr>
                <a:r>
                  <a:rPr lang="zh-CN" altLang="en-US" sz="1600" dirty="0">
                    <a:solidFill>
                      <a:schemeClr val="tx1">
                        <a:lumMod val="65000"/>
                        <a:lumOff val="35000"/>
                      </a:schemeClr>
                    </a:solidFill>
                    <a:latin typeface="+mn-ea"/>
                  </a:rPr>
                  <a:t>模拟过程：</a:t>
                </a:r>
                <a:endParaRPr lang="en-US" altLang="zh-CN" sz="1600" dirty="0">
                  <a:solidFill>
                    <a:schemeClr val="tx1">
                      <a:lumMod val="65000"/>
                      <a:lumOff val="35000"/>
                    </a:schemeClr>
                  </a:solidFill>
                  <a:latin typeface="+mn-ea"/>
                </a:endParaRPr>
              </a:p>
              <a:p>
                <a:pPr>
                  <a:lnSpc>
                    <a:spcPct val="130000"/>
                  </a:lnSpc>
                </a:pPr>
                <a:endParaRPr lang="en-US" altLang="zh-CN" sz="1600" i="1" kern="100" dirty="0">
                  <a:solidFill>
                    <a:schemeClr val="tx1">
                      <a:lumMod val="65000"/>
                      <a:lumOff val="35000"/>
                    </a:schemeClr>
                  </a:solidFill>
                  <a:latin typeface="+mn-ea"/>
                  <a:cs typeface="Times New Roman" panose="02020603050405020304" pitchFamily="18" charset="0"/>
                </a:endParaRPr>
              </a:p>
              <a:p>
                <a:pPr>
                  <a:lnSpc>
                    <a:spcPct val="130000"/>
                  </a:lnSpc>
                </a:pPr>
                <a:r>
                  <a:rPr lang="en-US" altLang="zh-CN" sz="1600" kern="100" dirty="0">
                    <a:solidFill>
                      <a:schemeClr val="tx1">
                        <a:lumMod val="65000"/>
                        <a:lumOff val="35000"/>
                      </a:schemeClr>
                    </a:solidFill>
                    <a:latin typeface="+mn-ea"/>
                    <a:cs typeface="Times New Roman" panose="02020603050405020304" pitchFamily="18" charset="0"/>
                  </a:rPr>
                  <a:t>NVT</a:t>
                </a:r>
                <a:r>
                  <a:rPr lang="zh-CN" altLang="zh-CN" sz="1600" kern="100" dirty="0">
                    <a:solidFill>
                      <a:schemeClr val="tx1">
                        <a:lumMod val="65000"/>
                        <a:lumOff val="35000"/>
                      </a:schemeClr>
                    </a:solidFill>
                    <a:latin typeface="+mn-ea"/>
                    <a:cs typeface="Times New Roman" panose="02020603050405020304" pitchFamily="18" charset="0"/>
                  </a:rPr>
                  <a:t>系综</a:t>
                </a:r>
                <a:r>
                  <a:rPr lang="zh-CN" altLang="en-US" sz="1600" kern="100" dirty="0">
                    <a:solidFill>
                      <a:schemeClr val="tx1">
                        <a:lumMod val="65000"/>
                        <a:lumOff val="35000"/>
                      </a:schemeClr>
                    </a:solidFill>
                    <a:latin typeface="+mn-ea"/>
                    <a:cs typeface="Times New Roman" panose="02020603050405020304" pitchFamily="18" charset="0"/>
                  </a:rPr>
                  <a:t>下</a:t>
                </a:r>
                <a:r>
                  <a:rPr lang="zh-CN" altLang="zh-CN" sz="1600" kern="100" dirty="0">
                    <a:solidFill>
                      <a:schemeClr val="tx1">
                        <a:lumMod val="65000"/>
                        <a:lumOff val="35000"/>
                      </a:schemeClr>
                    </a:solidFill>
                    <a:latin typeface="+mn-ea"/>
                    <a:cs typeface="Times New Roman" panose="02020603050405020304" pitchFamily="18" charset="0"/>
                  </a:rPr>
                  <a:t>运行</a:t>
                </a:r>
                <a:r>
                  <a:rPr lang="en-US" altLang="zh-CN" sz="1600" kern="100" dirty="0">
                    <a:solidFill>
                      <a:schemeClr val="tx1">
                        <a:lumMod val="65000"/>
                        <a:lumOff val="35000"/>
                      </a:schemeClr>
                    </a:solidFill>
                    <a:latin typeface="+mn-ea"/>
                    <a:cs typeface="Times New Roman" panose="02020603050405020304" pitchFamily="18" charset="0"/>
                  </a:rPr>
                  <a:t>1000</a:t>
                </a:r>
                <a:r>
                  <a:rPr lang="zh-CN" altLang="zh-CN" sz="1600" kern="100" dirty="0">
                    <a:solidFill>
                      <a:schemeClr val="tx1">
                        <a:lumMod val="65000"/>
                        <a:lumOff val="35000"/>
                      </a:schemeClr>
                    </a:solidFill>
                    <a:latin typeface="+mn-ea"/>
                    <a:cs typeface="Times New Roman" panose="02020603050405020304" pitchFamily="18" charset="0"/>
                  </a:rPr>
                  <a:t>步，使体系达到设定的温度</a:t>
                </a:r>
                <a14:m>
                  <m:oMath xmlns:m="http://schemas.openxmlformats.org/officeDocument/2006/math">
                    <m:sSup>
                      <m:sSupPr>
                        <m:ctrlPr>
                          <a:rPr lang="zh-CN" altLang="zh-CN" sz="1600" i="1" kern="100">
                            <a:solidFill>
                              <a:schemeClr val="tx1">
                                <a:lumMod val="65000"/>
                                <a:lumOff val="35000"/>
                              </a:schemeClr>
                            </a:solidFill>
                            <a:latin typeface="+mn-ea"/>
                            <a:cs typeface="Times New Roman" panose="02020603050405020304" pitchFamily="18" charset="0"/>
                          </a:rPr>
                        </m:ctrlPr>
                      </m:sSupPr>
                      <m:e>
                        <m:r>
                          <a:rPr lang="en-US" altLang="zh-CN" sz="1600" i="1" kern="100">
                            <a:solidFill>
                              <a:schemeClr val="tx1">
                                <a:lumMod val="65000"/>
                                <a:lumOff val="35000"/>
                              </a:schemeClr>
                            </a:solidFill>
                            <a:latin typeface="+mn-ea"/>
                            <a:cs typeface="Times New Roman" panose="02020603050405020304" pitchFamily="18" charset="0"/>
                          </a:rPr>
                          <m:t>𝑇</m:t>
                        </m:r>
                      </m:e>
                      <m:sup>
                        <m:r>
                          <a:rPr lang="en-US" altLang="zh-CN" sz="1600" i="1" kern="100">
                            <a:solidFill>
                              <a:schemeClr val="tx1">
                                <a:lumMod val="65000"/>
                                <a:lumOff val="35000"/>
                              </a:schemeClr>
                            </a:solidFill>
                            <a:latin typeface="+mn-ea"/>
                            <a:cs typeface="Times New Roman" panose="02020603050405020304" pitchFamily="18" charset="0"/>
                          </a:rPr>
                          <m:t>∗</m:t>
                        </m:r>
                      </m:sup>
                    </m:sSup>
                    <m:r>
                      <a:rPr lang="en-US" altLang="zh-CN" sz="1600" i="1" kern="100">
                        <a:solidFill>
                          <a:schemeClr val="tx1">
                            <a:lumMod val="65000"/>
                            <a:lumOff val="35000"/>
                          </a:schemeClr>
                        </a:solidFill>
                        <a:latin typeface="+mn-ea"/>
                        <a:cs typeface="Times New Roman" panose="02020603050405020304" pitchFamily="18" charset="0"/>
                      </a:rPr>
                      <m:t>=0.71</m:t>
                    </m:r>
                  </m:oMath>
                </a14:m>
                <a:endParaRPr lang="en-US" altLang="zh-CN" sz="1600" kern="100" dirty="0">
                  <a:solidFill>
                    <a:schemeClr val="tx1">
                      <a:lumMod val="65000"/>
                      <a:lumOff val="35000"/>
                    </a:schemeClr>
                  </a:solidFill>
                  <a:latin typeface="+mn-ea"/>
                  <a:cs typeface="Times New Roman" panose="02020603050405020304" pitchFamily="18" charset="0"/>
                </a:endParaRPr>
              </a:p>
              <a:p>
                <a:pPr>
                  <a:lnSpc>
                    <a:spcPct val="130000"/>
                  </a:lnSpc>
                </a:pPr>
                <a:endParaRPr lang="en-US" altLang="zh-CN" sz="1600" dirty="0">
                  <a:solidFill>
                    <a:schemeClr val="tx1">
                      <a:lumMod val="65000"/>
                      <a:lumOff val="35000"/>
                    </a:schemeClr>
                  </a:solidFill>
                  <a:latin typeface="+mn-ea"/>
                </a:endParaRPr>
              </a:p>
              <a:p>
                <a:pPr>
                  <a:lnSpc>
                    <a:spcPct val="130000"/>
                  </a:lnSpc>
                </a:pPr>
                <a:r>
                  <a:rPr lang="zh-CN" altLang="zh-CN" sz="1600" dirty="0">
                    <a:solidFill>
                      <a:schemeClr val="tx1">
                        <a:lumMod val="65000"/>
                        <a:lumOff val="35000"/>
                      </a:schemeClr>
                    </a:solidFill>
                    <a:latin typeface="+mn-ea"/>
                  </a:rPr>
                  <a:t>在选定的</a:t>
                </a:r>
                <a:r>
                  <a:rPr lang="zh-CN" altLang="en-US" sz="1600" dirty="0">
                    <a:solidFill>
                      <a:schemeClr val="tx1">
                        <a:lumMod val="65000"/>
                        <a:lumOff val="35000"/>
                      </a:schemeClr>
                    </a:solidFill>
                    <a:latin typeface="+mn-ea"/>
                  </a:rPr>
                  <a:t>高低</a:t>
                </a:r>
                <a:r>
                  <a:rPr lang="zh-CN" altLang="zh-CN" sz="1600" dirty="0">
                    <a:solidFill>
                      <a:schemeClr val="tx1">
                        <a:lumMod val="65000"/>
                        <a:lumOff val="35000"/>
                      </a:schemeClr>
                    </a:solidFill>
                    <a:latin typeface="+mn-ea"/>
                  </a:rPr>
                  <a:t>温区施加郎之万热浴，使体系处于</a:t>
                </a:r>
                <a:r>
                  <a:rPr lang="en-US" altLang="zh-CN" sz="1600" dirty="0">
                    <a:solidFill>
                      <a:schemeClr val="tx1">
                        <a:lumMod val="65000"/>
                        <a:lumOff val="35000"/>
                      </a:schemeClr>
                    </a:solidFill>
                    <a:latin typeface="+mn-ea"/>
                  </a:rPr>
                  <a:t>NVE</a:t>
                </a:r>
                <a:r>
                  <a:rPr lang="zh-CN" altLang="zh-CN" sz="1600" dirty="0">
                    <a:solidFill>
                      <a:schemeClr val="tx1">
                        <a:lumMod val="65000"/>
                        <a:lumOff val="35000"/>
                      </a:schemeClr>
                    </a:solidFill>
                    <a:latin typeface="+mn-ea"/>
                  </a:rPr>
                  <a:t>系综演化</a:t>
                </a:r>
                <a:r>
                  <a:rPr lang="en-US" altLang="zh-CN" sz="1600" dirty="0">
                    <a:solidFill>
                      <a:schemeClr val="tx1">
                        <a:lumMod val="65000"/>
                        <a:lumOff val="35000"/>
                      </a:schemeClr>
                    </a:solidFill>
                    <a:latin typeface="+mn-ea"/>
                  </a:rPr>
                  <a:t>10000</a:t>
                </a:r>
                <a:r>
                  <a:rPr lang="zh-CN" altLang="zh-CN" sz="1600" dirty="0">
                    <a:solidFill>
                      <a:schemeClr val="tx1">
                        <a:lumMod val="65000"/>
                        <a:lumOff val="35000"/>
                      </a:schemeClr>
                    </a:solidFill>
                    <a:latin typeface="+mn-ea"/>
                  </a:rPr>
                  <a:t>步</a:t>
                </a:r>
                <a:endParaRPr lang="en-US" altLang="zh-CN" sz="1600" dirty="0">
                  <a:solidFill>
                    <a:schemeClr val="tx1">
                      <a:lumMod val="65000"/>
                      <a:lumOff val="35000"/>
                    </a:schemeClr>
                  </a:solidFill>
                  <a:latin typeface="+mn-ea"/>
                </a:endParaRPr>
              </a:p>
              <a:p>
                <a:pPr>
                  <a:lnSpc>
                    <a:spcPct val="130000"/>
                  </a:lnSpc>
                </a:pPr>
                <a:endParaRPr lang="en-US" altLang="zh-CN" sz="1600" dirty="0">
                  <a:solidFill>
                    <a:schemeClr val="tx1">
                      <a:lumMod val="65000"/>
                      <a:lumOff val="35000"/>
                    </a:schemeClr>
                  </a:solidFill>
                  <a:latin typeface="+mn-ea"/>
                </a:endParaRPr>
              </a:p>
              <a:p>
                <a:pPr>
                  <a:lnSpc>
                    <a:spcPct val="130000"/>
                  </a:lnSpc>
                </a:pPr>
                <a:r>
                  <a:rPr lang="en-US" altLang="zh-CN" sz="1600" dirty="0">
                    <a:solidFill>
                      <a:schemeClr val="tx1">
                        <a:lumMod val="65000"/>
                        <a:lumOff val="35000"/>
                      </a:schemeClr>
                    </a:solidFill>
                    <a:latin typeface="+mn-ea"/>
                  </a:rPr>
                  <a:t>12000</a:t>
                </a:r>
                <a:r>
                  <a:rPr lang="zh-CN" altLang="zh-CN" sz="1600" dirty="0">
                    <a:solidFill>
                      <a:schemeClr val="tx1">
                        <a:lumMod val="65000"/>
                        <a:lumOff val="35000"/>
                      </a:schemeClr>
                    </a:solidFill>
                    <a:latin typeface="+mn-ea"/>
                  </a:rPr>
                  <a:t>步之后，</a:t>
                </a:r>
                <a:r>
                  <a:rPr lang="en-US" altLang="zh-CN" sz="1600" dirty="0">
                    <a:solidFill>
                      <a:schemeClr val="tx1">
                        <a:lumMod val="65000"/>
                        <a:lumOff val="35000"/>
                      </a:schemeClr>
                    </a:solidFill>
                    <a:latin typeface="+mn-ea"/>
                  </a:rPr>
                  <a:t>NVE</a:t>
                </a:r>
                <a:r>
                  <a:rPr lang="zh-CN" altLang="zh-CN" sz="1600" dirty="0">
                    <a:solidFill>
                      <a:schemeClr val="tx1">
                        <a:lumMod val="65000"/>
                        <a:lumOff val="35000"/>
                      </a:schemeClr>
                    </a:solidFill>
                    <a:latin typeface="+mn-ea"/>
                  </a:rPr>
                  <a:t>系综达到稳定，</a:t>
                </a:r>
                <a:r>
                  <a:rPr lang="zh-CN" altLang="en-US" sz="1600" dirty="0">
                    <a:solidFill>
                      <a:schemeClr val="tx1">
                        <a:lumMod val="65000"/>
                        <a:lumOff val="35000"/>
                      </a:schemeClr>
                    </a:solidFill>
                    <a:latin typeface="+mn-ea"/>
                  </a:rPr>
                  <a:t>体系的平均温度达到稳定</a:t>
                </a:r>
                <a:endParaRPr lang="en-US" altLang="zh-CN" sz="1600" dirty="0">
                  <a:solidFill>
                    <a:schemeClr val="tx1">
                      <a:lumMod val="65000"/>
                      <a:lumOff val="35000"/>
                    </a:schemeClr>
                  </a:solidFill>
                  <a:latin typeface="+mn-ea"/>
                </a:endParaRPr>
              </a:p>
            </p:txBody>
          </p:sp>
        </mc:Choice>
        <mc:Fallback>
          <p:sp>
            <p:nvSpPr>
              <p:cNvPr id="6" name="矩形 5"/>
              <p:cNvSpPr>
                <a:spLocks noRot="1" noChangeAspect="1" noMove="1" noResize="1" noEditPoints="1" noAdjustHandles="1" noChangeArrowheads="1" noChangeShapeType="1" noTextEdit="1"/>
              </p:cNvSpPr>
              <p:nvPr/>
            </p:nvSpPr>
            <p:spPr>
              <a:xfrm>
                <a:off x="911225" y="1461980"/>
                <a:ext cx="7193779" cy="2332946"/>
              </a:xfrm>
              <a:prstGeom prst="rect">
                <a:avLst/>
              </a:prstGeom>
              <a:blipFill>
                <a:blip r:embed="rId3"/>
                <a:stretch>
                  <a:fillRect l="-423" b="-1044"/>
                </a:stretch>
              </a:blipFill>
            </p:spPr>
            <p:txBody>
              <a:bodyPr/>
              <a:lstStyle/>
              <a:p>
                <a:r>
                  <a:rPr lang="zh-CN" altLang="en-US">
                    <a:noFill/>
                  </a:rPr>
                  <a:t> </a:t>
                </a:r>
              </a:p>
            </p:txBody>
          </p:sp>
        </mc:Fallback>
      </mc:AlternateContent>
      <p:grpSp>
        <p:nvGrpSpPr>
          <p:cNvPr id="7" name="组合 6"/>
          <p:cNvGrpSpPr/>
          <p:nvPr/>
        </p:nvGrpSpPr>
        <p:grpSpPr>
          <a:xfrm>
            <a:off x="911225" y="898396"/>
            <a:ext cx="2300757" cy="509896"/>
            <a:chOff x="888096" y="1000203"/>
            <a:chExt cx="4259825" cy="944066"/>
          </a:xfrm>
        </p:grpSpPr>
        <p:sp>
          <p:nvSpPr>
            <p:cNvPr id="8" name="矩形 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椭圆 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椭圆 1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Tree>
    <p:extLst>
      <p:ext uri="{BB962C8B-B14F-4D97-AF65-F5344CB8AC3E}">
        <p14:creationId xmlns:p14="http://schemas.microsoft.com/office/powerpoint/2010/main" val="1837511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73196" cy="307777"/>
          </a:xfrm>
          <a:prstGeom prst="rect">
            <a:avLst/>
          </a:prstGeom>
        </p:spPr>
        <p:txBody>
          <a:bodyPr wrap="none">
            <a:spAutoFit/>
          </a:bodyPr>
          <a:lstStyle/>
          <a:p>
            <a:r>
              <a:rPr lang="en-US" altLang="zh-CN" sz="1400" b="1" dirty="0">
                <a:latin typeface="+mn-ea"/>
              </a:rPr>
              <a:t>PART THREE </a:t>
            </a:r>
            <a:r>
              <a:rPr lang="zh-CN" altLang="en-US" sz="1400" b="1" dirty="0"/>
              <a:t>实验结果</a:t>
            </a:r>
          </a:p>
        </p:txBody>
      </p:sp>
      <p:sp>
        <p:nvSpPr>
          <p:cNvPr id="3" name="椭圆 2"/>
          <p:cNvSpPr/>
          <p:nvPr/>
        </p:nvSpPr>
        <p:spPr>
          <a:xfrm>
            <a:off x="200795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5" name="矩形 4"/>
          <p:cNvSpPr/>
          <p:nvPr/>
        </p:nvSpPr>
        <p:spPr>
          <a:xfrm>
            <a:off x="993305" y="985272"/>
            <a:ext cx="2140238" cy="369332"/>
          </a:xfrm>
          <a:prstGeom prst="rect">
            <a:avLst/>
          </a:prstGeom>
        </p:spPr>
        <p:txBody>
          <a:bodyPr wrap="square">
            <a:spAutoFit/>
          </a:bodyPr>
          <a:lstStyle/>
          <a:p>
            <a:pPr algn="ctr"/>
            <a:r>
              <a:rPr lang="en-US" altLang="zh-CN" dirty="0">
                <a:latin typeface="+mn-ea"/>
              </a:rPr>
              <a:t>Thermostat</a:t>
            </a:r>
            <a:r>
              <a:rPr lang="zh-CN" altLang="en-US" dirty="0">
                <a:latin typeface="+mn-ea"/>
              </a:rPr>
              <a:t>方法</a:t>
            </a:r>
          </a:p>
        </p:txBody>
      </p:sp>
      <p:sp>
        <p:nvSpPr>
          <p:cNvPr id="6" name="矩形 5"/>
          <p:cNvSpPr/>
          <p:nvPr/>
        </p:nvSpPr>
        <p:spPr>
          <a:xfrm>
            <a:off x="911225" y="1461980"/>
            <a:ext cx="7193779" cy="1692771"/>
          </a:xfrm>
          <a:prstGeom prst="rect">
            <a:avLst/>
          </a:prstGeom>
        </p:spPr>
        <p:txBody>
          <a:bodyPr wrap="square">
            <a:spAutoFit/>
          </a:bodyPr>
          <a:lstStyle/>
          <a:p>
            <a:pPr>
              <a:lnSpc>
                <a:spcPct val="130000"/>
              </a:lnSpc>
            </a:pPr>
            <a:r>
              <a:rPr lang="zh-CN" altLang="en-US" sz="1600" dirty="0">
                <a:solidFill>
                  <a:schemeClr val="tx1">
                    <a:lumMod val="65000"/>
                    <a:lumOff val="35000"/>
                  </a:schemeClr>
                </a:solidFill>
                <a:latin typeface="+mn-ea"/>
              </a:rPr>
              <a:t>温度梯度：</a:t>
            </a:r>
            <a:endParaRPr lang="en-US" altLang="zh-CN" sz="1600" dirty="0">
              <a:solidFill>
                <a:schemeClr val="tx1">
                  <a:lumMod val="65000"/>
                  <a:lumOff val="35000"/>
                </a:schemeClr>
              </a:solidFill>
              <a:latin typeface="+mn-ea"/>
            </a:endParaRPr>
          </a:p>
          <a:p>
            <a:pPr>
              <a:lnSpc>
                <a:spcPct val="130000"/>
              </a:lnSpc>
            </a:pPr>
            <a:endParaRPr lang="en-US" altLang="zh-CN" sz="1600" i="1" kern="100" dirty="0">
              <a:solidFill>
                <a:schemeClr val="tx1">
                  <a:lumMod val="65000"/>
                  <a:lumOff val="35000"/>
                </a:schemeClr>
              </a:solidFill>
              <a:latin typeface="+mn-ea"/>
              <a:cs typeface="Times New Roman" panose="02020603050405020304" pitchFamily="18" charset="0"/>
            </a:endParaRPr>
          </a:p>
          <a:p>
            <a:pPr>
              <a:lnSpc>
                <a:spcPct val="130000"/>
              </a:lnSpc>
            </a:pPr>
            <a:r>
              <a:rPr lang="zh-CN" altLang="zh-CN" sz="1600" dirty="0">
                <a:solidFill>
                  <a:schemeClr val="tx1">
                    <a:lumMod val="65000"/>
                    <a:lumOff val="35000"/>
                  </a:schemeClr>
                </a:solidFill>
                <a:latin typeface="+mn-ea"/>
              </a:rPr>
              <a:t>从</a:t>
            </a:r>
            <a:r>
              <a:rPr lang="en-US" altLang="zh-CN" sz="1600" dirty="0">
                <a:solidFill>
                  <a:schemeClr val="tx1">
                    <a:lumMod val="65000"/>
                    <a:lumOff val="35000"/>
                  </a:schemeClr>
                </a:solidFill>
                <a:latin typeface="+mn-ea"/>
              </a:rPr>
              <a:t>12000</a:t>
            </a:r>
            <a:r>
              <a:rPr lang="zh-CN" altLang="zh-CN" sz="1600" dirty="0">
                <a:solidFill>
                  <a:schemeClr val="tx1">
                    <a:lumMod val="65000"/>
                    <a:lumOff val="35000"/>
                  </a:schemeClr>
                </a:solidFill>
                <a:latin typeface="+mn-ea"/>
              </a:rPr>
              <a:t>步开始到第</a:t>
            </a:r>
            <a:r>
              <a:rPr lang="en-US" altLang="zh-CN" sz="1600" dirty="0">
                <a:solidFill>
                  <a:schemeClr val="tx1">
                    <a:lumMod val="65000"/>
                    <a:lumOff val="35000"/>
                  </a:schemeClr>
                </a:solidFill>
                <a:latin typeface="+mn-ea"/>
              </a:rPr>
              <a:t>31000</a:t>
            </a:r>
            <a:r>
              <a:rPr lang="zh-CN" altLang="zh-CN" sz="1600" dirty="0">
                <a:solidFill>
                  <a:schemeClr val="tx1">
                    <a:lumMod val="65000"/>
                    <a:lumOff val="35000"/>
                  </a:schemeClr>
                </a:solidFill>
                <a:latin typeface="+mn-ea"/>
              </a:rPr>
              <a:t>步，每</a:t>
            </a:r>
            <a:r>
              <a:rPr lang="en-US" altLang="zh-CN" sz="1600" dirty="0">
                <a:solidFill>
                  <a:schemeClr val="tx1">
                    <a:lumMod val="65000"/>
                    <a:lumOff val="35000"/>
                  </a:schemeClr>
                </a:solidFill>
                <a:latin typeface="+mn-ea"/>
              </a:rPr>
              <a:t>1000</a:t>
            </a:r>
            <a:r>
              <a:rPr lang="zh-CN" altLang="zh-CN" sz="1600" dirty="0">
                <a:solidFill>
                  <a:schemeClr val="tx1">
                    <a:lumMod val="65000"/>
                    <a:lumOff val="35000"/>
                  </a:schemeClr>
                </a:solidFill>
                <a:latin typeface="+mn-ea"/>
              </a:rPr>
              <a:t>步</a:t>
            </a:r>
            <a:r>
              <a:rPr lang="en-US" altLang="zh-CN" sz="1600" dirty="0">
                <a:solidFill>
                  <a:schemeClr val="tx1">
                    <a:lumMod val="65000"/>
                    <a:lumOff val="35000"/>
                  </a:schemeClr>
                </a:solidFill>
                <a:latin typeface="+mn-ea"/>
              </a:rPr>
              <a:t>profile</a:t>
            </a:r>
            <a:r>
              <a:rPr lang="zh-CN" altLang="zh-CN" sz="1600" dirty="0">
                <a:solidFill>
                  <a:schemeClr val="tx1">
                    <a:lumMod val="65000"/>
                    <a:lumOff val="35000"/>
                  </a:schemeClr>
                </a:solidFill>
                <a:latin typeface="+mn-ea"/>
              </a:rPr>
              <a:t>文件里</a:t>
            </a:r>
            <a:r>
              <a:rPr lang="zh-CN" altLang="en-US" sz="1600" dirty="0">
                <a:solidFill>
                  <a:schemeClr val="tx1">
                    <a:lumMod val="65000"/>
                    <a:lumOff val="35000"/>
                  </a:schemeClr>
                </a:solidFill>
                <a:latin typeface="+mn-ea"/>
              </a:rPr>
              <a:t>都</a:t>
            </a:r>
            <a:r>
              <a:rPr lang="zh-CN" altLang="zh-CN" sz="1600" dirty="0">
                <a:solidFill>
                  <a:schemeClr val="tx1">
                    <a:lumMod val="65000"/>
                    <a:lumOff val="35000"/>
                  </a:schemeClr>
                </a:solidFill>
                <a:latin typeface="+mn-ea"/>
              </a:rPr>
              <a:t>输出一次温度分布</a:t>
            </a:r>
            <a:endParaRPr lang="zh-CN" altLang="en-US" sz="1600" dirty="0">
              <a:solidFill>
                <a:schemeClr val="tx1">
                  <a:lumMod val="65000"/>
                  <a:lumOff val="35000"/>
                </a:schemeClr>
              </a:solidFill>
              <a:latin typeface="+mn-ea"/>
            </a:endParaRPr>
          </a:p>
          <a:p>
            <a:pPr>
              <a:lnSpc>
                <a:spcPct val="130000"/>
              </a:lnSpc>
            </a:pPr>
            <a:endParaRPr lang="en-US" altLang="zh-CN" sz="1600" dirty="0">
              <a:solidFill>
                <a:schemeClr val="tx1">
                  <a:lumMod val="65000"/>
                  <a:lumOff val="35000"/>
                </a:schemeClr>
              </a:solidFill>
              <a:latin typeface="+mn-ea"/>
            </a:endParaRPr>
          </a:p>
          <a:p>
            <a:pPr>
              <a:lnSpc>
                <a:spcPct val="130000"/>
              </a:lnSpc>
            </a:pPr>
            <a:r>
              <a:rPr lang="zh-CN" altLang="zh-CN" sz="1600" dirty="0">
                <a:solidFill>
                  <a:schemeClr val="tx1">
                    <a:lumMod val="65000"/>
                    <a:lumOff val="35000"/>
                  </a:schemeClr>
                </a:solidFill>
                <a:latin typeface="+mn-ea"/>
              </a:rPr>
              <a:t>为了减小温度涨落带来的误差，我们对所有</a:t>
            </a:r>
            <a:r>
              <a:rPr lang="en-US" altLang="zh-CN" sz="1600" dirty="0">
                <a:solidFill>
                  <a:schemeClr val="tx1">
                    <a:lumMod val="65000"/>
                    <a:lumOff val="35000"/>
                  </a:schemeClr>
                </a:solidFill>
                <a:latin typeface="+mn-ea"/>
              </a:rPr>
              <a:t>20</a:t>
            </a:r>
            <a:r>
              <a:rPr lang="zh-CN" altLang="zh-CN" sz="1600" dirty="0">
                <a:solidFill>
                  <a:schemeClr val="tx1">
                    <a:lumMod val="65000"/>
                    <a:lumOff val="35000"/>
                  </a:schemeClr>
                </a:solidFill>
                <a:latin typeface="+mn-ea"/>
              </a:rPr>
              <a:t>次</a:t>
            </a:r>
            <a:r>
              <a:rPr lang="zh-CN" altLang="en-US" sz="1600" dirty="0">
                <a:solidFill>
                  <a:schemeClr val="tx1">
                    <a:lumMod val="65000"/>
                    <a:lumOff val="35000"/>
                  </a:schemeClr>
                </a:solidFill>
                <a:latin typeface="+mn-ea"/>
              </a:rPr>
              <a:t>输出</a:t>
            </a:r>
            <a:r>
              <a:rPr lang="zh-CN" altLang="zh-CN" sz="1600" dirty="0">
                <a:solidFill>
                  <a:schemeClr val="tx1">
                    <a:lumMod val="65000"/>
                    <a:lumOff val="35000"/>
                  </a:schemeClr>
                </a:solidFill>
                <a:latin typeface="+mn-ea"/>
              </a:rPr>
              <a:t>的分布求平均</a:t>
            </a:r>
            <a:endParaRPr lang="en-US" altLang="zh-CN" sz="1600" dirty="0">
              <a:solidFill>
                <a:schemeClr val="tx1">
                  <a:lumMod val="65000"/>
                  <a:lumOff val="35000"/>
                </a:schemeClr>
              </a:solidFill>
              <a:latin typeface="+mn-ea"/>
            </a:endParaRPr>
          </a:p>
        </p:txBody>
      </p:sp>
      <p:grpSp>
        <p:nvGrpSpPr>
          <p:cNvPr id="7" name="组合 6"/>
          <p:cNvGrpSpPr/>
          <p:nvPr/>
        </p:nvGrpSpPr>
        <p:grpSpPr>
          <a:xfrm>
            <a:off x="911225" y="898396"/>
            <a:ext cx="2300757" cy="509896"/>
            <a:chOff x="888096" y="1000203"/>
            <a:chExt cx="4259825" cy="944066"/>
          </a:xfrm>
        </p:grpSpPr>
        <p:sp>
          <p:nvSpPr>
            <p:cNvPr id="8" name="矩形 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椭圆 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椭圆 1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pic>
        <p:nvPicPr>
          <p:cNvPr id="13" name="图片 12">
            <a:extLst>
              <a:ext uri="{FF2B5EF4-FFF2-40B4-BE49-F238E27FC236}">
                <a16:creationId xmlns:a16="http://schemas.microsoft.com/office/drawing/2014/main" id="{838B7B9E-53EF-484B-A81A-C68AECB03007}"/>
              </a:ext>
            </a:extLst>
          </p:cNvPr>
          <p:cNvPicPr/>
          <p:nvPr/>
        </p:nvPicPr>
        <p:blipFill rotWithShape="1">
          <a:blip r:embed="rId2" cstate="print">
            <a:extLst>
              <a:ext uri="{28A0092B-C50C-407E-A947-70E740481C1C}">
                <a14:useLocalDpi xmlns:a14="http://schemas.microsoft.com/office/drawing/2010/main" val="0"/>
              </a:ext>
            </a:extLst>
          </a:blip>
          <a:srcRect t="9566" b="4950"/>
          <a:stretch/>
        </p:blipFill>
        <p:spPr bwMode="auto">
          <a:xfrm>
            <a:off x="747984" y="3429000"/>
            <a:ext cx="4771118" cy="275091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21402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73196" cy="307777"/>
          </a:xfrm>
          <a:prstGeom prst="rect">
            <a:avLst/>
          </a:prstGeom>
        </p:spPr>
        <p:txBody>
          <a:bodyPr wrap="none">
            <a:spAutoFit/>
          </a:bodyPr>
          <a:lstStyle/>
          <a:p>
            <a:r>
              <a:rPr lang="en-US" altLang="zh-CN" sz="1400" b="1" dirty="0">
                <a:latin typeface="+mn-ea"/>
              </a:rPr>
              <a:t>PART THREE </a:t>
            </a:r>
            <a:r>
              <a:rPr lang="zh-CN" altLang="en-US" sz="1400" b="1" dirty="0"/>
              <a:t>实验结果</a:t>
            </a:r>
          </a:p>
        </p:txBody>
      </p:sp>
      <p:sp>
        <p:nvSpPr>
          <p:cNvPr id="3" name="椭圆 2"/>
          <p:cNvSpPr/>
          <p:nvPr/>
        </p:nvSpPr>
        <p:spPr>
          <a:xfrm>
            <a:off x="200795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5" name="矩形 4"/>
          <p:cNvSpPr/>
          <p:nvPr/>
        </p:nvSpPr>
        <p:spPr>
          <a:xfrm>
            <a:off x="993305" y="985272"/>
            <a:ext cx="2140238" cy="369332"/>
          </a:xfrm>
          <a:prstGeom prst="rect">
            <a:avLst/>
          </a:prstGeom>
        </p:spPr>
        <p:txBody>
          <a:bodyPr wrap="square">
            <a:spAutoFit/>
          </a:bodyPr>
          <a:lstStyle/>
          <a:p>
            <a:pPr algn="ctr"/>
            <a:r>
              <a:rPr lang="en-US" altLang="zh-CN" dirty="0">
                <a:latin typeface="+mn-ea"/>
              </a:rPr>
              <a:t>Thermostat</a:t>
            </a:r>
            <a:r>
              <a:rPr lang="zh-CN" altLang="en-US" dirty="0">
                <a:latin typeface="+mn-ea"/>
              </a:rPr>
              <a:t>方法</a:t>
            </a:r>
          </a:p>
        </p:txBody>
      </p:sp>
      <mc:AlternateContent xmlns:mc="http://schemas.openxmlformats.org/markup-compatibility/2006">
        <mc:Choice xmlns:a14="http://schemas.microsoft.com/office/drawing/2010/main" Requires="a14">
          <p:sp>
            <p:nvSpPr>
              <p:cNvPr id="6" name="矩形 5"/>
              <p:cNvSpPr/>
              <p:nvPr/>
            </p:nvSpPr>
            <p:spPr>
              <a:xfrm>
                <a:off x="911225" y="1461980"/>
                <a:ext cx="7193779" cy="1839799"/>
              </a:xfrm>
              <a:prstGeom prst="rect">
                <a:avLst/>
              </a:prstGeom>
            </p:spPr>
            <p:txBody>
              <a:bodyPr wrap="square">
                <a:spAutoFit/>
              </a:bodyPr>
              <a:lstStyle/>
              <a:p>
                <a:pPr>
                  <a:lnSpc>
                    <a:spcPct val="130000"/>
                  </a:lnSpc>
                </a:pPr>
                <a:r>
                  <a:rPr lang="zh-CN" altLang="en-US" sz="1600" dirty="0">
                    <a:solidFill>
                      <a:schemeClr val="tx1">
                        <a:lumMod val="65000"/>
                        <a:lumOff val="35000"/>
                      </a:schemeClr>
                    </a:solidFill>
                    <a:latin typeface="+mn-ea"/>
                  </a:rPr>
                  <a:t>温度梯度：</a:t>
                </a:r>
                <a:endParaRPr lang="en-US" altLang="zh-CN" sz="1600" dirty="0">
                  <a:solidFill>
                    <a:schemeClr val="tx1">
                      <a:lumMod val="65000"/>
                      <a:lumOff val="35000"/>
                    </a:schemeClr>
                  </a:solidFill>
                  <a:latin typeface="+mn-ea"/>
                </a:endParaRPr>
              </a:p>
              <a:p>
                <a:pPr>
                  <a:lnSpc>
                    <a:spcPct val="130000"/>
                  </a:lnSpc>
                </a:pPr>
                <a:endParaRPr lang="en-US" altLang="zh-CN" sz="1600" i="1" kern="100" dirty="0">
                  <a:solidFill>
                    <a:schemeClr val="tx1">
                      <a:lumMod val="65000"/>
                      <a:lumOff val="35000"/>
                    </a:schemeClr>
                  </a:solidFill>
                  <a:latin typeface="+mn-ea"/>
                  <a:cs typeface="Times New Roman" panose="02020603050405020304" pitchFamily="18" charset="0"/>
                </a:endParaRPr>
              </a:p>
              <a:p>
                <a:pPr>
                  <a:lnSpc>
                    <a:spcPct val="130000"/>
                  </a:lnSpc>
                </a:pPr>
                <a:r>
                  <a:rPr lang="zh-CN" altLang="zh-CN" sz="1600" dirty="0">
                    <a:solidFill>
                      <a:schemeClr val="tx1">
                        <a:lumMod val="65000"/>
                        <a:lumOff val="35000"/>
                      </a:schemeClr>
                    </a:solidFill>
                    <a:latin typeface="+mn-ea"/>
                  </a:rPr>
                  <a:t>横轴</a:t>
                </a:r>
                <a:r>
                  <a:rPr lang="zh-CN" altLang="en-US" sz="1600" dirty="0">
                    <a:solidFill>
                      <a:schemeClr val="tx1">
                        <a:lumMod val="65000"/>
                        <a:lumOff val="35000"/>
                      </a:schemeClr>
                    </a:solidFill>
                    <a:latin typeface="+mn-ea"/>
                  </a:rPr>
                  <a:t>：</a:t>
                </a:r>
                <a:r>
                  <a:rPr lang="zh-CN" altLang="zh-CN" sz="1600" dirty="0">
                    <a:solidFill>
                      <a:schemeClr val="tx1">
                        <a:lumMod val="65000"/>
                        <a:lumOff val="35000"/>
                      </a:schemeClr>
                    </a:solidFill>
                    <a:latin typeface="+mn-ea"/>
                  </a:rPr>
                  <a:t>划分的层序号</a:t>
                </a:r>
                <a:r>
                  <a:rPr lang="en-US" altLang="zh-CN" sz="1600" dirty="0">
                    <a:solidFill>
                      <a:schemeClr val="tx1">
                        <a:lumMod val="65000"/>
                        <a:lumOff val="35000"/>
                      </a:schemeClr>
                    </a:solidFill>
                    <a:latin typeface="+mn-ea"/>
                  </a:rPr>
                  <a:t>   </a:t>
                </a:r>
              </a:p>
              <a:p>
                <a:pPr>
                  <a:lnSpc>
                    <a:spcPct val="130000"/>
                  </a:lnSpc>
                </a:pPr>
                <a:r>
                  <a:rPr lang="zh-CN" altLang="zh-CN" sz="1600" dirty="0">
                    <a:solidFill>
                      <a:schemeClr val="tx1">
                        <a:lumMod val="65000"/>
                        <a:lumOff val="35000"/>
                      </a:schemeClr>
                    </a:solidFill>
                    <a:latin typeface="+mn-ea"/>
                  </a:rPr>
                  <a:t>转化成</a:t>
                </a:r>
                <a:r>
                  <a:rPr lang="en-US" altLang="zh-CN" sz="1600" dirty="0">
                    <a:solidFill>
                      <a:schemeClr val="tx1">
                        <a:lumMod val="65000"/>
                        <a:lumOff val="35000"/>
                      </a:schemeClr>
                    </a:solidFill>
                    <a:latin typeface="+mn-ea"/>
                  </a:rPr>
                  <a:t>SI</a:t>
                </a:r>
                <a:r>
                  <a:rPr lang="zh-CN" altLang="zh-CN" sz="1600" dirty="0">
                    <a:solidFill>
                      <a:schemeClr val="tx1">
                        <a:lumMod val="65000"/>
                        <a:lumOff val="35000"/>
                      </a:schemeClr>
                    </a:solidFill>
                    <a:latin typeface="+mn-ea"/>
                  </a:rPr>
                  <a:t>单位制</a:t>
                </a:r>
                <a:r>
                  <a:rPr lang="zh-CN" altLang="en-US"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 </a:t>
                </a:r>
                <a14:m>
                  <m:oMath xmlns:m="http://schemas.openxmlformats.org/officeDocument/2006/math">
                    <m:r>
                      <m:rPr>
                        <m:sty m:val="p"/>
                      </m:rPr>
                      <a:rPr lang="en-US" altLang="zh-CN" sz="1600" i="1" dirty="0">
                        <a:solidFill>
                          <a:schemeClr val="tx1">
                            <a:lumMod val="65000"/>
                            <a:lumOff val="35000"/>
                          </a:schemeClr>
                        </a:solidFill>
                        <a:latin typeface="+mn-ea"/>
                      </a:rPr>
                      <m:t>Z</m:t>
                    </m:r>
                    <m:r>
                      <a:rPr lang="en-US" altLang="zh-CN" sz="1600" i="1" smtClean="0">
                        <a:solidFill>
                          <a:schemeClr val="tx1">
                            <a:lumMod val="65000"/>
                            <a:lumOff val="35000"/>
                          </a:schemeClr>
                        </a:solidFill>
                        <a:latin typeface="+mn-ea"/>
                      </a:rPr>
                      <m:t>×</m:t>
                    </m:r>
                    <m:r>
                      <a:rPr lang="en-US" altLang="zh-CN" sz="1600" b="0" i="1" smtClean="0">
                        <a:solidFill>
                          <a:schemeClr val="tx1">
                            <a:lumMod val="65000"/>
                            <a:lumOff val="35000"/>
                          </a:schemeClr>
                        </a:solidFill>
                        <a:latin typeface="+mn-ea"/>
                      </a:rPr>
                      <m:t>𝑎</m:t>
                    </m:r>
                  </m:oMath>
                </a14:m>
                <a:r>
                  <a:rPr lang="en-US" altLang="zh-CN" sz="1600" dirty="0">
                    <a:solidFill>
                      <a:schemeClr val="tx1">
                        <a:lumMod val="65000"/>
                        <a:lumOff val="35000"/>
                      </a:schemeClr>
                    </a:solidFill>
                    <a:latin typeface="+mn-ea"/>
                  </a:rPr>
                  <a:t>           </a:t>
                </a:r>
                <a:r>
                  <a:rPr lang="zh-CN" altLang="zh-CN" sz="1600" dirty="0">
                    <a:solidFill>
                      <a:schemeClr val="tx1">
                        <a:lumMod val="65000"/>
                        <a:lumOff val="35000"/>
                      </a:schemeClr>
                    </a:solidFill>
                    <a:latin typeface="+mn-ea"/>
                  </a:rPr>
                  <a:t>转化成</a:t>
                </a:r>
                <a:r>
                  <a:rPr lang="en-US" altLang="zh-CN" sz="1600" dirty="0">
                    <a:solidFill>
                      <a:schemeClr val="tx1">
                        <a:lumMod val="65000"/>
                        <a:lumOff val="35000"/>
                      </a:schemeClr>
                    </a:solidFill>
                    <a:latin typeface="+mn-ea"/>
                  </a:rPr>
                  <a:t>LJ</a:t>
                </a:r>
                <a:r>
                  <a:rPr lang="zh-CN" altLang="zh-CN" sz="1600" dirty="0">
                    <a:solidFill>
                      <a:schemeClr val="tx1">
                        <a:lumMod val="65000"/>
                        <a:lumOff val="35000"/>
                      </a:schemeClr>
                    </a:solidFill>
                    <a:latin typeface="+mn-ea"/>
                  </a:rPr>
                  <a:t>单位制</a:t>
                </a:r>
                <a:r>
                  <a:rPr lang="zh-CN" altLang="en-US" sz="1600" dirty="0">
                    <a:solidFill>
                      <a:schemeClr val="tx1">
                        <a:lumMod val="65000"/>
                        <a:lumOff val="35000"/>
                      </a:schemeClr>
                    </a:solidFill>
                    <a:latin typeface="+mn-ea"/>
                  </a:rPr>
                  <a:t>：</a:t>
                </a:r>
                <a14:m>
                  <m:oMath xmlns:m="http://schemas.openxmlformats.org/officeDocument/2006/math">
                    <m:r>
                      <m:rPr>
                        <m:sty m:val="p"/>
                      </m:rPr>
                      <a:rPr lang="en-US" altLang="zh-CN" sz="1600" b="0" i="0" smtClean="0">
                        <a:solidFill>
                          <a:schemeClr val="tx1">
                            <a:lumMod val="65000"/>
                            <a:lumOff val="35000"/>
                          </a:schemeClr>
                        </a:solidFill>
                        <a:latin typeface="+mn-ea"/>
                      </a:rPr>
                      <m:t>Z</m:t>
                    </m:r>
                    <m:r>
                      <a:rPr lang="en-US" altLang="zh-CN" sz="1600" i="1" smtClean="0">
                        <a:solidFill>
                          <a:schemeClr val="tx1">
                            <a:lumMod val="65000"/>
                            <a:lumOff val="35000"/>
                          </a:schemeClr>
                        </a:solidFill>
                        <a:latin typeface="+mn-ea"/>
                      </a:rPr>
                      <m:t>×</m:t>
                    </m:r>
                    <m:f>
                      <m:fPr>
                        <m:ctrlPr>
                          <a:rPr lang="zh-CN" altLang="zh-CN" sz="1600" i="1">
                            <a:solidFill>
                              <a:schemeClr val="tx1">
                                <a:lumMod val="65000"/>
                                <a:lumOff val="35000"/>
                              </a:schemeClr>
                            </a:solidFill>
                            <a:latin typeface="+mn-ea"/>
                          </a:rPr>
                        </m:ctrlPr>
                      </m:fPr>
                      <m:num>
                        <m:r>
                          <a:rPr lang="en-US" altLang="zh-CN" sz="1600">
                            <a:solidFill>
                              <a:schemeClr val="tx1">
                                <a:lumMod val="65000"/>
                                <a:lumOff val="35000"/>
                              </a:schemeClr>
                            </a:solidFill>
                            <a:latin typeface="+mn-ea"/>
                          </a:rPr>
                          <m:t>𝑎</m:t>
                        </m:r>
                      </m:num>
                      <m:den>
                        <m:r>
                          <a:rPr lang="en-US" altLang="zh-CN" sz="1600">
                            <a:solidFill>
                              <a:schemeClr val="tx1">
                                <a:lumMod val="65000"/>
                                <a:lumOff val="35000"/>
                              </a:schemeClr>
                            </a:solidFill>
                            <a:latin typeface="+mn-ea"/>
                          </a:rPr>
                          <m:t>𝜎</m:t>
                        </m:r>
                      </m:den>
                    </m:f>
                    <m:r>
                      <a:rPr lang="en-US" altLang="zh-CN" sz="1600">
                        <a:solidFill>
                          <a:schemeClr val="tx1">
                            <a:lumMod val="65000"/>
                            <a:lumOff val="35000"/>
                          </a:schemeClr>
                        </a:solidFill>
                        <a:latin typeface="+mn-ea"/>
                      </a:rPr>
                      <m:t>=</m:t>
                    </m:r>
                    <m:f>
                      <m:fPr>
                        <m:ctrlPr>
                          <a:rPr lang="zh-CN" altLang="zh-CN" sz="1600" i="1">
                            <a:solidFill>
                              <a:schemeClr val="tx1">
                                <a:lumMod val="65000"/>
                                <a:lumOff val="35000"/>
                              </a:schemeClr>
                            </a:solidFill>
                            <a:latin typeface="+mn-ea"/>
                          </a:rPr>
                        </m:ctrlPr>
                      </m:fPr>
                      <m:num>
                        <m:r>
                          <a:rPr lang="en-US" altLang="zh-CN" sz="1600">
                            <a:solidFill>
                              <a:schemeClr val="tx1">
                                <a:lumMod val="65000"/>
                                <a:lumOff val="35000"/>
                              </a:schemeClr>
                            </a:solidFill>
                            <a:latin typeface="+mn-ea"/>
                          </a:rPr>
                          <m:t>5.71</m:t>
                        </m:r>
                      </m:num>
                      <m:den>
                        <m:r>
                          <a:rPr lang="en-US" altLang="zh-CN" sz="1600">
                            <a:solidFill>
                              <a:schemeClr val="tx1">
                                <a:lumMod val="65000"/>
                                <a:lumOff val="35000"/>
                              </a:schemeClr>
                            </a:solidFill>
                            <a:latin typeface="+mn-ea"/>
                          </a:rPr>
                          <m:t>3.405</m:t>
                        </m:r>
                      </m:den>
                    </m:f>
                    <m:r>
                      <a:rPr lang="en-US" altLang="zh-CN" sz="1600">
                        <a:solidFill>
                          <a:schemeClr val="tx1">
                            <a:lumMod val="65000"/>
                            <a:lumOff val="35000"/>
                          </a:schemeClr>
                        </a:solidFill>
                        <a:latin typeface="+mn-ea"/>
                      </a:rPr>
                      <m:t>=1.6797</m:t>
                    </m:r>
                  </m:oMath>
                </a14:m>
                <a:endParaRPr lang="en-US" altLang="zh-CN" sz="1600" dirty="0">
                  <a:solidFill>
                    <a:schemeClr val="tx1">
                      <a:lumMod val="65000"/>
                      <a:lumOff val="35000"/>
                    </a:schemeClr>
                  </a:solidFill>
                  <a:latin typeface="+mn-ea"/>
                </a:endParaRPr>
              </a:p>
              <a:p>
                <a:pPr>
                  <a:lnSpc>
                    <a:spcPct val="130000"/>
                  </a:lnSpc>
                </a:pPr>
                <a14:m>
                  <m:oMathPara xmlns:m="http://schemas.openxmlformats.org/officeDocument/2006/math">
                    <m:oMathParaPr>
                      <m:jc m:val="left"/>
                    </m:oMathParaPr>
                    <m:oMath xmlns:m="http://schemas.openxmlformats.org/officeDocument/2006/math">
                      <m:d>
                        <m:dPr>
                          <m:begChr m:val="|"/>
                          <m:endChr m:val="|"/>
                          <m:ctrlPr>
                            <a:rPr lang="zh-CN" altLang="zh-CN" sz="1600" i="1">
                              <a:solidFill>
                                <a:schemeClr val="tx1">
                                  <a:lumMod val="65000"/>
                                  <a:lumOff val="35000"/>
                                </a:schemeClr>
                              </a:solidFill>
                              <a:latin typeface="+mn-ea"/>
                            </a:rPr>
                          </m:ctrlPr>
                        </m:dPr>
                        <m:e>
                          <m:r>
                            <m:rPr>
                              <m:sty m:val="p"/>
                            </m:rPr>
                            <a:rPr lang="en-US" altLang="zh-CN" sz="1600">
                              <a:solidFill>
                                <a:schemeClr val="tx1">
                                  <a:lumMod val="65000"/>
                                  <a:lumOff val="35000"/>
                                </a:schemeClr>
                              </a:solidFill>
                              <a:latin typeface="+mn-ea"/>
                            </a:rPr>
                            <m:t>∇</m:t>
                          </m:r>
                          <m:r>
                            <a:rPr lang="en-US" altLang="zh-CN" sz="1600">
                              <a:solidFill>
                                <a:schemeClr val="tx1">
                                  <a:lumMod val="65000"/>
                                  <a:lumOff val="35000"/>
                                </a:schemeClr>
                              </a:solidFill>
                              <a:latin typeface="+mn-ea"/>
                            </a:rPr>
                            <m:t>𝑇</m:t>
                          </m:r>
                        </m:e>
                      </m:d>
                      <m:r>
                        <a:rPr lang="en-US" altLang="zh-CN" sz="1600">
                          <a:solidFill>
                            <a:schemeClr val="tx1">
                              <a:lumMod val="65000"/>
                              <a:lumOff val="35000"/>
                            </a:schemeClr>
                          </a:solidFill>
                          <a:latin typeface="+mn-ea"/>
                        </a:rPr>
                        <m:t>=0.026±0.002</m:t>
                      </m:r>
                    </m:oMath>
                  </m:oMathPara>
                </a14:m>
                <a:endParaRPr lang="en-US" altLang="zh-CN" sz="1600" dirty="0">
                  <a:solidFill>
                    <a:schemeClr val="tx1">
                      <a:lumMod val="65000"/>
                      <a:lumOff val="35000"/>
                    </a:schemeClr>
                  </a:solidFill>
                  <a:latin typeface="+mn-ea"/>
                </a:endParaRPr>
              </a:p>
            </p:txBody>
          </p:sp>
        </mc:Choice>
        <mc:Fallback>
          <p:sp>
            <p:nvSpPr>
              <p:cNvPr id="6" name="矩形 5"/>
              <p:cNvSpPr>
                <a:spLocks noRot="1" noChangeAspect="1" noMove="1" noResize="1" noEditPoints="1" noAdjustHandles="1" noChangeArrowheads="1" noChangeShapeType="1" noTextEdit="1"/>
              </p:cNvSpPr>
              <p:nvPr/>
            </p:nvSpPr>
            <p:spPr>
              <a:xfrm>
                <a:off x="911225" y="1461980"/>
                <a:ext cx="7193779" cy="1839799"/>
              </a:xfrm>
              <a:prstGeom prst="rect">
                <a:avLst/>
              </a:prstGeom>
              <a:blipFill>
                <a:blip r:embed="rId3"/>
                <a:stretch>
                  <a:fillRect l="-423"/>
                </a:stretch>
              </a:blipFill>
            </p:spPr>
            <p:txBody>
              <a:bodyPr/>
              <a:lstStyle/>
              <a:p>
                <a:r>
                  <a:rPr lang="zh-CN" altLang="en-US">
                    <a:noFill/>
                  </a:rPr>
                  <a:t> </a:t>
                </a:r>
              </a:p>
            </p:txBody>
          </p:sp>
        </mc:Fallback>
      </mc:AlternateContent>
      <p:grpSp>
        <p:nvGrpSpPr>
          <p:cNvPr id="7" name="组合 6"/>
          <p:cNvGrpSpPr/>
          <p:nvPr/>
        </p:nvGrpSpPr>
        <p:grpSpPr>
          <a:xfrm>
            <a:off x="911225" y="898396"/>
            <a:ext cx="2300757" cy="509896"/>
            <a:chOff x="888096" y="1000203"/>
            <a:chExt cx="4259825" cy="944066"/>
          </a:xfrm>
        </p:grpSpPr>
        <p:sp>
          <p:nvSpPr>
            <p:cNvPr id="8" name="矩形 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椭圆 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椭圆 1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pic>
        <p:nvPicPr>
          <p:cNvPr id="13" name="图片 12">
            <a:extLst>
              <a:ext uri="{FF2B5EF4-FFF2-40B4-BE49-F238E27FC236}">
                <a16:creationId xmlns:a16="http://schemas.microsoft.com/office/drawing/2014/main" id="{838B7B9E-53EF-484B-A81A-C68AECB03007}"/>
              </a:ext>
            </a:extLst>
          </p:cNvPr>
          <p:cNvPicPr/>
          <p:nvPr/>
        </p:nvPicPr>
        <p:blipFill rotWithShape="1">
          <a:blip r:embed="rId4" cstate="print">
            <a:extLst>
              <a:ext uri="{28A0092B-C50C-407E-A947-70E740481C1C}">
                <a14:useLocalDpi xmlns:a14="http://schemas.microsoft.com/office/drawing/2010/main" val="0"/>
              </a:ext>
            </a:extLst>
          </a:blip>
          <a:srcRect t="9566" b="4950"/>
          <a:stretch/>
        </p:blipFill>
        <p:spPr bwMode="auto">
          <a:xfrm>
            <a:off x="747984" y="3429000"/>
            <a:ext cx="4771118" cy="275091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5982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73196" cy="307777"/>
          </a:xfrm>
          <a:prstGeom prst="rect">
            <a:avLst/>
          </a:prstGeom>
        </p:spPr>
        <p:txBody>
          <a:bodyPr wrap="none">
            <a:spAutoFit/>
          </a:bodyPr>
          <a:lstStyle/>
          <a:p>
            <a:r>
              <a:rPr lang="en-US" altLang="zh-CN" sz="1400" b="1" dirty="0">
                <a:latin typeface="+mn-ea"/>
              </a:rPr>
              <a:t>PART THREE </a:t>
            </a:r>
            <a:r>
              <a:rPr lang="zh-CN" altLang="en-US" sz="1400" b="1" dirty="0"/>
              <a:t>实验结果</a:t>
            </a:r>
          </a:p>
        </p:txBody>
      </p:sp>
      <p:sp>
        <p:nvSpPr>
          <p:cNvPr id="3" name="椭圆 2"/>
          <p:cNvSpPr/>
          <p:nvPr/>
        </p:nvSpPr>
        <p:spPr>
          <a:xfrm>
            <a:off x="200795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5" name="矩形 4"/>
          <p:cNvSpPr/>
          <p:nvPr/>
        </p:nvSpPr>
        <p:spPr>
          <a:xfrm>
            <a:off x="993305" y="985272"/>
            <a:ext cx="2140238" cy="369332"/>
          </a:xfrm>
          <a:prstGeom prst="rect">
            <a:avLst/>
          </a:prstGeom>
        </p:spPr>
        <p:txBody>
          <a:bodyPr wrap="square">
            <a:spAutoFit/>
          </a:bodyPr>
          <a:lstStyle/>
          <a:p>
            <a:pPr algn="ctr"/>
            <a:r>
              <a:rPr lang="en-US" altLang="zh-CN" dirty="0">
                <a:latin typeface="+mn-ea"/>
              </a:rPr>
              <a:t>Thermostat</a:t>
            </a:r>
            <a:r>
              <a:rPr lang="zh-CN" altLang="en-US" dirty="0">
                <a:latin typeface="+mn-ea"/>
              </a:rPr>
              <a:t>方法</a:t>
            </a:r>
          </a:p>
        </p:txBody>
      </p:sp>
      <mc:AlternateContent xmlns:mc="http://schemas.openxmlformats.org/markup-compatibility/2006">
        <mc:Choice xmlns:a14="http://schemas.microsoft.com/office/drawing/2010/main" Requires="a14">
          <p:sp>
            <p:nvSpPr>
              <p:cNvPr id="6" name="矩形 5"/>
              <p:cNvSpPr/>
              <p:nvPr/>
            </p:nvSpPr>
            <p:spPr>
              <a:xfrm>
                <a:off x="911225" y="1461980"/>
                <a:ext cx="7193779" cy="2084673"/>
              </a:xfrm>
              <a:prstGeom prst="rect">
                <a:avLst/>
              </a:prstGeom>
            </p:spPr>
            <p:txBody>
              <a:bodyPr wrap="square">
                <a:spAutoFit/>
              </a:bodyPr>
              <a:lstStyle/>
              <a:p>
                <a:pPr>
                  <a:lnSpc>
                    <a:spcPct val="130000"/>
                  </a:lnSpc>
                </a:pPr>
                <a:r>
                  <a:rPr lang="zh-CN" altLang="en-US" sz="1600" dirty="0">
                    <a:solidFill>
                      <a:schemeClr val="tx1">
                        <a:lumMod val="65000"/>
                        <a:lumOff val="35000"/>
                      </a:schemeClr>
                    </a:solidFill>
                    <a:latin typeface="+mn-ea"/>
                  </a:rPr>
                  <a:t>热流密度：</a:t>
                </a:r>
                <a:endParaRPr lang="en-US" altLang="zh-CN" sz="1600" dirty="0">
                  <a:solidFill>
                    <a:schemeClr val="tx1">
                      <a:lumMod val="65000"/>
                      <a:lumOff val="35000"/>
                    </a:schemeClr>
                  </a:solidFill>
                  <a:latin typeface="+mn-ea"/>
                </a:endParaRPr>
              </a:p>
              <a:p>
                <a:pPr>
                  <a:lnSpc>
                    <a:spcPct val="130000"/>
                  </a:lnSpc>
                </a:pPr>
                <a:endParaRPr lang="en-US" altLang="zh-CN" sz="1600" i="1" kern="100" dirty="0">
                  <a:solidFill>
                    <a:schemeClr val="tx1">
                      <a:lumMod val="65000"/>
                      <a:lumOff val="35000"/>
                    </a:schemeClr>
                  </a:solidFill>
                  <a:latin typeface="+mn-ea"/>
                  <a:cs typeface="Times New Roman" panose="02020603050405020304" pitchFamily="18" charset="0"/>
                </a:endParaRPr>
              </a:p>
              <a:p>
                <a:pPr>
                  <a:lnSpc>
                    <a:spcPct val="130000"/>
                  </a:lnSpc>
                </a:pPr>
                <a:r>
                  <a:rPr lang="zh-CN" altLang="zh-CN" sz="1600" dirty="0">
                    <a:solidFill>
                      <a:schemeClr val="tx1">
                        <a:lumMod val="65000"/>
                        <a:lumOff val="35000"/>
                      </a:schemeClr>
                    </a:solidFill>
                    <a:latin typeface="+mn-ea"/>
                  </a:rPr>
                  <a:t>高温区输出热量的功率</a:t>
                </a:r>
                <a:r>
                  <a:rPr lang="zh-CN" altLang="en-US" sz="1600" dirty="0">
                    <a:solidFill>
                      <a:schemeClr val="tx1">
                        <a:lumMod val="65000"/>
                        <a:lumOff val="35000"/>
                      </a:schemeClr>
                    </a:solidFill>
                    <a:latin typeface="+mn-ea"/>
                  </a:rPr>
                  <a:t>：</a:t>
                </a:r>
                <a14:m>
                  <m:oMath xmlns:m="http://schemas.openxmlformats.org/officeDocument/2006/math">
                    <m:r>
                      <a:rPr lang="en-US" altLang="zh-CN" sz="1600">
                        <a:solidFill>
                          <a:schemeClr val="tx1">
                            <a:lumMod val="65000"/>
                            <a:lumOff val="35000"/>
                          </a:schemeClr>
                        </a:solidFill>
                        <a:latin typeface="+mn-ea"/>
                      </a:rPr>
                      <m:t>𝑃</m:t>
                    </m:r>
                    <m:r>
                      <a:rPr lang="en-US" altLang="zh-CN" sz="1600">
                        <a:solidFill>
                          <a:schemeClr val="tx1">
                            <a:lumMod val="65000"/>
                            <a:lumOff val="35000"/>
                          </a:schemeClr>
                        </a:solidFill>
                        <a:latin typeface="+mn-ea"/>
                      </a:rPr>
                      <m:t>=</m:t>
                    </m:r>
                    <m:f>
                      <m:fPr>
                        <m:ctrlPr>
                          <a:rPr lang="zh-CN" altLang="zh-CN" sz="1600" i="1">
                            <a:solidFill>
                              <a:schemeClr val="tx1">
                                <a:lumMod val="65000"/>
                                <a:lumOff val="35000"/>
                              </a:schemeClr>
                            </a:solidFill>
                            <a:latin typeface="+mn-ea"/>
                          </a:rPr>
                        </m:ctrlPr>
                      </m:fPr>
                      <m:num>
                        <m:r>
                          <a:rPr lang="en-US" altLang="zh-CN" sz="1600">
                            <a:solidFill>
                              <a:schemeClr val="tx1">
                                <a:lumMod val="65000"/>
                                <a:lumOff val="35000"/>
                              </a:schemeClr>
                            </a:solidFill>
                            <a:latin typeface="+mn-ea"/>
                          </a:rPr>
                          <m:t>∆</m:t>
                        </m:r>
                        <m:r>
                          <a:rPr lang="en-US" altLang="zh-CN" sz="1600">
                            <a:solidFill>
                              <a:schemeClr val="tx1">
                                <a:lumMod val="65000"/>
                                <a:lumOff val="35000"/>
                              </a:schemeClr>
                            </a:solidFill>
                            <a:latin typeface="+mn-ea"/>
                          </a:rPr>
                          <m:t>𝜀</m:t>
                        </m:r>
                      </m:num>
                      <m:den>
                        <m:r>
                          <a:rPr lang="en-US" altLang="zh-CN" sz="1600">
                            <a:solidFill>
                              <a:schemeClr val="tx1">
                                <a:lumMod val="65000"/>
                                <a:lumOff val="35000"/>
                              </a:schemeClr>
                            </a:solidFill>
                            <a:latin typeface="+mn-ea"/>
                          </a:rPr>
                          <m:t>∆</m:t>
                        </m:r>
                        <m:r>
                          <a:rPr lang="en-US" altLang="zh-CN" sz="1600">
                            <a:solidFill>
                              <a:schemeClr val="tx1">
                                <a:lumMod val="65000"/>
                                <a:lumOff val="35000"/>
                              </a:schemeClr>
                            </a:solidFill>
                            <a:latin typeface="+mn-ea"/>
                          </a:rPr>
                          <m:t>𝑡</m:t>
                        </m:r>
                      </m:den>
                    </m:f>
                    <m:r>
                      <a:rPr lang="en-US" altLang="zh-CN" sz="1600">
                        <a:solidFill>
                          <a:schemeClr val="tx1">
                            <a:lumMod val="65000"/>
                            <a:lumOff val="35000"/>
                          </a:schemeClr>
                        </a:solidFill>
                        <a:latin typeface="+mn-ea"/>
                      </a:rPr>
                      <m:t>=</m:t>
                    </m:r>
                    <m:f>
                      <m:fPr>
                        <m:ctrlPr>
                          <a:rPr lang="zh-CN" altLang="zh-CN" sz="1600" i="1">
                            <a:solidFill>
                              <a:schemeClr val="tx1">
                                <a:lumMod val="65000"/>
                                <a:lumOff val="35000"/>
                              </a:schemeClr>
                            </a:solidFill>
                            <a:latin typeface="+mn-ea"/>
                          </a:rPr>
                        </m:ctrlPr>
                      </m:fPr>
                      <m:num>
                        <m:r>
                          <a:rPr lang="en-US" altLang="zh-CN" sz="1600">
                            <a:solidFill>
                              <a:schemeClr val="tx1">
                                <a:lumMod val="65000"/>
                                <a:lumOff val="35000"/>
                              </a:schemeClr>
                            </a:solidFill>
                            <a:latin typeface="+mn-ea"/>
                          </a:rPr>
                          <m:t>𝑘</m:t>
                        </m:r>
                      </m:num>
                      <m:den>
                        <m:r>
                          <a:rPr lang="en-US" altLang="zh-CN" sz="1600">
                            <a:solidFill>
                              <a:schemeClr val="tx1">
                                <a:lumMod val="65000"/>
                                <a:lumOff val="35000"/>
                              </a:schemeClr>
                            </a:solidFill>
                            <a:latin typeface="+mn-ea"/>
                          </a:rPr>
                          <m:t>0.005</m:t>
                        </m:r>
                      </m:den>
                    </m:f>
                    <m:r>
                      <a:rPr lang="en-US" altLang="zh-CN" sz="1600">
                        <a:solidFill>
                          <a:schemeClr val="tx1">
                            <a:lumMod val="65000"/>
                            <a:lumOff val="35000"/>
                          </a:schemeClr>
                        </a:solidFill>
                        <a:latin typeface="+mn-ea"/>
                      </a:rPr>
                      <m:t>×8000</m:t>
                    </m:r>
                  </m:oMath>
                </a14:m>
                <a:r>
                  <a:rPr lang="en-US" altLang="zh-CN" sz="1600" dirty="0">
                    <a:solidFill>
                      <a:schemeClr val="tx1">
                        <a:lumMod val="65000"/>
                        <a:lumOff val="35000"/>
                      </a:schemeClr>
                    </a:solidFill>
                    <a:latin typeface="+mn-ea"/>
                  </a:rPr>
                  <a:t> </a:t>
                </a:r>
              </a:p>
              <a:p>
                <a:pPr>
                  <a:lnSpc>
                    <a:spcPct val="130000"/>
                  </a:lnSpc>
                </a:pPr>
                <a:r>
                  <a:rPr lang="zh-CN" altLang="zh-CN" sz="1600" dirty="0">
                    <a:solidFill>
                      <a:schemeClr val="tx1">
                        <a:lumMod val="65000"/>
                        <a:lumOff val="35000"/>
                      </a:schemeClr>
                    </a:solidFill>
                    <a:latin typeface="+mn-ea"/>
                  </a:rPr>
                  <a:t>热量流出的有效面积</a:t>
                </a:r>
                <a:r>
                  <a:rPr lang="zh-CN" altLang="en-US" sz="1600" dirty="0">
                    <a:solidFill>
                      <a:schemeClr val="tx1">
                        <a:lumMod val="65000"/>
                        <a:lumOff val="35000"/>
                      </a:schemeClr>
                    </a:solidFill>
                    <a:latin typeface="+mn-ea"/>
                  </a:rPr>
                  <a:t>：</a:t>
                </a:r>
                <a14:m>
                  <m:oMath xmlns:m="http://schemas.openxmlformats.org/officeDocument/2006/math">
                    <m:r>
                      <a:rPr lang="en-US" altLang="zh-CN" sz="1600">
                        <a:solidFill>
                          <a:schemeClr val="tx1">
                            <a:lumMod val="65000"/>
                            <a:lumOff val="35000"/>
                          </a:schemeClr>
                        </a:solidFill>
                        <a:latin typeface="+mn-ea"/>
                      </a:rPr>
                      <m:t>2</m:t>
                    </m:r>
                    <m:r>
                      <a:rPr lang="en-US" altLang="zh-CN" sz="1600">
                        <a:solidFill>
                          <a:schemeClr val="tx1">
                            <a:lumMod val="65000"/>
                            <a:lumOff val="35000"/>
                          </a:schemeClr>
                        </a:solidFill>
                        <a:latin typeface="+mn-ea"/>
                      </a:rPr>
                      <m:t>𝑆</m:t>
                    </m:r>
                  </m:oMath>
                </a14:m>
                <a:endParaRPr lang="en-US" altLang="zh-CN" sz="1600" dirty="0">
                  <a:solidFill>
                    <a:schemeClr val="tx1">
                      <a:lumMod val="65000"/>
                      <a:lumOff val="35000"/>
                    </a:schemeClr>
                  </a:solidFill>
                  <a:latin typeface="+mn-ea"/>
                </a:endParaRPr>
              </a:p>
              <a:p>
                <a:pPr>
                  <a:lnSpc>
                    <a:spcPct val="130000"/>
                  </a:lnSpc>
                </a:pPr>
                <a:r>
                  <a:rPr lang="zh-CN" altLang="en-US" sz="1600" dirty="0">
                    <a:solidFill>
                      <a:schemeClr val="tx1">
                        <a:lumMod val="65000"/>
                        <a:lumOff val="35000"/>
                      </a:schemeClr>
                    </a:solidFill>
                    <a:latin typeface="+mn-ea"/>
                  </a:rPr>
                  <a:t>热流密度：</a:t>
                </a:r>
                <a:r>
                  <a:rPr lang="en-US" altLang="zh-CN" sz="1600" dirty="0">
                    <a:latin typeface="+mn-ea"/>
                    <a:cs typeface="Times New Roman" panose="02020603050405020304" pitchFamily="18" charset="0"/>
                  </a:rPr>
                  <a:t> </a:t>
                </a:r>
                <a14:m>
                  <m:oMath xmlns:m="http://schemas.openxmlformats.org/officeDocument/2006/math">
                    <m:r>
                      <a:rPr lang="en-US" altLang="zh-CN" sz="1600" i="1">
                        <a:latin typeface="+mn-ea"/>
                        <a:cs typeface="Times New Roman" panose="02020603050405020304" pitchFamily="18" charset="0"/>
                      </a:rPr>
                      <m:t>𝑗</m:t>
                    </m:r>
                    <m:r>
                      <a:rPr lang="en-US" altLang="zh-CN" sz="1600" i="1">
                        <a:latin typeface="+mn-ea"/>
                        <a:cs typeface="Times New Roman" panose="02020603050405020304" pitchFamily="18" charset="0"/>
                      </a:rPr>
                      <m:t>=</m:t>
                    </m:r>
                    <m:f>
                      <m:fPr>
                        <m:ctrlPr>
                          <a:rPr lang="zh-CN" altLang="zh-CN" sz="1600" i="1">
                            <a:latin typeface="+mn-ea"/>
                          </a:rPr>
                        </m:ctrlPr>
                      </m:fPr>
                      <m:num>
                        <m:r>
                          <a:rPr lang="en-US" altLang="zh-CN" sz="1600" i="1">
                            <a:latin typeface="+mn-ea"/>
                            <a:cs typeface="Times New Roman" panose="02020603050405020304" pitchFamily="18" charset="0"/>
                          </a:rPr>
                          <m:t>𝑃</m:t>
                        </m:r>
                      </m:num>
                      <m:den>
                        <m:r>
                          <a:rPr lang="en-US" altLang="zh-CN" sz="1600" i="1">
                            <a:latin typeface="+mn-ea"/>
                            <a:cs typeface="Times New Roman" panose="02020603050405020304" pitchFamily="18" charset="0"/>
                          </a:rPr>
                          <m:t>2</m:t>
                        </m:r>
                        <m:r>
                          <a:rPr lang="en-US" altLang="zh-CN" sz="1600" i="1">
                            <a:latin typeface="+mn-ea"/>
                            <a:cs typeface="Times New Roman" panose="02020603050405020304" pitchFamily="18" charset="0"/>
                          </a:rPr>
                          <m:t>𝑆</m:t>
                        </m:r>
                      </m:den>
                    </m:f>
                    <m:r>
                      <a:rPr lang="en-US" altLang="zh-CN" sz="1600" i="1">
                        <a:latin typeface="+mn-ea"/>
                        <a:cs typeface="Times New Roman" panose="02020603050405020304" pitchFamily="18" charset="0"/>
                      </a:rPr>
                      <m:t>=</m:t>
                    </m:r>
                    <m:f>
                      <m:fPr>
                        <m:ctrlPr>
                          <a:rPr lang="zh-CN" altLang="zh-CN" sz="1600" i="1">
                            <a:latin typeface="+mn-ea"/>
                          </a:rPr>
                        </m:ctrlPr>
                      </m:fPr>
                      <m:num>
                        <m:r>
                          <a:rPr lang="en-US" altLang="zh-CN" sz="1600" i="1">
                            <a:latin typeface="+mn-ea"/>
                            <a:cs typeface="Times New Roman" panose="02020603050405020304" pitchFamily="18" charset="0"/>
                          </a:rPr>
                          <m:t>𝑘</m:t>
                        </m:r>
                        <m:r>
                          <a:rPr lang="en-US" altLang="zh-CN" sz="1600" i="1">
                            <a:latin typeface="+mn-ea"/>
                            <a:cs typeface="Times New Roman" panose="02020603050405020304" pitchFamily="18" charset="0"/>
                          </a:rPr>
                          <m:t>×8000</m:t>
                        </m:r>
                      </m:num>
                      <m:den>
                        <m:r>
                          <a:rPr lang="en-US" altLang="zh-CN" sz="1600" i="1">
                            <a:latin typeface="+mn-ea"/>
                            <a:cs typeface="Times New Roman" panose="02020603050405020304" pitchFamily="18" charset="0"/>
                          </a:rPr>
                          <m:t>0.005×2×</m:t>
                        </m:r>
                        <m:sSup>
                          <m:sSupPr>
                            <m:ctrlPr>
                              <a:rPr lang="zh-CN" altLang="zh-CN" sz="1600" i="1">
                                <a:latin typeface="+mn-ea"/>
                              </a:rPr>
                            </m:ctrlPr>
                          </m:sSupPr>
                          <m:e>
                            <m:r>
                              <a:rPr lang="en-US" altLang="zh-CN" sz="1600" i="1">
                                <a:latin typeface="+mn-ea"/>
                                <a:cs typeface="Times New Roman" panose="02020603050405020304" pitchFamily="18" charset="0"/>
                              </a:rPr>
                              <m:t>(10×1.6797)</m:t>
                            </m:r>
                          </m:e>
                          <m:sup>
                            <m:r>
                              <a:rPr lang="en-US" altLang="zh-CN" sz="1600" i="1">
                                <a:latin typeface="+mn-ea"/>
                                <a:cs typeface="Times New Roman" panose="02020603050405020304" pitchFamily="18" charset="0"/>
                              </a:rPr>
                              <m:t>2</m:t>
                            </m:r>
                          </m:sup>
                        </m:sSup>
                      </m:den>
                    </m:f>
                    <m:r>
                      <a:rPr lang="en-US" altLang="zh-CN" sz="1600">
                        <a:latin typeface="+mn-ea"/>
                        <a:cs typeface="Times New Roman" panose="02020603050405020304" pitchFamily="18" charset="0"/>
                      </a:rPr>
                      <m:t>=0.2217±0.0013</m:t>
                    </m:r>
                  </m:oMath>
                </a14:m>
                <a:endParaRPr lang="en-US" altLang="zh-CN" sz="1600" dirty="0">
                  <a:solidFill>
                    <a:schemeClr val="tx1">
                      <a:lumMod val="65000"/>
                      <a:lumOff val="35000"/>
                    </a:schemeClr>
                  </a:solidFill>
                  <a:latin typeface="+mn-ea"/>
                </a:endParaRPr>
              </a:p>
            </p:txBody>
          </p:sp>
        </mc:Choice>
        <mc:Fallback>
          <p:sp>
            <p:nvSpPr>
              <p:cNvPr id="6" name="矩形 5"/>
              <p:cNvSpPr>
                <a:spLocks noRot="1" noChangeAspect="1" noMove="1" noResize="1" noEditPoints="1" noAdjustHandles="1" noChangeArrowheads="1" noChangeShapeType="1" noTextEdit="1"/>
              </p:cNvSpPr>
              <p:nvPr/>
            </p:nvSpPr>
            <p:spPr>
              <a:xfrm>
                <a:off x="911225" y="1461980"/>
                <a:ext cx="7193779" cy="2084673"/>
              </a:xfrm>
              <a:prstGeom prst="rect">
                <a:avLst/>
              </a:prstGeom>
              <a:blipFill>
                <a:blip r:embed="rId3"/>
                <a:stretch>
                  <a:fillRect l="-423"/>
                </a:stretch>
              </a:blipFill>
            </p:spPr>
            <p:txBody>
              <a:bodyPr/>
              <a:lstStyle/>
              <a:p>
                <a:r>
                  <a:rPr lang="zh-CN" altLang="en-US">
                    <a:noFill/>
                  </a:rPr>
                  <a:t> </a:t>
                </a:r>
              </a:p>
            </p:txBody>
          </p:sp>
        </mc:Fallback>
      </mc:AlternateContent>
      <p:grpSp>
        <p:nvGrpSpPr>
          <p:cNvPr id="7" name="组合 6"/>
          <p:cNvGrpSpPr/>
          <p:nvPr/>
        </p:nvGrpSpPr>
        <p:grpSpPr>
          <a:xfrm>
            <a:off x="911225" y="898396"/>
            <a:ext cx="2300757" cy="509896"/>
            <a:chOff x="888096" y="1000203"/>
            <a:chExt cx="4259825" cy="944066"/>
          </a:xfrm>
        </p:grpSpPr>
        <p:sp>
          <p:nvSpPr>
            <p:cNvPr id="8" name="矩形 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椭圆 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椭圆 1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pic>
        <p:nvPicPr>
          <p:cNvPr id="14" name="图片 13">
            <a:extLst>
              <a:ext uri="{FF2B5EF4-FFF2-40B4-BE49-F238E27FC236}">
                <a16:creationId xmlns:a16="http://schemas.microsoft.com/office/drawing/2014/main" id="{6A25A3A6-7696-4D93-9CD1-270B7A0DDCC4}"/>
              </a:ext>
            </a:extLst>
          </p:cNvPr>
          <p:cNvPicPr/>
          <p:nvPr/>
        </p:nvPicPr>
        <p:blipFill rotWithShape="1">
          <a:blip r:embed="rId4" cstate="print">
            <a:extLst>
              <a:ext uri="{28A0092B-C50C-407E-A947-70E740481C1C}">
                <a14:useLocalDpi xmlns:a14="http://schemas.microsoft.com/office/drawing/2010/main" val="0"/>
              </a:ext>
            </a:extLst>
          </a:blip>
          <a:srcRect t="9475" b="5540"/>
          <a:stretch/>
        </p:blipFill>
        <p:spPr bwMode="auto">
          <a:xfrm>
            <a:off x="780317" y="3734294"/>
            <a:ext cx="4863330" cy="274270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41867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18121" y="2098897"/>
            <a:ext cx="6955750" cy="830997"/>
          </a:xfrm>
          <a:prstGeom prst="rect">
            <a:avLst/>
          </a:prstGeom>
        </p:spPr>
        <p:txBody>
          <a:bodyPr wrap="none">
            <a:spAutoFit/>
          </a:bodyPr>
          <a:lstStyle/>
          <a:p>
            <a:pPr algn="ctr"/>
            <a:r>
              <a:rPr lang="zh-CN" altLang="zh-CN" sz="4800" b="1" dirty="0"/>
              <a:t>氩热导率的模拟计算实验</a:t>
            </a:r>
            <a:endParaRPr lang="en-US" altLang="zh-CN" sz="4800" b="1" dirty="0"/>
          </a:p>
        </p:txBody>
      </p:sp>
      <p:sp>
        <p:nvSpPr>
          <p:cNvPr id="12" name="矩形 11"/>
          <p:cNvSpPr/>
          <p:nvPr/>
        </p:nvSpPr>
        <p:spPr>
          <a:xfrm>
            <a:off x="4797403" y="3730114"/>
            <a:ext cx="2597186" cy="400110"/>
          </a:xfrm>
          <a:prstGeom prst="rect">
            <a:avLst/>
          </a:prstGeom>
        </p:spPr>
        <p:txBody>
          <a:bodyPr wrap="none">
            <a:spAutoFit/>
          </a:bodyPr>
          <a:lstStyle/>
          <a:p>
            <a:pPr algn="ctr"/>
            <a:r>
              <a:rPr lang="zh-CN" altLang="en-US" sz="2000" b="1" dirty="0"/>
              <a:t>公晨</a:t>
            </a:r>
            <a:r>
              <a:rPr lang="zh-CN" altLang="en-US" sz="2000" b="1" dirty="0">
                <a:latin typeface="+mn-ea"/>
              </a:rPr>
              <a:t>  </a:t>
            </a:r>
            <a:r>
              <a:rPr lang="en-US" altLang="zh-CN" sz="2000" b="1" dirty="0">
                <a:latin typeface="+mn-ea"/>
              </a:rPr>
              <a:t>14307110240</a:t>
            </a:r>
          </a:p>
        </p:txBody>
      </p:sp>
      <p:sp>
        <p:nvSpPr>
          <p:cNvPr id="13" name="矩形 12"/>
          <p:cNvSpPr/>
          <p:nvPr/>
        </p:nvSpPr>
        <p:spPr>
          <a:xfrm>
            <a:off x="4328839" y="3080451"/>
            <a:ext cx="3534317" cy="4991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b="1" dirty="0">
                <a:solidFill>
                  <a:schemeClr val="tx1"/>
                </a:solidFill>
                <a:latin typeface="+mn-ea"/>
              </a:rPr>
              <a:t>2018 1 13</a:t>
            </a:r>
          </a:p>
        </p:txBody>
      </p:sp>
    </p:spTree>
    <p:extLst>
      <p:ext uri="{BB962C8B-B14F-4D97-AF65-F5344CB8AC3E}">
        <p14:creationId xmlns:p14="http://schemas.microsoft.com/office/powerpoint/2010/main" val="42181233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73196" cy="307777"/>
          </a:xfrm>
          <a:prstGeom prst="rect">
            <a:avLst/>
          </a:prstGeom>
        </p:spPr>
        <p:txBody>
          <a:bodyPr wrap="none">
            <a:spAutoFit/>
          </a:bodyPr>
          <a:lstStyle/>
          <a:p>
            <a:r>
              <a:rPr lang="en-US" altLang="zh-CN" sz="1400" b="1" dirty="0">
                <a:latin typeface="+mn-ea"/>
              </a:rPr>
              <a:t>PART THREE </a:t>
            </a:r>
            <a:r>
              <a:rPr lang="zh-CN" altLang="en-US" sz="1400" b="1" dirty="0"/>
              <a:t>实验结果</a:t>
            </a:r>
          </a:p>
        </p:txBody>
      </p:sp>
      <p:sp>
        <p:nvSpPr>
          <p:cNvPr id="3" name="椭圆 2"/>
          <p:cNvSpPr/>
          <p:nvPr/>
        </p:nvSpPr>
        <p:spPr>
          <a:xfrm>
            <a:off x="200795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5" name="矩形 4"/>
          <p:cNvSpPr/>
          <p:nvPr/>
        </p:nvSpPr>
        <p:spPr>
          <a:xfrm>
            <a:off x="993305" y="985272"/>
            <a:ext cx="2140238" cy="369332"/>
          </a:xfrm>
          <a:prstGeom prst="rect">
            <a:avLst/>
          </a:prstGeom>
        </p:spPr>
        <p:txBody>
          <a:bodyPr wrap="square">
            <a:spAutoFit/>
          </a:bodyPr>
          <a:lstStyle/>
          <a:p>
            <a:pPr algn="ctr"/>
            <a:r>
              <a:rPr lang="en-US" altLang="zh-CN" dirty="0">
                <a:latin typeface="+mn-ea"/>
              </a:rPr>
              <a:t>Thermostat</a:t>
            </a:r>
            <a:r>
              <a:rPr lang="zh-CN" altLang="en-US" dirty="0">
                <a:latin typeface="+mn-ea"/>
              </a:rPr>
              <a:t>方法</a:t>
            </a:r>
          </a:p>
        </p:txBody>
      </p:sp>
      <mc:AlternateContent xmlns:mc="http://schemas.openxmlformats.org/markup-compatibility/2006">
        <mc:Choice xmlns:a14="http://schemas.microsoft.com/office/drawing/2010/main" Requires="a14">
          <p:sp>
            <p:nvSpPr>
              <p:cNvPr id="6" name="矩形 5"/>
              <p:cNvSpPr/>
              <p:nvPr/>
            </p:nvSpPr>
            <p:spPr>
              <a:xfrm>
                <a:off x="911225" y="1461980"/>
                <a:ext cx="7193779" cy="3045129"/>
              </a:xfrm>
              <a:prstGeom prst="rect">
                <a:avLst/>
              </a:prstGeom>
            </p:spPr>
            <p:txBody>
              <a:bodyPr wrap="square">
                <a:spAutoFit/>
              </a:bodyPr>
              <a:lstStyle/>
              <a:p>
                <a:pPr>
                  <a:lnSpc>
                    <a:spcPct val="130000"/>
                  </a:lnSpc>
                </a:pPr>
                <a:r>
                  <a:rPr lang="zh-CN" altLang="en-US" sz="1600" dirty="0">
                    <a:solidFill>
                      <a:schemeClr val="tx1">
                        <a:lumMod val="65000"/>
                        <a:lumOff val="35000"/>
                      </a:schemeClr>
                    </a:solidFill>
                    <a:latin typeface="+mn-ea"/>
                  </a:rPr>
                  <a:t>热导率：</a:t>
                </a:r>
                <a:endParaRPr lang="en-US" altLang="zh-CN" sz="1600" dirty="0">
                  <a:solidFill>
                    <a:schemeClr val="tx1">
                      <a:lumMod val="65000"/>
                      <a:lumOff val="35000"/>
                    </a:schemeClr>
                  </a:solidFill>
                  <a:latin typeface="+mn-ea"/>
                </a:endParaRPr>
              </a:p>
              <a:p>
                <a:pPr>
                  <a:lnSpc>
                    <a:spcPct val="130000"/>
                  </a:lnSpc>
                </a:pPr>
                <a:endParaRPr lang="en-US" altLang="zh-CN" sz="1600" i="1" kern="100" dirty="0">
                  <a:solidFill>
                    <a:schemeClr val="tx1">
                      <a:lumMod val="65000"/>
                      <a:lumOff val="35000"/>
                    </a:schemeClr>
                  </a:solidFill>
                  <a:latin typeface="+mn-ea"/>
                  <a:cs typeface="Times New Roman" panose="02020603050405020304" pitchFamily="18" charset="0"/>
                </a:endParaRPr>
              </a:p>
              <a:p>
                <a:pPr>
                  <a:lnSpc>
                    <a:spcPct val="130000"/>
                  </a:lnSpc>
                </a:pPr>
                <a:r>
                  <a:rPr lang="zh-CN" altLang="en-US" sz="1600" dirty="0">
                    <a:solidFill>
                      <a:schemeClr val="tx1">
                        <a:lumMod val="65000"/>
                        <a:lumOff val="35000"/>
                      </a:schemeClr>
                    </a:solidFill>
                    <a:latin typeface="+mn-ea"/>
                  </a:rPr>
                  <a:t>温度梯度</a:t>
                </a:r>
                <a14:m>
                  <m:oMath xmlns:m="http://schemas.openxmlformats.org/officeDocument/2006/math">
                    <m:r>
                      <a:rPr lang="zh-CN" altLang="en-US" sz="1600" i="1">
                        <a:solidFill>
                          <a:schemeClr val="tx1">
                            <a:lumMod val="65000"/>
                            <a:lumOff val="35000"/>
                          </a:schemeClr>
                        </a:solidFill>
                        <a:latin typeface="+mn-ea"/>
                      </a:rPr>
                      <m:t>：</m:t>
                    </m:r>
                    <m:d>
                      <m:dPr>
                        <m:begChr m:val="|"/>
                        <m:endChr m:val="|"/>
                        <m:ctrlPr>
                          <a:rPr lang="zh-CN" altLang="zh-CN" sz="1600" i="1">
                            <a:solidFill>
                              <a:schemeClr val="tx1">
                                <a:lumMod val="65000"/>
                                <a:lumOff val="35000"/>
                              </a:schemeClr>
                            </a:solidFill>
                            <a:latin typeface="+mn-ea"/>
                          </a:rPr>
                        </m:ctrlPr>
                      </m:dPr>
                      <m:e>
                        <m:r>
                          <m:rPr>
                            <m:sty m:val="p"/>
                          </m:rPr>
                          <a:rPr lang="en-US" altLang="zh-CN" sz="1600">
                            <a:solidFill>
                              <a:schemeClr val="tx1">
                                <a:lumMod val="65000"/>
                                <a:lumOff val="35000"/>
                              </a:schemeClr>
                            </a:solidFill>
                            <a:latin typeface="+mn-ea"/>
                          </a:rPr>
                          <m:t>∇</m:t>
                        </m:r>
                        <m:r>
                          <a:rPr lang="en-US" altLang="zh-CN" sz="1600">
                            <a:solidFill>
                              <a:schemeClr val="tx1">
                                <a:lumMod val="65000"/>
                                <a:lumOff val="35000"/>
                              </a:schemeClr>
                            </a:solidFill>
                            <a:latin typeface="+mn-ea"/>
                          </a:rPr>
                          <m:t>𝑇</m:t>
                        </m:r>
                      </m:e>
                    </m:d>
                    <m:r>
                      <a:rPr lang="en-US" altLang="zh-CN" sz="1600">
                        <a:solidFill>
                          <a:schemeClr val="tx1">
                            <a:lumMod val="65000"/>
                            <a:lumOff val="35000"/>
                          </a:schemeClr>
                        </a:solidFill>
                        <a:latin typeface="+mn-ea"/>
                      </a:rPr>
                      <m:t>=0.026±0.002</m:t>
                    </m:r>
                  </m:oMath>
                </a14:m>
                <a:endParaRPr lang="en-US" altLang="zh-CN" sz="1600" dirty="0">
                  <a:solidFill>
                    <a:schemeClr val="tx1">
                      <a:lumMod val="65000"/>
                      <a:lumOff val="35000"/>
                    </a:schemeClr>
                  </a:solidFill>
                  <a:latin typeface="+mn-ea"/>
                </a:endParaRPr>
              </a:p>
              <a:p>
                <a:pPr>
                  <a:lnSpc>
                    <a:spcPct val="130000"/>
                  </a:lnSpc>
                </a:pPr>
                <a:r>
                  <a:rPr lang="zh-CN" altLang="en-US" sz="1600" dirty="0">
                    <a:solidFill>
                      <a:schemeClr val="tx1">
                        <a:lumMod val="65000"/>
                        <a:lumOff val="35000"/>
                      </a:schemeClr>
                    </a:solidFill>
                    <a:latin typeface="+mn-ea"/>
                  </a:rPr>
                  <a:t>热流密度：</a:t>
                </a:r>
                <a:r>
                  <a:rPr lang="en-US" altLang="zh-CN" sz="1600" dirty="0">
                    <a:solidFill>
                      <a:schemeClr val="tx1">
                        <a:lumMod val="65000"/>
                        <a:lumOff val="35000"/>
                      </a:schemeClr>
                    </a:solidFill>
                    <a:latin typeface="+mn-ea"/>
                  </a:rPr>
                  <a:t> </a:t>
                </a:r>
                <a14:m>
                  <m:oMath xmlns:m="http://schemas.openxmlformats.org/officeDocument/2006/math">
                    <m:r>
                      <a:rPr lang="en-US" altLang="zh-CN" sz="1600">
                        <a:solidFill>
                          <a:schemeClr val="tx1">
                            <a:lumMod val="65000"/>
                            <a:lumOff val="35000"/>
                          </a:schemeClr>
                        </a:solidFill>
                        <a:latin typeface="+mn-ea"/>
                      </a:rPr>
                      <m:t>𝑗</m:t>
                    </m:r>
                    <m:r>
                      <a:rPr lang="en-US" altLang="zh-CN" sz="1600">
                        <a:solidFill>
                          <a:schemeClr val="tx1">
                            <a:lumMod val="65000"/>
                            <a:lumOff val="35000"/>
                          </a:schemeClr>
                        </a:solidFill>
                        <a:latin typeface="+mn-ea"/>
                      </a:rPr>
                      <m:t>=0.2217±0.0013</m:t>
                    </m:r>
                  </m:oMath>
                </a14:m>
                <a:endParaRPr lang="en-US" altLang="zh-CN" sz="1600" dirty="0">
                  <a:solidFill>
                    <a:schemeClr val="tx1">
                      <a:lumMod val="65000"/>
                      <a:lumOff val="35000"/>
                    </a:schemeClr>
                  </a:solidFill>
                  <a:latin typeface="+mn-ea"/>
                </a:endParaRPr>
              </a:p>
              <a:p>
                <a:pPr>
                  <a:lnSpc>
                    <a:spcPct val="130000"/>
                  </a:lnSpc>
                </a:pPr>
                <a:endParaRPr lang="en-US" altLang="zh-CN" sz="1600" dirty="0">
                  <a:solidFill>
                    <a:schemeClr val="tx1">
                      <a:lumMod val="65000"/>
                      <a:lumOff val="35000"/>
                    </a:schemeClr>
                  </a:solidFill>
                  <a:latin typeface="+mn-ea"/>
                </a:endParaRPr>
              </a:p>
              <a:p>
                <a:pPr>
                  <a:lnSpc>
                    <a:spcPct val="130000"/>
                  </a:lnSpc>
                </a:pPr>
                <a14:m>
                  <m:oMathPara xmlns:m="http://schemas.openxmlformats.org/officeDocument/2006/math">
                    <m:oMathParaPr>
                      <m:jc m:val="left"/>
                    </m:oMathParaPr>
                    <m:oMath xmlns:m="http://schemas.openxmlformats.org/officeDocument/2006/math">
                      <m:r>
                        <a:rPr lang="en-US" altLang="zh-CN" sz="1600">
                          <a:solidFill>
                            <a:schemeClr val="tx1">
                              <a:lumMod val="65000"/>
                              <a:lumOff val="35000"/>
                            </a:schemeClr>
                          </a:solidFill>
                          <a:latin typeface="+mn-ea"/>
                        </a:rPr>
                        <m:t>𝜅</m:t>
                      </m:r>
                      <m:r>
                        <a:rPr lang="en-US" altLang="zh-CN" sz="1600">
                          <a:solidFill>
                            <a:schemeClr val="tx1">
                              <a:lumMod val="65000"/>
                              <a:lumOff val="35000"/>
                            </a:schemeClr>
                          </a:solidFill>
                          <a:latin typeface="+mn-ea"/>
                        </a:rPr>
                        <m:t>=</m:t>
                      </m:r>
                      <m:d>
                        <m:dPr>
                          <m:begChr m:val="|"/>
                          <m:endChr m:val="|"/>
                          <m:ctrlPr>
                            <a:rPr lang="zh-CN" altLang="zh-CN" sz="1600" i="1">
                              <a:solidFill>
                                <a:schemeClr val="tx1">
                                  <a:lumMod val="65000"/>
                                  <a:lumOff val="35000"/>
                                </a:schemeClr>
                              </a:solidFill>
                              <a:latin typeface="+mn-ea"/>
                            </a:rPr>
                          </m:ctrlPr>
                        </m:dPr>
                        <m:e>
                          <m:f>
                            <m:fPr>
                              <m:ctrlPr>
                                <a:rPr lang="zh-CN" altLang="zh-CN" sz="1600" i="1">
                                  <a:solidFill>
                                    <a:schemeClr val="tx1">
                                      <a:lumMod val="65000"/>
                                      <a:lumOff val="35000"/>
                                    </a:schemeClr>
                                  </a:solidFill>
                                  <a:latin typeface="+mn-ea"/>
                                </a:rPr>
                              </m:ctrlPr>
                            </m:fPr>
                            <m:num>
                              <m:r>
                                <a:rPr lang="en-US" altLang="zh-CN" sz="1600">
                                  <a:solidFill>
                                    <a:schemeClr val="tx1">
                                      <a:lumMod val="65000"/>
                                      <a:lumOff val="35000"/>
                                    </a:schemeClr>
                                  </a:solidFill>
                                  <a:latin typeface="+mn-ea"/>
                                </a:rPr>
                                <m:t>𝐽</m:t>
                              </m:r>
                            </m:num>
                            <m:den>
                              <m:r>
                                <m:rPr>
                                  <m:sty m:val="p"/>
                                </m:rPr>
                                <a:rPr lang="en-US" altLang="zh-CN" sz="1600">
                                  <a:solidFill>
                                    <a:schemeClr val="tx1">
                                      <a:lumMod val="65000"/>
                                      <a:lumOff val="35000"/>
                                    </a:schemeClr>
                                  </a:solidFill>
                                  <a:latin typeface="+mn-ea"/>
                                </a:rPr>
                                <m:t>∇</m:t>
                              </m:r>
                              <m:r>
                                <a:rPr lang="en-US" altLang="zh-CN" sz="1600">
                                  <a:solidFill>
                                    <a:schemeClr val="tx1">
                                      <a:lumMod val="65000"/>
                                      <a:lumOff val="35000"/>
                                    </a:schemeClr>
                                  </a:solidFill>
                                  <a:latin typeface="+mn-ea"/>
                                </a:rPr>
                                <m:t>𝑇</m:t>
                              </m:r>
                            </m:den>
                          </m:f>
                        </m:e>
                      </m:d>
                      <m:r>
                        <a:rPr lang="en-US" altLang="zh-CN" sz="1600">
                          <a:solidFill>
                            <a:schemeClr val="tx1">
                              <a:lumMod val="65000"/>
                              <a:lumOff val="35000"/>
                            </a:schemeClr>
                          </a:solidFill>
                          <a:latin typeface="+mn-ea"/>
                        </a:rPr>
                        <m:t>=8.5±0.7</m:t>
                      </m:r>
                    </m:oMath>
                  </m:oMathPara>
                </a14:m>
                <a:endParaRPr lang="en-US" altLang="zh-CN" sz="1600" dirty="0">
                  <a:solidFill>
                    <a:schemeClr val="tx1">
                      <a:lumMod val="65000"/>
                      <a:lumOff val="35000"/>
                    </a:schemeClr>
                  </a:solidFill>
                  <a:latin typeface="+mn-ea"/>
                </a:endParaRPr>
              </a:p>
              <a:p>
                <a:pPr>
                  <a:lnSpc>
                    <a:spcPct val="130000"/>
                  </a:lnSpc>
                </a:pPr>
                <a:endParaRPr lang="en-US" altLang="zh-CN" sz="1600" dirty="0">
                  <a:solidFill>
                    <a:schemeClr val="tx1">
                      <a:lumMod val="65000"/>
                      <a:lumOff val="35000"/>
                    </a:schemeClr>
                  </a:solidFill>
                  <a:latin typeface="+mn-ea"/>
                </a:endParaRPr>
              </a:p>
              <a:p>
                <a:pPr>
                  <a:lnSpc>
                    <a:spcPct val="130000"/>
                  </a:lnSpc>
                </a:pPr>
                <a:r>
                  <a:rPr lang="en-US" altLang="zh-CN" sz="1600" dirty="0">
                    <a:solidFill>
                      <a:schemeClr val="tx1">
                        <a:lumMod val="65000"/>
                        <a:lumOff val="35000"/>
                      </a:schemeClr>
                    </a:solidFill>
                    <a:latin typeface="+mn-ea"/>
                  </a:rPr>
                  <a:t>SI</a:t>
                </a:r>
                <a:r>
                  <a:rPr lang="zh-CN" altLang="zh-CN" sz="1600" dirty="0">
                    <a:solidFill>
                      <a:schemeClr val="tx1">
                        <a:lumMod val="65000"/>
                        <a:lumOff val="35000"/>
                      </a:schemeClr>
                    </a:solidFill>
                    <a:latin typeface="+mn-ea"/>
                  </a:rPr>
                  <a:t>单位</a:t>
                </a:r>
                <a:r>
                  <a:rPr lang="zh-CN" altLang="en-US" sz="1600" dirty="0">
                    <a:solidFill>
                      <a:schemeClr val="tx1">
                        <a:lumMod val="65000"/>
                        <a:lumOff val="35000"/>
                      </a:schemeClr>
                    </a:solidFill>
                    <a:latin typeface="+mn-ea"/>
                  </a:rPr>
                  <a:t>：</a:t>
                </a:r>
                <a14:m>
                  <m:oMath xmlns:m="http://schemas.openxmlformats.org/officeDocument/2006/math">
                    <m:r>
                      <a:rPr lang="en-US" altLang="zh-CN" sz="1600">
                        <a:solidFill>
                          <a:schemeClr val="tx1">
                            <a:lumMod val="65000"/>
                            <a:lumOff val="35000"/>
                          </a:schemeClr>
                        </a:solidFill>
                        <a:latin typeface="+mn-ea"/>
                      </a:rPr>
                      <m:t>𝜅</m:t>
                    </m:r>
                    <m:r>
                      <a:rPr lang="en-US" altLang="zh-CN" sz="1600">
                        <a:solidFill>
                          <a:schemeClr val="tx1">
                            <a:lumMod val="65000"/>
                            <a:lumOff val="35000"/>
                          </a:schemeClr>
                        </a:solidFill>
                        <a:latin typeface="+mn-ea"/>
                      </a:rPr>
                      <m:t>=</m:t>
                    </m:r>
                    <m:sSup>
                      <m:sSupPr>
                        <m:ctrlPr>
                          <a:rPr lang="zh-CN" altLang="zh-CN" sz="1600" i="1">
                            <a:solidFill>
                              <a:schemeClr val="tx1">
                                <a:lumMod val="65000"/>
                                <a:lumOff val="35000"/>
                              </a:schemeClr>
                            </a:solidFill>
                            <a:latin typeface="+mn-ea"/>
                          </a:rPr>
                        </m:ctrlPr>
                      </m:sSupPr>
                      <m:e>
                        <m:r>
                          <a:rPr lang="en-US" altLang="zh-CN" sz="1600">
                            <a:solidFill>
                              <a:schemeClr val="tx1">
                                <a:lumMod val="65000"/>
                                <a:lumOff val="35000"/>
                              </a:schemeClr>
                            </a:solidFill>
                            <a:latin typeface="+mn-ea"/>
                          </a:rPr>
                          <m:t>𝜅</m:t>
                        </m:r>
                      </m:e>
                      <m:sup>
                        <m:r>
                          <a:rPr lang="en-US" altLang="zh-CN" sz="1600">
                            <a:solidFill>
                              <a:schemeClr val="tx1">
                                <a:lumMod val="65000"/>
                                <a:lumOff val="35000"/>
                              </a:schemeClr>
                            </a:solidFill>
                            <a:latin typeface="+mn-ea"/>
                          </a:rPr>
                          <m:t>∗</m:t>
                        </m:r>
                      </m:sup>
                    </m:sSup>
                    <m:r>
                      <a:rPr lang="en-US" altLang="zh-CN" sz="1600">
                        <a:solidFill>
                          <a:schemeClr val="tx1">
                            <a:lumMod val="65000"/>
                            <a:lumOff val="35000"/>
                          </a:schemeClr>
                        </a:solidFill>
                        <a:latin typeface="+mn-ea"/>
                      </a:rPr>
                      <m:t>×0.0188</m:t>
                    </m:r>
                    <m:r>
                      <m:rPr>
                        <m:sty m:val="p"/>
                      </m:rPr>
                      <a:rPr lang="en-US" altLang="zh-CN" sz="1600">
                        <a:solidFill>
                          <a:schemeClr val="tx1">
                            <a:lumMod val="65000"/>
                            <a:lumOff val="35000"/>
                          </a:schemeClr>
                        </a:solidFill>
                        <a:latin typeface="+mn-ea"/>
                      </a:rPr>
                      <m:t>W</m:t>
                    </m:r>
                    <m:r>
                      <a:rPr lang="en-US" altLang="zh-CN" sz="1600">
                        <a:solidFill>
                          <a:schemeClr val="tx1">
                            <a:lumMod val="65000"/>
                            <a:lumOff val="35000"/>
                          </a:schemeClr>
                        </a:solidFill>
                        <a:latin typeface="+mn-ea"/>
                      </a:rPr>
                      <m:t>/(</m:t>
                    </m:r>
                    <m:r>
                      <m:rPr>
                        <m:sty m:val="p"/>
                      </m:rPr>
                      <a:rPr lang="en-US" altLang="zh-CN" sz="1600">
                        <a:solidFill>
                          <a:schemeClr val="tx1">
                            <a:lumMod val="65000"/>
                            <a:lumOff val="35000"/>
                          </a:schemeClr>
                        </a:solidFill>
                        <a:latin typeface="+mn-ea"/>
                      </a:rPr>
                      <m:t>m</m:t>
                    </m:r>
                    <m:r>
                      <a:rPr lang="en-US" altLang="zh-CN" sz="1600">
                        <a:solidFill>
                          <a:schemeClr val="tx1">
                            <a:lumMod val="65000"/>
                            <a:lumOff val="35000"/>
                          </a:schemeClr>
                        </a:solidFill>
                        <a:latin typeface="+mn-ea"/>
                      </a:rPr>
                      <m:t>∙</m:t>
                    </m:r>
                    <m:r>
                      <m:rPr>
                        <m:sty m:val="p"/>
                      </m:rPr>
                      <a:rPr lang="en-US" altLang="zh-CN" sz="1600">
                        <a:solidFill>
                          <a:schemeClr val="tx1">
                            <a:lumMod val="65000"/>
                            <a:lumOff val="35000"/>
                          </a:schemeClr>
                        </a:solidFill>
                        <a:latin typeface="+mn-ea"/>
                      </a:rPr>
                      <m:t>K</m:t>
                    </m:r>
                    <m:r>
                      <a:rPr lang="en-US" altLang="zh-CN" sz="1600">
                        <a:solidFill>
                          <a:schemeClr val="tx1">
                            <a:lumMod val="65000"/>
                            <a:lumOff val="35000"/>
                          </a:schemeClr>
                        </a:solidFill>
                        <a:latin typeface="+mn-ea"/>
                      </a:rPr>
                      <m:t>)=(0.160±0.013)</m:t>
                    </m:r>
                    <m:r>
                      <m:rPr>
                        <m:sty m:val="p"/>
                      </m:rPr>
                      <a:rPr lang="en-US" altLang="zh-CN" sz="1600">
                        <a:solidFill>
                          <a:schemeClr val="tx1">
                            <a:lumMod val="65000"/>
                            <a:lumOff val="35000"/>
                          </a:schemeClr>
                        </a:solidFill>
                        <a:latin typeface="+mn-ea"/>
                      </a:rPr>
                      <m:t>W</m:t>
                    </m:r>
                    <m:r>
                      <a:rPr lang="en-US" altLang="zh-CN" sz="1600">
                        <a:solidFill>
                          <a:schemeClr val="tx1">
                            <a:lumMod val="65000"/>
                            <a:lumOff val="35000"/>
                          </a:schemeClr>
                        </a:solidFill>
                        <a:latin typeface="+mn-ea"/>
                      </a:rPr>
                      <m:t>/(</m:t>
                    </m:r>
                    <m:r>
                      <m:rPr>
                        <m:sty m:val="p"/>
                      </m:rPr>
                      <a:rPr lang="en-US" altLang="zh-CN" sz="1600">
                        <a:solidFill>
                          <a:schemeClr val="tx1">
                            <a:lumMod val="65000"/>
                            <a:lumOff val="35000"/>
                          </a:schemeClr>
                        </a:solidFill>
                        <a:latin typeface="+mn-ea"/>
                      </a:rPr>
                      <m:t>m</m:t>
                    </m:r>
                    <m:r>
                      <a:rPr lang="en-US" altLang="zh-CN" sz="1600">
                        <a:solidFill>
                          <a:schemeClr val="tx1">
                            <a:lumMod val="65000"/>
                            <a:lumOff val="35000"/>
                          </a:schemeClr>
                        </a:solidFill>
                        <a:latin typeface="+mn-ea"/>
                      </a:rPr>
                      <m:t>∙</m:t>
                    </m:r>
                    <m:r>
                      <m:rPr>
                        <m:sty m:val="p"/>
                      </m:rPr>
                      <a:rPr lang="en-US" altLang="zh-CN" sz="1600">
                        <a:solidFill>
                          <a:schemeClr val="tx1">
                            <a:lumMod val="65000"/>
                            <a:lumOff val="35000"/>
                          </a:schemeClr>
                        </a:solidFill>
                        <a:latin typeface="+mn-ea"/>
                      </a:rPr>
                      <m:t>K</m:t>
                    </m:r>
                    <m:r>
                      <a:rPr lang="en-US" altLang="zh-CN" sz="1600">
                        <a:solidFill>
                          <a:schemeClr val="tx1">
                            <a:lumMod val="65000"/>
                            <a:lumOff val="35000"/>
                          </a:schemeClr>
                        </a:solidFill>
                        <a:latin typeface="+mn-ea"/>
                      </a:rPr>
                      <m:t>)</m:t>
                    </m:r>
                  </m:oMath>
                </a14:m>
                <a:endParaRPr lang="en-US" altLang="zh-CN" sz="1600" dirty="0">
                  <a:solidFill>
                    <a:schemeClr val="tx1">
                      <a:lumMod val="65000"/>
                      <a:lumOff val="35000"/>
                    </a:schemeClr>
                  </a:solidFill>
                  <a:latin typeface="+mn-ea"/>
                </a:endParaRPr>
              </a:p>
            </p:txBody>
          </p:sp>
        </mc:Choice>
        <mc:Fallback>
          <p:sp>
            <p:nvSpPr>
              <p:cNvPr id="6" name="矩形 5"/>
              <p:cNvSpPr>
                <a:spLocks noRot="1" noChangeAspect="1" noMove="1" noResize="1" noEditPoints="1" noAdjustHandles="1" noChangeArrowheads="1" noChangeShapeType="1" noTextEdit="1"/>
              </p:cNvSpPr>
              <p:nvPr/>
            </p:nvSpPr>
            <p:spPr>
              <a:xfrm>
                <a:off x="911225" y="1461980"/>
                <a:ext cx="7193779" cy="3045129"/>
              </a:xfrm>
              <a:prstGeom prst="rect">
                <a:avLst/>
              </a:prstGeom>
              <a:blipFill>
                <a:blip r:embed="rId3"/>
                <a:stretch>
                  <a:fillRect l="-423" b="-802"/>
                </a:stretch>
              </a:blipFill>
            </p:spPr>
            <p:txBody>
              <a:bodyPr/>
              <a:lstStyle/>
              <a:p>
                <a:r>
                  <a:rPr lang="zh-CN" altLang="en-US">
                    <a:noFill/>
                  </a:rPr>
                  <a:t> </a:t>
                </a:r>
              </a:p>
            </p:txBody>
          </p:sp>
        </mc:Fallback>
      </mc:AlternateContent>
      <p:grpSp>
        <p:nvGrpSpPr>
          <p:cNvPr id="7" name="组合 6"/>
          <p:cNvGrpSpPr/>
          <p:nvPr/>
        </p:nvGrpSpPr>
        <p:grpSpPr>
          <a:xfrm>
            <a:off x="911225" y="898396"/>
            <a:ext cx="2300757" cy="509896"/>
            <a:chOff x="888096" y="1000203"/>
            <a:chExt cx="4259825" cy="944066"/>
          </a:xfrm>
        </p:grpSpPr>
        <p:sp>
          <p:nvSpPr>
            <p:cNvPr id="8" name="矩形 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椭圆 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椭圆 1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Tree>
    <p:extLst>
      <p:ext uri="{BB962C8B-B14F-4D97-AF65-F5344CB8AC3E}">
        <p14:creationId xmlns:p14="http://schemas.microsoft.com/office/powerpoint/2010/main" val="1881594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73196" cy="307777"/>
          </a:xfrm>
          <a:prstGeom prst="rect">
            <a:avLst/>
          </a:prstGeom>
        </p:spPr>
        <p:txBody>
          <a:bodyPr wrap="none">
            <a:spAutoFit/>
          </a:bodyPr>
          <a:lstStyle/>
          <a:p>
            <a:r>
              <a:rPr lang="en-US" altLang="zh-CN" sz="1400" b="1" dirty="0">
                <a:latin typeface="+mn-ea"/>
              </a:rPr>
              <a:t>PART THREE </a:t>
            </a:r>
            <a:r>
              <a:rPr lang="zh-CN" altLang="en-US" sz="1400" b="1" dirty="0"/>
              <a:t>实验结果</a:t>
            </a:r>
          </a:p>
        </p:txBody>
      </p:sp>
      <p:sp>
        <p:nvSpPr>
          <p:cNvPr id="3" name="椭圆 2"/>
          <p:cNvSpPr/>
          <p:nvPr/>
        </p:nvSpPr>
        <p:spPr>
          <a:xfrm>
            <a:off x="200795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5" name="矩形 4"/>
          <p:cNvSpPr/>
          <p:nvPr/>
        </p:nvSpPr>
        <p:spPr>
          <a:xfrm>
            <a:off x="993305" y="985272"/>
            <a:ext cx="2140238" cy="369332"/>
          </a:xfrm>
          <a:prstGeom prst="rect">
            <a:avLst/>
          </a:prstGeom>
        </p:spPr>
        <p:txBody>
          <a:bodyPr wrap="square">
            <a:spAutoFit/>
          </a:bodyPr>
          <a:lstStyle/>
          <a:p>
            <a:pPr algn="ctr"/>
            <a:r>
              <a:rPr lang="en-US" altLang="zh-CN" dirty="0">
                <a:latin typeface="+mn-ea"/>
              </a:rPr>
              <a:t>Muller </a:t>
            </a:r>
            <a:r>
              <a:rPr lang="en-US" altLang="zh-CN" dirty="0" err="1">
                <a:latin typeface="+mn-ea"/>
              </a:rPr>
              <a:t>Plathe</a:t>
            </a:r>
            <a:r>
              <a:rPr lang="zh-CN" altLang="en-US" dirty="0">
                <a:latin typeface="+mn-ea"/>
              </a:rPr>
              <a:t>方法</a:t>
            </a:r>
          </a:p>
        </p:txBody>
      </p:sp>
      <mc:AlternateContent xmlns:mc="http://schemas.openxmlformats.org/markup-compatibility/2006">
        <mc:Choice xmlns:a14="http://schemas.microsoft.com/office/drawing/2010/main" Requires="a14">
          <p:sp>
            <p:nvSpPr>
              <p:cNvPr id="6" name="矩形 5"/>
              <p:cNvSpPr/>
              <p:nvPr/>
            </p:nvSpPr>
            <p:spPr>
              <a:xfrm>
                <a:off x="911225" y="1461980"/>
                <a:ext cx="7193779" cy="2989152"/>
              </a:xfrm>
              <a:prstGeom prst="rect">
                <a:avLst/>
              </a:prstGeom>
            </p:spPr>
            <p:txBody>
              <a:bodyPr wrap="square">
                <a:spAutoFit/>
              </a:bodyPr>
              <a:lstStyle/>
              <a:p>
                <a:pPr>
                  <a:lnSpc>
                    <a:spcPct val="130000"/>
                  </a:lnSpc>
                </a:pPr>
                <a:r>
                  <a:rPr lang="zh-CN" altLang="en-US" sz="1600" dirty="0">
                    <a:solidFill>
                      <a:schemeClr val="tx1">
                        <a:lumMod val="65000"/>
                        <a:lumOff val="35000"/>
                      </a:schemeClr>
                    </a:solidFill>
                    <a:latin typeface="+mn-ea"/>
                  </a:rPr>
                  <a:t>模拟条件：</a:t>
                </a:r>
                <a:endParaRPr lang="en-US" altLang="zh-CN" sz="1600" dirty="0">
                  <a:solidFill>
                    <a:schemeClr val="tx1">
                      <a:lumMod val="65000"/>
                      <a:lumOff val="35000"/>
                    </a:schemeClr>
                  </a:solidFill>
                  <a:latin typeface="+mn-ea"/>
                </a:endParaRPr>
              </a:p>
              <a:p>
                <a:pPr>
                  <a:lnSpc>
                    <a:spcPct val="130000"/>
                  </a:lnSpc>
                </a:pPr>
                <a:endParaRPr lang="en-US" altLang="zh-CN" sz="1600" dirty="0">
                  <a:solidFill>
                    <a:schemeClr val="tx1">
                      <a:lumMod val="65000"/>
                      <a:lumOff val="35000"/>
                    </a:schemeClr>
                  </a:solidFill>
                  <a:latin typeface="+mn-ea"/>
                </a:endParaRPr>
              </a:p>
              <a:p>
                <a:pPr>
                  <a:lnSpc>
                    <a:spcPct val="130000"/>
                  </a:lnSpc>
                </a:pPr>
                <a:r>
                  <a:rPr lang="zh-CN" altLang="zh-CN" sz="1600" kern="100" dirty="0">
                    <a:solidFill>
                      <a:schemeClr val="tx1">
                        <a:lumMod val="65000"/>
                        <a:lumOff val="35000"/>
                      </a:schemeClr>
                    </a:solidFill>
                    <a:latin typeface="+mn-ea"/>
                    <a:cs typeface="Times New Roman" panose="02020603050405020304" pitchFamily="18" charset="0"/>
                  </a:rPr>
                  <a:t>温度</a:t>
                </a:r>
                <a14:m>
                  <m:oMath xmlns:m="http://schemas.openxmlformats.org/officeDocument/2006/math">
                    <m:r>
                      <a:rPr lang="en-US" altLang="zh-CN" sz="1600" i="1" kern="100">
                        <a:solidFill>
                          <a:schemeClr val="tx1">
                            <a:lumMod val="65000"/>
                            <a:lumOff val="35000"/>
                          </a:schemeClr>
                        </a:solidFill>
                        <a:latin typeface="+mn-ea"/>
                        <a:cs typeface="Times New Roman" panose="02020603050405020304" pitchFamily="18" charset="0"/>
                      </a:rPr>
                      <m:t>𝑇</m:t>
                    </m:r>
                    <m:r>
                      <a:rPr lang="en-US" altLang="zh-CN" sz="1600" i="1" kern="100">
                        <a:solidFill>
                          <a:schemeClr val="tx1">
                            <a:lumMod val="65000"/>
                            <a:lumOff val="35000"/>
                          </a:schemeClr>
                        </a:solidFill>
                        <a:latin typeface="+mn-ea"/>
                        <a:cs typeface="Times New Roman" panose="02020603050405020304" pitchFamily="18" charset="0"/>
                      </a:rPr>
                      <m:t>=85</m:t>
                    </m:r>
                    <m:r>
                      <a:rPr lang="en-US" altLang="zh-CN" sz="1600" i="1" kern="100">
                        <a:solidFill>
                          <a:schemeClr val="tx1">
                            <a:lumMod val="65000"/>
                            <a:lumOff val="35000"/>
                          </a:schemeClr>
                        </a:solidFill>
                        <a:latin typeface="+mn-ea"/>
                        <a:cs typeface="Times New Roman" panose="02020603050405020304" pitchFamily="18" charset="0"/>
                      </a:rPr>
                      <m:t>𝐾</m:t>
                    </m:r>
                  </m:oMath>
                </a14:m>
                <a:r>
                  <a:rPr lang="zh-CN" altLang="zh-CN" sz="1600" kern="100" dirty="0">
                    <a:solidFill>
                      <a:schemeClr val="tx1">
                        <a:lumMod val="65000"/>
                        <a:lumOff val="35000"/>
                      </a:schemeClr>
                    </a:solidFill>
                    <a:latin typeface="+mn-ea"/>
                    <a:cs typeface="Times New Roman" panose="02020603050405020304" pitchFamily="18" charset="0"/>
                  </a:rPr>
                  <a:t>，面心立方晶格常数</a:t>
                </a:r>
                <a14:m>
                  <m:oMath xmlns:m="http://schemas.openxmlformats.org/officeDocument/2006/math">
                    <m:r>
                      <a:rPr lang="en-US" altLang="zh-CN" sz="1600" i="1" kern="100">
                        <a:solidFill>
                          <a:schemeClr val="tx1">
                            <a:lumMod val="65000"/>
                            <a:lumOff val="35000"/>
                          </a:schemeClr>
                        </a:solidFill>
                        <a:latin typeface="+mn-ea"/>
                        <a:cs typeface="Times New Roman" panose="02020603050405020304" pitchFamily="18" charset="0"/>
                      </a:rPr>
                      <m:t>𝑎</m:t>
                    </m:r>
                    <m:r>
                      <a:rPr lang="en-US" altLang="zh-CN" sz="1600" i="1" kern="100">
                        <a:solidFill>
                          <a:schemeClr val="tx1">
                            <a:lumMod val="65000"/>
                            <a:lumOff val="35000"/>
                          </a:schemeClr>
                        </a:solidFill>
                        <a:latin typeface="+mn-ea"/>
                        <a:cs typeface="Times New Roman" panose="02020603050405020304" pitchFamily="18" charset="0"/>
                      </a:rPr>
                      <m:t>=5.71Å</m:t>
                    </m:r>
                  </m:oMath>
                </a14:m>
                <a:r>
                  <a:rPr lang="zh-CN" altLang="en-US"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SI</a:t>
                </a:r>
                <a:r>
                  <a:rPr lang="zh-CN" altLang="en-US" sz="1600" dirty="0">
                    <a:solidFill>
                      <a:schemeClr val="tx1">
                        <a:lumMod val="65000"/>
                        <a:lumOff val="35000"/>
                      </a:schemeClr>
                    </a:solidFill>
                    <a:latin typeface="+mn-ea"/>
                  </a:rPr>
                  <a:t>单位制）</a:t>
                </a:r>
                <a:endParaRPr lang="en-US" altLang="zh-CN" sz="1600" dirty="0">
                  <a:solidFill>
                    <a:schemeClr val="tx1">
                      <a:lumMod val="65000"/>
                      <a:lumOff val="35000"/>
                    </a:schemeClr>
                  </a:solidFill>
                  <a:latin typeface="+mn-ea"/>
                </a:endParaRPr>
              </a:p>
              <a:p>
                <a:pPr>
                  <a:lnSpc>
                    <a:spcPct val="130000"/>
                  </a:lnSpc>
                </a:pPr>
                <a:r>
                  <a:rPr lang="zh-CN" altLang="zh-CN" sz="1600" kern="100" dirty="0">
                    <a:solidFill>
                      <a:schemeClr val="tx1">
                        <a:lumMod val="65000"/>
                        <a:lumOff val="35000"/>
                      </a:schemeClr>
                    </a:solidFill>
                    <a:latin typeface="+mn-ea"/>
                    <a:cs typeface="Times New Roman" panose="02020603050405020304" pitchFamily="18" charset="0"/>
                  </a:rPr>
                  <a:t>温度</a:t>
                </a:r>
                <a14:m>
                  <m:oMath xmlns:m="http://schemas.openxmlformats.org/officeDocument/2006/math">
                    <m:sSup>
                      <m:sSupPr>
                        <m:ctrlPr>
                          <a:rPr lang="zh-CN" altLang="zh-CN" sz="1600" i="1" kern="100">
                            <a:solidFill>
                              <a:schemeClr val="tx1">
                                <a:lumMod val="65000"/>
                                <a:lumOff val="35000"/>
                              </a:schemeClr>
                            </a:solidFill>
                            <a:latin typeface="+mn-ea"/>
                            <a:cs typeface="Times New Roman" panose="02020603050405020304" pitchFamily="18" charset="0"/>
                          </a:rPr>
                        </m:ctrlPr>
                      </m:sSupPr>
                      <m:e>
                        <m:r>
                          <a:rPr lang="en-US" altLang="zh-CN" sz="1600" i="1" kern="100">
                            <a:solidFill>
                              <a:schemeClr val="tx1">
                                <a:lumMod val="65000"/>
                                <a:lumOff val="35000"/>
                              </a:schemeClr>
                            </a:solidFill>
                            <a:latin typeface="+mn-ea"/>
                            <a:cs typeface="Times New Roman" panose="02020603050405020304" pitchFamily="18" charset="0"/>
                          </a:rPr>
                          <m:t>𝑇</m:t>
                        </m:r>
                      </m:e>
                      <m:sup>
                        <m:r>
                          <a:rPr lang="en-US" altLang="zh-CN" sz="1600" i="1" kern="100">
                            <a:solidFill>
                              <a:schemeClr val="tx1">
                                <a:lumMod val="65000"/>
                                <a:lumOff val="35000"/>
                              </a:schemeClr>
                            </a:solidFill>
                            <a:latin typeface="+mn-ea"/>
                            <a:cs typeface="Times New Roman" panose="02020603050405020304" pitchFamily="18" charset="0"/>
                          </a:rPr>
                          <m:t>∗</m:t>
                        </m:r>
                      </m:sup>
                    </m:sSup>
                    <m:r>
                      <a:rPr lang="en-US" altLang="zh-CN" sz="1600" i="1" kern="100">
                        <a:solidFill>
                          <a:schemeClr val="tx1">
                            <a:lumMod val="65000"/>
                            <a:lumOff val="35000"/>
                          </a:schemeClr>
                        </a:solidFill>
                        <a:latin typeface="+mn-ea"/>
                        <a:cs typeface="Times New Roman" panose="02020603050405020304" pitchFamily="18" charset="0"/>
                      </a:rPr>
                      <m:t>=0.71</m:t>
                    </m:r>
                  </m:oMath>
                </a14:m>
                <a:r>
                  <a:rPr lang="zh-CN" altLang="zh-CN" sz="1600" kern="100" dirty="0">
                    <a:solidFill>
                      <a:schemeClr val="tx1">
                        <a:lumMod val="65000"/>
                        <a:lumOff val="35000"/>
                      </a:schemeClr>
                    </a:solidFill>
                    <a:latin typeface="+mn-ea"/>
                    <a:cs typeface="Times New Roman" panose="02020603050405020304" pitchFamily="18" charset="0"/>
                  </a:rPr>
                  <a:t>，密度</a:t>
                </a:r>
                <a14:m>
                  <m:oMath xmlns:m="http://schemas.openxmlformats.org/officeDocument/2006/math">
                    <m:sSup>
                      <m:sSupPr>
                        <m:ctrlPr>
                          <a:rPr lang="zh-CN" altLang="zh-CN" sz="1600" i="1" kern="100">
                            <a:solidFill>
                              <a:schemeClr val="tx1">
                                <a:lumMod val="65000"/>
                                <a:lumOff val="35000"/>
                              </a:schemeClr>
                            </a:solidFill>
                            <a:latin typeface="+mn-ea"/>
                            <a:cs typeface="Times New Roman" panose="02020603050405020304" pitchFamily="18" charset="0"/>
                          </a:rPr>
                        </m:ctrlPr>
                      </m:sSupPr>
                      <m:e>
                        <m:r>
                          <a:rPr lang="en-US" altLang="zh-CN" sz="1600" i="1" kern="100">
                            <a:solidFill>
                              <a:schemeClr val="tx1">
                                <a:lumMod val="65000"/>
                                <a:lumOff val="35000"/>
                              </a:schemeClr>
                            </a:solidFill>
                            <a:latin typeface="+mn-ea"/>
                            <a:cs typeface="Times New Roman" panose="02020603050405020304" pitchFamily="18" charset="0"/>
                          </a:rPr>
                          <m:t>𝜌</m:t>
                        </m:r>
                      </m:e>
                      <m:sup>
                        <m:r>
                          <a:rPr lang="en-US" altLang="zh-CN" sz="1600" i="1" kern="100">
                            <a:solidFill>
                              <a:schemeClr val="tx1">
                                <a:lumMod val="65000"/>
                                <a:lumOff val="35000"/>
                              </a:schemeClr>
                            </a:solidFill>
                            <a:latin typeface="+mn-ea"/>
                            <a:cs typeface="Times New Roman" panose="02020603050405020304" pitchFamily="18" charset="0"/>
                          </a:rPr>
                          <m:t>∗</m:t>
                        </m:r>
                      </m:sup>
                    </m:sSup>
                    <m:r>
                      <a:rPr lang="en-US" altLang="zh-CN" sz="1600" i="1" kern="100">
                        <a:solidFill>
                          <a:schemeClr val="tx1">
                            <a:lumMod val="65000"/>
                            <a:lumOff val="35000"/>
                          </a:schemeClr>
                        </a:solidFill>
                        <a:latin typeface="+mn-ea"/>
                        <a:cs typeface="Times New Roman" panose="02020603050405020304" pitchFamily="18" charset="0"/>
                      </a:rPr>
                      <m:t>=0.844</m:t>
                    </m:r>
                  </m:oMath>
                </a14:m>
                <a:r>
                  <a:rPr lang="zh-CN" altLang="en-US"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LJ</a:t>
                </a:r>
                <a:r>
                  <a:rPr lang="zh-CN" altLang="en-US" sz="1600" dirty="0">
                    <a:solidFill>
                      <a:schemeClr val="tx1">
                        <a:lumMod val="65000"/>
                        <a:lumOff val="35000"/>
                      </a:schemeClr>
                    </a:solidFill>
                    <a:latin typeface="+mn-ea"/>
                  </a:rPr>
                  <a:t>单位制）</a:t>
                </a:r>
                <a:endParaRPr lang="en-US" altLang="zh-CN" sz="1600" dirty="0">
                  <a:solidFill>
                    <a:schemeClr val="tx1">
                      <a:lumMod val="65000"/>
                      <a:lumOff val="35000"/>
                    </a:schemeClr>
                  </a:solidFill>
                  <a:latin typeface="+mn-ea"/>
                </a:endParaRPr>
              </a:p>
              <a:p>
                <a:pPr>
                  <a:lnSpc>
                    <a:spcPct val="130000"/>
                  </a:lnSpc>
                </a:pPr>
                <a:endParaRPr lang="en-US" altLang="zh-CN" sz="1600" dirty="0">
                  <a:solidFill>
                    <a:schemeClr val="tx1">
                      <a:lumMod val="65000"/>
                      <a:lumOff val="35000"/>
                    </a:schemeClr>
                  </a:solidFill>
                  <a:latin typeface="+mn-ea"/>
                </a:endParaRPr>
              </a:p>
              <a:p>
                <a:pPr>
                  <a:lnSpc>
                    <a:spcPct val="130000"/>
                  </a:lnSpc>
                </a:pPr>
                <a:r>
                  <a:rPr lang="zh-CN" altLang="zh-CN" sz="1600" kern="100" dirty="0">
                    <a:solidFill>
                      <a:schemeClr val="tx1">
                        <a:lumMod val="65000"/>
                        <a:lumOff val="35000"/>
                      </a:schemeClr>
                    </a:solidFill>
                    <a:latin typeface="+mn-ea"/>
                    <a:cs typeface="Times New Roman" panose="02020603050405020304" pitchFamily="18" charset="0"/>
                  </a:rPr>
                  <a:t>体系</a:t>
                </a:r>
                <a:r>
                  <a:rPr lang="en-US" altLang="zh-CN" sz="1600" kern="100" dirty="0">
                    <a:solidFill>
                      <a:schemeClr val="tx1">
                        <a:lumMod val="65000"/>
                        <a:lumOff val="35000"/>
                      </a:schemeClr>
                    </a:solidFill>
                    <a:latin typeface="+mn-ea"/>
                    <a:cs typeface="Times New Roman" panose="02020603050405020304" pitchFamily="18" charset="0"/>
                  </a:rPr>
                  <a:t>x</a:t>
                </a:r>
                <a:r>
                  <a:rPr lang="zh-CN" altLang="en-US" sz="1600" kern="100" dirty="0">
                    <a:solidFill>
                      <a:schemeClr val="tx1">
                        <a:lumMod val="65000"/>
                        <a:lumOff val="35000"/>
                      </a:schemeClr>
                    </a:solidFill>
                    <a:latin typeface="+mn-ea"/>
                    <a:cs typeface="Times New Roman" panose="02020603050405020304" pitchFamily="18" charset="0"/>
                  </a:rPr>
                  <a:t>、</a:t>
                </a:r>
                <a:r>
                  <a:rPr lang="en-US" altLang="zh-CN" sz="1600" kern="100" dirty="0">
                    <a:solidFill>
                      <a:schemeClr val="tx1">
                        <a:lumMod val="65000"/>
                        <a:lumOff val="35000"/>
                      </a:schemeClr>
                    </a:solidFill>
                    <a:latin typeface="+mn-ea"/>
                    <a:cs typeface="Times New Roman" panose="02020603050405020304" pitchFamily="18" charset="0"/>
                  </a:rPr>
                  <a:t>y</a:t>
                </a:r>
                <a:r>
                  <a:rPr lang="zh-CN" altLang="en-US" sz="1600" kern="100" dirty="0">
                    <a:solidFill>
                      <a:schemeClr val="tx1">
                        <a:lumMod val="65000"/>
                        <a:lumOff val="35000"/>
                      </a:schemeClr>
                    </a:solidFill>
                    <a:latin typeface="+mn-ea"/>
                    <a:cs typeface="Times New Roman" panose="02020603050405020304" pitchFamily="18" charset="0"/>
                  </a:rPr>
                  <a:t>、</a:t>
                </a:r>
                <a:r>
                  <a:rPr lang="en-US" altLang="zh-CN" sz="1600" kern="100" dirty="0">
                    <a:solidFill>
                      <a:schemeClr val="tx1">
                        <a:lumMod val="65000"/>
                        <a:lumOff val="35000"/>
                      </a:schemeClr>
                    </a:solidFill>
                    <a:latin typeface="+mn-ea"/>
                    <a:cs typeface="Times New Roman" panose="02020603050405020304" pitchFamily="18" charset="0"/>
                  </a:rPr>
                  <a:t>z</a:t>
                </a:r>
                <a:r>
                  <a:rPr lang="zh-CN" altLang="en-US" sz="1600" kern="100" dirty="0">
                    <a:solidFill>
                      <a:schemeClr val="tx1">
                        <a:lumMod val="65000"/>
                        <a:lumOff val="35000"/>
                      </a:schemeClr>
                    </a:solidFill>
                    <a:latin typeface="+mn-ea"/>
                    <a:cs typeface="Times New Roman" panose="02020603050405020304" pitchFamily="18" charset="0"/>
                  </a:rPr>
                  <a:t>方向的</a:t>
                </a:r>
                <a:r>
                  <a:rPr lang="zh-CN" altLang="zh-CN" sz="1600" kern="100" dirty="0">
                    <a:solidFill>
                      <a:schemeClr val="tx1">
                        <a:lumMod val="65000"/>
                        <a:lumOff val="35000"/>
                      </a:schemeClr>
                    </a:solidFill>
                    <a:latin typeface="+mn-ea"/>
                    <a:cs typeface="Times New Roman" panose="02020603050405020304" pitchFamily="18" charset="0"/>
                  </a:rPr>
                  <a:t>规格是</a:t>
                </a:r>
                <a:r>
                  <a:rPr lang="en-US" altLang="zh-CN" sz="1600" kern="100" dirty="0">
                    <a:solidFill>
                      <a:schemeClr val="tx1">
                        <a:lumMod val="65000"/>
                        <a:lumOff val="35000"/>
                      </a:schemeClr>
                    </a:solidFill>
                    <a:latin typeface="+mn-ea"/>
                    <a:cs typeface="Times New Roman" panose="02020603050405020304" pitchFamily="18" charset="0"/>
                  </a:rPr>
                  <a:t>10</a:t>
                </a:r>
                <a14:m>
                  <m:oMath xmlns:m="http://schemas.openxmlformats.org/officeDocument/2006/math">
                    <m:r>
                      <a:rPr lang="en-US" altLang="zh-CN" sz="1600" i="1" kern="100">
                        <a:solidFill>
                          <a:schemeClr val="tx1">
                            <a:lumMod val="65000"/>
                            <a:lumOff val="35000"/>
                          </a:schemeClr>
                        </a:solidFill>
                        <a:latin typeface="+mn-ea"/>
                        <a:cs typeface="Times New Roman" panose="02020603050405020304" pitchFamily="18" charset="0"/>
                      </a:rPr>
                      <m:t>𝑎</m:t>
                    </m:r>
                  </m:oMath>
                </a14:m>
                <a:r>
                  <a:rPr lang="zh-CN" altLang="zh-CN" sz="1600" kern="100" dirty="0">
                    <a:solidFill>
                      <a:schemeClr val="tx1">
                        <a:lumMod val="65000"/>
                        <a:lumOff val="35000"/>
                      </a:schemeClr>
                    </a:solidFill>
                    <a:latin typeface="+mn-ea"/>
                    <a:cs typeface="Times New Roman" panose="02020603050405020304" pitchFamily="18" charset="0"/>
                  </a:rPr>
                  <a:t>×</a:t>
                </a:r>
                <a:r>
                  <a:rPr lang="en-US" altLang="zh-CN" sz="1600" kern="100" dirty="0">
                    <a:solidFill>
                      <a:schemeClr val="tx1">
                        <a:lumMod val="65000"/>
                        <a:lumOff val="35000"/>
                      </a:schemeClr>
                    </a:solidFill>
                    <a:latin typeface="+mn-ea"/>
                    <a:cs typeface="Times New Roman" panose="02020603050405020304" pitchFamily="18" charset="0"/>
                  </a:rPr>
                  <a:t>10</a:t>
                </a:r>
                <a14:m>
                  <m:oMath xmlns:m="http://schemas.openxmlformats.org/officeDocument/2006/math">
                    <m:r>
                      <a:rPr lang="en-US" altLang="zh-CN" sz="1600" i="1" kern="100">
                        <a:solidFill>
                          <a:schemeClr val="tx1">
                            <a:lumMod val="65000"/>
                            <a:lumOff val="35000"/>
                          </a:schemeClr>
                        </a:solidFill>
                        <a:latin typeface="+mn-ea"/>
                        <a:cs typeface="Times New Roman" panose="02020603050405020304" pitchFamily="18" charset="0"/>
                      </a:rPr>
                      <m:t>𝑎</m:t>
                    </m:r>
                  </m:oMath>
                </a14:m>
                <a:r>
                  <a:rPr lang="zh-CN" altLang="zh-CN" sz="1600" kern="100" dirty="0">
                    <a:solidFill>
                      <a:schemeClr val="tx1">
                        <a:lumMod val="65000"/>
                        <a:lumOff val="35000"/>
                      </a:schemeClr>
                    </a:solidFill>
                    <a:latin typeface="+mn-ea"/>
                    <a:cs typeface="Times New Roman" panose="02020603050405020304" pitchFamily="18" charset="0"/>
                  </a:rPr>
                  <a:t>×</a:t>
                </a:r>
                <a:r>
                  <a:rPr lang="en-US" altLang="zh-CN" sz="1600" kern="100" dirty="0">
                    <a:solidFill>
                      <a:schemeClr val="tx1">
                        <a:lumMod val="65000"/>
                        <a:lumOff val="35000"/>
                      </a:schemeClr>
                    </a:solidFill>
                    <a:latin typeface="+mn-ea"/>
                    <a:cs typeface="Times New Roman" panose="02020603050405020304" pitchFamily="18" charset="0"/>
                  </a:rPr>
                  <a:t>20</a:t>
                </a:r>
                <a14:m>
                  <m:oMath xmlns:m="http://schemas.openxmlformats.org/officeDocument/2006/math">
                    <m:r>
                      <a:rPr lang="en-US" altLang="zh-CN" sz="1600" i="1" kern="100">
                        <a:solidFill>
                          <a:schemeClr val="tx1">
                            <a:lumMod val="65000"/>
                            <a:lumOff val="35000"/>
                          </a:schemeClr>
                        </a:solidFill>
                        <a:latin typeface="+mn-ea"/>
                        <a:cs typeface="Times New Roman" panose="02020603050405020304" pitchFamily="18" charset="0"/>
                      </a:rPr>
                      <m:t>𝑎</m:t>
                    </m:r>
                  </m:oMath>
                </a14:m>
                <a:endParaRPr lang="en-US" altLang="zh-CN" sz="1600" dirty="0">
                  <a:solidFill>
                    <a:schemeClr val="tx1">
                      <a:lumMod val="65000"/>
                      <a:lumOff val="35000"/>
                    </a:schemeClr>
                  </a:solidFill>
                  <a:latin typeface="+mn-ea"/>
                </a:endParaRPr>
              </a:p>
              <a:p>
                <a:pPr>
                  <a:lnSpc>
                    <a:spcPct val="130000"/>
                  </a:lnSpc>
                </a:pPr>
                <a:r>
                  <a:rPr lang="zh-CN" altLang="zh-CN" sz="1600" dirty="0">
                    <a:solidFill>
                      <a:schemeClr val="tx1">
                        <a:lumMod val="65000"/>
                        <a:lumOff val="35000"/>
                      </a:schemeClr>
                    </a:solidFill>
                    <a:latin typeface="+mn-ea"/>
                  </a:rPr>
                  <a:t>高温区设置为</a:t>
                </a:r>
                <a:r>
                  <a:rPr lang="en-US" altLang="zh-CN" sz="1600" dirty="0">
                    <a:solidFill>
                      <a:schemeClr val="tx1">
                        <a:lumMod val="65000"/>
                        <a:lumOff val="35000"/>
                      </a:schemeClr>
                    </a:solidFill>
                    <a:latin typeface="+mn-ea"/>
                  </a:rPr>
                  <a:t>z</a:t>
                </a:r>
                <a:r>
                  <a:rPr lang="zh-CN" altLang="zh-CN" sz="1600" dirty="0">
                    <a:solidFill>
                      <a:schemeClr val="tx1">
                        <a:lumMod val="65000"/>
                        <a:lumOff val="35000"/>
                      </a:schemeClr>
                    </a:solidFill>
                    <a:latin typeface="+mn-ea"/>
                  </a:rPr>
                  <a:t>方向的</a:t>
                </a:r>
                <a14:m>
                  <m:oMath xmlns:m="http://schemas.openxmlformats.org/officeDocument/2006/math">
                    <m:d>
                      <m:dPr>
                        <m:begChr m:val="["/>
                        <m:endChr m:val="]"/>
                        <m:ctrlPr>
                          <a:rPr lang="zh-CN" altLang="zh-CN" sz="1600" i="1">
                            <a:solidFill>
                              <a:schemeClr val="tx1">
                                <a:lumMod val="65000"/>
                                <a:lumOff val="35000"/>
                              </a:schemeClr>
                            </a:solidFill>
                            <a:latin typeface="+mn-ea"/>
                          </a:rPr>
                        </m:ctrlPr>
                      </m:dPr>
                      <m:e>
                        <m:r>
                          <a:rPr lang="en-US" altLang="zh-CN" sz="1600">
                            <a:solidFill>
                              <a:schemeClr val="tx1">
                                <a:lumMod val="65000"/>
                                <a:lumOff val="35000"/>
                              </a:schemeClr>
                            </a:solidFill>
                            <a:latin typeface="+mn-ea"/>
                          </a:rPr>
                          <m:t>10,11</m:t>
                        </m:r>
                      </m:e>
                    </m:d>
                  </m:oMath>
                </a14:m>
                <a:r>
                  <a:rPr lang="zh-CN" altLang="zh-CN" sz="1600" dirty="0">
                    <a:solidFill>
                      <a:schemeClr val="tx1">
                        <a:lumMod val="65000"/>
                        <a:lumOff val="35000"/>
                      </a:schemeClr>
                    </a:solidFill>
                    <a:latin typeface="+mn-ea"/>
                  </a:rPr>
                  <a:t>，低温区设置为</a:t>
                </a:r>
                <a:r>
                  <a:rPr lang="en-US" altLang="zh-CN" sz="1600" dirty="0">
                    <a:solidFill>
                      <a:schemeClr val="tx1">
                        <a:lumMod val="65000"/>
                        <a:lumOff val="35000"/>
                      </a:schemeClr>
                    </a:solidFill>
                    <a:latin typeface="+mn-ea"/>
                  </a:rPr>
                  <a:t>z</a:t>
                </a:r>
                <a:r>
                  <a:rPr lang="zh-CN" altLang="zh-CN" sz="1600" dirty="0">
                    <a:solidFill>
                      <a:schemeClr val="tx1">
                        <a:lumMod val="65000"/>
                        <a:lumOff val="35000"/>
                      </a:schemeClr>
                    </a:solidFill>
                    <a:latin typeface="+mn-ea"/>
                  </a:rPr>
                  <a:t>方向的</a:t>
                </a:r>
                <a14:m>
                  <m:oMath xmlns:m="http://schemas.openxmlformats.org/officeDocument/2006/math">
                    <m:d>
                      <m:dPr>
                        <m:begChr m:val="["/>
                        <m:endChr m:val="]"/>
                        <m:ctrlPr>
                          <a:rPr lang="zh-CN" altLang="zh-CN" sz="1600" i="1">
                            <a:solidFill>
                              <a:schemeClr val="tx1">
                                <a:lumMod val="65000"/>
                                <a:lumOff val="35000"/>
                              </a:schemeClr>
                            </a:solidFill>
                            <a:latin typeface="+mn-ea"/>
                          </a:rPr>
                        </m:ctrlPr>
                      </m:dPr>
                      <m:e>
                        <m:r>
                          <a:rPr lang="en-US" altLang="zh-CN" sz="1600">
                            <a:solidFill>
                              <a:schemeClr val="tx1">
                                <a:lumMod val="65000"/>
                                <a:lumOff val="35000"/>
                              </a:schemeClr>
                            </a:solidFill>
                            <a:latin typeface="+mn-ea"/>
                          </a:rPr>
                          <m:t>0,1</m:t>
                        </m:r>
                      </m:e>
                    </m:d>
                  </m:oMath>
                </a14:m>
                <a:r>
                  <a:rPr lang="zh-CN" altLang="zh-CN" sz="1600" dirty="0">
                    <a:solidFill>
                      <a:schemeClr val="tx1">
                        <a:lumMod val="65000"/>
                        <a:lumOff val="35000"/>
                      </a:schemeClr>
                    </a:solidFill>
                    <a:latin typeface="+mn-ea"/>
                  </a:rPr>
                  <a:t> </a:t>
                </a:r>
                <a:endParaRPr lang="en-US" altLang="zh-CN" sz="1600" dirty="0">
                  <a:solidFill>
                    <a:schemeClr val="tx1">
                      <a:lumMod val="65000"/>
                      <a:lumOff val="35000"/>
                    </a:schemeClr>
                  </a:solidFill>
                  <a:latin typeface="+mn-ea"/>
                </a:endParaRPr>
              </a:p>
              <a:p>
                <a:pPr>
                  <a:lnSpc>
                    <a:spcPct val="130000"/>
                  </a:lnSpc>
                </a:pPr>
                <a:endParaRPr lang="en-US" altLang="zh-CN" sz="1600" dirty="0">
                  <a:solidFill>
                    <a:schemeClr val="tx1">
                      <a:lumMod val="65000"/>
                      <a:lumOff val="35000"/>
                    </a:schemeClr>
                  </a:solidFill>
                  <a:latin typeface="+mn-ea"/>
                </a:endParaRPr>
              </a:p>
              <a:p>
                <a:pPr>
                  <a:lnSpc>
                    <a:spcPct val="130000"/>
                  </a:lnSpc>
                </a:pPr>
                <a:r>
                  <a:rPr lang="zh-CN" altLang="zh-CN" sz="1600" dirty="0">
                    <a:solidFill>
                      <a:schemeClr val="tx1">
                        <a:lumMod val="65000"/>
                        <a:lumOff val="35000"/>
                      </a:schemeClr>
                    </a:solidFill>
                    <a:latin typeface="+mn-ea"/>
                  </a:rPr>
                  <a:t>交换</a:t>
                </a:r>
                <a14:m>
                  <m:oMath xmlns:m="http://schemas.openxmlformats.org/officeDocument/2006/math">
                    <m:d>
                      <m:dPr>
                        <m:begChr m:val="["/>
                        <m:endChr m:val="]"/>
                        <m:ctrlPr>
                          <a:rPr lang="zh-CN" altLang="zh-CN" sz="1600" i="1">
                            <a:solidFill>
                              <a:schemeClr val="tx1">
                                <a:lumMod val="65000"/>
                                <a:lumOff val="35000"/>
                              </a:schemeClr>
                            </a:solidFill>
                            <a:latin typeface="+mn-ea"/>
                          </a:rPr>
                        </m:ctrlPr>
                      </m:dPr>
                      <m:e>
                        <m:r>
                          <a:rPr lang="en-US" altLang="zh-CN" sz="1600">
                            <a:solidFill>
                              <a:schemeClr val="tx1">
                                <a:lumMod val="65000"/>
                                <a:lumOff val="35000"/>
                              </a:schemeClr>
                            </a:solidFill>
                            <a:latin typeface="+mn-ea"/>
                          </a:rPr>
                          <m:t>0,1</m:t>
                        </m:r>
                      </m:e>
                    </m:d>
                  </m:oMath>
                </a14:m>
                <a:r>
                  <a:rPr lang="zh-CN" altLang="en-US" sz="1600" dirty="0">
                    <a:solidFill>
                      <a:schemeClr val="tx1">
                        <a:lumMod val="65000"/>
                        <a:lumOff val="35000"/>
                      </a:schemeClr>
                    </a:solidFill>
                    <a:latin typeface="+mn-ea"/>
                  </a:rPr>
                  <a:t>区域</a:t>
                </a:r>
                <a:r>
                  <a:rPr lang="zh-CN" altLang="zh-CN" sz="1600" dirty="0">
                    <a:solidFill>
                      <a:schemeClr val="tx1">
                        <a:lumMod val="65000"/>
                        <a:lumOff val="35000"/>
                      </a:schemeClr>
                    </a:solidFill>
                    <a:latin typeface="+mn-ea"/>
                  </a:rPr>
                  <a:t>最热的粒子和</a:t>
                </a:r>
                <a14:m>
                  <m:oMath xmlns:m="http://schemas.openxmlformats.org/officeDocument/2006/math">
                    <m:d>
                      <m:dPr>
                        <m:begChr m:val="["/>
                        <m:endChr m:val="]"/>
                        <m:ctrlPr>
                          <a:rPr lang="zh-CN" altLang="zh-CN" sz="1600" i="1">
                            <a:solidFill>
                              <a:schemeClr val="tx1">
                                <a:lumMod val="65000"/>
                                <a:lumOff val="35000"/>
                              </a:schemeClr>
                            </a:solidFill>
                            <a:latin typeface="+mn-ea"/>
                          </a:rPr>
                        </m:ctrlPr>
                      </m:dPr>
                      <m:e>
                        <m:r>
                          <a:rPr lang="en-US" altLang="zh-CN" sz="1600">
                            <a:solidFill>
                              <a:schemeClr val="tx1">
                                <a:lumMod val="65000"/>
                                <a:lumOff val="35000"/>
                              </a:schemeClr>
                            </a:solidFill>
                            <a:latin typeface="+mn-ea"/>
                          </a:rPr>
                          <m:t>10,11</m:t>
                        </m:r>
                      </m:e>
                    </m:d>
                  </m:oMath>
                </a14:m>
                <a:r>
                  <a:rPr lang="zh-CN" altLang="en-US" sz="1600" dirty="0">
                    <a:solidFill>
                      <a:schemeClr val="tx1">
                        <a:lumMod val="65000"/>
                        <a:lumOff val="35000"/>
                      </a:schemeClr>
                    </a:solidFill>
                    <a:latin typeface="+mn-ea"/>
                  </a:rPr>
                  <a:t>区域</a:t>
                </a:r>
                <a:r>
                  <a:rPr lang="zh-CN" altLang="zh-CN" sz="1600" dirty="0">
                    <a:solidFill>
                      <a:schemeClr val="tx1">
                        <a:lumMod val="65000"/>
                        <a:lumOff val="35000"/>
                      </a:schemeClr>
                    </a:solidFill>
                    <a:latin typeface="+mn-ea"/>
                  </a:rPr>
                  <a:t>最冷的粒子的动量</a:t>
                </a:r>
                <a:endParaRPr lang="zh-CN" altLang="en-US" sz="1600" dirty="0">
                  <a:solidFill>
                    <a:schemeClr val="tx1">
                      <a:lumMod val="65000"/>
                      <a:lumOff val="35000"/>
                    </a:schemeClr>
                  </a:solidFill>
                  <a:latin typeface="+mn-ea"/>
                </a:endParaRPr>
              </a:p>
            </p:txBody>
          </p:sp>
        </mc:Choice>
        <mc:Fallback>
          <p:sp>
            <p:nvSpPr>
              <p:cNvPr id="6" name="矩形 5"/>
              <p:cNvSpPr>
                <a:spLocks noRot="1" noChangeAspect="1" noMove="1" noResize="1" noEditPoints="1" noAdjustHandles="1" noChangeArrowheads="1" noChangeShapeType="1" noTextEdit="1"/>
              </p:cNvSpPr>
              <p:nvPr/>
            </p:nvSpPr>
            <p:spPr>
              <a:xfrm>
                <a:off x="911225" y="1461980"/>
                <a:ext cx="7193779" cy="2989152"/>
              </a:xfrm>
              <a:prstGeom prst="rect">
                <a:avLst/>
              </a:prstGeom>
              <a:blipFill>
                <a:blip r:embed="rId2"/>
                <a:stretch>
                  <a:fillRect l="-423" b="-816"/>
                </a:stretch>
              </a:blipFill>
            </p:spPr>
            <p:txBody>
              <a:bodyPr/>
              <a:lstStyle/>
              <a:p>
                <a:r>
                  <a:rPr lang="zh-CN" altLang="en-US">
                    <a:noFill/>
                  </a:rPr>
                  <a:t> </a:t>
                </a:r>
              </a:p>
            </p:txBody>
          </p:sp>
        </mc:Fallback>
      </mc:AlternateContent>
      <p:grpSp>
        <p:nvGrpSpPr>
          <p:cNvPr id="7" name="组合 6"/>
          <p:cNvGrpSpPr/>
          <p:nvPr/>
        </p:nvGrpSpPr>
        <p:grpSpPr>
          <a:xfrm>
            <a:off x="911225" y="898396"/>
            <a:ext cx="2300757" cy="509896"/>
            <a:chOff x="888096" y="1000203"/>
            <a:chExt cx="4259825" cy="944066"/>
          </a:xfrm>
        </p:grpSpPr>
        <p:sp>
          <p:nvSpPr>
            <p:cNvPr id="8" name="矩形 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椭圆 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椭圆 1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Tree>
    <p:extLst>
      <p:ext uri="{BB962C8B-B14F-4D97-AF65-F5344CB8AC3E}">
        <p14:creationId xmlns:p14="http://schemas.microsoft.com/office/powerpoint/2010/main" val="2461625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73196" cy="307777"/>
          </a:xfrm>
          <a:prstGeom prst="rect">
            <a:avLst/>
          </a:prstGeom>
        </p:spPr>
        <p:txBody>
          <a:bodyPr wrap="none">
            <a:spAutoFit/>
          </a:bodyPr>
          <a:lstStyle/>
          <a:p>
            <a:r>
              <a:rPr lang="en-US" altLang="zh-CN" sz="1400" b="1" dirty="0">
                <a:latin typeface="+mn-ea"/>
              </a:rPr>
              <a:t>PART THREE </a:t>
            </a:r>
            <a:r>
              <a:rPr lang="zh-CN" altLang="en-US" sz="1400" b="1" dirty="0"/>
              <a:t>实验结果</a:t>
            </a:r>
          </a:p>
        </p:txBody>
      </p:sp>
      <p:sp>
        <p:nvSpPr>
          <p:cNvPr id="3" name="椭圆 2"/>
          <p:cNvSpPr/>
          <p:nvPr/>
        </p:nvSpPr>
        <p:spPr>
          <a:xfrm>
            <a:off x="200795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5" name="矩形 4"/>
          <p:cNvSpPr/>
          <p:nvPr/>
        </p:nvSpPr>
        <p:spPr>
          <a:xfrm>
            <a:off x="993305" y="985272"/>
            <a:ext cx="2140238" cy="369332"/>
          </a:xfrm>
          <a:prstGeom prst="rect">
            <a:avLst/>
          </a:prstGeom>
        </p:spPr>
        <p:txBody>
          <a:bodyPr wrap="square">
            <a:spAutoFit/>
          </a:bodyPr>
          <a:lstStyle/>
          <a:p>
            <a:pPr algn="ctr"/>
            <a:r>
              <a:rPr lang="en-US" altLang="zh-CN" dirty="0">
                <a:latin typeface="+mn-ea"/>
              </a:rPr>
              <a:t>Muller </a:t>
            </a:r>
            <a:r>
              <a:rPr lang="en-US" altLang="zh-CN" dirty="0" err="1">
                <a:latin typeface="+mn-ea"/>
              </a:rPr>
              <a:t>Plathe</a:t>
            </a:r>
            <a:r>
              <a:rPr lang="zh-CN" altLang="en-US" dirty="0">
                <a:latin typeface="+mn-ea"/>
              </a:rPr>
              <a:t>方法</a:t>
            </a:r>
          </a:p>
        </p:txBody>
      </p:sp>
      <mc:AlternateContent xmlns:mc="http://schemas.openxmlformats.org/markup-compatibility/2006">
        <mc:Choice xmlns:a14="http://schemas.microsoft.com/office/drawing/2010/main" Requires="a14">
          <p:sp>
            <p:nvSpPr>
              <p:cNvPr id="6" name="矩形 5"/>
              <p:cNvSpPr/>
              <p:nvPr/>
            </p:nvSpPr>
            <p:spPr>
              <a:xfrm>
                <a:off x="911225" y="1461980"/>
                <a:ext cx="7193779" cy="2332946"/>
              </a:xfrm>
              <a:prstGeom prst="rect">
                <a:avLst/>
              </a:prstGeom>
            </p:spPr>
            <p:txBody>
              <a:bodyPr wrap="square">
                <a:spAutoFit/>
              </a:bodyPr>
              <a:lstStyle/>
              <a:p>
                <a:pPr>
                  <a:lnSpc>
                    <a:spcPct val="130000"/>
                  </a:lnSpc>
                </a:pPr>
                <a:r>
                  <a:rPr lang="zh-CN" altLang="en-US" sz="1600" dirty="0">
                    <a:solidFill>
                      <a:schemeClr val="tx1">
                        <a:lumMod val="65000"/>
                        <a:lumOff val="35000"/>
                      </a:schemeClr>
                    </a:solidFill>
                    <a:latin typeface="+mn-ea"/>
                  </a:rPr>
                  <a:t>模拟过程：</a:t>
                </a:r>
                <a:endParaRPr lang="en-US" altLang="zh-CN" sz="1600" dirty="0">
                  <a:solidFill>
                    <a:schemeClr val="tx1">
                      <a:lumMod val="65000"/>
                      <a:lumOff val="35000"/>
                    </a:schemeClr>
                  </a:solidFill>
                  <a:latin typeface="+mn-ea"/>
                </a:endParaRPr>
              </a:p>
              <a:p>
                <a:pPr>
                  <a:lnSpc>
                    <a:spcPct val="130000"/>
                  </a:lnSpc>
                </a:pPr>
                <a:endParaRPr lang="en-US" altLang="zh-CN" sz="1600" i="1" kern="100" dirty="0">
                  <a:solidFill>
                    <a:schemeClr val="tx1">
                      <a:lumMod val="65000"/>
                      <a:lumOff val="35000"/>
                    </a:schemeClr>
                  </a:solidFill>
                  <a:latin typeface="+mn-ea"/>
                  <a:cs typeface="Times New Roman" panose="02020603050405020304" pitchFamily="18" charset="0"/>
                </a:endParaRPr>
              </a:p>
              <a:p>
                <a:pPr>
                  <a:lnSpc>
                    <a:spcPct val="130000"/>
                  </a:lnSpc>
                </a:pPr>
                <a:r>
                  <a:rPr lang="en-US" altLang="zh-CN" sz="1600" kern="100" dirty="0">
                    <a:solidFill>
                      <a:schemeClr val="tx1">
                        <a:lumMod val="65000"/>
                        <a:lumOff val="35000"/>
                      </a:schemeClr>
                    </a:solidFill>
                    <a:latin typeface="+mn-ea"/>
                    <a:cs typeface="Times New Roman" panose="02020603050405020304" pitchFamily="18" charset="0"/>
                  </a:rPr>
                  <a:t>NVT</a:t>
                </a:r>
                <a:r>
                  <a:rPr lang="zh-CN" altLang="zh-CN" sz="1600" kern="100" dirty="0">
                    <a:solidFill>
                      <a:schemeClr val="tx1">
                        <a:lumMod val="65000"/>
                        <a:lumOff val="35000"/>
                      </a:schemeClr>
                    </a:solidFill>
                    <a:latin typeface="+mn-ea"/>
                    <a:cs typeface="Times New Roman" panose="02020603050405020304" pitchFamily="18" charset="0"/>
                  </a:rPr>
                  <a:t>系综</a:t>
                </a:r>
                <a:r>
                  <a:rPr lang="zh-CN" altLang="en-US" sz="1600" kern="100" dirty="0">
                    <a:solidFill>
                      <a:schemeClr val="tx1">
                        <a:lumMod val="65000"/>
                        <a:lumOff val="35000"/>
                      </a:schemeClr>
                    </a:solidFill>
                    <a:latin typeface="+mn-ea"/>
                    <a:cs typeface="Times New Roman" panose="02020603050405020304" pitchFamily="18" charset="0"/>
                  </a:rPr>
                  <a:t>下</a:t>
                </a:r>
                <a:r>
                  <a:rPr lang="zh-CN" altLang="zh-CN" sz="1600" kern="100" dirty="0">
                    <a:solidFill>
                      <a:schemeClr val="tx1">
                        <a:lumMod val="65000"/>
                        <a:lumOff val="35000"/>
                      </a:schemeClr>
                    </a:solidFill>
                    <a:latin typeface="+mn-ea"/>
                    <a:cs typeface="Times New Roman" panose="02020603050405020304" pitchFamily="18" charset="0"/>
                  </a:rPr>
                  <a:t>运行</a:t>
                </a:r>
                <a:r>
                  <a:rPr lang="en-US" altLang="zh-CN" sz="1600" kern="100" dirty="0">
                    <a:solidFill>
                      <a:schemeClr val="tx1">
                        <a:lumMod val="65000"/>
                        <a:lumOff val="35000"/>
                      </a:schemeClr>
                    </a:solidFill>
                    <a:latin typeface="+mn-ea"/>
                    <a:cs typeface="Times New Roman" panose="02020603050405020304" pitchFamily="18" charset="0"/>
                  </a:rPr>
                  <a:t>1000</a:t>
                </a:r>
                <a:r>
                  <a:rPr lang="zh-CN" altLang="zh-CN" sz="1600" kern="100" dirty="0">
                    <a:solidFill>
                      <a:schemeClr val="tx1">
                        <a:lumMod val="65000"/>
                        <a:lumOff val="35000"/>
                      </a:schemeClr>
                    </a:solidFill>
                    <a:latin typeface="+mn-ea"/>
                    <a:cs typeface="Times New Roman" panose="02020603050405020304" pitchFamily="18" charset="0"/>
                  </a:rPr>
                  <a:t>步，使体系达到设定的温度</a:t>
                </a:r>
                <a14:m>
                  <m:oMath xmlns:m="http://schemas.openxmlformats.org/officeDocument/2006/math">
                    <m:sSup>
                      <m:sSupPr>
                        <m:ctrlPr>
                          <a:rPr lang="zh-CN" altLang="zh-CN" sz="1600" i="1" kern="100">
                            <a:solidFill>
                              <a:schemeClr val="tx1">
                                <a:lumMod val="65000"/>
                                <a:lumOff val="35000"/>
                              </a:schemeClr>
                            </a:solidFill>
                            <a:latin typeface="+mn-ea"/>
                            <a:cs typeface="Times New Roman" panose="02020603050405020304" pitchFamily="18" charset="0"/>
                          </a:rPr>
                        </m:ctrlPr>
                      </m:sSupPr>
                      <m:e>
                        <m:r>
                          <a:rPr lang="en-US" altLang="zh-CN" sz="1600" i="1" kern="100">
                            <a:solidFill>
                              <a:schemeClr val="tx1">
                                <a:lumMod val="65000"/>
                                <a:lumOff val="35000"/>
                              </a:schemeClr>
                            </a:solidFill>
                            <a:latin typeface="+mn-ea"/>
                            <a:cs typeface="Times New Roman" panose="02020603050405020304" pitchFamily="18" charset="0"/>
                          </a:rPr>
                          <m:t>𝑇</m:t>
                        </m:r>
                      </m:e>
                      <m:sup>
                        <m:r>
                          <a:rPr lang="en-US" altLang="zh-CN" sz="1600" i="1" kern="100">
                            <a:solidFill>
                              <a:schemeClr val="tx1">
                                <a:lumMod val="65000"/>
                                <a:lumOff val="35000"/>
                              </a:schemeClr>
                            </a:solidFill>
                            <a:latin typeface="+mn-ea"/>
                            <a:cs typeface="Times New Roman" panose="02020603050405020304" pitchFamily="18" charset="0"/>
                          </a:rPr>
                          <m:t>∗</m:t>
                        </m:r>
                      </m:sup>
                    </m:sSup>
                    <m:r>
                      <a:rPr lang="en-US" altLang="zh-CN" sz="1600" i="1" kern="100">
                        <a:solidFill>
                          <a:schemeClr val="tx1">
                            <a:lumMod val="65000"/>
                            <a:lumOff val="35000"/>
                          </a:schemeClr>
                        </a:solidFill>
                        <a:latin typeface="+mn-ea"/>
                        <a:cs typeface="Times New Roman" panose="02020603050405020304" pitchFamily="18" charset="0"/>
                      </a:rPr>
                      <m:t>=0.71</m:t>
                    </m:r>
                  </m:oMath>
                </a14:m>
                <a:endParaRPr lang="en-US" altLang="zh-CN" sz="1600" kern="100" dirty="0">
                  <a:solidFill>
                    <a:schemeClr val="tx1">
                      <a:lumMod val="65000"/>
                      <a:lumOff val="35000"/>
                    </a:schemeClr>
                  </a:solidFill>
                  <a:latin typeface="+mn-ea"/>
                  <a:cs typeface="Times New Roman" panose="02020603050405020304" pitchFamily="18" charset="0"/>
                </a:endParaRPr>
              </a:p>
              <a:p>
                <a:pPr>
                  <a:lnSpc>
                    <a:spcPct val="130000"/>
                  </a:lnSpc>
                </a:pPr>
                <a:endParaRPr lang="en-US" altLang="zh-CN" sz="1600" dirty="0">
                  <a:solidFill>
                    <a:schemeClr val="tx1">
                      <a:lumMod val="65000"/>
                      <a:lumOff val="35000"/>
                    </a:schemeClr>
                  </a:solidFill>
                  <a:latin typeface="+mn-ea"/>
                </a:endParaRPr>
              </a:p>
              <a:p>
                <a:pPr>
                  <a:lnSpc>
                    <a:spcPct val="130000"/>
                  </a:lnSpc>
                </a:pPr>
                <a:r>
                  <a:rPr lang="zh-CN" altLang="zh-CN" sz="1600" dirty="0">
                    <a:solidFill>
                      <a:schemeClr val="tx1">
                        <a:lumMod val="65000"/>
                        <a:lumOff val="35000"/>
                      </a:schemeClr>
                    </a:solidFill>
                    <a:latin typeface="+mn-ea"/>
                  </a:rPr>
                  <a:t>每隔</a:t>
                </a:r>
                <a:r>
                  <a:rPr lang="en-US" altLang="zh-CN" sz="1600" dirty="0">
                    <a:solidFill>
                      <a:schemeClr val="tx1">
                        <a:lumMod val="65000"/>
                        <a:lumOff val="35000"/>
                      </a:schemeClr>
                    </a:solidFill>
                    <a:latin typeface="+mn-ea"/>
                  </a:rPr>
                  <a:t>10</a:t>
                </a:r>
                <a:r>
                  <a:rPr lang="zh-CN" altLang="zh-CN" sz="1600" dirty="0">
                    <a:solidFill>
                      <a:schemeClr val="tx1">
                        <a:lumMod val="65000"/>
                        <a:lumOff val="35000"/>
                      </a:schemeClr>
                    </a:solidFill>
                    <a:latin typeface="+mn-ea"/>
                  </a:rPr>
                  <a:t>步交换</a:t>
                </a:r>
                <a:r>
                  <a:rPr lang="zh-CN" altLang="en-US" sz="1600" dirty="0">
                    <a:solidFill>
                      <a:schemeClr val="tx1">
                        <a:lumMod val="65000"/>
                        <a:lumOff val="35000"/>
                      </a:schemeClr>
                    </a:solidFill>
                    <a:latin typeface="+mn-ea"/>
                  </a:rPr>
                  <a:t>选定区域的</a:t>
                </a:r>
                <a:r>
                  <a:rPr lang="zh-CN" altLang="zh-CN" sz="1600" dirty="0">
                    <a:solidFill>
                      <a:schemeClr val="tx1">
                        <a:lumMod val="65000"/>
                        <a:lumOff val="35000"/>
                      </a:schemeClr>
                    </a:solidFill>
                    <a:latin typeface="+mn-ea"/>
                  </a:rPr>
                  <a:t>粒子动量，使体系处于</a:t>
                </a:r>
                <a:r>
                  <a:rPr lang="en-US" altLang="zh-CN" sz="1600" dirty="0">
                    <a:solidFill>
                      <a:schemeClr val="tx1">
                        <a:lumMod val="65000"/>
                        <a:lumOff val="35000"/>
                      </a:schemeClr>
                    </a:solidFill>
                    <a:latin typeface="+mn-ea"/>
                  </a:rPr>
                  <a:t>NVE</a:t>
                </a:r>
                <a:r>
                  <a:rPr lang="zh-CN" altLang="zh-CN" sz="1600" dirty="0">
                    <a:solidFill>
                      <a:schemeClr val="tx1">
                        <a:lumMod val="65000"/>
                        <a:lumOff val="35000"/>
                      </a:schemeClr>
                    </a:solidFill>
                    <a:latin typeface="+mn-ea"/>
                  </a:rPr>
                  <a:t>系综演化</a:t>
                </a:r>
                <a:r>
                  <a:rPr lang="en-US" altLang="zh-CN" sz="1600" dirty="0">
                    <a:solidFill>
                      <a:schemeClr val="tx1">
                        <a:lumMod val="65000"/>
                        <a:lumOff val="35000"/>
                      </a:schemeClr>
                    </a:solidFill>
                    <a:latin typeface="+mn-ea"/>
                  </a:rPr>
                  <a:t>20000</a:t>
                </a:r>
                <a:r>
                  <a:rPr lang="zh-CN" altLang="zh-CN" sz="1600" dirty="0">
                    <a:solidFill>
                      <a:schemeClr val="tx1">
                        <a:lumMod val="65000"/>
                        <a:lumOff val="35000"/>
                      </a:schemeClr>
                    </a:solidFill>
                    <a:latin typeface="+mn-ea"/>
                  </a:rPr>
                  <a:t>步</a:t>
                </a:r>
                <a:endParaRPr lang="en-US" altLang="zh-CN" sz="1600" dirty="0">
                  <a:solidFill>
                    <a:schemeClr val="tx1">
                      <a:lumMod val="65000"/>
                      <a:lumOff val="35000"/>
                    </a:schemeClr>
                  </a:solidFill>
                  <a:latin typeface="+mn-ea"/>
                </a:endParaRPr>
              </a:p>
              <a:p>
                <a:pPr>
                  <a:lnSpc>
                    <a:spcPct val="130000"/>
                  </a:lnSpc>
                </a:pPr>
                <a:endParaRPr lang="en-US" altLang="zh-CN" sz="1600" dirty="0">
                  <a:solidFill>
                    <a:schemeClr val="tx1">
                      <a:lumMod val="65000"/>
                      <a:lumOff val="35000"/>
                    </a:schemeClr>
                  </a:solidFill>
                  <a:latin typeface="+mn-ea"/>
                </a:endParaRPr>
              </a:p>
              <a:p>
                <a:pPr>
                  <a:lnSpc>
                    <a:spcPct val="130000"/>
                  </a:lnSpc>
                </a:pPr>
                <a:r>
                  <a:rPr lang="en-US" altLang="zh-CN" sz="1600" dirty="0">
                    <a:solidFill>
                      <a:schemeClr val="tx1">
                        <a:lumMod val="65000"/>
                        <a:lumOff val="35000"/>
                      </a:schemeClr>
                    </a:solidFill>
                    <a:latin typeface="+mn-ea"/>
                  </a:rPr>
                  <a:t>21000</a:t>
                </a:r>
                <a:r>
                  <a:rPr lang="zh-CN" altLang="zh-CN" sz="1600" dirty="0">
                    <a:solidFill>
                      <a:schemeClr val="tx1">
                        <a:lumMod val="65000"/>
                        <a:lumOff val="35000"/>
                      </a:schemeClr>
                    </a:solidFill>
                    <a:latin typeface="+mn-ea"/>
                  </a:rPr>
                  <a:t>步之后，</a:t>
                </a:r>
                <a:r>
                  <a:rPr lang="en-US" altLang="zh-CN" sz="1600" dirty="0">
                    <a:solidFill>
                      <a:schemeClr val="tx1">
                        <a:lumMod val="65000"/>
                        <a:lumOff val="35000"/>
                      </a:schemeClr>
                    </a:solidFill>
                    <a:latin typeface="+mn-ea"/>
                  </a:rPr>
                  <a:t>NVE</a:t>
                </a:r>
                <a:r>
                  <a:rPr lang="zh-CN" altLang="zh-CN" sz="1600" dirty="0">
                    <a:solidFill>
                      <a:schemeClr val="tx1">
                        <a:lumMod val="65000"/>
                        <a:lumOff val="35000"/>
                      </a:schemeClr>
                    </a:solidFill>
                    <a:latin typeface="+mn-ea"/>
                  </a:rPr>
                  <a:t>系综达到稳定，</a:t>
                </a:r>
                <a:r>
                  <a:rPr lang="zh-CN" altLang="en-US" sz="1600" dirty="0">
                    <a:solidFill>
                      <a:schemeClr val="tx1">
                        <a:lumMod val="65000"/>
                        <a:lumOff val="35000"/>
                      </a:schemeClr>
                    </a:solidFill>
                    <a:latin typeface="+mn-ea"/>
                  </a:rPr>
                  <a:t>体系的平均温度达到稳定</a:t>
                </a:r>
                <a:endParaRPr lang="en-US" altLang="zh-CN" sz="1600" dirty="0">
                  <a:solidFill>
                    <a:schemeClr val="tx1">
                      <a:lumMod val="65000"/>
                      <a:lumOff val="35000"/>
                    </a:schemeClr>
                  </a:solidFill>
                  <a:latin typeface="+mn-ea"/>
                </a:endParaRPr>
              </a:p>
            </p:txBody>
          </p:sp>
        </mc:Choice>
        <mc:Fallback>
          <p:sp>
            <p:nvSpPr>
              <p:cNvPr id="6" name="矩形 5"/>
              <p:cNvSpPr>
                <a:spLocks noRot="1" noChangeAspect="1" noMove="1" noResize="1" noEditPoints="1" noAdjustHandles="1" noChangeArrowheads="1" noChangeShapeType="1" noTextEdit="1"/>
              </p:cNvSpPr>
              <p:nvPr/>
            </p:nvSpPr>
            <p:spPr>
              <a:xfrm>
                <a:off x="911225" y="1461980"/>
                <a:ext cx="7193779" cy="2332946"/>
              </a:xfrm>
              <a:prstGeom prst="rect">
                <a:avLst/>
              </a:prstGeom>
              <a:blipFill>
                <a:blip r:embed="rId3"/>
                <a:stretch>
                  <a:fillRect l="-423" b="-1044"/>
                </a:stretch>
              </a:blipFill>
            </p:spPr>
            <p:txBody>
              <a:bodyPr/>
              <a:lstStyle/>
              <a:p>
                <a:r>
                  <a:rPr lang="zh-CN" altLang="en-US">
                    <a:noFill/>
                  </a:rPr>
                  <a:t> </a:t>
                </a:r>
              </a:p>
            </p:txBody>
          </p:sp>
        </mc:Fallback>
      </mc:AlternateContent>
      <p:grpSp>
        <p:nvGrpSpPr>
          <p:cNvPr id="7" name="组合 6"/>
          <p:cNvGrpSpPr/>
          <p:nvPr/>
        </p:nvGrpSpPr>
        <p:grpSpPr>
          <a:xfrm>
            <a:off x="911225" y="898396"/>
            <a:ext cx="2300757" cy="509896"/>
            <a:chOff x="888096" y="1000203"/>
            <a:chExt cx="4259825" cy="944066"/>
          </a:xfrm>
        </p:grpSpPr>
        <p:sp>
          <p:nvSpPr>
            <p:cNvPr id="8" name="矩形 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椭圆 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椭圆 1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Tree>
    <p:extLst>
      <p:ext uri="{BB962C8B-B14F-4D97-AF65-F5344CB8AC3E}">
        <p14:creationId xmlns:p14="http://schemas.microsoft.com/office/powerpoint/2010/main" val="202621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73196" cy="307777"/>
          </a:xfrm>
          <a:prstGeom prst="rect">
            <a:avLst/>
          </a:prstGeom>
        </p:spPr>
        <p:txBody>
          <a:bodyPr wrap="none">
            <a:spAutoFit/>
          </a:bodyPr>
          <a:lstStyle/>
          <a:p>
            <a:r>
              <a:rPr lang="en-US" altLang="zh-CN" sz="1400" b="1" dirty="0">
                <a:latin typeface="+mn-ea"/>
              </a:rPr>
              <a:t>PART THREE </a:t>
            </a:r>
            <a:r>
              <a:rPr lang="zh-CN" altLang="en-US" sz="1400" b="1" dirty="0"/>
              <a:t>实验结果</a:t>
            </a:r>
          </a:p>
        </p:txBody>
      </p:sp>
      <p:sp>
        <p:nvSpPr>
          <p:cNvPr id="3" name="椭圆 2"/>
          <p:cNvSpPr/>
          <p:nvPr/>
        </p:nvSpPr>
        <p:spPr>
          <a:xfrm>
            <a:off x="200795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6" name="矩形 5"/>
          <p:cNvSpPr/>
          <p:nvPr/>
        </p:nvSpPr>
        <p:spPr>
          <a:xfrm>
            <a:off x="911225" y="1461980"/>
            <a:ext cx="7193779" cy="1692771"/>
          </a:xfrm>
          <a:prstGeom prst="rect">
            <a:avLst/>
          </a:prstGeom>
        </p:spPr>
        <p:txBody>
          <a:bodyPr wrap="square">
            <a:spAutoFit/>
          </a:bodyPr>
          <a:lstStyle/>
          <a:p>
            <a:pPr>
              <a:lnSpc>
                <a:spcPct val="130000"/>
              </a:lnSpc>
            </a:pPr>
            <a:r>
              <a:rPr lang="zh-CN" altLang="en-US" sz="1600" dirty="0">
                <a:solidFill>
                  <a:schemeClr val="tx1">
                    <a:lumMod val="65000"/>
                    <a:lumOff val="35000"/>
                  </a:schemeClr>
                </a:solidFill>
                <a:latin typeface="+mn-ea"/>
              </a:rPr>
              <a:t>温度梯度：</a:t>
            </a:r>
            <a:endParaRPr lang="en-US" altLang="zh-CN" sz="1600" dirty="0">
              <a:solidFill>
                <a:schemeClr val="tx1">
                  <a:lumMod val="65000"/>
                  <a:lumOff val="35000"/>
                </a:schemeClr>
              </a:solidFill>
              <a:latin typeface="+mn-ea"/>
            </a:endParaRPr>
          </a:p>
          <a:p>
            <a:pPr>
              <a:lnSpc>
                <a:spcPct val="130000"/>
              </a:lnSpc>
            </a:pPr>
            <a:endParaRPr lang="en-US" altLang="zh-CN" sz="1600" i="1" kern="100" dirty="0">
              <a:solidFill>
                <a:schemeClr val="tx1">
                  <a:lumMod val="65000"/>
                  <a:lumOff val="35000"/>
                </a:schemeClr>
              </a:solidFill>
              <a:latin typeface="+mn-ea"/>
              <a:cs typeface="Times New Roman" panose="02020603050405020304" pitchFamily="18" charset="0"/>
            </a:endParaRPr>
          </a:p>
          <a:p>
            <a:pPr>
              <a:lnSpc>
                <a:spcPct val="130000"/>
              </a:lnSpc>
            </a:pPr>
            <a:r>
              <a:rPr lang="zh-CN" altLang="zh-CN" sz="1600" dirty="0">
                <a:solidFill>
                  <a:schemeClr val="tx1">
                    <a:lumMod val="65000"/>
                    <a:lumOff val="35000"/>
                  </a:schemeClr>
                </a:solidFill>
                <a:latin typeface="+mn-ea"/>
              </a:rPr>
              <a:t>从</a:t>
            </a:r>
            <a:r>
              <a:rPr lang="en-US" altLang="zh-CN" sz="1600" dirty="0">
                <a:solidFill>
                  <a:schemeClr val="tx1">
                    <a:lumMod val="65000"/>
                    <a:lumOff val="35000"/>
                  </a:schemeClr>
                </a:solidFill>
                <a:latin typeface="+mn-ea"/>
              </a:rPr>
              <a:t>21000</a:t>
            </a:r>
            <a:r>
              <a:rPr lang="zh-CN" altLang="zh-CN" sz="1600" dirty="0">
                <a:solidFill>
                  <a:schemeClr val="tx1">
                    <a:lumMod val="65000"/>
                    <a:lumOff val="35000"/>
                  </a:schemeClr>
                </a:solidFill>
                <a:latin typeface="+mn-ea"/>
              </a:rPr>
              <a:t>步开始到第</a:t>
            </a:r>
            <a:r>
              <a:rPr lang="en-US" altLang="zh-CN" sz="1600" dirty="0">
                <a:solidFill>
                  <a:schemeClr val="tx1">
                    <a:lumMod val="65000"/>
                    <a:lumOff val="35000"/>
                  </a:schemeClr>
                </a:solidFill>
                <a:latin typeface="+mn-ea"/>
              </a:rPr>
              <a:t>41000</a:t>
            </a:r>
            <a:r>
              <a:rPr lang="zh-CN" altLang="zh-CN" sz="1600" dirty="0">
                <a:solidFill>
                  <a:schemeClr val="tx1">
                    <a:lumMod val="65000"/>
                    <a:lumOff val="35000"/>
                  </a:schemeClr>
                </a:solidFill>
                <a:latin typeface="+mn-ea"/>
              </a:rPr>
              <a:t>步，每</a:t>
            </a:r>
            <a:r>
              <a:rPr lang="en-US" altLang="zh-CN" sz="1600" dirty="0">
                <a:solidFill>
                  <a:schemeClr val="tx1">
                    <a:lumMod val="65000"/>
                    <a:lumOff val="35000"/>
                  </a:schemeClr>
                </a:solidFill>
                <a:latin typeface="+mn-ea"/>
              </a:rPr>
              <a:t>1000</a:t>
            </a:r>
            <a:r>
              <a:rPr lang="zh-CN" altLang="zh-CN" sz="1600" dirty="0">
                <a:solidFill>
                  <a:schemeClr val="tx1">
                    <a:lumMod val="65000"/>
                    <a:lumOff val="35000"/>
                  </a:schemeClr>
                </a:solidFill>
                <a:latin typeface="+mn-ea"/>
              </a:rPr>
              <a:t>步</a:t>
            </a:r>
            <a:r>
              <a:rPr lang="en-US" altLang="zh-CN" sz="1600" dirty="0">
                <a:solidFill>
                  <a:schemeClr val="tx1">
                    <a:lumMod val="65000"/>
                    <a:lumOff val="35000"/>
                  </a:schemeClr>
                </a:solidFill>
                <a:latin typeface="+mn-ea"/>
              </a:rPr>
              <a:t>profile</a:t>
            </a:r>
            <a:r>
              <a:rPr lang="zh-CN" altLang="zh-CN" sz="1600" dirty="0">
                <a:solidFill>
                  <a:schemeClr val="tx1">
                    <a:lumMod val="65000"/>
                    <a:lumOff val="35000"/>
                  </a:schemeClr>
                </a:solidFill>
                <a:latin typeface="+mn-ea"/>
              </a:rPr>
              <a:t>文件里</a:t>
            </a:r>
            <a:r>
              <a:rPr lang="zh-CN" altLang="en-US" sz="1600" dirty="0">
                <a:solidFill>
                  <a:schemeClr val="tx1">
                    <a:lumMod val="65000"/>
                    <a:lumOff val="35000"/>
                  </a:schemeClr>
                </a:solidFill>
                <a:latin typeface="+mn-ea"/>
              </a:rPr>
              <a:t>都</a:t>
            </a:r>
            <a:r>
              <a:rPr lang="zh-CN" altLang="zh-CN" sz="1600" dirty="0">
                <a:solidFill>
                  <a:schemeClr val="tx1">
                    <a:lumMod val="65000"/>
                    <a:lumOff val="35000"/>
                  </a:schemeClr>
                </a:solidFill>
                <a:latin typeface="+mn-ea"/>
              </a:rPr>
              <a:t>输出一次温度分布</a:t>
            </a:r>
            <a:endParaRPr lang="zh-CN" altLang="en-US" sz="1600" dirty="0">
              <a:solidFill>
                <a:schemeClr val="tx1">
                  <a:lumMod val="65000"/>
                  <a:lumOff val="35000"/>
                </a:schemeClr>
              </a:solidFill>
              <a:latin typeface="+mn-ea"/>
            </a:endParaRPr>
          </a:p>
          <a:p>
            <a:pPr>
              <a:lnSpc>
                <a:spcPct val="130000"/>
              </a:lnSpc>
            </a:pPr>
            <a:endParaRPr lang="en-US" altLang="zh-CN" sz="1600" dirty="0">
              <a:solidFill>
                <a:schemeClr val="tx1">
                  <a:lumMod val="65000"/>
                  <a:lumOff val="35000"/>
                </a:schemeClr>
              </a:solidFill>
              <a:latin typeface="+mn-ea"/>
            </a:endParaRPr>
          </a:p>
          <a:p>
            <a:pPr>
              <a:lnSpc>
                <a:spcPct val="130000"/>
              </a:lnSpc>
            </a:pPr>
            <a:r>
              <a:rPr lang="zh-CN" altLang="zh-CN" sz="1600" dirty="0">
                <a:solidFill>
                  <a:schemeClr val="tx1">
                    <a:lumMod val="65000"/>
                    <a:lumOff val="35000"/>
                  </a:schemeClr>
                </a:solidFill>
                <a:latin typeface="+mn-ea"/>
              </a:rPr>
              <a:t>为了减小温度涨落带来的误差，我们对所有</a:t>
            </a:r>
            <a:r>
              <a:rPr lang="en-US" altLang="zh-CN" sz="1600" dirty="0">
                <a:solidFill>
                  <a:schemeClr val="tx1">
                    <a:lumMod val="65000"/>
                    <a:lumOff val="35000"/>
                  </a:schemeClr>
                </a:solidFill>
                <a:latin typeface="+mn-ea"/>
              </a:rPr>
              <a:t>21</a:t>
            </a:r>
            <a:r>
              <a:rPr lang="zh-CN" altLang="zh-CN" sz="1600" dirty="0">
                <a:solidFill>
                  <a:schemeClr val="tx1">
                    <a:lumMod val="65000"/>
                    <a:lumOff val="35000"/>
                  </a:schemeClr>
                </a:solidFill>
                <a:latin typeface="+mn-ea"/>
              </a:rPr>
              <a:t>次</a:t>
            </a:r>
            <a:r>
              <a:rPr lang="zh-CN" altLang="en-US" sz="1600" dirty="0">
                <a:solidFill>
                  <a:schemeClr val="tx1">
                    <a:lumMod val="65000"/>
                    <a:lumOff val="35000"/>
                  </a:schemeClr>
                </a:solidFill>
                <a:latin typeface="+mn-ea"/>
              </a:rPr>
              <a:t>输出</a:t>
            </a:r>
            <a:r>
              <a:rPr lang="zh-CN" altLang="zh-CN" sz="1600" dirty="0">
                <a:solidFill>
                  <a:schemeClr val="tx1">
                    <a:lumMod val="65000"/>
                    <a:lumOff val="35000"/>
                  </a:schemeClr>
                </a:solidFill>
                <a:latin typeface="+mn-ea"/>
              </a:rPr>
              <a:t>的分布求平均</a:t>
            </a:r>
            <a:endParaRPr lang="en-US" altLang="zh-CN" sz="1600" dirty="0">
              <a:solidFill>
                <a:schemeClr val="tx1">
                  <a:lumMod val="65000"/>
                  <a:lumOff val="35000"/>
                </a:schemeClr>
              </a:solidFill>
              <a:latin typeface="+mn-ea"/>
            </a:endParaRPr>
          </a:p>
        </p:txBody>
      </p:sp>
      <p:pic>
        <p:nvPicPr>
          <p:cNvPr id="14" name="图片 13">
            <a:extLst>
              <a:ext uri="{FF2B5EF4-FFF2-40B4-BE49-F238E27FC236}">
                <a16:creationId xmlns:a16="http://schemas.microsoft.com/office/drawing/2014/main" id="{2264B86D-8A5D-4FAF-A794-EC0D775C5540}"/>
              </a:ext>
            </a:extLst>
          </p:cNvPr>
          <p:cNvPicPr/>
          <p:nvPr/>
        </p:nvPicPr>
        <p:blipFill rotWithShape="1">
          <a:blip r:embed="rId2" cstate="print">
            <a:extLst>
              <a:ext uri="{28A0092B-C50C-407E-A947-70E740481C1C}">
                <a14:useLocalDpi xmlns:a14="http://schemas.microsoft.com/office/drawing/2010/main" val="0"/>
              </a:ext>
            </a:extLst>
          </a:blip>
          <a:srcRect t="8993" b="6199"/>
          <a:stretch/>
        </p:blipFill>
        <p:spPr bwMode="auto">
          <a:xfrm>
            <a:off x="609910" y="3429000"/>
            <a:ext cx="5204143" cy="2918489"/>
          </a:xfrm>
          <a:prstGeom prst="rect">
            <a:avLst/>
          </a:prstGeom>
          <a:noFill/>
          <a:ln>
            <a:noFill/>
          </a:ln>
          <a:extLst>
            <a:ext uri="{53640926-AAD7-44D8-BBD7-CCE9431645EC}">
              <a14:shadowObscured xmlns:a14="http://schemas.microsoft.com/office/drawing/2010/main"/>
            </a:ext>
          </a:extLst>
        </p:spPr>
      </p:pic>
      <p:sp>
        <p:nvSpPr>
          <p:cNvPr id="15" name="矩形 14">
            <a:extLst>
              <a:ext uri="{FF2B5EF4-FFF2-40B4-BE49-F238E27FC236}">
                <a16:creationId xmlns:a16="http://schemas.microsoft.com/office/drawing/2014/main" id="{3ED5D3C1-0253-4F46-9C53-8BDC54BFE2C4}"/>
              </a:ext>
            </a:extLst>
          </p:cNvPr>
          <p:cNvSpPr/>
          <p:nvPr/>
        </p:nvSpPr>
        <p:spPr>
          <a:xfrm>
            <a:off x="993305" y="985272"/>
            <a:ext cx="2140238" cy="369332"/>
          </a:xfrm>
          <a:prstGeom prst="rect">
            <a:avLst/>
          </a:prstGeom>
        </p:spPr>
        <p:txBody>
          <a:bodyPr wrap="square">
            <a:spAutoFit/>
          </a:bodyPr>
          <a:lstStyle/>
          <a:p>
            <a:pPr algn="ctr"/>
            <a:r>
              <a:rPr lang="en-US" altLang="zh-CN" dirty="0">
                <a:latin typeface="+mn-ea"/>
              </a:rPr>
              <a:t>Muller </a:t>
            </a:r>
            <a:r>
              <a:rPr lang="en-US" altLang="zh-CN" dirty="0" err="1">
                <a:latin typeface="+mn-ea"/>
              </a:rPr>
              <a:t>Plathe</a:t>
            </a:r>
            <a:r>
              <a:rPr lang="zh-CN" altLang="en-US" dirty="0">
                <a:latin typeface="+mn-ea"/>
              </a:rPr>
              <a:t>方法</a:t>
            </a:r>
          </a:p>
        </p:txBody>
      </p:sp>
      <p:grpSp>
        <p:nvGrpSpPr>
          <p:cNvPr id="16" name="组合 15">
            <a:extLst>
              <a:ext uri="{FF2B5EF4-FFF2-40B4-BE49-F238E27FC236}">
                <a16:creationId xmlns:a16="http://schemas.microsoft.com/office/drawing/2014/main" id="{39E4F8A3-080A-4255-8907-E4CDC1EE4BC2}"/>
              </a:ext>
            </a:extLst>
          </p:cNvPr>
          <p:cNvGrpSpPr/>
          <p:nvPr/>
        </p:nvGrpSpPr>
        <p:grpSpPr>
          <a:xfrm>
            <a:off x="911225" y="898396"/>
            <a:ext cx="2300757" cy="509896"/>
            <a:chOff x="888096" y="1000203"/>
            <a:chExt cx="4259825" cy="944066"/>
          </a:xfrm>
        </p:grpSpPr>
        <p:sp>
          <p:nvSpPr>
            <p:cNvPr id="17" name="矩形 16">
              <a:extLst>
                <a:ext uri="{FF2B5EF4-FFF2-40B4-BE49-F238E27FC236}">
                  <a16:creationId xmlns:a16="http://schemas.microsoft.com/office/drawing/2014/main" id="{ED3BC2CF-A1AE-4DBE-8C86-35B64A4B44E1}"/>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椭圆 17">
              <a:extLst>
                <a:ext uri="{FF2B5EF4-FFF2-40B4-BE49-F238E27FC236}">
                  <a16:creationId xmlns:a16="http://schemas.microsoft.com/office/drawing/2014/main" id="{564FE06A-49A0-4A84-9F09-078AF2642F0F}"/>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椭圆 18">
              <a:extLst>
                <a:ext uri="{FF2B5EF4-FFF2-40B4-BE49-F238E27FC236}">
                  <a16:creationId xmlns:a16="http://schemas.microsoft.com/office/drawing/2014/main" id="{1DBCE179-64E0-4B74-B297-073587B367AC}"/>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椭圆 19">
              <a:extLst>
                <a:ext uri="{FF2B5EF4-FFF2-40B4-BE49-F238E27FC236}">
                  <a16:creationId xmlns:a16="http://schemas.microsoft.com/office/drawing/2014/main" id="{7618A243-9B8A-41F7-9BF4-33AF2A9D0D4F}"/>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椭圆 20">
              <a:extLst>
                <a:ext uri="{FF2B5EF4-FFF2-40B4-BE49-F238E27FC236}">
                  <a16:creationId xmlns:a16="http://schemas.microsoft.com/office/drawing/2014/main" id="{E4EE4809-0593-4666-8FA4-5526B7FF894E}"/>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Tree>
    <p:extLst>
      <p:ext uri="{BB962C8B-B14F-4D97-AF65-F5344CB8AC3E}">
        <p14:creationId xmlns:p14="http://schemas.microsoft.com/office/powerpoint/2010/main" val="2702454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73196" cy="307777"/>
          </a:xfrm>
          <a:prstGeom prst="rect">
            <a:avLst/>
          </a:prstGeom>
        </p:spPr>
        <p:txBody>
          <a:bodyPr wrap="none">
            <a:spAutoFit/>
          </a:bodyPr>
          <a:lstStyle/>
          <a:p>
            <a:r>
              <a:rPr lang="en-US" altLang="zh-CN" sz="1400" b="1" dirty="0">
                <a:latin typeface="+mn-ea"/>
              </a:rPr>
              <a:t>PART THREE </a:t>
            </a:r>
            <a:r>
              <a:rPr lang="zh-CN" altLang="en-US" sz="1400" b="1" dirty="0"/>
              <a:t>实验结果</a:t>
            </a:r>
          </a:p>
        </p:txBody>
      </p:sp>
      <p:sp>
        <p:nvSpPr>
          <p:cNvPr id="3" name="椭圆 2"/>
          <p:cNvSpPr/>
          <p:nvPr/>
        </p:nvSpPr>
        <p:spPr>
          <a:xfrm>
            <a:off x="200795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mc:AlternateContent xmlns:mc="http://schemas.openxmlformats.org/markup-compatibility/2006">
        <mc:Choice xmlns:a14="http://schemas.microsoft.com/office/drawing/2010/main" Requires="a14">
          <p:sp>
            <p:nvSpPr>
              <p:cNvPr id="6" name="矩形 5"/>
              <p:cNvSpPr/>
              <p:nvPr/>
            </p:nvSpPr>
            <p:spPr>
              <a:xfrm>
                <a:off x="911225" y="1461980"/>
                <a:ext cx="7193779" cy="1052596"/>
              </a:xfrm>
              <a:prstGeom prst="rect">
                <a:avLst/>
              </a:prstGeom>
            </p:spPr>
            <p:txBody>
              <a:bodyPr wrap="square">
                <a:spAutoFit/>
              </a:bodyPr>
              <a:lstStyle/>
              <a:p>
                <a:pPr>
                  <a:lnSpc>
                    <a:spcPct val="130000"/>
                  </a:lnSpc>
                </a:pPr>
                <a:r>
                  <a:rPr lang="zh-CN" altLang="en-US" sz="1600" dirty="0">
                    <a:solidFill>
                      <a:schemeClr val="tx1">
                        <a:lumMod val="65000"/>
                        <a:lumOff val="35000"/>
                      </a:schemeClr>
                    </a:solidFill>
                    <a:latin typeface="+mn-ea"/>
                  </a:rPr>
                  <a:t>温度梯度：</a:t>
                </a:r>
                <a:endParaRPr lang="en-US" altLang="zh-CN" sz="1600" dirty="0">
                  <a:solidFill>
                    <a:schemeClr val="tx1">
                      <a:lumMod val="65000"/>
                      <a:lumOff val="35000"/>
                    </a:schemeClr>
                  </a:solidFill>
                  <a:latin typeface="+mn-ea"/>
                </a:endParaRPr>
              </a:p>
              <a:p>
                <a:pPr>
                  <a:lnSpc>
                    <a:spcPct val="130000"/>
                  </a:lnSpc>
                </a:pPr>
                <a:endParaRPr lang="en-US" altLang="zh-CN" sz="1600" dirty="0">
                  <a:solidFill>
                    <a:schemeClr val="tx1">
                      <a:lumMod val="65000"/>
                      <a:lumOff val="35000"/>
                    </a:schemeClr>
                  </a:solidFill>
                  <a:latin typeface="+mn-ea"/>
                </a:endParaRPr>
              </a:p>
              <a:p>
                <a:pPr>
                  <a:lnSpc>
                    <a:spcPct val="130000"/>
                  </a:lnSpc>
                </a:pPr>
                <a:r>
                  <a:rPr lang="zh-CN" altLang="en-US" sz="1600" dirty="0">
                    <a:solidFill>
                      <a:schemeClr val="tx1">
                        <a:lumMod val="65000"/>
                        <a:lumOff val="35000"/>
                      </a:schemeClr>
                    </a:solidFill>
                    <a:latin typeface="+mn-ea"/>
                  </a:rPr>
                  <a:t>转化成</a:t>
                </a:r>
                <a14:m>
                  <m:oMath xmlns:m="http://schemas.openxmlformats.org/officeDocument/2006/math">
                    <m:r>
                      <m:rPr>
                        <m:sty m:val="p"/>
                      </m:rPr>
                      <a:rPr lang="en-US" altLang="zh-CN" sz="1600">
                        <a:solidFill>
                          <a:schemeClr val="tx1">
                            <a:lumMod val="65000"/>
                            <a:lumOff val="35000"/>
                          </a:schemeClr>
                        </a:solidFill>
                        <a:latin typeface="+mn-ea"/>
                      </a:rPr>
                      <m:t>LJ</m:t>
                    </m:r>
                    <m:r>
                      <a:rPr lang="zh-CN" altLang="en-US" sz="1600">
                        <a:solidFill>
                          <a:schemeClr val="tx1">
                            <a:lumMod val="65000"/>
                            <a:lumOff val="35000"/>
                          </a:schemeClr>
                        </a:solidFill>
                        <a:latin typeface="+mn-ea"/>
                      </a:rPr>
                      <m:t>单位：</m:t>
                    </m:r>
                    <m:d>
                      <m:dPr>
                        <m:begChr m:val="|"/>
                        <m:endChr m:val="|"/>
                        <m:ctrlPr>
                          <a:rPr lang="zh-CN" altLang="zh-CN" sz="1600" i="1">
                            <a:solidFill>
                              <a:schemeClr val="tx1">
                                <a:lumMod val="65000"/>
                                <a:lumOff val="35000"/>
                              </a:schemeClr>
                            </a:solidFill>
                            <a:latin typeface="+mn-ea"/>
                          </a:rPr>
                        </m:ctrlPr>
                      </m:dPr>
                      <m:e>
                        <m:r>
                          <m:rPr>
                            <m:sty m:val="p"/>
                          </m:rPr>
                          <a:rPr lang="en-US" altLang="zh-CN" sz="1600">
                            <a:solidFill>
                              <a:schemeClr val="tx1">
                                <a:lumMod val="65000"/>
                                <a:lumOff val="35000"/>
                              </a:schemeClr>
                            </a:solidFill>
                            <a:latin typeface="+mn-ea"/>
                          </a:rPr>
                          <m:t>∇</m:t>
                        </m:r>
                        <m:r>
                          <a:rPr lang="en-US" altLang="zh-CN" sz="1600">
                            <a:solidFill>
                              <a:schemeClr val="tx1">
                                <a:lumMod val="65000"/>
                                <a:lumOff val="35000"/>
                              </a:schemeClr>
                            </a:solidFill>
                            <a:latin typeface="+mn-ea"/>
                          </a:rPr>
                          <m:t>𝑇</m:t>
                        </m:r>
                      </m:e>
                    </m:d>
                    <m:r>
                      <a:rPr lang="en-US" altLang="zh-CN" sz="1600">
                        <a:solidFill>
                          <a:schemeClr val="tx1">
                            <a:lumMod val="65000"/>
                            <a:lumOff val="35000"/>
                          </a:schemeClr>
                        </a:solidFill>
                        <a:latin typeface="+mn-ea"/>
                      </a:rPr>
                      <m:t>=0.0195±0.0005</m:t>
                    </m:r>
                  </m:oMath>
                </a14:m>
                <a:endParaRPr lang="en-US" altLang="zh-CN" sz="1600" dirty="0">
                  <a:solidFill>
                    <a:schemeClr val="tx1">
                      <a:lumMod val="65000"/>
                      <a:lumOff val="35000"/>
                    </a:schemeClr>
                  </a:solidFill>
                  <a:latin typeface="+mn-ea"/>
                </a:endParaRPr>
              </a:p>
            </p:txBody>
          </p:sp>
        </mc:Choice>
        <mc:Fallback>
          <p:sp>
            <p:nvSpPr>
              <p:cNvPr id="6" name="矩形 5"/>
              <p:cNvSpPr>
                <a:spLocks noRot="1" noChangeAspect="1" noMove="1" noResize="1" noEditPoints="1" noAdjustHandles="1" noChangeArrowheads="1" noChangeShapeType="1" noTextEdit="1"/>
              </p:cNvSpPr>
              <p:nvPr/>
            </p:nvSpPr>
            <p:spPr>
              <a:xfrm>
                <a:off x="911225" y="1461980"/>
                <a:ext cx="7193779" cy="1052596"/>
              </a:xfrm>
              <a:prstGeom prst="rect">
                <a:avLst/>
              </a:prstGeom>
              <a:blipFill>
                <a:blip r:embed="rId3"/>
                <a:stretch>
                  <a:fillRect l="-423" b="-4070"/>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876F3B46-53F6-45F9-8835-93FA976539CB}"/>
              </a:ext>
            </a:extLst>
          </p:cNvPr>
          <p:cNvPicPr/>
          <p:nvPr/>
        </p:nvPicPr>
        <p:blipFill rotWithShape="1">
          <a:blip r:embed="rId4" cstate="print">
            <a:extLst>
              <a:ext uri="{28A0092B-C50C-407E-A947-70E740481C1C}">
                <a14:useLocalDpi xmlns:a14="http://schemas.microsoft.com/office/drawing/2010/main" val="0"/>
              </a:ext>
            </a:extLst>
          </a:blip>
          <a:srcRect t="8993" b="6199"/>
          <a:stretch/>
        </p:blipFill>
        <p:spPr bwMode="auto">
          <a:xfrm>
            <a:off x="609910" y="3429000"/>
            <a:ext cx="5204143" cy="2918489"/>
          </a:xfrm>
          <a:prstGeom prst="rect">
            <a:avLst/>
          </a:prstGeom>
          <a:noFill/>
          <a:ln>
            <a:noFill/>
          </a:ln>
          <a:extLst>
            <a:ext uri="{53640926-AAD7-44D8-BBD7-CCE9431645EC}">
              <a14:shadowObscured xmlns:a14="http://schemas.microsoft.com/office/drawing/2010/main"/>
            </a:ext>
          </a:extLst>
        </p:spPr>
      </p:pic>
      <p:sp>
        <p:nvSpPr>
          <p:cNvPr id="15" name="矩形 14">
            <a:extLst>
              <a:ext uri="{FF2B5EF4-FFF2-40B4-BE49-F238E27FC236}">
                <a16:creationId xmlns:a16="http://schemas.microsoft.com/office/drawing/2014/main" id="{9FDF839F-DCCA-4E9C-98FF-9AF1330A0450}"/>
              </a:ext>
            </a:extLst>
          </p:cNvPr>
          <p:cNvSpPr/>
          <p:nvPr/>
        </p:nvSpPr>
        <p:spPr>
          <a:xfrm>
            <a:off x="993305" y="985272"/>
            <a:ext cx="2140238" cy="369332"/>
          </a:xfrm>
          <a:prstGeom prst="rect">
            <a:avLst/>
          </a:prstGeom>
        </p:spPr>
        <p:txBody>
          <a:bodyPr wrap="square">
            <a:spAutoFit/>
          </a:bodyPr>
          <a:lstStyle/>
          <a:p>
            <a:pPr algn="ctr"/>
            <a:r>
              <a:rPr lang="en-US" altLang="zh-CN" dirty="0">
                <a:latin typeface="+mn-ea"/>
              </a:rPr>
              <a:t>Muller </a:t>
            </a:r>
            <a:r>
              <a:rPr lang="en-US" altLang="zh-CN" dirty="0" err="1">
                <a:latin typeface="+mn-ea"/>
              </a:rPr>
              <a:t>Plathe</a:t>
            </a:r>
            <a:r>
              <a:rPr lang="zh-CN" altLang="en-US" dirty="0">
                <a:latin typeface="+mn-ea"/>
              </a:rPr>
              <a:t>方法</a:t>
            </a:r>
          </a:p>
        </p:txBody>
      </p:sp>
      <p:grpSp>
        <p:nvGrpSpPr>
          <p:cNvPr id="16" name="组合 15">
            <a:extLst>
              <a:ext uri="{FF2B5EF4-FFF2-40B4-BE49-F238E27FC236}">
                <a16:creationId xmlns:a16="http://schemas.microsoft.com/office/drawing/2014/main" id="{C5AC65FF-9C4D-46CB-BF82-D2E719A2FD3D}"/>
              </a:ext>
            </a:extLst>
          </p:cNvPr>
          <p:cNvGrpSpPr/>
          <p:nvPr/>
        </p:nvGrpSpPr>
        <p:grpSpPr>
          <a:xfrm>
            <a:off x="911225" y="898396"/>
            <a:ext cx="2300757" cy="509896"/>
            <a:chOff x="888096" y="1000203"/>
            <a:chExt cx="4259825" cy="944066"/>
          </a:xfrm>
        </p:grpSpPr>
        <p:sp>
          <p:nvSpPr>
            <p:cNvPr id="17" name="矩形 16">
              <a:extLst>
                <a:ext uri="{FF2B5EF4-FFF2-40B4-BE49-F238E27FC236}">
                  <a16:creationId xmlns:a16="http://schemas.microsoft.com/office/drawing/2014/main" id="{1FBFE70E-A3ED-4E5E-BA4E-833DB1766C18}"/>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椭圆 17">
              <a:extLst>
                <a:ext uri="{FF2B5EF4-FFF2-40B4-BE49-F238E27FC236}">
                  <a16:creationId xmlns:a16="http://schemas.microsoft.com/office/drawing/2014/main" id="{2430C25F-DB66-4C4A-941C-558DD97C84CA}"/>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椭圆 18">
              <a:extLst>
                <a:ext uri="{FF2B5EF4-FFF2-40B4-BE49-F238E27FC236}">
                  <a16:creationId xmlns:a16="http://schemas.microsoft.com/office/drawing/2014/main" id="{615B771F-3818-4CC8-A1EB-A576BBA742DD}"/>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椭圆 19">
              <a:extLst>
                <a:ext uri="{FF2B5EF4-FFF2-40B4-BE49-F238E27FC236}">
                  <a16:creationId xmlns:a16="http://schemas.microsoft.com/office/drawing/2014/main" id="{0DAAD75A-6A1A-45DA-A201-DB79B6FE90C6}"/>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椭圆 20">
              <a:extLst>
                <a:ext uri="{FF2B5EF4-FFF2-40B4-BE49-F238E27FC236}">
                  <a16:creationId xmlns:a16="http://schemas.microsoft.com/office/drawing/2014/main" id="{3170B4C7-3E3A-4B6E-9DD7-FA2E2B9F0C03}"/>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Tree>
    <p:extLst>
      <p:ext uri="{BB962C8B-B14F-4D97-AF65-F5344CB8AC3E}">
        <p14:creationId xmlns:p14="http://schemas.microsoft.com/office/powerpoint/2010/main" val="213424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73196" cy="307777"/>
          </a:xfrm>
          <a:prstGeom prst="rect">
            <a:avLst/>
          </a:prstGeom>
        </p:spPr>
        <p:txBody>
          <a:bodyPr wrap="none">
            <a:spAutoFit/>
          </a:bodyPr>
          <a:lstStyle/>
          <a:p>
            <a:r>
              <a:rPr lang="en-US" altLang="zh-CN" sz="1400" b="1" dirty="0">
                <a:latin typeface="+mn-ea"/>
              </a:rPr>
              <a:t>PART THREE </a:t>
            </a:r>
            <a:r>
              <a:rPr lang="zh-CN" altLang="en-US" sz="1400" b="1" dirty="0"/>
              <a:t>实验结果</a:t>
            </a:r>
          </a:p>
        </p:txBody>
      </p:sp>
      <p:sp>
        <p:nvSpPr>
          <p:cNvPr id="3" name="椭圆 2"/>
          <p:cNvSpPr/>
          <p:nvPr/>
        </p:nvSpPr>
        <p:spPr>
          <a:xfrm>
            <a:off x="200795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mc:AlternateContent xmlns:mc="http://schemas.openxmlformats.org/markup-compatibility/2006">
        <mc:Choice xmlns:a14="http://schemas.microsoft.com/office/drawing/2010/main" Requires="a14">
          <p:sp>
            <p:nvSpPr>
              <p:cNvPr id="6" name="矩形 5"/>
              <p:cNvSpPr/>
              <p:nvPr/>
            </p:nvSpPr>
            <p:spPr>
              <a:xfrm>
                <a:off x="911225" y="1461980"/>
                <a:ext cx="7193779" cy="2091598"/>
              </a:xfrm>
              <a:prstGeom prst="rect">
                <a:avLst/>
              </a:prstGeom>
            </p:spPr>
            <p:txBody>
              <a:bodyPr wrap="square">
                <a:spAutoFit/>
              </a:bodyPr>
              <a:lstStyle/>
              <a:p>
                <a:pPr>
                  <a:lnSpc>
                    <a:spcPct val="130000"/>
                  </a:lnSpc>
                </a:pPr>
                <a:r>
                  <a:rPr lang="zh-CN" altLang="en-US" sz="1600" dirty="0">
                    <a:solidFill>
                      <a:schemeClr val="tx1">
                        <a:lumMod val="65000"/>
                        <a:lumOff val="35000"/>
                      </a:schemeClr>
                    </a:solidFill>
                    <a:latin typeface="+mn-ea"/>
                  </a:rPr>
                  <a:t>热流密度：</a:t>
                </a:r>
                <a:endParaRPr lang="en-US" altLang="zh-CN" sz="1600" dirty="0">
                  <a:solidFill>
                    <a:schemeClr val="tx1">
                      <a:lumMod val="65000"/>
                      <a:lumOff val="35000"/>
                    </a:schemeClr>
                  </a:solidFill>
                  <a:latin typeface="+mn-ea"/>
                </a:endParaRPr>
              </a:p>
              <a:p>
                <a:pPr>
                  <a:lnSpc>
                    <a:spcPct val="130000"/>
                  </a:lnSpc>
                </a:pPr>
                <a:endParaRPr lang="en-US" altLang="zh-CN" sz="1600" i="1" kern="100" dirty="0">
                  <a:solidFill>
                    <a:schemeClr val="tx1">
                      <a:lumMod val="65000"/>
                      <a:lumOff val="35000"/>
                    </a:schemeClr>
                  </a:solidFill>
                  <a:latin typeface="+mn-ea"/>
                  <a:cs typeface="Times New Roman" panose="02020603050405020304" pitchFamily="18" charset="0"/>
                </a:endParaRPr>
              </a:p>
              <a:p>
                <a:pPr>
                  <a:lnSpc>
                    <a:spcPct val="130000"/>
                  </a:lnSpc>
                </a:pPr>
                <a:r>
                  <a:rPr lang="zh-CN" altLang="zh-CN" sz="1600" dirty="0">
                    <a:solidFill>
                      <a:schemeClr val="tx1">
                        <a:lumMod val="65000"/>
                        <a:lumOff val="35000"/>
                      </a:schemeClr>
                    </a:solidFill>
                    <a:latin typeface="+mn-ea"/>
                  </a:rPr>
                  <a:t>高温区输出热量的功率</a:t>
                </a:r>
                <a:r>
                  <a:rPr lang="zh-CN" altLang="en-US" sz="1600" dirty="0">
                    <a:solidFill>
                      <a:schemeClr val="tx1">
                        <a:lumMod val="65000"/>
                        <a:lumOff val="35000"/>
                      </a:schemeClr>
                    </a:solidFill>
                    <a:latin typeface="+mn-ea"/>
                  </a:rPr>
                  <a:t>：</a:t>
                </a:r>
                <a14:m>
                  <m:oMath xmlns:m="http://schemas.openxmlformats.org/officeDocument/2006/math">
                    <m:r>
                      <a:rPr lang="en-US" altLang="zh-CN" sz="1600">
                        <a:solidFill>
                          <a:schemeClr val="tx1">
                            <a:lumMod val="65000"/>
                            <a:lumOff val="35000"/>
                          </a:schemeClr>
                        </a:solidFill>
                        <a:latin typeface="+mn-ea"/>
                      </a:rPr>
                      <m:t>𝑃</m:t>
                    </m:r>
                    <m:r>
                      <a:rPr lang="en-US" altLang="zh-CN" sz="1600">
                        <a:solidFill>
                          <a:schemeClr val="tx1">
                            <a:lumMod val="65000"/>
                            <a:lumOff val="35000"/>
                          </a:schemeClr>
                        </a:solidFill>
                        <a:latin typeface="+mn-ea"/>
                      </a:rPr>
                      <m:t>=</m:t>
                    </m:r>
                    <m:f>
                      <m:fPr>
                        <m:ctrlPr>
                          <a:rPr lang="zh-CN" altLang="zh-CN" sz="1600" i="1">
                            <a:solidFill>
                              <a:schemeClr val="tx1">
                                <a:lumMod val="65000"/>
                                <a:lumOff val="35000"/>
                              </a:schemeClr>
                            </a:solidFill>
                            <a:latin typeface="+mn-ea"/>
                          </a:rPr>
                        </m:ctrlPr>
                      </m:fPr>
                      <m:num>
                        <m:r>
                          <a:rPr lang="en-US" altLang="zh-CN" sz="1600">
                            <a:solidFill>
                              <a:schemeClr val="tx1">
                                <a:lumMod val="65000"/>
                                <a:lumOff val="35000"/>
                              </a:schemeClr>
                            </a:solidFill>
                            <a:latin typeface="+mn-ea"/>
                          </a:rPr>
                          <m:t>∆</m:t>
                        </m:r>
                        <m:r>
                          <a:rPr lang="en-US" altLang="zh-CN" sz="1600">
                            <a:solidFill>
                              <a:schemeClr val="tx1">
                                <a:lumMod val="65000"/>
                                <a:lumOff val="35000"/>
                              </a:schemeClr>
                            </a:solidFill>
                            <a:latin typeface="+mn-ea"/>
                          </a:rPr>
                          <m:t>𝜀</m:t>
                        </m:r>
                      </m:num>
                      <m:den>
                        <m:r>
                          <a:rPr lang="en-US" altLang="zh-CN" sz="1600">
                            <a:solidFill>
                              <a:schemeClr val="tx1">
                                <a:lumMod val="65000"/>
                                <a:lumOff val="35000"/>
                              </a:schemeClr>
                            </a:solidFill>
                            <a:latin typeface="+mn-ea"/>
                          </a:rPr>
                          <m:t>∆</m:t>
                        </m:r>
                        <m:r>
                          <a:rPr lang="en-US" altLang="zh-CN" sz="1600">
                            <a:solidFill>
                              <a:schemeClr val="tx1">
                                <a:lumMod val="65000"/>
                                <a:lumOff val="35000"/>
                              </a:schemeClr>
                            </a:solidFill>
                            <a:latin typeface="+mn-ea"/>
                          </a:rPr>
                          <m:t>𝑡</m:t>
                        </m:r>
                      </m:den>
                    </m:f>
                    <m:r>
                      <a:rPr lang="en-US" altLang="zh-CN" sz="1600">
                        <a:solidFill>
                          <a:schemeClr val="tx1">
                            <a:lumMod val="65000"/>
                            <a:lumOff val="35000"/>
                          </a:schemeClr>
                        </a:solidFill>
                        <a:latin typeface="+mn-ea"/>
                      </a:rPr>
                      <m:t>=</m:t>
                    </m:r>
                    <m:f>
                      <m:fPr>
                        <m:ctrlPr>
                          <a:rPr lang="zh-CN" altLang="zh-CN" sz="1600" i="1">
                            <a:solidFill>
                              <a:schemeClr val="tx1">
                                <a:lumMod val="65000"/>
                                <a:lumOff val="35000"/>
                              </a:schemeClr>
                            </a:solidFill>
                            <a:latin typeface="+mn-ea"/>
                          </a:rPr>
                        </m:ctrlPr>
                      </m:fPr>
                      <m:num>
                        <m:r>
                          <a:rPr lang="en-US" altLang="zh-CN" sz="1600">
                            <a:solidFill>
                              <a:schemeClr val="tx1">
                                <a:lumMod val="65000"/>
                                <a:lumOff val="35000"/>
                              </a:schemeClr>
                            </a:solidFill>
                            <a:latin typeface="+mn-ea"/>
                          </a:rPr>
                          <m:t>𝑘</m:t>
                        </m:r>
                      </m:num>
                      <m:den>
                        <m:r>
                          <a:rPr lang="en-US" altLang="zh-CN" sz="1600">
                            <a:solidFill>
                              <a:schemeClr val="tx1">
                                <a:lumMod val="65000"/>
                                <a:lumOff val="35000"/>
                              </a:schemeClr>
                            </a:solidFill>
                            <a:latin typeface="+mn-ea"/>
                          </a:rPr>
                          <m:t>0.005</m:t>
                        </m:r>
                      </m:den>
                    </m:f>
                  </m:oMath>
                </a14:m>
                <a:endParaRPr lang="en-US" altLang="zh-CN" sz="1600" dirty="0">
                  <a:solidFill>
                    <a:schemeClr val="tx1">
                      <a:lumMod val="65000"/>
                      <a:lumOff val="35000"/>
                    </a:schemeClr>
                  </a:solidFill>
                  <a:latin typeface="+mn-ea"/>
                </a:endParaRPr>
              </a:p>
              <a:p>
                <a:pPr>
                  <a:lnSpc>
                    <a:spcPct val="130000"/>
                  </a:lnSpc>
                </a:pPr>
                <a:r>
                  <a:rPr lang="zh-CN" altLang="zh-CN" sz="1600" dirty="0">
                    <a:solidFill>
                      <a:schemeClr val="tx1">
                        <a:lumMod val="65000"/>
                        <a:lumOff val="35000"/>
                      </a:schemeClr>
                    </a:solidFill>
                    <a:latin typeface="+mn-ea"/>
                  </a:rPr>
                  <a:t>热量流出的有效面积</a:t>
                </a:r>
                <a:r>
                  <a:rPr lang="zh-CN" altLang="en-US" sz="1600" dirty="0">
                    <a:solidFill>
                      <a:schemeClr val="tx1">
                        <a:lumMod val="65000"/>
                        <a:lumOff val="35000"/>
                      </a:schemeClr>
                    </a:solidFill>
                    <a:latin typeface="+mn-ea"/>
                  </a:rPr>
                  <a:t>：</a:t>
                </a:r>
                <a14:m>
                  <m:oMath xmlns:m="http://schemas.openxmlformats.org/officeDocument/2006/math">
                    <m:r>
                      <a:rPr lang="en-US" altLang="zh-CN" sz="1600">
                        <a:solidFill>
                          <a:schemeClr val="tx1">
                            <a:lumMod val="65000"/>
                            <a:lumOff val="35000"/>
                          </a:schemeClr>
                        </a:solidFill>
                        <a:latin typeface="+mn-ea"/>
                      </a:rPr>
                      <m:t>2</m:t>
                    </m:r>
                    <m:r>
                      <a:rPr lang="en-US" altLang="zh-CN" sz="1600">
                        <a:solidFill>
                          <a:schemeClr val="tx1">
                            <a:lumMod val="65000"/>
                            <a:lumOff val="35000"/>
                          </a:schemeClr>
                        </a:solidFill>
                        <a:latin typeface="+mn-ea"/>
                      </a:rPr>
                      <m:t>𝑆</m:t>
                    </m:r>
                  </m:oMath>
                </a14:m>
                <a:endParaRPr lang="en-US" altLang="zh-CN" sz="1600" dirty="0">
                  <a:solidFill>
                    <a:schemeClr val="tx1">
                      <a:lumMod val="65000"/>
                      <a:lumOff val="35000"/>
                    </a:schemeClr>
                  </a:solidFill>
                  <a:latin typeface="+mn-ea"/>
                </a:endParaRPr>
              </a:p>
              <a:p>
                <a:pPr>
                  <a:lnSpc>
                    <a:spcPct val="130000"/>
                  </a:lnSpc>
                </a:pPr>
                <a:r>
                  <a:rPr lang="zh-CN" altLang="en-US" sz="1600" dirty="0">
                    <a:solidFill>
                      <a:schemeClr val="tx1">
                        <a:lumMod val="65000"/>
                        <a:lumOff val="35000"/>
                      </a:schemeClr>
                    </a:solidFill>
                    <a:latin typeface="+mn-ea"/>
                  </a:rPr>
                  <a:t>热流密度：</a:t>
                </a:r>
                <a14:m>
                  <m:oMath xmlns:m="http://schemas.openxmlformats.org/officeDocument/2006/math">
                    <m:r>
                      <a:rPr lang="en-US" altLang="zh-CN" sz="1600">
                        <a:solidFill>
                          <a:schemeClr val="tx1">
                            <a:lumMod val="65000"/>
                            <a:lumOff val="35000"/>
                          </a:schemeClr>
                        </a:solidFill>
                        <a:latin typeface="+mn-ea"/>
                      </a:rPr>
                      <m:t>𝑗</m:t>
                    </m:r>
                    <m:r>
                      <a:rPr lang="en-US" altLang="zh-CN" sz="1600">
                        <a:solidFill>
                          <a:schemeClr val="tx1">
                            <a:lumMod val="65000"/>
                            <a:lumOff val="35000"/>
                          </a:schemeClr>
                        </a:solidFill>
                        <a:latin typeface="+mn-ea"/>
                      </a:rPr>
                      <m:t>=</m:t>
                    </m:r>
                    <m:f>
                      <m:fPr>
                        <m:ctrlPr>
                          <a:rPr lang="zh-CN" altLang="zh-CN" sz="1600" i="1">
                            <a:solidFill>
                              <a:schemeClr val="tx1">
                                <a:lumMod val="65000"/>
                                <a:lumOff val="35000"/>
                              </a:schemeClr>
                            </a:solidFill>
                            <a:latin typeface="+mn-ea"/>
                          </a:rPr>
                        </m:ctrlPr>
                      </m:fPr>
                      <m:num>
                        <m:r>
                          <a:rPr lang="en-US" altLang="zh-CN" sz="1600">
                            <a:solidFill>
                              <a:schemeClr val="tx1">
                                <a:lumMod val="65000"/>
                                <a:lumOff val="35000"/>
                              </a:schemeClr>
                            </a:solidFill>
                            <a:latin typeface="+mn-ea"/>
                          </a:rPr>
                          <m:t>𝑃</m:t>
                        </m:r>
                      </m:num>
                      <m:den>
                        <m:r>
                          <a:rPr lang="en-US" altLang="zh-CN" sz="1600">
                            <a:solidFill>
                              <a:schemeClr val="tx1">
                                <a:lumMod val="65000"/>
                                <a:lumOff val="35000"/>
                              </a:schemeClr>
                            </a:solidFill>
                            <a:latin typeface="+mn-ea"/>
                          </a:rPr>
                          <m:t>2</m:t>
                        </m:r>
                        <m:r>
                          <a:rPr lang="en-US" altLang="zh-CN" sz="1600">
                            <a:solidFill>
                              <a:schemeClr val="tx1">
                                <a:lumMod val="65000"/>
                                <a:lumOff val="35000"/>
                              </a:schemeClr>
                            </a:solidFill>
                            <a:latin typeface="+mn-ea"/>
                          </a:rPr>
                          <m:t>𝑆</m:t>
                        </m:r>
                      </m:den>
                    </m:f>
                    <m:r>
                      <a:rPr lang="en-US" altLang="zh-CN" sz="1600">
                        <a:solidFill>
                          <a:schemeClr val="tx1">
                            <a:lumMod val="65000"/>
                            <a:lumOff val="35000"/>
                          </a:schemeClr>
                        </a:solidFill>
                        <a:latin typeface="+mn-ea"/>
                      </a:rPr>
                      <m:t>=</m:t>
                    </m:r>
                    <m:f>
                      <m:fPr>
                        <m:ctrlPr>
                          <a:rPr lang="zh-CN" altLang="zh-CN" sz="1600" i="1">
                            <a:solidFill>
                              <a:schemeClr val="tx1">
                                <a:lumMod val="65000"/>
                                <a:lumOff val="35000"/>
                              </a:schemeClr>
                            </a:solidFill>
                            <a:latin typeface="+mn-ea"/>
                          </a:rPr>
                        </m:ctrlPr>
                      </m:fPr>
                      <m:num>
                        <m:r>
                          <a:rPr lang="en-US" altLang="zh-CN" sz="1600">
                            <a:solidFill>
                              <a:schemeClr val="tx1">
                                <a:lumMod val="65000"/>
                                <a:lumOff val="35000"/>
                              </a:schemeClr>
                            </a:solidFill>
                            <a:latin typeface="+mn-ea"/>
                          </a:rPr>
                          <m:t>𝑘</m:t>
                        </m:r>
                      </m:num>
                      <m:den>
                        <m:r>
                          <a:rPr lang="en-US" altLang="zh-CN" sz="1600">
                            <a:solidFill>
                              <a:schemeClr val="tx1">
                                <a:lumMod val="65000"/>
                                <a:lumOff val="35000"/>
                              </a:schemeClr>
                            </a:solidFill>
                            <a:latin typeface="+mn-ea"/>
                          </a:rPr>
                          <m:t>0.005×2×</m:t>
                        </m:r>
                        <m:sSup>
                          <m:sSupPr>
                            <m:ctrlPr>
                              <a:rPr lang="zh-CN" altLang="zh-CN" sz="1600" i="1">
                                <a:solidFill>
                                  <a:schemeClr val="tx1">
                                    <a:lumMod val="65000"/>
                                    <a:lumOff val="35000"/>
                                  </a:schemeClr>
                                </a:solidFill>
                                <a:latin typeface="+mn-ea"/>
                              </a:rPr>
                            </m:ctrlPr>
                          </m:sSupPr>
                          <m:e>
                            <m:r>
                              <a:rPr lang="en-US" altLang="zh-CN" sz="1600">
                                <a:solidFill>
                                  <a:schemeClr val="tx1">
                                    <a:lumMod val="65000"/>
                                    <a:lumOff val="35000"/>
                                  </a:schemeClr>
                                </a:solidFill>
                                <a:latin typeface="+mn-ea"/>
                              </a:rPr>
                              <m:t>(10×1.6797)</m:t>
                            </m:r>
                          </m:e>
                          <m:sup>
                            <m:r>
                              <a:rPr lang="en-US" altLang="zh-CN" sz="1600">
                                <a:solidFill>
                                  <a:schemeClr val="tx1">
                                    <a:lumMod val="65000"/>
                                    <a:lumOff val="35000"/>
                                  </a:schemeClr>
                                </a:solidFill>
                                <a:latin typeface="+mn-ea"/>
                              </a:rPr>
                              <m:t>2</m:t>
                            </m:r>
                          </m:sup>
                        </m:sSup>
                      </m:den>
                    </m:f>
                    <m:r>
                      <a:rPr lang="en-US" altLang="zh-CN" sz="1600">
                        <a:solidFill>
                          <a:schemeClr val="tx1">
                            <a:lumMod val="65000"/>
                            <a:lumOff val="35000"/>
                          </a:schemeClr>
                        </a:solidFill>
                        <a:latin typeface="+mn-ea"/>
                      </a:rPr>
                      <m:t>=0.13496±0.00014</m:t>
                    </m:r>
                  </m:oMath>
                </a14:m>
                <a:endParaRPr lang="en-US" altLang="zh-CN" sz="1600" dirty="0">
                  <a:solidFill>
                    <a:schemeClr val="tx1">
                      <a:lumMod val="65000"/>
                      <a:lumOff val="35000"/>
                    </a:schemeClr>
                  </a:solidFill>
                  <a:latin typeface="+mn-ea"/>
                </a:endParaRPr>
              </a:p>
            </p:txBody>
          </p:sp>
        </mc:Choice>
        <mc:Fallback>
          <p:sp>
            <p:nvSpPr>
              <p:cNvPr id="6" name="矩形 5"/>
              <p:cNvSpPr>
                <a:spLocks noRot="1" noChangeAspect="1" noMove="1" noResize="1" noEditPoints="1" noAdjustHandles="1" noChangeArrowheads="1" noChangeShapeType="1" noTextEdit="1"/>
              </p:cNvSpPr>
              <p:nvPr/>
            </p:nvSpPr>
            <p:spPr>
              <a:xfrm>
                <a:off x="911225" y="1461980"/>
                <a:ext cx="7193779" cy="2091598"/>
              </a:xfrm>
              <a:prstGeom prst="rect">
                <a:avLst/>
              </a:prstGeom>
              <a:blipFill>
                <a:blip r:embed="rId3"/>
                <a:stretch>
                  <a:fillRect l="-423"/>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E47F2FBF-DC10-42B5-9060-4595C5AE8EDC}"/>
              </a:ext>
            </a:extLst>
          </p:cNvPr>
          <p:cNvPicPr/>
          <p:nvPr/>
        </p:nvPicPr>
        <p:blipFill rotWithShape="1">
          <a:blip r:embed="rId4" cstate="print">
            <a:extLst>
              <a:ext uri="{28A0092B-C50C-407E-A947-70E740481C1C}">
                <a14:useLocalDpi xmlns:a14="http://schemas.microsoft.com/office/drawing/2010/main" val="0"/>
              </a:ext>
            </a:extLst>
          </a:blip>
          <a:srcRect t="10681" b="5883"/>
          <a:stretch/>
        </p:blipFill>
        <p:spPr bwMode="auto">
          <a:xfrm>
            <a:off x="541155" y="3748467"/>
            <a:ext cx="5184775" cy="2801756"/>
          </a:xfrm>
          <a:prstGeom prst="rect">
            <a:avLst/>
          </a:prstGeom>
          <a:noFill/>
          <a:ln>
            <a:noFill/>
          </a:ln>
          <a:extLst>
            <a:ext uri="{53640926-AAD7-44D8-BBD7-CCE9431645EC}">
              <a14:shadowObscured xmlns:a14="http://schemas.microsoft.com/office/drawing/2010/main"/>
            </a:ext>
          </a:extLst>
        </p:spPr>
      </p:pic>
      <p:sp>
        <p:nvSpPr>
          <p:cNvPr id="15" name="矩形 14">
            <a:extLst>
              <a:ext uri="{FF2B5EF4-FFF2-40B4-BE49-F238E27FC236}">
                <a16:creationId xmlns:a16="http://schemas.microsoft.com/office/drawing/2014/main" id="{192B570B-68C4-4770-8A19-818366A695B7}"/>
              </a:ext>
            </a:extLst>
          </p:cNvPr>
          <p:cNvSpPr/>
          <p:nvPr/>
        </p:nvSpPr>
        <p:spPr>
          <a:xfrm>
            <a:off x="993305" y="985272"/>
            <a:ext cx="2140238" cy="369332"/>
          </a:xfrm>
          <a:prstGeom prst="rect">
            <a:avLst/>
          </a:prstGeom>
        </p:spPr>
        <p:txBody>
          <a:bodyPr wrap="square">
            <a:spAutoFit/>
          </a:bodyPr>
          <a:lstStyle/>
          <a:p>
            <a:pPr algn="ctr"/>
            <a:r>
              <a:rPr lang="en-US" altLang="zh-CN" dirty="0">
                <a:latin typeface="+mn-ea"/>
              </a:rPr>
              <a:t>Muller </a:t>
            </a:r>
            <a:r>
              <a:rPr lang="en-US" altLang="zh-CN" dirty="0" err="1">
                <a:latin typeface="+mn-ea"/>
              </a:rPr>
              <a:t>Plathe</a:t>
            </a:r>
            <a:r>
              <a:rPr lang="zh-CN" altLang="en-US" dirty="0">
                <a:latin typeface="+mn-ea"/>
              </a:rPr>
              <a:t>方法</a:t>
            </a:r>
          </a:p>
        </p:txBody>
      </p:sp>
      <p:grpSp>
        <p:nvGrpSpPr>
          <p:cNvPr id="16" name="组合 15">
            <a:extLst>
              <a:ext uri="{FF2B5EF4-FFF2-40B4-BE49-F238E27FC236}">
                <a16:creationId xmlns:a16="http://schemas.microsoft.com/office/drawing/2014/main" id="{D82B848A-485C-4BF6-A7BF-A9225D0BAE94}"/>
              </a:ext>
            </a:extLst>
          </p:cNvPr>
          <p:cNvGrpSpPr/>
          <p:nvPr/>
        </p:nvGrpSpPr>
        <p:grpSpPr>
          <a:xfrm>
            <a:off x="911225" y="898396"/>
            <a:ext cx="2300757" cy="509896"/>
            <a:chOff x="888096" y="1000203"/>
            <a:chExt cx="4259825" cy="944066"/>
          </a:xfrm>
        </p:grpSpPr>
        <p:sp>
          <p:nvSpPr>
            <p:cNvPr id="17" name="矩形 16">
              <a:extLst>
                <a:ext uri="{FF2B5EF4-FFF2-40B4-BE49-F238E27FC236}">
                  <a16:creationId xmlns:a16="http://schemas.microsoft.com/office/drawing/2014/main" id="{43CF6842-A04D-432C-BC81-C370BABD8370}"/>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椭圆 17">
              <a:extLst>
                <a:ext uri="{FF2B5EF4-FFF2-40B4-BE49-F238E27FC236}">
                  <a16:creationId xmlns:a16="http://schemas.microsoft.com/office/drawing/2014/main" id="{BF3730F2-2354-461B-BEEF-B60FE79A120F}"/>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椭圆 18">
              <a:extLst>
                <a:ext uri="{FF2B5EF4-FFF2-40B4-BE49-F238E27FC236}">
                  <a16:creationId xmlns:a16="http://schemas.microsoft.com/office/drawing/2014/main" id="{6DEE3C20-2CA6-4760-9A82-749060BD3647}"/>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椭圆 19">
              <a:extLst>
                <a:ext uri="{FF2B5EF4-FFF2-40B4-BE49-F238E27FC236}">
                  <a16:creationId xmlns:a16="http://schemas.microsoft.com/office/drawing/2014/main" id="{AF6C47D6-24FB-4DCC-BB52-B56A71199A45}"/>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椭圆 20">
              <a:extLst>
                <a:ext uri="{FF2B5EF4-FFF2-40B4-BE49-F238E27FC236}">
                  <a16:creationId xmlns:a16="http://schemas.microsoft.com/office/drawing/2014/main" id="{EF2450D4-5818-42FF-8CCE-435D4FB9445D}"/>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Tree>
    <p:extLst>
      <p:ext uri="{BB962C8B-B14F-4D97-AF65-F5344CB8AC3E}">
        <p14:creationId xmlns:p14="http://schemas.microsoft.com/office/powerpoint/2010/main" val="261414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73196" cy="307777"/>
          </a:xfrm>
          <a:prstGeom prst="rect">
            <a:avLst/>
          </a:prstGeom>
        </p:spPr>
        <p:txBody>
          <a:bodyPr wrap="none">
            <a:spAutoFit/>
          </a:bodyPr>
          <a:lstStyle/>
          <a:p>
            <a:r>
              <a:rPr lang="en-US" altLang="zh-CN" sz="1400" b="1" dirty="0">
                <a:latin typeface="+mn-ea"/>
              </a:rPr>
              <a:t>PART THREE </a:t>
            </a:r>
            <a:r>
              <a:rPr lang="zh-CN" altLang="en-US" sz="1400" b="1" dirty="0"/>
              <a:t>实验结果</a:t>
            </a:r>
          </a:p>
        </p:txBody>
      </p:sp>
      <p:sp>
        <p:nvSpPr>
          <p:cNvPr id="3" name="椭圆 2"/>
          <p:cNvSpPr/>
          <p:nvPr/>
        </p:nvSpPr>
        <p:spPr>
          <a:xfrm>
            <a:off x="200795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mc:AlternateContent xmlns:mc="http://schemas.openxmlformats.org/markup-compatibility/2006">
        <mc:Choice xmlns:a14="http://schemas.microsoft.com/office/drawing/2010/main" Requires="a14">
          <p:sp>
            <p:nvSpPr>
              <p:cNvPr id="6" name="矩形 5"/>
              <p:cNvSpPr/>
              <p:nvPr/>
            </p:nvSpPr>
            <p:spPr>
              <a:xfrm>
                <a:off x="911225" y="1461980"/>
                <a:ext cx="7193779" cy="3045129"/>
              </a:xfrm>
              <a:prstGeom prst="rect">
                <a:avLst/>
              </a:prstGeom>
            </p:spPr>
            <p:txBody>
              <a:bodyPr wrap="square">
                <a:spAutoFit/>
              </a:bodyPr>
              <a:lstStyle/>
              <a:p>
                <a:pPr>
                  <a:lnSpc>
                    <a:spcPct val="130000"/>
                  </a:lnSpc>
                </a:pPr>
                <a:r>
                  <a:rPr lang="zh-CN" altLang="en-US" sz="1600" dirty="0">
                    <a:solidFill>
                      <a:schemeClr val="tx1">
                        <a:lumMod val="65000"/>
                        <a:lumOff val="35000"/>
                      </a:schemeClr>
                    </a:solidFill>
                    <a:latin typeface="+mn-ea"/>
                  </a:rPr>
                  <a:t>热导率：</a:t>
                </a:r>
                <a:endParaRPr lang="en-US" altLang="zh-CN" sz="1600" dirty="0">
                  <a:solidFill>
                    <a:schemeClr val="tx1">
                      <a:lumMod val="65000"/>
                      <a:lumOff val="35000"/>
                    </a:schemeClr>
                  </a:solidFill>
                  <a:latin typeface="+mn-ea"/>
                </a:endParaRPr>
              </a:p>
              <a:p>
                <a:pPr>
                  <a:lnSpc>
                    <a:spcPct val="130000"/>
                  </a:lnSpc>
                </a:pPr>
                <a:endParaRPr lang="en-US" altLang="zh-CN" sz="1600" i="1" kern="100" dirty="0">
                  <a:solidFill>
                    <a:schemeClr val="tx1">
                      <a:lumMod val="65000"/>
                      <a:lumOff val="35000"/>
                    </a:schemeClr>
                  </a:solidFill>
                  <a:latin typeface="+mn-ea"/>
                  <a:cs typeface="Times New Roman" panose="02020603050405020304" pitchFamily="18" charset="0"/>
                </a:endParaRPr>
              </a:p>
              <a:p>
                <a:pPr>
                  <a:lnSpc>
                    <a:spcPct val="130000"/>
                  </a:lnSpc>
                </a:pPr>
                <a:r>
                  <a:rPr lang="zh-CN" altLang="en-US" sz="1600" dirty="0">
                    <a:solidFill>
                      <a:schemeClr val="tx1">
                        <a:lumMod val="65000"/>
                        <a:lumOff val="35000"/>
                      </a:schemeClr>
                    </a:solidFill>
                    <a:latin typeface="+mn-ea"/>
                  </a:rPr>
                  <a:t>温度梯度</a:t>
                </a:r>
                <a14:m>
                  <m:oMath xmlns:m="http://schemas.openxmlformats.org/officeDocument/2006/math">
                    <m:r>
                      <a:rPr lang="zh-CN" altLang="en-US" sz="1600" i="1">
                        <a:solidFill>
                          <a:schemeClr val="tx1">
                            <a:lumMod val="65000"/>
                            <a:lumOff val="35000"/>
                          </a:schemeClr>
                        </a:solidFill>
                        <a:latin typeface="+mn-ea"/>
                      </a:rPr>
                      <m:t>：</m:t>
                    </m:r>
                    <m:d>
                      <m:dPr>
                        <m:begChr m:val="|"/>
                        <m:endChr m:val="|"/>
                        <m:ctrlPr>
                          <a:rPr lang="zh-CN" altLang="zh-CN" sz="1600" i="1">
                            <a:solidFill>
                              <a:schemeClr val="tx1">
                                <a:lumMod val="65000"/>
                                <a:lumOff val="35000"/>
                              </a:schemeClr>
                            </a:solidFill>
                            <a:latin typeface="+mn-ea"/>
                          </a:rPr>
                        </m:ctrlPr>
                      </m:dPr>
                      <m:e>
                        <m:r>
                          <m:rPr>
                            <m:sty m:val="p"/>
                          </m:rPr>
                          <a:rPr lang="en-US" altLang="zh-CN" sz="1600">
                            <a:solidFill>
                              <a:schemeClr val="tx1">
                                <a:lumMod val="65000"/>
                                <a:lumOff val="35000"/>
                              </a:schemeClr>
                            </a:solidFill>
                            <a:latin typeface="+mn-ea"/>
                          </a:rPr>
                          <m:t>∇</m:t>
                        </m:r>
                        <m:r>
                          <a:rPr lang="en-US" altLang="zh-CN" sz="1600">
                            <a:solidFill>
                              <a:schemeClr val="tx1">
                                <a:lumMod val="65000"/>
                                <a:lumOff val="35000"/>
                              </a:schemeClr>
                            </a:solidFill>
                            <a:latin typeface="+mn-ea"/>
                          </a:rPr>
                          <m:t>𝑇</m:t>
                        </m:r>
                      </m:e>
                    </m:d>
                    <m:r>
                      <a:rPr lang="en-US" altLang="zh-CN" sz="1600">
                        <a:solidFill>
                          <a:schemeClr val="tx1">
                            <a:lumMod val="65000"/>
                            <a:lumOff val="35000"/>
                          </a:schemeClr>
                        </a:solidFill>
                        <a:latin typeface="+mn-ea"/>
                      </a:rPr>
                      <m:t>=0.0195±0.0005</m:t>
                    </m:r>
                  </m:oMath>
                </a14:m>
                <a:endParaRPr lang="en-US" altLang="zh-CN" sz="1600" dirty="0">
                  <a:solidFill>
                    <a:schemeClr val="tx1">
                      <a:lumMod val="65000"/>
                      <a:lumOff val="35000"/>
                    </a:schemeClr>
                  </a:solidFill>
                  <a:latin typeface="+mn-ea"/>
                </a:endParaRPr>
              </a:p>
              <a:p>
                <a:pPr>
                  <a:lnSpc>
                    <a:spcPct val="130000"/>
                  </a:lnSpc>
                </a:pPr>
                <a:r>
                  <a:rPr lang="zh-CN" altLang="en-US" sz="1600" dirty="0">
                    <a:solidFill>
                      <a:schemeClr val="tx1">
                        <a:lumMod val="65000"/>
                        <a:lumOff val="35000"/>
                      </a:schemeClr>
                    </a:solidFill>
                    <a:latin typeface="+mn-ea"/>
                  </a:rPr>
                  <a:t>热流密度：</a:t>
                </a:r>
                <a14:m>
                  <m:oMath xmlns:m="http://schemas.openxmlformats.org/officeDocument/2006/math">
                    <m:r>
                      <a:rPr lang="en-US" altLang="zh-CN" sz="1600">
                        <a:solidFill>
                          <a:schemeClr val="tx1">
                            <a:lumMod val="65000"/>
                            <a:lumOff val="35000"/>
                          </a:schemeClr>
                        </a:solidFill>
                        <a:latin typeface="+mn-ea"/>
                      </a:rPr>
                      <m:t>𝑗</m:t>
                    </m:r>
                    <m:r>
                      <a:rPr lang="en-US" altLang="zh-CN" sz="1600">
                        <a:solidFill>
                          <a:schemeClr val="tx1">
                            <a:lumMod val="65000"/>
                            <a:lumOff val="35000"/>
                          </a:schemeClr>
                        </a:solidFill>
                        <a:latin typeface="+mn-ea"/>
                      </a:rPr>
                      <m:t>=0.13496±0.00014</m:t>
                    </m:r>
                  </m:oMath>
                </a14:m>
                <a:endParaRPr lang="en-US" altLang="zh-CN" sz="1600" dirty="0">
                  <a:solidFill>
                    <a:schemeClr val="tx1">
                      <a:lumMod val="65000"/>
                      <a:lumOff val="35000"/>
                    </a:schemeClr>
                  </a:solidFill>
                  <a:latin typeface="+mn-ea"/>
                </a:endParaRPr>
              </a:p>
              <a:p>
                <a:pPr>
                  <a:lnSpc>
                    <a:spcPct val="130000"/>
                  </a:lnSpc>
                </a:pPr>
                <a:endParaRPr lang="en-US" altLang="zh-CN" sz="1600" dirty="0">
                  <a:solidFill>
                    <a:schemeClr val="tx1">
                      <a:lumMod val="65000"/>
                      <a:lumOff val="35000"/>
                    </a:schemeClr>
                  </a:solidFill>
                  <a:latin typeface="+mn-ea"/>
                </a:endParaRPr>
              </a:p>
              <a:p>
                <a:pPr>
                  <a:lnSpc>
                    <a:spcPct val="130000"/>
                  </a:lnSpc>
                </a:pPr>
                <a14:m>
                  <m:oMathPara xmlns:m="http://schemas.openxmlformats.org/officeDocument/2006/math">
                    <m:oMathParaPr>
                      <m:jc m:val="left"/>
                    </m:oMathParaPr>
                    <m:oMath xmlns:m="http://schemas.openxmlformats.org/officeDocument/2006/math">
                      <m:r>
                        <a:rPr lang="en-US" altLang="zh-CN" sz="1600">
                          <a:solidFill>
                            <a:schemeClr val="tx1">
                              <a:lumMod val="65000"/>
                              <a:lumOff val="35000"/>
                            </a:schemeClr>
                          </a:solidFill>
                          <a:latin typeface="+mn-ea"/>
                        </a:rPr>
                        <m:t>𝜅</m:t>
                      </m:r>
                      <m:r>
                        <a:rPr lang="en-US" altLang="zh-CN" sz="1600">
                          <a:solidFill>
                            <a:schemeClr val="tx1">
                              <a:lumMod val="65000"/>
                              <a:lumOff val="35000"/>
                            </a:schemeClr>
                          </a:solidFill>
                          <a:latin typeface="+mn-ea"/>
                        </a:rPr>
                        <m:t>=</m:t>
                      </m:r>
                      <m:d>
                        <m:dPr>
                          <m:begChr m:val="|"/>
                          <m:endChr m:val="|"/>
                          <m:ctrlPr>
                            <a:rPr lang="zh-CN" altLang="zh-CN" sz="1600" i="1">
                              <a:solidFill>
                                <a:schemeClr val="tx1">
                                  <a:lumMod val="65000"/>
                                  <a:lumOff val="35000"/>
                                </a:schemeClr>
                              </a:solidFill>
                              <a:latin typeface="+mn-ea"/>
                            </a:rPr>
                          </m:ctrlPr>
                        </m:dPr>
                        <m:e>
                          <m:f>
                            <m:fPr>
                              <m:ctrlPr>
                                <a:rPr lang="zh-CN" altLang="zh-CN" sz="1600" i="1">
                                  <a:solidFill>
                                    <a:schemeClr val="tx1">
                                      <a:lumMod val="65000"/>
                                      <a:lumOff val="35000"/>
                                    </a:schemeClr>
                                  </a:solidFill>
                                  <a:latin typeface="+mn-ea"/>
                                </a:rPr>
                              </m:ctrlPr>
                            </m:fPr>
                            <m:num>
                              <m:r>
                                <a:rPr lang="en-US" altLang="zh-CN" sz="1600">
                                  <a:solidFill>
                                    <a:schemeClr val="tx1">
                                      <a:lumMod val="65000"/>
                                      <a:lumOff val="35000"/>
                                    </a:schemeClr>
                                  </a:solidFill>
                                  <a:latin typeface="+mn-ea"/>
                                </a:rPr>
                                <m:t>𝐽</m:t>
                              </m:r>
                            </m:num>
                            <m:den>
                              <m:r>
                                <m:rPr>
                                  <m:sty m:val="p"/>
                                </m:rPr>
                                <a:rPr lang="en-US" altLang="zh-CN" sz="1600">
                                  <a:solidFill>
                                    <a:schemeClr val="tx1">
                                      <a:lumMod val="65000"/>
                                      <a:lumOff val="35000"/>
                                    </a:schemeClr>
                                  </a:solidFill>
                                  <a:latin typeface="+mn-ea"/>
                                </a:rPr>
                                <m:t>∇</m:t>
                              </m:r>
                              <m:r>
                                <a:rPr lang="en-US" altLang="zh-CN" sz="1600">
                                  <a:solidFill>
                                    <a:schemeClr val="tx1">
                                      <a:lumMod val="65000"/>
                                      <a:lumOff val="35000"/>
                                    </a:schemeClr>
                                  </a:solidFill>
                                  <a:latin typeface="+mn-ea"/>
                                </a:rPr>
                                <m:t>𝑇</m:t>
                              </m:r>
                            </m:den>
                          </m:f>
                        </m:e>
                      </m:d>
                      <m:r>
                        <a:rPr lang="en-US" altLang="zh-CN" sz="1600">
                          <a:solidFill>
                            <a:schemeClr val="tx1">
                              <a:lumMod val="65000"/>
                              <a:lumOff val="35000"/>
                            </a:schemeClr>
                          </a:solidFill>
                          <a:latin typeface="+mn-ea"/>
                        </a:rPr>
                        <m:t>=6.92±0.18</m:t>
                      </m:r>
                    </m:oMath>
                  </m:oMathPara>
                </a14:m>
                <a:endParaRPr lang="en-US" altLang="zh-CN" sz="1600" dirty="0">
                  <a:solidFill>
                    <a:schemeClr val="tx1">
                      <a:lumMod val="65000"/>
                      <a:lumOff val="35000"/>
                    </a:schemeClr>
                  </a:solidFill>
                  <a:latin typeface="+mn-ea"/>
                </a:endParaRPr>
              </a:p>
              <a:p>
                <a:pPr>
                  <a:lnSpc>
                    <a:spcPct val="130000"/>
                  </a:lnSpc>
                </a:pPr>
                <a:endParaRPr lang="en-US" altLang="zh-CN" sz="1600" dirty="0">
                  <a:solidFill>
                    <a:schemeClr val="tx1">
                      <a:lumMod val="65000"/>
                      <a:lumOff val="35000"/>
                    </a:schemeClr>
                  </a:solidFill>
                  <a:latin typeface="+mn-ea"/>
                </a:endParaRPr>
              </a:p>
              <a:p>
                <a:pPr>
                  <a:lnSpc>
                    <a:spcPct val="130000"/>
                  </a:lnSpc>
                </a:pPr>
                <a:r>
                  <a:rPr lang="en-US" altLang="zh-CN" sz="1600" dirty="0">
                    <a:solidFill>
                      <a:schemeClr val="tx1">
                        <a:lumMod val="65000"/>
                        <a:lumOff val="35000"/>
                      </a:schemeClr>
                    </a:solidFill>
                    <a:latin typeface="+mn-ea"/>
                  </a:rPr>
                  <a:t>SI</a:t>
                </a:r>
                <a:r>
                  <a:rPr lang="zh-CN" altLang="zh-CN" sz="1600" dirty="0">
                    <a:solidFill>
                      <a:schemeClr val="tx1">
                        <a:lumMod val="65000"/>
                        <a:lumOff val="35000"/>
                      </a:schemeClr>
                    </a:solidFill>
                    <a:latin typeface="+mn-ea"/>
                  </a:rPr>
                  <a:t>单位</a:t>
                </a:r>
                <a:r>
                  <a:rPr lang="zh-CN" altLang="en-US" sz="1600" dirty="0">
                    <a:solidFill>
                      <a:schemeClr val="tx1">
                        <a:lumMod val="65000"/>
                        <a:lumOff val="35000"/>
                      </a:schemeClr>
                    </a:solidFill>
                    <a:latin typeface="+mn-ea"/>
                  </a:rPr>
                  <a:t>：</a:t>
                </a:r>
                <a14:m>
                  <m:oMath xmlns:m="http://schemas.openxmlformats.org/officeDocument/2006/math">
                    <m:r>
                      <a:rPr lang="en-US" altLang="zh-CN" sz="1600">
                        <a:solidFill>
                          <a:schemeClr val="tx1">
                            <a:lumMod val="65000"/>
                            <a:lumOff val="35000"/>
                          </a:schemeClr>
                        </a:solidFill>
                        <a:latin typeface="+mn-ea"/>
                      </a:rPr>
                      <m:t>𝜅</m:t>
                    </m:r>
                    <m:r>
                      <a:rPr lang="en-US" altLang="zh-CN" sz="1600">
                        <a:solidFill>
                          <a:schemeClr val="tx1">
                            <a:lumMod val="65000"/>
                            <a:lumOff val="35000"/>
                          </a:schemeClr>
                        </a:solidFill>
                        <a:latin typeface="+mn-ea"/>
                      </a:rPr>
                      <m:t>=</m:t>
                    </m:r>
                    <m:sSup>
                      <m:sSupPr>
                        <m:ctrlPr>
                          <a:rPr lang="zh-CN" altLang="zh-CN" sz="1600" i="1">
                            <a:solidFill>
                              <a:schemeClr val="tx1">
                                <a:lumMod val="65000"/>
                                <a:lumOff val="35000"/>
                              </a:schemeClr>
                            </a:solidFill>
                            <a:latin typeface="+mn-ea"/>
                          </a:rPr>
                        </m:ctrlPr>
                      </m:sSupPr>
                      <m:e>
                        <m:r>
                          <a:rPr lang="en-US" altLang="zh-CN" sz="1600">
                            <a:solidFill>
                              <a:schemeClr val="tx1">
                                <a:lumMod val="65000"/>
                                <a:lumOff val="35000"/>
                              </a:schemeClr>
                            </a:solidFill>
                            <a:latin typeface="+mn-ea"/>
                          </a:rPr>
                          <m:t>𝜅</m:t>
                        </m:r>
                      </m:e>
                      <m:sup>
                        <m:r>
                          <a:rPr lang="en-US" altLang="zh-CN" sz="1600">
                            <a:solidFill>
                              <a:schemeClr val="tx1">
                                <a:lumMod val="65000"/>
                                <a:lumOff val="35000"/>
                              </a:schemeClr>
                            </a:solidFill>
                            <a:latin typeface="+mn-ea"/>
                          </a:rPr>
                          <m:t>∗</m:t>
                        </m:r>
                      </m:sup>
                    </m:sSup>
                    <m:r>
                      <a:rPr lang="en-US" altLang="zh-CN" sz="1600">
                        <a:solidFill>
                          <a:schemeClr val="tx1">
                            <a:lumMod val="65000"/>
                            <a:lumOff val="35000"/>
                          </a:schemeClr>
                        </a:solidFill>
                        <a:latin typeface="+mn-ea"/>
                      </a:rPr>
                      <m:t>×0.0188</m:t>
                    </m:r>
                    <m:r>
                      <m:rPr>
                        <m:sty m:val="p"/>
                      </m:rPr>
                      <a:rPr lang="en-US" altLang="zh-CN" sz="1600">
                        <a:solidFill>
                          <a:schemeClr val="tx1">
                            <a:lumMod val="65000"/>
                            <a:lumOff val="35000"/>
                          </a:schemeClr>
                        </a:solidFill>
                        <a:latin typeface="+mn-ea"/>
                      </a:rPr>
                      <m:t>W</m:t>
                    </m:r>
                    <m:r>
                      <a:rPr lang="en-US" altLang="zh-CN" sz="1600">
                        <a:solidFill>
                          <a:schemeClr val="tx1">
                            <a:lumMod val="65000"/>
                            <a:lumOff val="35000"/>
                          </a:schemeClr>
                        </a:solidFill>
                        <a:latin typeface="+mn-ea"/>
                      </a:rPr>
                      <m:t>/(</m:t>
                    </m:r>
                    <m:r>
                      <m:rPr>
                        <m:sty m:val="p"/>
                      </m:rPr>
                      <a:rPr lang="en-US" altLang="zh-CN" sz="1600">
                        <a:solidFill>
                          <a:schemeClr val="tx1">
                            <a:lumMod val="65000"/>
                            <a:lumOff val="35000"/>
                          </a:schemeClr>
                        </a:solidFill>
                        <a:latin typeface="+mn-ea"/>
                      </a:rPr>
                      <m:t>m</m:t>
                    </m:r>
                    <m:r>
                      <a:rPr lang="en-US" altLang="zh-CN" sz="1600">
                        <a:solidFill>
                          <a:schemeClr val="tx1">
                            <a:lumMod val="65000"/>
                            <a:lumOff val="35000"/>
                          </a:schemeClr>
                        </a:solidFill>
                        <a:latin typeface="+mn-ea"/>
                      </a:rPr>
                      <m:t>∙</m:t>
                    </m:r>
                    <m:r>
                      <m:rPr>
                        <m:sty m:val="p"/>
                      </m:rPr>
                      <a:rPr lang="en-US" altLang="zh-CN" sz="1600">
                        <a:solidFill>
                          <a:schemeClr val="tx1">
                            <a:lumMod val="65000"/>
                            <a:lumOff val="35000"/>
                          </a:schemeClr>
                        </a:solidFill>
                        <a:latin typeface="+mn-ea"/>
                      </a:rPr>
                      <m:t>K</m:t>
                    </m:r>
                    <m:r>
                      <a:rPr lang="en-US" altLang="zh-CN" sz="1600">
                        <a:solidFill>
                          <a:schemeClr val="tx1">
                            <a:lumMod val="65000"/>
                            <a:lumOff val="35000"/>
                          </a:schemeClr>
                        </a:solidFill>
                        <a:latin typeface="+mn-ea"/>
                      </a:rPr>
                      <m:t>)=(0.130±0.003)</m:t>
                    </m:r>
                    <m:r>
                      <m:rPr>
                        <m:sty m:val="p"/>
                      </m:rPr>
                      <a:rPr lang="en-US" altLang="zh-CN" sz="1600">
                        <a:solidFill>
                          <a:schemeClr val="tx1">
                            <a:lumMod val="65000"/>
                            <a:lumOff val="35000"/>
                          </a:schemeClr>
                        </a:solidFill>
                        <a:latin typeface="+mn-ea"/>
                      </a:rPr>
                      <m:t>W</m:t>
                    </m:r>
                    <m:r>
                      <a:rPr lang="en-US" altLang="zh-CN" sz="1600">
                        <a:solidFill>
                          <a:schemeClr val="tx1">
                            <a:lumMod val="65000"/>
                            <a:lumOff val="35000"/>
                          </a:schemeClr>
                        </a:solidFill>
                        <a:latin typeface="+mn-ea"/>
                      </a:rPr>
                      <m:t>/(</m:t>
                    </m:r>
                    <m:r>
                      <m:rPr>
                        <m:sty m:val="p"/>
                      </m:rPr>
                      <a:rPr lang="en-US" altLang="zh-CN" sz="1600">
                        <a:solidFill>
                          <a:schemeClr val="tx1">
                            <a:lumMod val="65000"/>
                            <a:lumOff val="35000"/>
                          </a:schemeClr>
                        </a:solidFill>
                        <a:latin typeface="+mn-ea"/>
                      </a:rPr>
                      <m:t>m</m:t>
                    </m:r>
                    <m:r>
                      <a:rPr lang="en-US" altLang="zh-CN" sz="1600">
                        <a:solidFill>
                          <a:schemeClr val="tx1">
                            <a:lumMod val="65000"/>
                            <a:lumOff val="35000"/>
                          </a:schemeClr>
                        </a:solidFill>
                        <a:latin typeface="+mn-ea"/>
                      </a:rPr>
                      <m:t>∙</m:t>
                    </m:r>
                    <m:r>
                      <m:rPr>
                        <m:sty m:val="p"/>
                      </m:rPr>
                      <a:rPr lang="en-US" altLang="zh-CN" sz="1600">
                        <a:solidFill>
                          <a:schemeClr val="tx1">
                            <a:lumMod val="65000"/>
                            <a:lumOff val="35000"/>
                          </a:schemeClr>
                        </a:solidFill>
                        <a:latin typeface="+mn-ea"/>
                      </a:rPr>
                      <m:t>K</m:t>
                    </m:r>
                    <m:r>
                      <a:rPr lang="en-US" altLang="zh-CN" sz="1600">
                        <a:solidFill>
                          <a:schemeClr val="tx1">
                            <a:lumMod val="65000"/>
                            <a:lumOff val="35000"/>
                          </a:schemeClr>
                        </a:solidFill>
                        <a:latin typeface="+mn-ea"/>
                      </a:rPr>
                      <m:t>)</m:t>
                    </m:r>
                  </m:oMath>
                </a14:m>
                <a:endParaRPr lang="en-US" altLang="zh-CN" sz="1600" dirty="0">
                  <a:solidFill>
                    <a:schemeClr val="tx1">
                      <a:lumMod val="65000"/>
                      <a:lumOff val="35000"/>
                    </a:schemeClr>
                  </a:solidFill>
                  <a:latin typeface="+mn-ea"/>
                </a:endParaRPr>
              </a:p>
            </p:txBody>
          </p:sp>
        </mc:Choice>
        <mc:Fallback>
          <p:sp>
            <p:nvSpPr>
              <p:cNvPr id="6" name="矩形 5"/>
              <p:cNvSpPr>
                <a:spLocks noRot="1" noChangeAspect="1" noMove="1" noResize="1" noEditPoints="1" noAdjustHandles="1" noChangeArrowheads="1" noChangeShapeType="1" noTextEdit="1"/>
              </p:cNvSpPr>
              <p:nvPr/>
            </p:nvSpPr>
            <p:spPr>
              <a:xfrm>
                <a:off x="911225" y="1461980"/>
                <a:ext cx="7193779" cy="3045129"/>
              </a:xfrm>
              <a:prstGeom prst="rect">
                <a:avLst/>
              </a:prstGeom>
              <a:blipFill>
                <a:blip r:embed="rId3"/>
                <a:stretch>
                  <a:fillRect l="-423" b="-802"/>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B56B1A3F-5B59-4404-8709-3C9C4C81FE4A}"/>
              </a:ext>
            </a:extLst>
          </p:cNvPr>
          <p:cNvSpPr/>
          <p:nvPr/>
        </p:nvSpPr>
        <p:spPr>
          <a:xfrm>
            <a:off x="993305" y="985272"/>
            <a:ext cx="2140238" cy="369332"/>
          </a:xfrm>
          <a:prstGeom prst="rect">
            <a:avLst/>
          </a:prstGeom>
        </p:spPr>
        <p:txBody>
          <a:bodyPr wrap="square">
            <a:spAutoFit/>
          </a:bodyPr>
          <a:lstStyle/>
          <a:p>
            <a:pPr algn="ctr"/>
            <a:r>
              <a:rPr lang="en-US" altLang="zh-CN" dirty="0">
                <a:latin typeface="+mn-ea"/>
              </a:rPr>
              <a:t>Muller </a:t>
            </a:r>
            <a:r>
              <a:rPr lang="en-US" altLang="zh-CN" dirty="0" err="1">
                <a:latin typeface="+mn-ea"/>
              </a:rPr>
              <a:t>Plathe</a:t>
            </a:r>
            <a:r>
              <a:rPr lang="zh-CN" altLang="en-US" dirty="0">
                <a:latin typeface="+mn-ea"/>
              </a:rPr>
              <a:t>方法</a:t>
            </a:r>
          </a:p>
        </p:txBody>
      </p:sp>
      <p:grpSp>
        <p:nvGrpSpPr>
          <p:cNvPr id="14" name="组合 13">
            <a:extLst>
              <a:ext uri="{FF2B5EF4-FFF2-40B4-BE49-F238E27FC236}">
                <a16:creationId xmlns:a16="http://schemas.microsoft.com/office/drawing/2014/main" id="{8760504F-7586-48CE-B017-DAF7A9835795}"/>
              </a:ext>
            </a:extLst>
          </p:cNvPr>
          <p:cNvGrpSpPr/>
          <p:nvPr/>
        </p:nvGrpSpPr>
        <p:grpSpPr>
          <a:xfrm>
            <a:off x="911225" y="898396"/>
            <a:ext cx="2300757" cy="509896"/>
            <a:chOff x="888096" y="1000203"/>
            <a:chExt cx="4259825" cy="944066"/>
          </a:xfrm>
        </p:grpSpPr>
        <p:sp>
          <p:nvSpPr>
            <p:cNvPr id="15" name="矩形 14">
              <a:extLst>
                <a:ext uri="{FF2B5EF4-FFF2-40B4-BE49-F238E27FC236}">
                  <a16:creationId xmlns:a16="http://schemas.microsoft.com/office/drawing/2014/main" id="{E3A4E4F3-8127-4E39-B877-5CAE2D51F096}"/>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椭圆 15">
              <a:extLst>
                <a:ext uri="{FF2B5EF4-FFF2-40B4-BE49-F238E27FC236}">
                  <a16:creationId xmlns:a16="http://schemas.microsoft.com/office/drawing/2014/main" id="{DF1ED88A-6D52-471F-B86C-AEEE03368A0C}"/>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a:extLst>
                <a:ext uri="{FF2B5EF4-FFF2-40B4-BE49-F238E27FC236}">
                  <a16:creationId xmlns:a16="http://schemas.microsoft.com/office/drawing/2014/main" id="{47D51758-67E8-4D01-9C9A-2622F30214A5}"/>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椭圆 17">
              <a:extLst>
                <a:ext uri="{FF2B5EF4-FFF2-40B4-BE49-F238E27FC236}">
                  <a16:creationId xmlns:a16="http://schemas.microsoft.com/office/drawing/2014/main" id="{58477278-9ABD-4A11-ABE5-D00EC594EC23}"/>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椭圆 18">
              <a:extLst>
                <a:ext uri="{FF2B5EF4-FFF2-40B4-BE49-F238E27FC236}">
                  <a16:creationId xmlns:a16="http://schemas.microsoft.com/office/drawing/2014/main" id="{7DD0FBA7-FFB0-45C6-9C7A-F073BC62B783}"/>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Tree>
    <p:extLst>
      <p:ext uri="{BB962C8B-B14F-4D97-AF65-F5344CB8AC3E}">
        <p14:creationId xmlns:p14="http://schemas.microsoft.com/office/powerpoint/2010/main" val="13934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73196" cy="307777"/>
          </a:xfrm>
          <a:prstGeom prst="rect">
            <a:avLst/>
          </a:prstGeom>
        </p:spPr>
        <p:txBody>
          <a:bodyPr wrap="none">
            <a:spAutoFit/>
          </a:bodyPr>
          <a:lstStyle/>
          <a:p>
            <a:r>
              <a:rPr lang="en-US" altLang="zh-CN" sz="1400" b="1" dirty="0">
                <a:latin typeface="+mn-ea"/>
              </a:rPr>
              <a:t>PART THREE </a:t>
            </a:r>
            <a:r>
              <a:rPr lang="zh-CN" altLang="en-US" sz="1400" b="1" dirty="0"/>
              <a:t>实验结果</a:t>
            </a:r>
          </a:p>
        </p:txBody>
      </p:sp>
      <p:sp>
        <p:nvSpPr>
          <p:cNvPr id="3" name="椭圆 2"/>
          <p:cNvSpPr/>
          <p:nvPr/>
        </p:nvSpPr>
        <p:spPr>
          <a:xfrm>
            <a:off x="200795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5" name="矩形 4"/>
          <p:cNvSpPr/>
          <p:nvPr/>
        </p:nvSpPr>
        <p:spPr>
          <a:xfrm>
            <a:off x="993305" y="985272"/>
            <a:ext cx="2140238" cy="369332"/>
          </a:xfrm>
          <a:prstGeom prst="rect">
            <a:avLst/>
          </a:prstGeom>
        </p:spPr>
        <p:txBody>
          <a:bodyPr wrap="square">
            <a:spAutoFit/>
          </a:bodyPr>
          <a:lstStyle/>
          <a:p>
            <a:pPr algn="ctr"/>
            <a:r>
              <a:rPr lang="en-US" altLang="zh-CN" dirty="0">
                <a:latin typeface="+mn-ea"/>
              </a:rPr>
              <a:t>Green Kubo</a:t>
            </a:r>
            <a:r>
              <a:rPr lang="zh-CN" altLang="en-US" dirty="0">
                <a:latin typeface="+mn-ea"/>
              </a:rPr>
              <a:t>方法</a:t>
            </a:r>
          </a:p>
        </p:txBody>
      </p:sp>
      <mc:AlternateContent xmlns:mc="http://schemas.openxmlformats.org/markup-compatibility/2006">
        <mc:Choice xmlns:a14="http://schemas.microsoft.com/office/drawing/2010/main" Requires="a14">
          <p:sp>
            <p:nvSpPr>
              <p:cNvPr id="6" name="矩形 5"/>
              <p:cNvSpPr/>
              <p:nvPr/>
            </p:nvSpPr>
            <p:spPr>
              <a:xfrm>
                <a:off x="911225" y="1461980"/>
                <a:ext cx="7193779" cy="2028889"/>
              </a:xfrm>
              <a:prstGeom prst="rect">
                <a:avLst/>
              </a:prstGeom>
            </p:spPr>
            <p:txBody>
              <a:bodyPr wrap="square">
                <a:spAutoFit/>
              </a:bodyPr>
              <a:lstStyle/>
              <a:p>
                <a:pPr>
                  <a:lnSpc>
                    <a:spcPct val="130000"/>
                  </a:lnSpc>
                </a:pPr>
                <a:r>
                  <a:rPr lang="zh-CN" altLang="en-US" sz="1600" dirty="0">
                    <a:solidFill>
                      <a:schemeClr val="tx1">
                        <a:lumMod val="65000"/>
                        <a:lumOff val="35000"/>
                      </a:schemeClr>
                    </a:solidFill>
                    <a:latin typeface="+mn-ea"/>
                  </a:rPr>
                  <a:t>模拟条件：</a:t>
                </a:r>
                <a:endParaRPr lang="en-US" altLang="zh-CN" sz="1600" dirty="0">
                  <a:solidFill>
                    <a:schemeClr val="tx1">
                      <a:lumMod val="65000"/>
                      <a:lumOff val="35000"/>
                    </a:schemeClr>
                  </a:solidFill>
                  <a:latin typeface="+mn-ea"/>
                </a:endParaRPr>
              </a:p>
              <a:p>
                <a:pPr>
                  <a:lnSpc>
                    <a:spcPct val="130000"/>
                  </a:lnSpc>
                </a:pPr>
                <a:endParaRPr lang="en-US" altLang="zh-CN" sz="1600" dirty="0">
                  <a:solidFill>
                    <a:schemeClr val="tx1">
                      <a:lumMod val="65000"/>
                      <a:lumOff val="35000"/>
                    </a:schemeClr>
                  </a:solidFill>
                  <a:latin typeface="+mn-ea"/>
                </a:endParaRPr>
              </a:p>
              <a:p>
                <a:pPr>
                  <a:lnSpc>
                    <a:spcPct val="130000"/>
                  </a:lnSpc>
                </a:pPr>
                <a:r>
                  <a:rPr lang="zh-CN" altLang="zh-CN" sz="1600" kern="100" dirty="0">
                    <a:solidFill>
                      <a:schemeClr val="tx1">
                        <a:lumMod val="65000"/>
                        <a:lumOff val="35000"/>
                      </a:schemeClr>
                    </a:solidFill>
                    <a:latin typeface="+mn-ea"/>
                    <a:cs typeface="Times New Roman" panose="02020603050405020304" pitchFamily="18" charset="0"/>
                  </a:rPr>
                  <a:t>温度</a:t>
                </a:r>
                <a14:m>
                  <m:oMath xmlns:m="http://schemas.openxmlformats.org/officeDocument/2006/math">
                    <m:r>
                      <a:rPr lang="en-US" altLang="zh-CN" sz="1600" i="1" kern="100">
                        <a:solidFill>
                          <a:schemeClr val="tx1">
                            <a:lumMod val="65000"/>
                            <a:lumOff val="35000"/>
                          </a:schemeClr>
                        </a:solidFill>
                        <a:latin typeface="+mn-ea"/>
                        <a:cs typeface="Times New Roman" panose="02020603050405020304" pitchFamily="18" charset="0"/>
                      </a:rPr>
                      <m:t>𝑇</m:t>
                    </m:r>
                    <m:r>
                      <a:rPr lang="en-US" altLang="zh-CN" sz="1600" i="1" kern="100">
                        <a:solidFill>
                          <a:schemeClr val="tx1">
                            <a:lumMod val="65000"/>
                            <a:lumOff val="35000"/>
                          </a:schemeClr>
                        </a:solidFill>
                        <a:latin typeface="+mn-ea"/>
                        <a:cs typeface="Times New Roman" panose="02020603050405020304" pitchFamily="18" charset="0"/>
                      </a:rPr>
                      <m:t>=85</m:t>
                    </m:r>
                    <m:r>
                      <a:rPr lang="en-US" altLang="zh-CN" sz="1600" i="1" kern="100">
                        <a:solidFill>
                          <a:schemeClr val="tx1">
                            <a:lumMod val="65000"/>
                            <a:lumOff val="35000"/>
                          </a:schemeClr>
                        </a:solidFill>
                        <a:latin typeface="+mn-ea"/>
                        <a:cs typeface="Times New Roman" panose="02020603050405020304" pitchFamily="18" charset="0"/>
                      </a:rPr>
                      <m:t>𝐾</m:t>
                    </m:r>
                  </m:oMath>
                </a14:m>
                <a:r>
                  <a:rPr lang="zh-CN" altLang="zh-CN" sz="1600" kern="100" dirty="0">
                    <a:solidFill>
                      <a:schemeClr val="tx1">
                        <a:lumMod val="65000"/>
                        <a:lumOff val="35000"/>
                      </a:schemeClr>
                    </a:solidFill>
                    <a:latin typeface="+mn-ea"/>
                    <a:cs typeface="Times New Roman" panose="02020603050405020304" pitchFamily="18" charset="0"/>
                  </a:rPr>
                  <a:t>，面心立方晶格常数</a:t>
                </a:r>
                <a14:m>
                  <m:oMath xmlns:m="http://schemas.openxmlformats.org/officeDocument/2006/math">
                    <m:r>
                      <a:rPr lang="en-US" altLang="zh-CN" sz="1600" i="1" kern="100">
                        <a:solidFill>
                          <a:schemeClr val="tx1">
                            <a:lumMod val="65000"/>
                            <a:lumOff val="35000"/>
                          </a:schemeClr>
                        </a:solidFill>
                        <a:latin typeface="+mn-ea"/>
                        <a:cs typeface="Times New Roman" panose="02020603050405020304" pitchFamily="18" charset="0"/>
                      </a:rPr>
                      <m:t>𝑎</m:t>
                    </m:r>
                    <m:r>
                      <a:rPr lang="en-US" altLang="zh-CN" sz="1600" i="1" kern="100">
                        <a:solidFill>
                          <a:schemeClr val="tx1">
                            <a:lumMod val="65000"/>
                            <a:lumOff val="35000"/>
                          </a:schemeClr>
                        </a:solidFill>
                        <a:latin typeface="+mn-ea"/>
                        <a:cs typeface="Times New Roman" panose="02020603050405020304" pitchFamily="18" charset="0"/>
                      </a:rPr>
                      <m:t>=5.71Å</m:t>
                    </m:r>
                  </m:oMath>
                </a14:m>
                <a:r>
                  <a:rPr lang="zh-CN" altLang="en-US"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SI</a:t>
                </a:r>
                <a:r>
                  <a:rPr lang="zh-CN" altLang="en-US" sz="1600" dirty="0">
                    <a:solidFill>
                      <a:schemeClr val="tx1">
                        <a:lumMod val="65000"/>
                        <a:lumOff val="35000"/>
                      </a:schemeClr>
                    </a:solidFill>
                    <a:latin typeface="+mn-ea"/>
                  </a:rPr>
                  <a:t>单位制）</a:t>
                </a:r>
                <a:endParaRPr lang="en-US" altLang="zh-CN" sz="1600" dirty="0">
                  <a:solidFill>
                    <a:schemeClr val="tx1">
                      <a:lumMod val="65000"/>
                      <a:lumOff val="35000"/>
                    </a:schemeClr>
                  </a:solidFill>
                  <a:latin typeface="+mn-ea"/>
                </a:endParaRPr>
              </a:p>
              <a:p>
                <a:pPr>
                  <a:lnSpc>
                    <a:spcPct val="130000"/>
                  </a:lnSpc>
                </a:pPr>
                <a:r>
                  <a:rPr lang="zh-CN" altLang="zh-CN" sz="1600" kern="100" dirty="0">
                    <a:solidFill>
                      <a:schemeClr val="tx1">
                        <a:lumMod val="65000"/>
                        <a:lumOff val="35000"/>
                      </a:schemeClr>
                    </a:solidFill>
                    <a:latin typeface="+mn-ea"/>
                    <a:cs typeface="Times New Roman" panose="02020603050405020304" pitchFamily="18" charset="0"/>
                  </a:rPr>
                  <a:t>温度</a:t>
                </a:r>
                <a14:m>
                  <m:oMath xmlns:m="http://schemas.openxmlformats.org/officeDocument/2006/math">
                    <m:sSup>
                      <m:sSupPr>
                        <m:ctrlPr>
                          <a:rPr lang="zh-CN" altLang="zh-CN" sz="1600" i="1" kern="100">
                            <a:solidFill>
                              <a:schemeClr val="tx1">
                                <a:lumMod val="65000"/>
                                <a:lumOff val="35000"/>
                              </a:schemeClr>
                            </a:solidFill>
                            <a:latin typeface="+mn-ea"/>
                            <a:cs typeface="Times New Roman" panose="02020603050405020304" pitchFamily="18" charset="0"/>
                          </a:rPr>
                        </m:ctrlPr>
                      </m:sSupPr>
                      <m:e>
                        <m:r>
                          <a:rPr lang="en-US" altLang="zh-CN" sz="1600" i="1" kern="100">
                            <a:solidFill>
                              <a:schemeClr val="tx1">
                                <a:lumMod val="65000"/>
                                <a:lumOff val="35000"/>
                              </a:schemeClr>
                            </a:solidFill>
                            <a:latin typeface="+mn-ea"/>
                            <a:cs typeface="Times New Roman" panose="02020603050405020304" pitchFamily="18" charset="0"/>
                          </a:rPr>
                          <m:t>𝑇</m:t>
                        </m:r>
                      </m:e>
                      <m:sup>
                        <m:r>
                          <a:rPr lang="en-US" altLang="zh-CN" sz="1600" i="1" kern="100">
                            <a:solidFill>
                              <a:schemeClr val="tx1">
                                <a:lumMod val="65000"/>
                                <a:lumOff val="35000"/>
                              </a:schemeClr>
                            </a:solidFill>
                            <a:latin typeface="+mn-ea"/>
                            <a:cs typeface="Times New Roman" panose="02020603050405020304" pitchFamily="18" charset="0"/>
                          </a:rPr>
                          <m:t>∗</m:t>
                        </m:r>
                      </m:sup>
                    </m:sSup>
                    <m:r>
                      <a:rPr lang="en-US" altLang="zh-CN" sz="1600" i="1" kern="100">
                        <a:solidFill>
                          <a:schemeClr val="tx1">
                            <a:lumMod val="65000"/>
                            <a:lumOff val="35000"/>
                          </a:schemeClr>
                        </a:solidFill>
                        <a:latin typeface="+mn-ea"/>
                        <a:cs typeface="Times New Roman" panose="02020603050405020304" pitchFamily="18" charset="0"/>
                      </a:rPr>
                      <m:t>=0.71</m:t>
                    </m:r>
                  </m:oMath>
                </a14:m>
                <a:r>
                  <a:rPr lang="zh-CN" altLang="zh-CN" sz="1600" kern="100" dirty="0">
                    <a:solidFill>
                      <a:schemeClr val="tx1">
                        <a:lumMod val="65000"/>
                        <a:lumOff val="35000"/>
                      </a:schemeClr>
                    </a:solidFill>
                    <a:latin typeface="+mn-ea"/>
                    <a:cs typeface="Times New Roman" panose="02020603050405020304" pitchFamily="18" charset="0"/>
                  </a:rPr>
                  <a:t>，密度</a:t>
                </a:r>
                <a14:m>
                  <m:oMath xmlns:m="http://schemas.openxmlformats.org/officeDocument/2006/math">
                    <m:sSup>
                      <m:sSupPr>
                        <m:ctrlPr>
                          <a:rPr lang="zh-CN" altLang="zh-CN" sz="1600" i="1" kern="100">
                            <a:solidFill>
                              <a:schemeClr val="tx1">
                                <a:lumMod val="65000"/>
                                <a:lumOff val="35000"/>
                              </a:schemeClr>
                            </a:solidFill>
                            <a:latin typeface="+mn-ea"/>
                            <a:cs typeface="Times New Roman" panose="02020603050405020304" pitchFamily="18" charset="0"/>
                          </a:rPr>
                        </m:ctrlPr>
                      </m:sSupPr>
                      <m:e>
                        <m:r>
                          <a:rPr lang="en-US" altLang="zh-CN" sz="1600" i="1" kern="100">
                            <a:solidFill>
                              <a:schemeClr val="tx1">
                                <a:lumMod val="65000"/>
                                <a:lumOff val="35000"/>
                              </a:schemeClr>
                            </a:solidFill>
                            <a:latin typeface="+mn-ea"/>
                            <a:cs typeface="Times New Roman" panose="02020603050405020304" pitchFamily="18" charset="0"/>
                          </a:rPr>
                          <m:t>𝜌</m:t>
                        </m:r>
                      </m:e>
                      <m:sup>
                        <m:r>
                          <a:rPr lang="en-US" altLang="zh-CN" sz="1600" i="1" kern="100">
                            <a:solidFill>
                              <a:schemeClr val="tx1">
                                <a:lumMod val="65000"/>
                                <a:lumOff val="35000"/>
                              </a:schemeClr>
                            </a:solidFill>
                            <a:latin typeface="+mn-ea"/>
                            <a:cs typeface="Times New Roman" panose="02020603050405020304" pitchFamily="18" charset="0"/>
                          </a:rPr>
                          <m:t>∗</m:t>
                        </m:r>
                      </m:sup>
                    </m:sSup>
                    <m:r>
                      <a:rPr lang="en-US" altLang="zh-CN" sz="1600" i="1" kern="100">
                        <a:solidFill>
                          <a:schemeClr val="tx1">
                            <a:lumMod val="65000"/>
                            <a:lumOff val="35000"/>
                          </a:schemeClr>
                        </a:solidFill>
                        <a:latin typeface="+mn-ea"/>
                        <a:cs typeface="Times New Roman" panose="02020603050405020304" pitchFamily="18" charset="0"/>
                      </a:rPr>
                      <m:t>=0.844</m:t>
                    </m:r>
                  </m:oMath>
                </a14:m>
                <a:r>
                  <a:rPr lang="zh-CN" altLang="en-US"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LJ</a:t>
                </a:r>
                <a:r>
                  <a:rPr lang="zh-CN" altLang="en-US" sz="1600" dirty="0">
                    <a:solidFill>
                      <a:schemeClr val="tx1">
                        <a:lumMod val="65000"/>
                        <a:lumOff val="35000"/>
                      </a:schemeClr>
                    </a:solidFill>
                    <a:latin typeface="+mn-ea"/>
                  </a:rPr>
                  <a:t>单位制）</a:t>
                </a:r>
                <a:endParaRPr lang="en-US" altLang="zh-CN" sz="1600" dirty="0">
                  <a:solidFill>
                    <a:schemeClr val="tx1">
                      <a:lumMod val="65000"/>
                      <a:lumOff val="35000"/>
                    </a:schemeClr>
                  </a:solidFill>
                  <a:latin typeface="+mn-ea"/>
                </a:endParaRPr>
              </a:p>
              <a:p>
                <a:pPr>
                  <a:lnSpc>
                    <a:spcPct val="130000"/>
                  </a:lnSpc>
                </a:pPr>
                <a:endParaRPr lang="en-US" altLang="zh-CN" sz="1600" dirty="0">
                  <a:solidFill>
                    <a:schemeClr val="tx1">
                      <a:lumMod val="65000"/>
                      <a:lumOff val="35000"/>
                    </a:schemeClr>
                  </a:solidFill>
                  <a:latin typeface="+mn-ea"/>
                </a:endParaRPr>
              </a:p>
              <a:p>
                <a:pPr>
                  <a:lnSpc>
                    <a:spcPct val="130000"/>
                  </a:lnSpc>
                </a:pPr>
                <a:r>
                  <a:rPr lang="zh-CN" altLang="zh-CN" sz="1600" kern="100" dirty="0">
                    <a:solidFill>
                      <a:schemeClr val="tx1">
                        <a:lumMod val="65000"/>
                        <a:lumOff val="35000"/>
                      </a:schemeClr>
                    </a:solidFill>
                    <a:latin typeface="+mn-ea"/>
                    <a:cs typeface="Times New Roman" panose="02020603050405020304" pitchFamily="18" charset="0"/>
                  </a:rPr>
                  <a:t>体系</a:t>
                </a:r>
                <a:r>
                  <a:rPr lang="en-US" altLang="zh-CN" sz="1600" kern="100" dirty="0">
                    <a:solidFill>
                      <a:schemeClr val="tx1">
                        <a:lumMod val="65000"/>
                        <a:lumOff val="35000"/>
                      </a:schemeClr>
                    </a:solidFill>
                    <a:latin typeface="+mn-ea"/>
                    <a:cs typeface="Times New Roman" panose="02020603050405020304" pitchFamily="18" charset="0"/>
                  </a:rPr>
                  <a:t>x</a:t>
                </a:r>
                <a:r>
                  <a:rPr lang="zh-CN" altLang="en-US" sz="1600" kern="100" dirty="0">
                    <a:solidFill>
                      <a:schemeClr val="tx1">
                        <a:lumMod val="65000"/>
                        <a:lumOff val="35000"/>
                      </a:schemeClr>
                    </a:solidFill>
                    <a:latin typeface="+mn-ea"/>
                    <a:cs typeface="Times New Roman" panose="02020603050405020304" pitchFamily="18" charset="0"/>
                  </a:rPr>
                  <a:t>、</a:t>
                </a:r>
                <a:r>
                  <a:rPr lang="en-US" altLang="zh-CN" sz="1600" kern="100" dirty="0">
                    <a:solidFill>
                      <a:schemeClr val="tx1">
                        <a:lumMod val="65000"/>
                        <a:lumOff val="35000"/>
                      </a:schemeClr>
                    </a:solidFill>
                    <a:latin typeface="+mn-ea"/>
                    <a:cs typeface="Times New Roman" panose="02020603050405020304" pitchFamily="18" charset="0"/>
                  </a:rPr>
                  <a:t>y</a:t>
                </a:r>
                <a:r>
                  <a:rPr lang="zh-CN" altLang="en-US" sz="1600" kern="100" dirty="0">
                    <a:solidFill>
                      <a:schemeClr val="tx1">
                        <a:lumMod val="65000"/>
                        <a:lumOff val="35000"/>
                      </a:schemeClr>
                    </a:solidFill>
                    <a:latin typeface="+mn-ea"/>
                    <a:cs typeface="Times New Roman" panose="02020603050405020304" pitchFamily="18" charset="0"/>
                  </a:rPr>
                  <a:t>、</a:t>
                </a:r>
                <a:r>
                  <a:rPr lang="en-US" altLang="zh-CN" sz="1600" kern="100" dirty="0">
                    <a:solidFill>
                      <a:schemeClr val="tx1">
                        <a:lumMod val="65000"/>
                        <a:lumOff val="35000"/>
                      </a:schemeClr>
                    </a:solidFill>
                    <a:latin typeface="+mn-ea"/>
                    <a:cs typeface="Times New Roman" panose="02020603050405020304" pitchFamily="18" charset="0"/>
                  </a:rPr>
                  <a:t>z</a:t>
                </a:r>
                <a:r>
                  <a:rPr lang="zh-CN" altLang="en-US" sz="1600" kern="100" dirty="0">
                    <a:solidFill>
                      <a:schemeClr val="tx1">
                        <a:lumMod val="65000"/>
                        <a:lumOff val="35000"/>
                      </a:schemeClr>
                    </a:solidFill>
                    <a:latin typeface="+mn-ea"/>
                    <a:cs typeface="Times New Roman" panose="02020603050405020304" pitchFamily="18" charset="0"/>
                  </a:rPr>
                  <a:t>方向的</a:t>
                </a:r>
                <a:r>
                  <a:rPr lang="zh-CN" altLang="zh-CN" sz="1600" kern="100" dirty="0">
                    <a:solidFill>
                      <a:schemeClr val="tx1">
                        <a:lumMod val="65000"/>
                        <a:lumOff val="35000"/>
                      </a:schemeClr>
                    </a:solidFill>
                    <a:latin typeface="+mn-ea"/>
                    <a:cs typeface="Times New Roman" panose="02020603050405020304" pitchFamily="18" charset="0"/>
                  </a:rPr>
                  <a:t>规格是</a:t>
                </a:r>
                <a:r>
                  <a:rPr lang="en-US" altLang="zh-CN" sz="1600" kern="100" dirty="0">
                    <a:solidFill>
                      <a:schemeClr val="tx1">
                        <a:lumMod val="65000"/>
                        <a:lumOff val="35000"/>
                      </a:schemeClr>
                    </a:solidFill>
                    <a:latin typeface="+mn-ea"/>
                    <a:cs typeface="Times New Roman" panose="02020603050405020304" pitchFamily="18" charset="0"/>
                  </a:rPr>
                  <a:t>10</a:t>
                </a:r>
                <a14:m>
                  <m:oMath xmlns:m="http://schemas.openxmlformats.org/officeDocument/2006/math">
                    <m:r>
                      <a:rPr lang="en-US" altLang="zh-CN" sz="1600" i="1" kern="100">
                        <a:solidFill>
                          <a:schemeClr val="tx1">
                            <a:lumMod val="65000"/>
                            <a:lumOff val="35000"/>
                          </a:schemeClr>
                        </a:solidFill>
                        <a:latin typeface="+mn-ea"/>
                        <a:cs typeface="Times New Roman" panose="02020603050405020304" pitchFamily="18" charset="0"/>
                      </a:rPr>
                      <m:t>𝑎</m:t>
                    </m:r>
                  </m:oMath>
                </a14:m>
                <a:r>
                  <a:rPr lang="zh-CN" altLang="zh-CN" sz="1600" kern="100" dirty="0">
                    <a:solidFill>
                      <a:schemeClr val="tx1">
                        <a:lumMod val="65000"/>
                        <a:lumOff val="35000"/>
                      </a:schemeClr>
                    </a:solidFill>
                    <a:latin typeface="+mn-ea"/>
                    <a:cs typeface="Times New Roman" panose="02020603050405020304" pitchFamily="18" charset="0"/>
                  </a:rPr>
                  <a:t>×</a:t>
                </a:r>
                <a:r>
                  <a:rPr lang="en-US" altLang="zh-CN" sz="1600" kern="100" dirty="0">
                    <a:solidFill>
                      <a:schemeClr val="tx1">
                        <a:lumMod val="65000"/>
                        <a:lumOff val="35000"/>
                      </a:schemeClr>
                    </a:solidFill>
                    <a:latin typeface="+mn-ea"/>
                    <a:cs typeface="Times New Roman" panose="02020603050405020304" pitchFamily="18" charset="0"/>
                  </a:rPr>
                  <a:t>10</a:t>
                </a:r>
                <a14:m>
                  <m:oMath xmlns:m="http://schemas.openxmlformats.org/officeDocument/2006/math">
                    <m:r>
                      <a:rPr lang="en-US" altLang="zh-CN" sz="1600" i="1" kern="100">
                        <a:solidFill>
                          <a:schemeClr val="tx1">
                            <a:lumMod val="65000"/>
                            <a:lumOff val="35000"/>
                          </a:schemeClr>
                        </a:solidFill>
                        <a:latin typeface="+mn-ea"/>
                        <a:cs typeface="Times New Roman" panose="02020603050405020304" pitchFamily="18" charset="0"/>
                      </a:rPr>
                      <m:t>𝑎</m:t>
                    </m:r>
                  </m:oMath>
                </a14:m>
                <a:r>
                  <a:rPr lang="zh-CN" altLang="zh-CN" sz="1600" kern="100" dirty="0">
                    <a:solidFill>
                      <a:schemeClr val="tx1">
                        <a:lumMod val="65000"/>
                        <a:lumOff val="35000"/>
                      </a:schemeClr>
                    </a:solidFill>
                    <a:latin typeface="+mn-ea"/>
                    <a:cs typeface="Times New Roman" panose="02020603050405020304" pitchFamily="18" charset="0"/>
                  </a:rPr>
                  <a:t>×</a:t>
                </a:r>
                <a:r>
                  <a:rPr lang="en-US" altLang="zh-CN" sz="1600" kern="100" dirty="0">
                    <a:solidFill>
                      <a:schemeClr val="tx1">
                        <a:lumMod val="65000"/>
                        <a:lumOff val="35000"/>
                      </a:schemeClr>
                    </a:solidFill>
                    <a:latin typeface="+mn-ea"/>
                    <a:cs typeface="Times New Roman" panose="02020603050405020304" pitchFamily="18" charset="0"/>
                  </a:rPr>
                  <a:t>10</a:t>
                </a:r>
                <a14:m>
                  <m:oMath xmlns:m="http://schemas.openxmlformats.org/officeDocument/2006/math">
                    <m:r>
                      <a:rPr lang="en-US" altLang="zh-CN" sz="1600" i="1" kern="100">
                        <a:solidFill>
                          <a:schemeClr val="tx1">
                            <a:lumMod val="65000"/>
                            <a:lumOff val="35000"/>
                          </a:schemeClr>
                        </a:solidFill>
                        <a:latin typeface="+mn-ea"/>
                        <a:cs typeface="Times New Roman" panose="02020603050405020304" pitchFamily="18" charset="0"/>
                      </a:rPr>
                      <m:t>𝑎</m:t>
                    </m:r>
                  </m:oMath>
                </a14:m>
                <a:endParaRPr lang="en-US" altLang="zh-CN" sz="1600" dirty="0">
                  <a:solidFill>
                    <a:schemeClr val="tx1">
                      <a:lumMod val="65000"/>
                      <a:lumOff val="35000"/>
                    </a:schemeClr>
                  </a:solidFill>
                  <a:latin typeface="+mn-ea"/>
                </a:endParaRPr>
              </a:p>
            </p:txBody>
          </p:sp>
        </mc:Choice>
        <mc:Fallback>
          <p:sp>
            <p:nvSpPr>
              <p:cNvPr id="6" name="矩形 5"/>
              <p:cNvSpPr>
                <a:spLocks noRot="1" noChangeAspect="1" noMove="1" noResize="1" noEditPoints="1" noAdjustHandles="1" noChangeArrowheads="1" noChangeShapeType="1" noTextEdit="1"/>
              </p:cNvSpPr>
              <p:nvPr/>
            </p:nvSpPr>
            <p:spPr>
              <a:xfrm>
                <a:off x="911225" y="1461980"/>
                <a:ext cx="7193779" cy="2028889"/>
              </a:xfrm>
              <a:prstGeom prst="rect">
                <a:avLst/>
              </a:prstGeom>
              <a:blipFill>
                <a:blip r:embed="rId3"/>
                <a:stretch>
                  <a:fillRect l="-423" b="-1502"/>
                </a:stretch>
              </a:blipFill>
            </p:spPr>
            <p:txBody>
              <a:bodyPr/>
              <a:lstStyle/>
              <a:p>
                <a:r>
                  <a:rPr lang="zh-CN" altLang="en-US">
                    <a:noFill/>
                  </a:rPr>
                  <a:t> </a:t>
                </a:r>
              </a:p>
            </p:txBody>
          </p:sp>
        </mc:Fallback>
      </mc:AlternateContent>
      <p:grpSp>
        <p:nvGrpSpPr>
          <p:cNvPr id="7" name="组合 6"/>
          <p:cNvGrpSpPr/>
          <p:nvPr/>
        </p:nvGrpSpPr>
        <p:grpSpPr>
          <a:xfrm>
            <a:off x="911225" y="898396"/>
            <a:ext cx="2300757" cy="509896"/>
            <a:chOff x="888096" y="1000203"/>
            <a:chExt cx="4259825" cy="944066"/>
          </a:xfrm>
        </p:grpSpPr>
        <p:sp>
          <p:nvSpPr>
            <p:cNvPr id="8" name="矩形 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椭圆 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椭圆 1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mc:AlternateContent xmlns:mc="http://schemas.openxmlformats.org/markup-compatibility/2006">
        <mc:Choice xmlns:a14="http://schemas.microsoft.com/office/drawing/2010/main" Requires="a14">
          <p:sp>
            <p:nvSpPr>
              <p:cNvPr id="13" name="矩形 12">
                <a:extLst>
                  <a:ext uri="{FF2B5EF4-FFF2-40B4-BE49-F238E27FC236}">
                    <a16:creationId xmlns:a16="http://schemas.microsoft.com/office/drawing/2014/main" id="{77BFA29E-BFE0-4B14-A863-FE6830C65CC2}"/>
                  </a:ext>
                </a:extLst>
              </p:cNvPr>
              <p:cNvSpPr/>
              <p:nvPr/>
            </p:nvSpPr>
            <p:spPr>
              <a:xfrm>
                <a:off x="930669" y="3840394"/>
                <a:ext cx="7193779" cy="1372683"/>
              </a:xfrm>
              <a:prstGeom prst="rect">
                <a:avLst/>
              </a:prstGeom>
            </p:spPr>
            <p:txBody>
              <a:bodyPr wrap="square">
                <a:spAutoFit/>
              </a:bodyPr>
              <a:lstStyle/>
              <a:p>
                <a:pPr>
                  <a:lnSpc>
                    <a:spcPct val="130000"/>
                  </a:lnSpc>
                </a:pPr>
                <a:r>
                  <a:rPr lang="zh-CN" altLang="en-US" sz="1600" dirty="0">
                    <a:solidFill>
                      <a:schemeClr val="tx1">
                        <a:lumMod val="65000"/>
                        <a:lumOff val="35000"/>
                      </a:schemeClr>
                    </a:solidFill>
                    <a:latin typeface="+mn-ea"/>
                  </a:rPr>
                  <a:t>模拟过程：</a:t>
                </a:r>
                <a:endParaRPr lang="en-US" altLang="zh-CN" sz="1600" dirty="0">
                  <a:solidFill>
                    <a:schemeClr val="tx1">
                      <a:lumMod val="65000"/>
                      <a:lumOff val="35000"/>
                    </a:schemeClr>
                  </a:solidFill>
                  <a:latin typeface="+mn-ea"/>
                </a:endParaRPr>
              </a:p>
              <a:p>
                <a:pPr>
                  <a:lnSpc>
                    <a:spcPct val="130000"/>
                  </a:lnSpc>
                </a:pPr>
                <a:endParaRPr lang="en-US" altLang="zh-CN" sz="1600" dirty="0">
                  <a:solidFill>
                    <a:schemeClr val="tx1">
                      <a:lumMod val="65000"/>
                      <a:lumOff val="35000"/>
                    </a:schemeClr>
                  </a:solidFill>
                  <a:latin typeface="+mn-ea"/>
                </a:endParaRPr>
              </a:p>
              <a:p>
                <a:pPr>
                  <a:lnSpc>
                    <a:spcPct val="130000"/>
                  </a:lnSpc>
                </a:pPr>
                <a:r>
                  <a:rPr lang="en-US" altLang="zh-CN" sz="1600" kern="100" dirty="0">
                    <a:solidFill>
                      <a:schemeClr val="tx1">
                        <a:lumMod val="65000"/>
                        <a:lumOff val="35000"/>
                      </a:schemeClr>
                    </a:solidFill>
                    <a:latin typeface="+mn-ea"/>
                    <a:cs typeface="Times New Roman" panose="02020603050405020304" pitchFamily="18" charset="0"/>
                  </a:rPr>
                  <a:t>NVT</a:t>
                </a:r>
                <a:r>
                  <a:rPr lang="zh-CN" altLang="zh-CN" sz="1600" kern="100" dirty="0">
                    <a:solidFill>
                      <a:schemeClr val="tx1">
                        <a:lumMod val="65000"/>
                        <a:lumOff val="35000"/>
                      </a:schemeClr>
                    </a:solidFill>
                    <a:latin typeface="+mn-ea"/>
                    <a:cs typeface="Times New Roman" panose="02020603050405020304" pitchFamily="18" charset="0"/>
                  </a:rPr>
                  <a:t>系综</a:t>
                </a:r>
                <a:r>
                  <a:rPr lang="zh-CN" altLang="en-US" sz="1600" kern="100" dirty="0">
                    <a:solidFill>
                      <a:schemeClr val="tx1">
                        <a:lumMod val="65000"/>
                        <a:lumOff val="35000"/>
                      </a:schemeClr>
                    </a:solidFill>
                    <a:latin typeface="+mn-ea"/>
                    <a:cs typeface="Times New Roman" panose="02020603050405020304" pitchFamily="18" charset="0"/>
                  </a:rPr>
                  <a:t>下</a:t>
                </a:r>
                <a:r>
                  <a:rPr lang="zh-CN" altLang="zh-CN" sz="1600" kern="100" dirty="0">
                    <a:solidFill>
                      <a:schemeClr val="tx1">
                        <a:lumMod val="65000"/>
                        <a:lumOff val="35000"/>
                      </a:schemeClr>
                    </a:solidFill>
                    <a:latin typeface="+mn-ea"/>
                    <a:cs typeface="Times New Roman" panose="02020603050405020304" pitchFamily="18" charset="0"/>
                  </a:rPr>
                  <a:t>运行</a:t>
                </a:r>
                <a:r>
                  <a:rPr lang="en-US" altLang="zh-CN" sz="1600" kern="100" dirty="0">
                    <a:solidFill>
                      <a:schemeClr val="tx1">
                        <a:lumMod val="65000"/>
                        <a:lumOff val="35000"/>
                      </a:schemeClr>
                    </a:solidFill>
                    <a:latin typeface="+mn-ea"/>
                    <a:cs typeface="Times New Roman" panose="02020603050405020304" pitchFamily="18" charset="0"/>
                  </a:rPr>
                  <a:t>1000</a:t>
                </a:r>
                <a:r>
                  <a:rPr lang="zh-CN" altLang="zh-CN" sz="1600" kern="100" dirty="0">
                    <a:solidFill>
                      <a:schemeClr val="tx1">
                        <a:lumMod val="65000"/>
                        <a:lumOff val="35000"/>
                      </a:schemeClr>
                    </a:solidFill>
                    <a:latin typeface="+mn-ea"/>
                    <a:cs typeface="Times New Roman" panose="02020603050405020304" pitchFamily="18" charset="0"/>
                  </a:rPr>
                  <a:t>步，使体系达到设定的温度</a:t>
                </a:r>
                <a14:m>
                  <m:oMath xmlns:m="http://schemas.openxmlformats.org/officeDocument/2006/math">
                    <m:sSup>
                      <m:sSupPr>
                        <m:ctrlPr>
                          <a:rPr lang="zh-CN" altLang="zh-CN" sz="1600" i="1" kern="100">
                            <a:solidFill>
                              <a:schemeClr val="tx1">
                                <a:lumMod val="65000"/>
                                <a:lumOff val="35000"/>
                              </a:schemeClr>
                            </a:solidFill>
                            <a:latin typeface="+mn-ea"/>
                            <a:cs typeface="Times New Roman" panose="02020603050405020304" pitchFamily="18" charset="0"/>
                          </a:rPr>
                        </m:ctrlPr>
                      </m:sSupPr>
                      <m:e>
                        <m:r>
                          <a:rPr lang="en-US" altLang="zh-CN" sz="1600" i="1" kern="100">
                            <a:solidFill>
                              <a:schemeClr val="tx1">
                                <a:lumMod val="65000"/>
                                <a:lumOff val="35000"/>
                              </a:schemeClr>
                            </a:solidFill>
                            <a:latin typeface="+mn-ea"/>
                            <a:cs typeface="Times New Roman" panose="02020603050405020304" pitchFamily="18" charset="0"/>
                          </a:rPr>
                          <m:t>𝑇</m:t>
                        </m:r>
                      </m:e>
                      <m:sup>
                        <m:r>
                          <a:rPr lang="en-US" altLang="zh-CN" sz="1600" i="1" kern="100">
                            <a:solidFill>
                              <a:schemeClr val="tx1">
                                <a:lumMod val="65000"/>
                                <a:lumOff val="35000"/>
                              </a:schemeClr>
                            </a:solidFill>
                            <a:latin typeface="+mn-ea"/>
                            <a:cs typeface="Times New Roman" panose="02020603050405020304" pitchFamily="18" charset="0"/>
                          </a:rPr>
                          <m:t>∗</m:t>
                        </m:r>
                      </m:sup>
                    </m:sSup>
                    <m:r>
                      <a:rPr lang="en-US" altLang="zh-CN" sz="1600" i="1" kern="100">
                        <a:solidFill>
                          <a:schemeClr val="tx1">
                            <a:lumMod val="65000"/>
                            <a:lumOff val="35000"/>
                          </a:schemeClr>
                        </a:solidFill>
                        <a:latin typeface="+mn-ea"/>
                        <a:cs typeface="Times New Roman" panose="02020603050405020304" pitchFamily="18" charset="0"/>
                      </a:rPr>
                      <m:t>=0.71</m:t>
                    </m:r>
                  </m:oMath>
                </a14:m>
                <a:endParaRPr lang="en-US" altLang="zh-CN" sz="1600" kern="100" dirty="0">
                  <a:solidFill>
                    <a:schemeClr val="tx1">
                      <a:lumMod val="65000"/>
                      <a:lumOff val="35000"/>
                    </a:schemeClr>
                  </a:solidFill>
                  <a:latin typeface="+mn-ea"/>
                  <a:cs typeface="Times New Roman" panose="02020603050405020304" pitchFamily="18" charset="0"/>
                </a:endParaRPr>
              </a:p>
              <a:p>
                <a:pPr>
                  <a:lnSpc>
                    <a:spcPct val="130000"/>
                  </a:lnSpc>
                </a:pPr>
                <a:r>
                  <a:rPr lang="en-US" altLang="zh-CN" sz="1600" dirty="0">
                    <a:solidFill>
                      <a:schemeClr val="tx1">
                        <a:lumMod val="65000"/>
                        <a:lumOff val="35000"/>
                      </a:schemeClr>
                    </a:solidFill>
                    <a:latin typeface="+mn-ea"/>
                  </a:rPr>
                  <a:t>NVE</a:t>
                </a:r>
                <a:r>
                  <a:rPr lang="zh-CN" altLang="zh-CN" sz="1600" dirty="0">
                    <a:solidFill>
                      <a:schemeClr val="tx1">
                        <a:lumMod val="65000"/>
                        <a:lumOff val="35000"/>
                      </a:schemeClr>
                    </a:solidFill>
                    <a:latin typeface="+mn-ea"/>
                  </a:rPr>
                  <a:t>系综</a:t>
                </a:r>
                <a:r>
                  <a:rPr lang="zh-CN" altLang="en-US" sz="1600" dirty="0">
                    <a:solidFill>
                      <a:schemeClr val="tx1">
                        <a:lumMod val="65000"/>
                        <a:lumOff val="35000"/>
                      </a:schemeClr>
                    </a:solidFill>
                    <a:latin typeface="+mn-ea"/>
                  </a:rPr>
                  <a:t>下</a:t>
                </a:r>
                <a:r>
                  <a:rPr lang="zh-CN" altLang="zh-CN" sz="1600" dirty="0">
                    <a:solidFill>
                      <a:schemeClr val="tx1">
                        <a:lumMod val="65000"/>
                        <a:lumOff val="35000"/>
                      </a:schemeClr>
                    </a:solidFill>
                    <a:latin typeface="+mn-ea"/>
                  </a:rPr>
                  <a:t>演化</a:t>
                </a:r>
                <a:r>
                  <a:rPr lang="en-US" altLang="zh-CN" sz="1600" dirty="0">
                    <a:solidFill>
                      <a:schemeClr val="tx1">
                        <a:lumMod val="65000"/>
                        <a:lumOff val="35000"/>
                      </a:schemeClr>
                    </a:solidFill>
                    <a:latin typeface="+mn-ea"/>
                  </a:rPr>
                  <a:t>100000</a:t>
                </a:r>
                <a:r>
                  <a:rPr lang="zh-CN" altLang="zh-CN" sz="1600" dirty="0">
                    <a:solidFill>
                      <a:schemeClr val="tx1">
                        <a:lumMod val="65000"/>
                        <a:lumOff val="35000"/>
                      </a:schemeClr>
                    </a:solidFill>
                    <a:latin typeface="+mn-ea"/>
                  </a:rPr>
                  <a:t>步</a:t>
                </a:r>
                <a:r>
                  <a:rPr lang="zh-CN" altLang="en-US" sz="1600" dirty="0">
                    <a:solidFill>
                      <a:schemeClr val="tx1">
                        <a:lumMod val="65000"/>
                        <a:lumOff val="35000"/>
                      </a:schemeClr>
                    </a:solidFill>
                    <a:latin typeface="+mn-ea"/>
                  </a:rPr>
                  <a:t>，每隔</a:t>
                </a:r>
                <a:r>
                  <a:rPr lang="en-US" altLang="zh-CN" sz="1600" dirty="0">
                    <a:solidFill>
                      <a:schemeClr val="tx1">
                        <a:lumMod val="65000"/>
                        <a:lumOff val="35000"/>
                      </a:schemeClr>
                    </a:solidFill>
                    <a:latin typeface="+mn-ea"/>
                  </a:rPr>
                  <a:t>2000</a:t>
                </a:r>
                <a:r>
                  <a:rPr lang="zh-CN" altLang="en-US" sz="1600" dirty="0">
                    <a:solidFill>
                      <a:schemeClr val="tx1">
                        <a:lumMod val="65000"/>
                        <a:lumOff val="35000"/>
                      </a:schemeClr>
                    </a:solidFill>
                    <a:latin typeface="+mn-ea"/>
                  </a:rPr>
                  <a:t>步输出热导率的值</a:t>
                </a:r>
                <a:endParaRPr lang="en-US" altLang="zh-CN" sz="1600" dirty="0">
                  <a:solidFill>
                    <a:schemeClr val="tx1">
                      <a:lumMod val="65000"/>
                      <a:lumOff val="35000"/>
                    </a:schemeClr>
                  </a:solidFill>
                  <a:latin typeface="+mn-ea"/>
                </a:endParaRPr>
              </a:p>
            </p:txBody>
          </p:sp>
        </mc:Choice>
        <mc:Fallback>
          <p:sp>
            <p:nvSpPr>
              <p:cNvPr id="13" name="矩形 12">
                <a:extLst>
                  <a:ext uri="{FF2B5EF4-FFF2-40B4-BE49-F238E27FC236}">
                    <a16:creationId xmlns:a16="http://schemas.microsoft.com/office/drawing/2014/main" id="{77BFA29E-BFE0-4B14-A863-FE6830C65CC2}"/>
                  </a:ext>
                </a:extLst>
              </p:cNvPr>
              <p:cNvSpPr>
                <a:spLocks noRot="1" noChangeAspect="1" noMove="1" noResize="1" noEditPoints="1" noAdjustHandles="1" noChangeArrowheads="1" noChangeShapeType="1" noTextEdit="1"/>
              </p:cNvSpPr>
              <p:nvPr/>
            </p:nvSpPr>
            <p:spPr>
              <a:xfrm>
                <a:off x="930669" y="3840394"/>
                <a:ext cx="7193779" cy="1372683"/>
              </a:xfrm>
              <a:prstGeom prst="rect">
                <a:avLst/>
              </a:prstGeom>
              <a:blipFill>
                <a:blip r:embed="rId4"/>
                <a:stretch>
                  <a:fillRect l="-508" b="-2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50103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73196" cy="307777"/>
          </a:xfrm>
          <a:prstGeom prst="rect">
            <a:avLst/>
          </a:prstGeom>
        </p:spPr>
        <p:txBody>
          <a:bodyPr wrap="none">
            <a:spAutoFit/>
          </a:bodyPr>
          <a:lstStyle/>
          <a:p>
            <a:r>
              <a:rPr lang="en-US" altLang="zh-CN" sz="1400" b="1" dirty="0">
                <a:latin typeface="+mn-ea"/>
              </a:rPr>
              <a:t>PART THREE </a:t>
            </a:r>
            <a:r>
              <a:rPr lang="zh-CN" altLang="en-US" sz="1400" b="1" dirty="0"/>
              <a:t>实验结果</a:t>
            </a:r>
          </a:p>
        </p:txBody>
      </p:sp>
      <p:sp>
        <p:nvSpPr>
          <p:cNvPr id="3" name="椭圆 2"/>
          <p:cNvSpPr/>
          <p:nvPr/>
        </p:nvSpPr>
        <p:spPr>
          <a:xfrm>
            <a:off x="200795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mc:AlternateContent xmlns:mc="http://schemas.openxmlformats.org/markup-compatibility/2006">
        <mc:Choice xmlns:a14="http://schemas.microsoft.com/office/drawing/2010/main" Requires="a14">
          <p:sp>
            <p:nvSpPr>
              <p:cNvPr id="6" name="矩形 5"/>
              <p:cNvSpPr/>
              <p:nvPr/>
            </p:nvSpPr>
            <p:spPr>
              <a:xfrm>
                <a:off x="911225" y="1461980"/>
                <a:ext cx="7193779" cy="1569982"/>
              </a:xfrm>
              <a:prstGeom prst="rect">
                <a:avLst/>
              </a:prstGeom>
            </p:spPr>
            <p:txBody>
              <a:bodyPr wrap="square">
                <a:spAutoFit/>
              </a:bodyPr>
              <a:lstStyle/>
              <a:p>
                <a:pPr>
                  <a:lnSpc>
                    <a:spcPct val="130000"/>
                  </a:lnSpc>
                </a:pPr>
                <a:r>
                  <a:rPr lang="zh-CN" altLang="en-US" sz="1600" dirty="0">
                    <a:solidFill>
                      <a:schemeClr val="tx1">
                        <a:lumMod val="65000"/>
                        <a:lumOff val="35000"/>
                      </a:schemeClr>
                    </a:solidFill>
                    <a:latin typeface="+mn-ea"/>
                  </a:rPr>
                  <a:t>随机数种子：体系初态不同</a:t>
                </a:r>
                <a:endParaRPr lang="en-US" altLang="zh-CN" sz="1600" dirty="0">
                  <a:solidFill>
                    <a:schemeClr val="tx1">
                      <a:lumMod val="65000"/>
                      <a:lumOff val="35000"/>
                    </a:schemeClr>
                  </a:solidFill>
                  <a:latin typeface="+mn-ea"/>
                </a:endParaRPr>
              </a:p>
              <a:p>
                <a:pPr>
                  <a:lnSpc>
                    <a:spcPct val="130000"/>
                  </a:lnSpc>
                </a:pPr>
                <a:endParaRPr lang="en-US" altLang="zh-CN" sz="1600" dirty="0">
                  <a:solidFill>
                    <a:schemeClr val="tx1">
                      <a:lumMod val="65000"/>
                      <a:lumOff val="35000"/>
                    </a:schemeClr>
                  </a:solidFill>
                  <a:latin typeface="+mn-ea"/>
                </a:endParaRPr>
              </a:p>
              <a:p>
                <a:pPr>
                  <a:lnSpc>
                    <a:spcPct val="130000"/>
                  </a:lnSpc>
                </a:pPr>
                <a:r>
                  <a:rPr lang="zh-CN" altLang="zh-CN" sz="1600" dirty="0">
                    <a:solidFill>
                      <a:schemeClr val="tx1">
                        <a:lumMod val="65000"/>
                        <a:lumOff val="35000"/>
                      </a:schemeClr>
                    </a:solidFill>
                    <a:latin typeface="+mn-ea"/>
                  </a:rPr>
                  <a:t>热流自关联函数</a:t>
                </a:r>
                <a:r>
                  <a:rPr lang="zh-CN" altLang="en-US" sz="1600" dirty="0">
                    <a:solidFill>
                      <a:schemeClr val="tx1">
                        <a:lumMod val="65000"/>
                        <a:lumOff val="35000"/>
                      </a:schemeClr>
                    </a:solidFill>
                    <a:latin typeface="+mn-ea"/>
                  </a:rPr>
                  <a:t>：</a:t>
                </a:r>
                <a:r>
                  <a:rPr lang="zh-CN" altLang="zh-CN" sz="1600" dirty="0">
                    <a:solidFill>
                      <a:schemeClr val="tx1">
                        <a:lumMod val="65000"/>
                        <a:lumOff val="35000"/>
                      </a:schemeClr>
                    </a:solidFill>
                    <a:latin typeface="+mn-ea"/>
                  </a:rPr>
                  <a:t> </a:t>
                </a:r>
                <a14:m>
                  <m:oMath xmlns:m="http://schemas.openxmlformats.org/officeDocument/2006/math">
                    <m:d>
                      <m:dPr>
                        <m:begChr m:val="〈"/>
                        <m:endChr m:val="〉"/>
                        <m:ctrlPr>
                          <a:rPr lang="zh-CN" altLang="zh-CN" sz="1600" i="1">
                            <a:solidFill>
                              <a:schemeClr val="tx1">
                                <a:lumMod val="65000"/>
                                <a:lumOff val="35000"/>
                              </a:schemeClr>
                            </a:solidFill>
                            <a:latin typeface="+mn-ea"/>
                          </a:rPr>
                        </m:ctrlPr>
                      </m:dPr>
                      <m:e>
                        <m:sSub>
                          <m:sSubPr>
                            <m:ctrlPr>
                              <a:rPr lang="zh-CN" altLang="zh-CN" sz="1600" i="1">
                                <a:solidFill>
                                  <a:schemeClr val="tx1">
                                    <a:lumMod val="65000"/>
                                    <a:lumOff val="35000"/>
                                  </a:schemeClr>
                                </a:solidFill>
                                <a:latin typeface="+mn-ea"/>
                              </a:rPr>
                            </m:ctrlPr>
                          </m:sSubPr>
                          <m:e>
                            <m:r>
                              <a:rPr lang="en-US" altLang="zh-CN" sz="1600">
                                <a:solidFill>
                                  <a:schemeClr val="tx1">
                                    <a:lumMod val="65000"/>
                                    <a:lumOff val="35000"/>
                                  </a:schemeClr>
                                </a:solidFill>
                                <a:latin typeface="+mn-ea"/>
                              </a:rPr>
                              <m:t>𝐽</m:t>
                            </m:r>
                          </m:e>
                          <m:sub>
                            <m:r>
                              <a:rPr lang="en-US" altLang="zh-CN" sz="1600">
                                <a:solidFill>
                                  <a:schemeClr val="tx1">
                                    <a:lumMod val="65000"/>
                                    <a:lumOff val="35000"/>
                                  </a:schemeClr>
                                </a:solidFill>
                                <a:latin typeface="+mn-ea"/>
                              </a:rPr>
                              <m:t>𝜇</m:t>
                            </m:r>
                          </m:sub>
                        </m:sSub>
                        <m:r>
                          <a:rPr lang="en-US" altLang="zh-CN" sz="1600">
                            <a:solidFill>
                              <a:schemeClr val="tx1">
                                <a:lumMod val="65000"/>
                                <a:lumOff val="35000"/>
                              </a:schemeClr>
                            </a:solidFill>
                            <a:latin typeface="+mn-ea"/>
                          </a:rPr>
                          <m:t>(</m:t>
                        </m:r>
                        <m:r>
                          <a:rPr lang="en-US" altLang="zh-CN" sz="1600">
                            <a:solidFill>
                              <a:schemeClr val="tx1">
                                <a:lumMod val="65000"/>
                                <a:lumOff val="35000"/>
                              </a:schemeClr>
                            </a:solidFill>
                            <a:latin typeface="+mn-ea"/>
                          </a:rPr>
                          <m:t>𝑡</m:t>
                        </m:r>
                        <m:r>
                          <a:rPr lang="en-US" altLang="zh-CN" sz="1600">
                            <a:solidFill>
                              <a:schemeClr val="tx1">
                                <a:lumMod val="65000"/>
                                <a:lumOff val="35000"/>
                              </a:schemeClr>
                            </a:solidFill>
                            <a:latin typeface="+mn-ea"/>
                          </a:rPr>
                          <m:t>)</m:t>
                        </m:r>
                        <m:sSub>
                          <m:sSubPr>
                            <m:ctrlPr>
                              <a:rPr lang="zh-CN" altLang="zh-CN" sz="1600" i="1">
                                <a:solidFill>
                                  <a:schemeClr val="tx1">
                                    <a:lumMod val="65000"/>
                                    <a:lumOff val="35000"/>
                                  </a:schemeClr>
                                </a:solidFill>
                                <a:latin typeface="+mn-ea"/>
                              </a:rPr>
                            </m:ctrlPr>
                          </m:sSubPr>
                          <m:e>
                            <m:r>
                              <a:rPr lang="en-US" altLang="zh-CN" sz="1600">
                                <a:solidFill>
                                  <a:schemeClr val="tx1">
                                    <a:lumMod val="65000"/>
                                    <a:lumOff val="35000"/>
                                  </a:schemeClr>
                                </a:solidFill>
                                <a:latin typeface="+mn-ea"/>
                              </a:rPr>
                              <m:t>𝐽</m:t>
                            </m:r>
                          </m:e>
                          <m:sub>
                            <m:r>
                              <a:rPr lang="en-US" altLang="zh-CN" sz="1600">
                                <a:solidFill>
                                  <a:schemeClr val="tx1">
                                    <a:lumMod val="65000"/>
                                    <a:lumOff val="35000"/>
                                  </a:schemeClr>
                                </a:solidFill>
                                <a:latin typeface="+mn-ea"/>
                              </a:rPr>
                              <m:t>𝜈</m:t>
                            </m:r>
                          </m:sub>
                        </m:sSub>
                        <m:r>
                          <a:rPr lang="en-US" altLang="zh-CN" sz="1600">
                            <a:solidFill>
                              <a:schemeClr val="tx1">
                                <a:lumMod val="65000"/>
                                <a:lumOff val="35000"/>
                              </a:schemeClr>
                            </a:solidFill>
                            <a:latin typeface="+mn-ea"/>
                          </a:rPr>
                          <m:t>(0)</m:t>
                        </m:r>
                      </m:e>
                    </m:d>
                  </m:oMath>
                </a14:m>
                <a:endParaRPr lang="en-US" altLang="zh-CN" sz="1600" dirty="0">
                  <a:solidFill>
                    <a:schemeClr val="tx1">
                      <a:lumMod val="65000"/>
                      <a:lumOff val="35000"/>
                    </a:schemeClr>
                  </a:solidFill>
                  <a:latin typeface="+mn-ea"/>
                </a:endParaRPr>
              </a:p>
              <a:p>
                <a:pPr>
                  <a:lnSpc>
                    <a:spcPct val="130000"/>
                  </a:lnSpc>
                </a:pPr>
                <a:r>
                  <a:rPr lang="zh-CN" altLang="zh-CN" sz="1600" dirty="0">
                    <a:solidFill>
                      <a:schemeClr val="tx1">
                        <a:lumMod val="65000"/>
                        <a:lumOff val="35000"/>
                      </a:schemeClr>
                    </a:solidFill>
                    <a:latin typeface="+mn-ea"/>
                  </a:rPr>
                  <a:t>热导率：</a:t>
                </a:r>
                <a14:m>
                  <m:oMath xmlns:m="http://schemas.openxmlformats.org/officeDocument/2006/math">
                    <m:sSub>
                      <m:sSubPr>
                        <m:ctrlPr>
                          <a:rPr lang="zh-CN" altLang="zh-CN" sz="1600" i="1">
                            <a:solidFill>
                              <a:schemeClr val="tx1">
                                <a:lumMod val="65000"/>
                                <a:lumOff val="35000"/>
                              </a:schemeClr>
                            </a:solidFill>
                            <a:latin typeface="+mn-ea"/>
                          </a:rPr>
                        </m:ctrlPr>
                      </m:sSubPr>
                      <m:e>
                        <m:r>
                          <a:rPr lang="en-US" altLang="zh-CN" sz="1600">
                            <a:solidFill>
                              <a:schemeClr val="tx1">
                                <a:lumMod val="65000"/>
                                <a:lumOff val="35000"/>
                              </a:schemeClr>
                            </a:solidFill>
                            <a:latin typeface="+mn-ea"/>
                          </a:rPr>
                          <m:t>𝜅</m:t>
                        </m:r>
                      </m:e>
                      <m:sub>
                        <m:r>
                          <a:rPr lang="en-US" altLang="zh-CN" sz="1600">
                            <a:solidFill>
                              <a:schemeClr val="tx1">
                                <a:lumMod val="65000"/>
                                <a:lumOff val="35000"/>
                              </a:schemeClr>
                            </a:solidFill>
                            <a:latin typeface="+mn-ea"/>
                          </a:rPr>
                          <m:t>𝜇𝜈</m:t>
                        </m:r>
                      </m:sub>
                    </m:sSub>
                    <m:r>
                      <a:rPr lang="en-US" altLang="zh-CN" sz="1600">
                        <a:solidFill>
                          <a:schemeClr val="tx1">
                            <a:lumMod val="65000"/>
                            <a:lumOff val="35000"/>
                          </a:schemeClr>
                        </a:solidFill>
                        <a:latin typeface="+mn-ea"/>
                      </a:rPr>
                      <m:t>=</m:t>
                    </m:r>
                    <m:f>
                      <m:fPr>
                        <m:ctrlPr>
                          <a:rPr lang="zh-CN" altLang="zh-CN" sz="1600" i="1">
                            <a:solidFill>
                              <a:schemeClr val="tx1">
                                <a:lumMod val="65000"/>
                                <a:lumOff val="35000"/>
                              </a:schemeClr>
                            </a:solidFill>
                            <a:latin typeface="+mn-ea"/>
                          </a:rPr>
                        </m:ctrlPr>
                      </m:fPr>
                      <m:num>
                        <m:r>
                          <a:rPr lang="en-US" altLang="zh-CN" sz="1600">
                            <a:solidFill>
                              <a:schemeClr val="tx1">
                                <a:lumMod val="65000"/>
                                <a:lumOff val="35000"/>
                              </a:schemeClr>
                            </a:solidFill>
                            <a:latin typeface="+mn-ea"/>
                          </a:rPr>
                          <m:t>1</m:t>
                        </m:r>
                      </m:num>
                      <m:den>
                        <m:r>
                          <a:rPr lang="en-US" altLang="zh-CN" sz="1600">
                            <a:solidFill>
                              <a:schemeClr val="tx1">
                                <a:lumMod val="65000"/>
                                <a:lumOff val="35000"/>
                              </a:schemeClr>
                            </a:solidFill>
                            <a:latin typeface="+mn-ea"/>
                          </a:rPr>
                          <m:t>𝑉</m:t>
                        </m:r>
                        <m:sSub>
                          <m:sSubPr>
                            <m:ctrlPr>
                              <a:rPr lang="zh-CN" altLang="zh-CN" sz="1600" i="1">
                                <a:solidFill>
                                  <a:schemeClr val="tx1">
                                    <a:lumMod val="65000"/>
                                    <a:lumOff val="35000"/>
                                  </a:schemeClr>
                                </a:solidFill>
                                <a:latin typeface="+mn-ea"/>
                              </a:rPr>
                            </m:ctrlPr>
                          </m:sSubPr>
                          <m:e>
                            <m:r>
                              <a:rPr lang="en-US" altLang="zh-CN" sz="1600">
                                <a:solidFill>
                                  <a:schemeClr val="tx1">
                                    <a:lumMod val="65000"/>
                                    <a:lumOff val="35000"/>
                                  </a:schemeClr>
                                </a:solidFill>
                                <a:latin typeface="+mn-ea"/>
                              </a:rPr>
                              <m:t>𝑘</m:t>
                            </m:r>
                          </m:e>
                          <m:sub>
                            <m:r>
                              <a:rPr lang="en-US" altLang="zh-CN" sz="1600">
                                <a:solidFill>
                                  <a:schemeClr val="tx1">
                                    <a:lumMod val="65000"/>
                                    <a:lumOff val="35000"/>
                                  </a:schemeClr>
                                </a:solidFill>
                                <a:latin typeface="+mn-ea"/>
                              </a:rPr>
                              <m:t>𝐵</m:t>
                            </m:r>
                          </m:sub>
                        </m:sSub>
                        <m:r>
                          <a:rPr lang="en-US" altLang="zh-CN" sz="1600">
                            <a:solidFill>
                              <a:schemeClr val="tx1">
                                <a:lumMod val="65000"/>
                                <a:lumOff val="35000"/>
                              </a:schemeClr>
                            </a:solidFill>
                            <a:latin typeface="+mn-ea"/>
                          </a:rPr>
                          <m:t>𝑇</m:t>
                        </m:r>
                      </m:den>
                    </m:f>
                    <m:nary>
                      <m:naryPr>
                        <m:limLoc m:val="subSup"/>
                        <m:ctrlPr>
                          <a:rPr lang="zh-CN" altLang="zh-CN" sz="1600" i="1">
                            <a:solidFill>
                              <a:schemeClr val="tx1">
                                <a:lumMod val="65000"/>
                                <a:lumOff val="35000"/>
                              </a:schemeClr>
                            </a:solidFill>
                            <a:latin typeface="+mn-ea"/>
                          </a:rPr>
                        </m:ctrlPr>
                      </m:naryPr>
                      <m:sub>
                        <m:r>
                          <a:rPr lang="en-US" altLang="zh-CN" sz="1600">
                            <a:solidFill>
                              <a:schemeClr val="tx1">
                                <a:lumMod val="65000"/>
                                <a:lumOff val="35000"/>
                              </a:schemeClr>
                            </a:solidFill>
                            <a:latin typeface="+mn-ea"/>
                          </a:rPr>
                          <m:t>0</m:t>
                        </m:r>
                      </m:sub>
                      <m:sup>
                        <m:r>
                          <a:rPr lang="en-US" altLang="zh-CN" sz="1600">
                            <a:solidFill>
                              <a:schemeClr val="tx1">
                                <a:lumMod val="65000"/>
                                <a:lumOff val="35000"/>
                              </a:schemeClr>
                            </a:solidFill>
                            <a:latin typeface="+mn-ea"/>
                          </a:rPr>
                          <m:t>∞</m:t>
                        </m:r>
                      </m:sup>
                      <m:e>
                        <m:d>
                          <m:dPr>
                            <m:begChr m:val="〈"/>
                            <m:endChr m:val="〉"/>
                            <m:ctrlPr>
                              <a:rPr lang="zh-CN" altLang="zh-CN" sz="1600" i="1">
                                <a:solidFill>
                                  <a:schemeClr val="tx1">
                                    <a:lumMod val="65000"/>
                                    <a:lumOff val="35000"/>
                                  </a:schemeClr>
                                </a:solidFill>
                                <a:latin typeface="+mn-ea"/>
                              </a:rPr>
                            </m:ctrlPr>
                          </m:dPr>
                          <m:e>
                            <m:sSub>
                              <m:sSubPr>
                                <m:ctrlPr>
                                  <a:rPr lang="zh-CN" altLang="zh-CN" sz="1600" i="1">
                                    <a:solidFill>
                                      <a:schemeClr val="tx1">
                                        <a:lumMod val="65000"/>
                                        <a:lumOff val="35000"/>
                                      </a:schemeClr>
                                    </a:solidFill>
                                    <a:latin typeface="+mn-ea"/>
                                  </a:rPr>
                                </m:ctrlPr>
                              </m:sSubPr>
                              <m:e>
                                <m:r>
                                  <a:rPr lang="en-US" altLang="zh-CN" sz="1600">
                                    <a:solidFill>
                                      <a:schemeClr val="tx1">
                                        <a:lumMod val="65000"/>
                                        <a:lumOff val="35000"/>
                                      </a:schemeClr>
                                    </a:solidFill>
                                    <a:latin typeface="+mn-ea"/>
                                  </a:rPr>
                                  <m:t>𝐽</m:t>
                                </m:r>
                              </m:e>
                              <m:sub>
                                <m:r>
                                  <a:rPr lang="en-US" altLang="zh-CN" sz="1600">
                                    <a:solidFill>
                                      <a:schemeClr val="tx1">
                                        <a:lumMod val="65000"/>
                                        <a:lumOff val="35000"/>
                                      </a:schemeClr>
                                    </a:solidFill>
                                    <a:latin typeface="+mn-ea"/>
                                  </a:rPr>
                                  <m:t>𝜇</m:t>
                                </m:r>
                              </m:sub>
                            </m:sSub>
                            <m:r>
                              <a:rPr lang="en-US" altLang="zh-CN" sz="1600">
                                <a:solidFill>
                                  <a:schemeClr val="tx1">
                                    <a:lumMod val="65000"/>
                                    <a:lumOff val="35000"/>
                                  </a:schemeClr>
                                </a:solidFill>
                                <a:latin typeface="+mn-ea"/>
                              </a:rPr>
                              <m:t>(</m:t>
                            </m:r>
                            <m:r>
                              <a:rPr lang="en-US" altLang="zh-CN" sz="1600">
                                <a:solidFill>
                                  <a:schemeClr val="tx1">
                                    <a:lumMod val="65000"/>
                                    <a:lumOff val="35000"/>
                                  </a:schemeClr>
                                </a:solidFill>
                                <a:latin typeface="+mn-ea"/>
                              </a:rPr>
                              <m:t>𝑡</m:t>
                            </m:r>
                            <m:r>
                              <a:rPr lang="en-US" altLang="zh-CN" sz="1600">
                                <a:solidFill>
                                  <a:schemeClr val="tx1">
                                    <a:lumMod val="65000"/>
                                    <a:lumOff val="35000"/>
                                  </a:schemeClr>
                                </a:solidFill>
                                <a:latin typeface="+mn-ea"/>
                              </a:rPr>
                              <m:t>)</m:t>
                            </m:r>
                            <m:sSub>
                              <m:sSubPr>
                                <m:ctrlPr>
                                  <a:rPr lang="zh-CN" altLang="zh-CN" sz="1600" i="1">
                                    <a:solidFill>
                                      <a:schemeClr val="tx1">
                                        <a:lumMod val="65000"/>
                                        <a:lumOff val="35000"/>
                                      </a:schemeClr>
                                    </a:solidFill>
                                    <a:latin typeface="+mn-ea"/>
                                  </a:rPr>
                                </m:ctrlPr>
                              </m:sSubPr>
                              <m:e>
                                <m:r>
                                  <a:rPr lang="en-US" altLang="zh-CN" sz="1600">
                                    <a:solidFill>
                                      <a:schemeClr val="tx1">
                                        <a:lumMod val="65000"/>
                                        <a:lumOff val="35000"/>
                                      </a:schemeClr>
                                    </a:solidFill>
                                    <a:latin typeface="+mn-ea"/>
                                  </a:rPr>
                                  <m:t>𝐽</m:t>
                                </m:r>
                              </m:e>
                              <m:sub>
                                <m:r>
                                  <a:rPr lang="en-US" altLang="zh-CN" sz="1600">
                                    <a:solidFill>
                                      <a:schemeClr val="tx1">
                                        <a:lumMod val="65000"/>
                                        <a:lumOff val="35000"/>
                                      </a:schemeClr>
                                    </a:solidFill>
                                    <a:latin typeface="+mn-ea"/>
                                  </a:rPr>
                                  <m:t>𝜈</m:t>
                                </m:r>
                              </m:sub>
                            </m:sSub>
                            <m:r>
                              <a:rPr lang="en-US" altLang="zh-CN" sz="1600">
                                <a:solidFill>
                                  <a:schemeClr val="tx1">
                                    <a:lumMod val="65000"/>
                                    <a:lumOff val="35000"/>
                                  </a:schemeClr>
                                </a:solidFill>
                                <a:latin typeface="+mn-ea"/>
                              </a:rPr>
                              <m:t>(0)</m:t>
                            </m:r>
                          </m:e>
                        </m:d>
                        <m:r>
                          <a:rPr lang="en-US" altLang="zh-CN" sz="1600">
                            <a:solidFill>
                              <a:schemeClr val="tx1">
                                <a:lumMod val="65000"/>
                                <a:lumOff val="35000"/>
                              </a:schemeClr>
                            </a:solidFill>
                            <a:latin typeface="+mn-ea"/>
                          </a:rPr>
                          <m:t> </m:t>
                        </m:r>
                        <m:r>
                          <a:rPr lang="en-US" altLang="zh-CN" sz="1600">
                            <a:solidFill>
                              <a:schemeClr val="tx1">
                                <a:lumMod val="65000"/>
                                <a:lumOff val="35000"/>
                              </a:schemeClr>
                            </a:solidFill>
                            <a:latin typeface="+mn-ea"/>
                          </a:rPr>
                          <m:t>𝑑𝑡</m:t>
                        </m:r>
                      </m:e>
                    </m:nary>
                  </m:oMath>
                </a14:m>
                <a:endParaRPr lang="en-US" altLang="zh-CN" sz="1600" i="1" dirty="0">
                  <a:solidFill>
                    <a:schemeClr val="tx1">
                      <a:lumMod val="65000"/>
                      <a:lumOff val="35000"/>
                    </a:schemeClr>
                  </a:solidFill>
                  <a:latin typeface="+mn-ea"/>
                </a:endParaRPr>
              </a:p>
            </p:txBody>
          </p:sp>
        </mc:Choice>
        <mc:Fallback>
          <p:sp>
            <p:nvSpPr>
              <p:cNvPr id="6" name="矩形 5"/>
              <p:cNvSpPr>
                <a:spLocks noRot="1" noChangeAspect="1" noMove="1" noResize="1" noEditPoints="1" noAdjustHandles="1" noChangeArrowheads="1" noChangeShapeType="1" noTextEdit="1"/>
              </p:cNvSpPr>
              <p:nvPr/>
            </p:nvSpPr>
            <p:spPr>
              <a:xfrm>
                <a:off x="911225" y="1461980"/>
                <a:ext cx="7193779" cy="1569982"/>
              </a:xfrm>
              <a:prstGeom prst="rect">
                <a:avLst/>
              </a:prstGeom>
              <a:blipFill>
                <a:blip r:embed="rId3"/>
                <a:stretch>
                  <a:fillRect l="-423" b="-41245"/>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678353EC-A465-4DB1-A2CF-AD84D84261FF}"/>
              </a:ext>
            </a:extLst>
          </p:cNvPr>
          <p:cNvPicPr/>
          <p:nvPr/>
        </p:nvPicPr>
        <p:blipFill rotWithShape="1">
          <a:blip r:embed="rId4" cstate="print">
            <a:extLst>
              <a:ext uri="{28A0092B-C50C-407E-A947-70E740481C1C}">
                <a14:useLocalDpi xmlns:a14="http://schemas.microsoft.com/office/drawing/2010/main" val="0"/>
              </a:ext>
            </a:extLst>
          </a:blip>
          <a:srcRect l="2352" t="9409" b="7491"/>
          <a:stretch/>
        </p:blipFill>
        <p:spPr bwMode="auto">
          <a:xfrm>
            <a:off x="477293" y="3354052"/>
            <a:ext cx="7627711" cy="3346208"/>
          </a:xfrm>
          <a:prstGeom prst="rect">
            <a:avLst/>
          </a:prstGeom>
          <a:noFill/>
          <a:ln>
            <a:noFill/>
          </a:ln>
          <a:extLst>
            <a:ext uri="{53640926-AAD7-44D8-BBD7-CCE9431645EC}">
              <a14:shadowObscured xmlns:a14="http://schemas.microsoft.com/office/drawing/2010/main"/>
            </a:ext>
          </a:extLst>
        </p:spPr>
      </p:pic>
      <p:sp>
        <p:nvSpPr>
          <p:cNvPr id="13" name="矩形 12">
            <a:extLst>
              <a:ext uri="{FF2B5EF4-FFF2-40B4-BE49-F238E27FC236}">
                <a16:creationId xmlns:a16="http://schemas.microsoft.com/office/drawing/2014/main" id="{DDCFA944-DAE9-4ED5-91FC-E6AB63D5038C}"/>
              </a:ext>
            </a:extLst>
          </p:cNvPr>
          <p:cNvSpPr/>
          <p:nvPr/>
        </p:nvSpPr>
        <p:spPr>
          <a:xfrm>
            <a:off x="993305" y="985272"/>
            <a:ext cx="2140238" cy="369332"/>
          </a:xfrm>
          <a:prstGeom prst="rect">
            <a:avLst/>
          </a:prstGeom>
        </p:spPr>
        <p:txBody>
          <a:bodyPr wrap="square">
            <a:spAutoFit/>
          </a:bodyPr>
          <a:lstStyle/>
          <a:p>
            <a:pPr algn="ctr"/>
            <a:r>
              <a:rPr lang="en-US" altLang="zh-CN" dirty="0">
                <a:latin typeface="+mn-ea"/>
              </a:rPr>
              <a:t>Green Kubo</a:t>
            </a:r>
            <a:r>
              <a:rPr lang="zh-CN" altLang="en-US" dirty="0">
                <a:latin typeface="+mn-ea"/>
              </a:rPr>
              <a:t>方法</a:t>
            </a:r>
          </a:p>
        </p:txBody>
      </p:sp>
      <p:grpSp>
        <p:nvGrpSpPr>
          <p:cNvPr id="15" name="组合 14">
            <a:extLst>
              <a:ext uri="{FF2B5EF4-FFF2-40B4-BE49-F238E27FC236}">
                <a16:creationId xmlns:a16="http://schemas.microsoft.com/office/drawing/2014/main" id="{32145477-78F3-4576-92E9-AA5B37687CD6}"/>
              </a:ext>
            </a:extLst>
          </p:cNvPr>
          <p:cNvGrpSpPr/>
          <p:nvPr/>
        </p:nvGrpSpPr>
        <p:grpSpPr>
          <a:xfrm>
            <a:off x="911225" y="898396"/>
            <a:ext cx="2300757" cy="509896"/>
            <a:chOff x="888096" y="1000203"/>
            <a:chExt cx="4259825" cy="944066"/>
          </a:xfrm>
        </p:grpSpPr>
        <p:sp>
          <p:nvSpPr>
            <p:cNvPr id="16" name="矩形 15">
              <a:extLst>
                <a:ext uri="{FF2B5EF4-FFF2-40B4-BE49-F238E27FC236}">
                  <a16:creationId xmlns:a16="http://schemas.microsoft.com/office/drawing/2014/main" id="{00C7D28D-588A-405B-89A8-D7ADC213072D}"/>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a:extLst>
                <a:ext uri="{FF2B5EF4-FFF2-40B4-BE49-F238E27FC236}">
                  <a16:creationId xmlns:a16="http://schemas.microsoft.com/office/drawing/2014/main" id="{5D40859F-79BA-415B-96D4-F87774052159}"/>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椭圆 17">
              <a:extLst>
                <a:ext uri="{FF2B5EF4-FFF2-40B4-BE49-F238E27FC236}">
                  <a16:creationId xmlns:a16="http://schemas.microsoft.com/office/drawing/2014/main" id="{554493A6-BD1A-494F-97D9-A3F558700AFF}"/>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椭圆 18">
              <a:extLst>
                <a:ext uri="{FF2B5EF4-FFF2-40B4-BE49-F238E27FC236}">
                  <a16:creationId xmlns:a16="http://schemas.microsoft.com/office/drawing/2014/main" id="{1E7F3B0D-36F2-40AE-AB3B-99D0E46C9398}"/>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椭圆 19">
              <a:extLst>
                <a:ext uri="{FF2B5EF4-FFF2-40B4-BE49-F238E27FC236}">
                  <a16:creationId xmlns:a16="http://schemas.microsoft.com/office/drawing/2014/main" id="{97EE3379-A3AE-4B7D-8F8D-177E683D7277}"/>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Tree>
    <p:extLst>
      <p:ext uri="{BB962C8B-B14F-4D97-AF65-F5344CB8AC3E}">
        <p14:creationId xmlns:p14="http://schemas.microsoft.com/office/powerpoint/2010/main" val="3684174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73196" cy="307777"/>
          </a:xfrm>
          <a:prstGeom prst="rect">
            <a:avLst/>
          </a:prstGeom>
        </p:spPr>
        <p:txBody>
          <a:bodyPr wrap="none">
            <a:spAutoFit/>
          </a:bodyPr>
          <a:lstStyle/>
          <a:p>
            <a:r>
              <a:rPr lang="en-US" altLang="zh-CN" sz="1400" b="1" dirty="0">
                <a:latin typeface="+mn-ea"/>
              </a:rPr>
              <a:t>PART THREE </a:t>
            </a:r>
            <a:r>
              <a:rPr lang="zh-CN" altLang="en-US" sz="1400" b="1" dirty="0"/>
              <a:t>实验结果</a:t>
            </a:r>
          </a:p>
        </p:txBody>
      </p:sp>
      <p:sp>
        <p:nvSpPr>
          <p:cNvPr id="3" name="椭圆 2"/>
          <p:cNvSpPr/>
          <p:nvPr/>
        </p:nvSpPr>
        <p:spPr>
          <a:xfrm>
            <a:off x="200795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mc:AlternateContent xmlns:mc="http://schemas.openxmlformats.org/markup-compatibility/2006">
        <mc:Choice xmlns:a14="http://schemas.microsoft.com/office/drawing/2010/main" Requires="a14">
          <p:sp>
            <p:nvSpPr>
              <p:cNvPr id="6" name="矩形 5"/>
              <p:cNvSpPr/>
              <p:nvPr/>
            </p:nvSpPr>
            <p:spPr>
              <a:xfrm>
                <a:off x="911225" y="1461980"/>
                <a:ext cx="7193779" cy="1374094"/>
              </a:xfrm>
              <a:prstGeom prst="rect">
                <a:avLst/>
              </a:prstGeom>
            </p:spPr>
            <p:txBody>
              <a:bodyPr wrap="square">
                <a:spAutoFit/>
              </a:bodyPr>
              <a:lstStyle/>
              <a:p>
                <a:pPr>
                  <a:lnSpc>
                    <a:spcPct val="130000"/>
                  </a:lnSpc>
                </a:pPr>
                <a:r>
                  <a:rPr lang="zh-CN" altLang="zh-CN" sz="1600" dirty="0">
                    <a:solidFill>
                      <a:schemeClr val="tx1">
                        <a:lumMod val="65000"/>
                        <a:lumOff val="35000"/>
                      </a:schemeClr>
                    </a:solidFill>
                    <a:latin typeface="+mn-ea"/>
                  </a:rPr>
                  <a:t>热导率</a:t>
                </a:r>
                <a:r>
                  <a:rPr lang="zh-CN" altLang="en-US" sz="1600" dirty="0">
                    <a:solidFill>
                      <a:schemeClr val="tx1">
                        <a:lumMod val="65000"/>
                        <a:lumOff val="35000"/>
                      </a:schemeClr>
                    </a:solidFill>
                    <a:latin typeface="+mn-ea"/>
                  </a:rPr>
                  <a:t>：</a:t>
                </a:r>
                <a:endParaRPr lang="en-US" altLang="zh-CN" sz="1600" dirty="0">
                  <a:solidFill>
                    <a:schemeClr val="tx1">
                      <a:lumMod val="65000"/>
                      <a:lumOff val="35000"/>
                    </a:schemeClr>
                  </a:solidFill>
                  <a:latin typeface="+mn-ea"/>
                </a:endParaRPr>
              </a:p>
              <a:p>
                <a:pPr>
                  <a:lnSpc>
                    <a:spcPct val="130000"/>
                  </a:lnSpc>
                </a:pPr>
                <a:endParaRPr lang="en-US" altLang="zh-CN" sz="1600" dirty="0">
                  <a:solidFill>
                    <a:schemeClr val="tx1">
                      <a:lumMod val="65000"/>
                      <a:lumOff val="35000"/>
                    </a:schemeClr>
                  </a:solidFill>
                  <a:latin typeface="+mn-ea"/>
                </a:endParaRPr>
              </a:p>
              <a:p>
                <a:pPr>
                  <a:lnSpc>
                    <a:spcPct val="130000"/>
                  </a:lnSpc>
                </a:pPr>
                <a:r>
                  <a:rPr lang="zh-CN" altLang="en-US" sz="1600" dirty="0">
                    <a:solidFill>
                      <a:schemeClr val="tx1">
                        <a:lumMod val="65000"/>
                        <a:lumOff val="35000"/>
                      </a:schemeClr>
                    </a:solidFill>
                    <a:latin typeface="+mn-ea"/>
                  </a:rPr>
                  <a:t>蓝色</a:t>
                </a:r>
                <a14:m>
                  <m:oMath xmlns:m="http://schemas.openxmlformats.org/officeDocument/2006/math">
                    <m:r>
                      <a:rPr lang="zh-CN" altLang="en-US" sz="1600" i="1" dirty="0" smtClean="0">
                        <a:solidFill>
                          <a:schemeClr val="tx1">
                            <a:lumMod val="65000"/>
                            <a:lumOff val="35000"/>
                          </a:schemeClr>
                        </a:solidFill>
                        <a:latin typeface="+mn-ea"/>
                      </a:rPr>
                      <m:t>曲线</m:t>
                    </m:r>
                    <m:r>
                      <a:rPr lang="zh-CN" altLang="en-US" sz="1600" i="1" dirty="0">
                        <a:solidFill>
                          <a:schemeClr val="tx1">
                            <a:lumMod val="65000"/>
                            <a:lumOff val="35000"/>
                          </a:schemeClr>
                        </a:solidFill>
                        <a:latin typeface="+mn-ea"/>
                      </a:rPr>
                      <m:t>：</m:t>
                    </m:r>
                    <m:r>
                      <a:rPr lang="en-US" altLang="zh-CN" sz="1600">
                        <a:solidFill>
                          <a:schemeClr val="tx1">
                            <a:lumMod val="65000"/>
                            <a:lumOff val="35000"/>
                          </a:schemeClr>
                        </a:solidFill>
                        <a:latin typeface="+mn-ea"/>
                      </a:rPr>
                      <m:t>𝜅</m:t>
                    </m:r>
                    <m:r>
                      <a:rPr lang="en-US" altLang="zh-CN" sz="1600">
                        <a:solidFill>
                          <a:schemeClr val="tx1">
                            <a:lumMod val="65000"/>
                            <a:lumOff val="35000"/>
                          </a:schemeClr>
                        </a:solidFill>
                        <a:latin typeface="+mn-ea"/>
                      </a:rPr>
                      <m:t>=5.6±0.4</m:t>
                    </m:r>
                  </m:oMath>
                </a14:m>
                <a:endParaRPr lang="en-US" altLang="zh-CN" sz="1600" dirty="0">
                  <a:solidFill>
                    <a:schemeClr val="tx1">
                      <a:lumMod val="65000"/>
                      <a:lumOff val="35000"/>
                    </a:schemeClr>
                  </a:solidFill>
                  <a:latin typeface="+mn-ea"/>
                </a:endParaRPr>
              </a:p>
              <a:p>
                <a:pPr>
                  <a:lnSpc>
                    <a:spcPct val="130000"/>
                  </a:lnSpc>
                </a:pPr>
                <a:r>
                  <a:rPr lang="en-US" altLang="zh-CN" sz="1600" dirty="0">
                    <a:solidFill>
                      <a:schemeClr val="tx1">
                        <a:lumMod val="65000"/>
                        <a:lumOff val="35000"/>
                      </a:schemeClr>
                    </a:solidFill>
                    <a:latin typeface="+mn-ea"/>
                  </a:rPr>
                  <a:t>SI</a:t>
                </a:r>
                <a:r>
                  <a:rPr lang="zh-CN" altLang="zh-CN" sz="1600" dirty="0">
                    <a:solidFill>
                      <a:schemeClr val="tx1">
                        <a:lumMod val="65000"/>
                        <a:lumOff val="35000"/>
                      </a:schemeClr>
                    </a:solidFill>
                    <a:latin typeface="+mn-ea"/>
                  </a:rPr>
                  <a:t>单位</a:t>
                </a:r>
                <a:r>
                  <a:rPr lang="zh-CN" altLang="en-US" sz="1600" dirty="0">
                    <a:solidFill>
                      <a:schemeClr val="tx1">
                        <a:lumMod val="65000"/>
                        <a:lumOff val="35000"/>
                      </a:schemeClr>
                    </a:solidFill>
                    <a:latin typeface="+mn-ea"/>
                  </a:rPr>
                  <a:t>：</a:t>
                </a:r>
                <a14:m>
                  <m:oMath xmlns:m="http://schemas.openxmlformats.org/officeDocument/2006/math">
                    <m:r>
                      <a:rPr lang="en-US" altLang="zh-CN" sz="1600">
                        <a:solidFill>
                          <a:schemeClr val="tx1">
                            <a:lumMod val="65000"/>
                            <a:lumOff val="35000"/>
                          </a:schemeClr>
                        </a:solidFill>
                        <a:latin typeface="+mn-ea"/>
                      </a:rPr>
                      <m:t>𝜅</m:t>
                    </m:r>
                    <m:r>
                      <a:rPr lang="en-US" altLang="zh-CN" sz="1600">
                        <a:solidFill>
                          <a:schemeClr val="tx1">
                            <a:lumMod val="65000"/>
                            <a:lumOff val="35000"/>
                          </a:schemeClr>
                        </a:solidFill>
                        <a:latin typeface="+mn-ea"/>
                      </a:rPr>
                      <m:t>=(0.105±0.008)</m:t>
                    </m:r>
                    <m:r>
                      <m:rPr>
                        <m:sty m:val="p"/>
                      </m:rPr>
                      <a:rPr lang="en-US" altLang="zh-CN" sz="1600">
                        <a:solidFill>
                          <a:schemeClr val="tx1">
                            <a:lumMod val="65000"/>
                            <a:lumOff val="35000"/>
                          </a:schemeClr>
                        </a:solidFill>
                        <a:latin typeface="+mn-ea"/>
                      </a:rPr>
                      <m:t>W</m:t>
                    </m:r>
                    <m:r>
                      <a:rPr lang="en-US" altLang="zh-CN" sz="1600">
                        <a:solidFill>
                          <a:schemeClr val="tx1">
                            <a:lumMod val="65000"/>
                            <a:lumOff val="35000"/>
                          </a:schemeClr>
                        </a:solidFill>
                        <a:latin typeface="+mn-ea"/>
                      </a:rPr>
                      <m:t>/(</m:t>
                    </m:r>
                    <m:r>
                      <m:rPr>
                        <m:sty m:val="p"/>
                      </m:rPr>
                      <a:rPr lang="en-US" altLang="zh-CN" sz="1600">
                        <a:solidFill>
                          <a:schemeClr val="tx1">
                            <a:lumMod val="65000"/>
                            <a:lumOff val="35000"/>
                          </a:schemeClr>
                        </a:solidFill>
                        <a:latin typeface="+mn-ea"/>
                      </a:rPr>
                      <m:t>m</m:t>
                    </m:r>
                    <m:r>
                      <a:rPr lang="en-US" altLang="zh-CN" sz="1600">
                        <a:solidFill>
                          <a:schemeClr val="tx1">
                            <a:lumMod val="65000"/>
                            <a:lumOff val="35000"/>
                          </a:schemeClr>
                        </a:solidFill>
                        <a:latin typeface="+mn-ea"/>
                      </a:rPr>
                      <m:t>∙</m:t>
                    </m:r>
                    <m:r>
                      <m:rPr>
                        <m:sty m:val="p"/>
                      </m:rPr>
                      <a:rPr lang="en-US" altLang="zh-CN" sz="1600">
                        <a:solidFill>
                          <a:schemeClr val="tx1">
                            <a:lumMod val="65000"/>
                            <a:lumOff val="35000"/>
                          </a:schemeClr>
                        </a:solidFill>
                        <a:latin typeface="+mn-ea"/>
                      </a:rPr>
                      <m:t>K</m:t>
                    </m:r>
                    <m:r>
                      <a:rPr lang="en-US" altLang="zh-CN" sz="1600">
                        <a:solidFill>
                          <a:schemeClr val="tx1">
                            <a:lumMod val="65000"/>
                            <a:lumOff val="35000"/>
                          </a:schemeClr>
                        </a:solidFill>
                        <a:latin typeface="+mn-ea"/>
                      </a:rPr>
                      <m:t>)</m:t>
                    </m:r>
                  </m:oMath>
                </a14:m>
                <a:endParaRPr lang="en-US" altLang="zh-CN" sz="1600" dirty="0">
                  <a:solidFill>
                    <a:schemeClr val="tx1">
                      <a:lumMod val="65000"/>
                      <a:lumOff val="35000"/>
                    </a:schemeClr>
                  </a:solidFill>
                  <a:latin typeface="+mn-ea"/>
                </a:endParaRPr>
              </a:p>
            </p:txBody>
          </p:sp>
        </mc:Choice>
        <mc:Fallback>
          <p:sp>
            <p:nvSpPr>
              <p:cNvPr id="6" name="矩形 5"/>
              <p:cNvSpPr>
                <a:spLocks noRot="1" noChangeAspect="1" noMove="1" noResize="1" noEditPoints="1" noAdjustHandles="1" noChangeArrowheads="1" noChangeShapeType="1" noTextEdit="1"/>
              </p:cNvSpPr>
              <p:nvPr/>
            </p:nvSpPr>
            <p:spPr>
              <a:xfrm>
                <a:off x="911225" y="1461980"/>
                <a:ext cx="7193779" cy="1374094"/>
              </a:xfrm>
              <a:prstGeom prst="rect">
                <a:avLst/>
              </a:prstGeom>
              <a:blipFill>
                <a:blip r:embed="rId3"/>
                <a:stretch>
                  <a:fillRect l="-423" b="-2667"/>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678353EC-A465-4DB1-A2CF-AD84D84261FF}"/>
              </a:ext>
            </a:extLst>
          </p:cNvPr>
          <p:cNvPicPr/>
          <p:nvPr/>
        </p:nvPicPr>
        <p:blipFill rotWithShape="1">
          <a:blip r:embed="rId4" cstate="print">
            <a:extLst>
              <a:ext uri="{28A0092B-C50C-407E-A947-70E740481C1C}">
                <a14:useLocalDpi xmlns:a14="http://schemas.microsoft.com/office/drawing/2010/main" val="0"/>
              </a:ext>
            </a:extLst>
          </a:blip>
          <a:srcRect l="2352" t="9409" b="7491"/>
          <a:stretch/>
        </p:blipFill>
        <p:spPr bwMode="auto">
          <a:xfrm>
            <a:off x="477293" y="3354052"/>
            <a:ext cx="7627711" cy="3346208"/>
          </a:xfrm>
          <a:prstGeom prst="rect">
            <a:avLst/>
          </a:prstGeom>
          <a:noFill/>
          <a:ln>
            <a:noFill/>
          </a:ln>
          <a:extLst>
            <a:ext uri="{53640926-AAD7-44D8-BBD7-CCE9431645EC}">
              <a14:shadowObscured xmlns:a14="http://schemas.microsoft.com/office/drawing/2010/main"/>
            </a:ext>
          </a:extLst>
        </p:spPr>
      </p:pic>
      <p:sp>
        <p:nvSpPr>
          <p:cNvPr id="13" name="矩形 12">
            <a:extLst>
              <a:ext uri="{FF2B5EF4-FFF2-40B4-BE49-F238E27FC236}">
                <a16:creationId xmlns:a16="http://schemas.microsoft.com/office/drawing/2014/main" id="{C371F6BA-9E35-4685-9697-F558C158FF25}"/>
              </a:ext>
            </a:extLst>
          </p:cNvPr>
          <p:cNvSpPr/>
          <p:nvPr/>
        </p:nvSpPr>
        <p:spPr>
          <a:xfrm>
            <a:off x="993305" y="985272"/>
            <a:ext cx="2140238" cy="369332"/>
          </a:xfrm>
          <a:prstGeom prst="rect">
            <a:avLst/>
          </a:prstGeom>
        </p:spPr>
        <p:txBody>
          <a:bodyPr wrap="square">
            <a:spAutoFit/>
          </a:bodyPr>
          <a:lstStyle/>
          <a:p>
            <a:pPr algn="ctr"/>
            <a:r>
              <a:rPr lang="en-US" altLang="zh-CN" dirty="0">
                <a:latin typeface="+mn-ea"/>
              </a:rPr>
              <a:t>Green Kubo</a:t>
            </a:r>
            <a:r>
              <a:rPr lang="zh-CN" altLang="en-US" dirty="0">
                <a:latin typeface="+mn-ea"/>
              </a:rPr>
              <a:t>方法</a:t>
            </a:r>
          </a:p>
        </p:txBody>
      </p:sp>
      <p:grpSp>
        <p:nvGrpSpPr>
          <p:cNvPr id="15" name="组合 14">
            <a:extLst>
              <a:ext uri="{FF2B5EF4-FFF2-40B4-BE49-F238E27FC236}">
                <a16:creationId xmlns:a16="http://schemas.microsoft.com/office/drawing/2014/main" id="{11FB8725-6107-49CD-8DCA-4544FCE247E4}"/>
              </a:ext>
            </a:extLst>
          </p:cNvPr>
          <p:cNvGrpSpPr/>
          <p:nvPr/>
        </p:nvGrpSpPr>
        <p:grpSpPr>
          <a:xfrm>
            <a:off x="911225" y="898396"/>
            <a:ext cx="2300757" cy="509896"/>
            <a:chOff x="888096" y="1000203"/>
            <a:chExt cx="4259825" cy="944066"/>
          </a:xfrm>
        </p:grpSpPr>
        <p:sp>
          <p:nvSpPr>
            <p:cNvPr id="16" name="矩形 15">
              <a:extLst>
                <a:ext uri="{FF2B5EF4-FFF2-40B4-BE49-F238E27FC236}">
                  <a16:creationId xmlns:a16="http://schemas.microsoft.com/office/drawing/2014/main" id="{4C271183-9EAA-47CA-BF45-D38BBC165A11}"/>
                </a:ext>
              </a:extLst>
            </p:cNvPr>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a:extLst>
                <a:ext uri="{FF2B5EF4-FFF2-40B4-BE49-F238E27FC236}">
                  <a16:creationId xmlns:a16="http://schemas.microsoft.com/office/drawing/2014/main" id="{B06E25E8-85A5-41A5-92AE-5A977F22A2C3}"/>
                </a:ext>
              </a:extLst>
            </p:cNvPr>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椭圆 17">
              <a:extLst>
                <a:ext uri="{FF2B5EF4-FFF2-40B4-BE49-F238E27FC236}">
                  <a16:creationId xmlns:a16="http://schemas.microsoft.com/office/drawing/2014/main" id="{C10EB271-DB4E-4AEE-84C5-070923851BE3}"/>
                </a:ext>
              </a:extLst>
            </p:cNvPr>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椭圆 18">
              <a:extLst>
                <a:ext uri="{FF2B5EF4-FFF2-40B4-BE49-F238E27FC236}">
                  <a16:creationId xmlns:a16="http://schemas.microsoft.com/office/drawing/2014/main" id="{5211114E-300A-4A12-BA8A-BC8730362521}"/>
                </a:ext>
              </a:extLst>
            </p:cNvPr>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椭圆 19">
              <a:extLst>
                <a:ext uri="{FF2B5EF4-FFF2-40B4-BE49-F238E27FC236}">
                  <a16:creationId xmlns:a16="http://schemas.microsoft.com/office/drawing/2014/main" id="{89ED8CEE-47B2-48F5-AEE4-624EC8DDF321}"/>
                </a:ext>
              </a:extLst>
            </p:cNvPr>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Tree>
    <p:extLst>
      <p:ext uri="{BB962C8B-B14F-4D97-AF65-F5344CB8AC3E}">
        <p14:creationId xmlns:p14="http://schemas.microsoft.com/office/powerpoint/2010/main" val="395697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174726" y="2413685"/>
            <a:ext cx="1723549" cy="1384995"/>
          </a:xfrm>
          <a:prstGeom prst="rect">
            <a:avLst/>
          </a:prstGeom>
        </p:spPr>
        <p:txBody>
          <a:bodyPr wrap="none">
            <a:spAutoFit/>
          </a:bodyPr>
          <a:lstStyle/>
          <a:p>
            <a:pPr algn="ctr"/>
            <a:r>
              <a:rPr lang="zh-CN" altLang="en-US" sz="6000" dirty="0">
                <a:latin typeface="+mj-lt"/>
              </a:rPr>
              <a:t>目录</a:t>
            </a:r>
            <a:endParaRPr lang="en-US" altLang="zh-CN" sz="6000" dirty="0">
              <a:latin typeface="+mj-lt"/>
            </a:endParaRPr>
          </a:p>
          <a:p>
            <a:pPr algn="ctr"/>
            <a:r>
              <a:rPr lang="en-US" altLang="zh-CN" sz="2400" dirty="0">
                <a:latin typeface="+mn-ea"/>
              </a:rPr>
              <a:t>CONTENT</a:t>
            </a:r>
          </a:p>
        </p:txBody>
      </p:sp>
      <p:sp>
        <p:nvSpPr>
          <p:cNvPr id="16" name="文本框 15"/>
          <p:cNvSpPr txBox="1"/>
          <p:nvPr/>
        </p:nvSpPr>
        <p:spPr>
          <a:xfrm>
            <a:off x="726712" y="4550992"/>
            <a:ext cx="1461198" cy="417358"/>
          </a:xfrm>
          <a:prstGeom prst="rect">
            <a:avLst/>
          </a:prstGeom>
          <a:noFill/>
        </p:spPr>
        <p:txBody>
          <a:bodyPr wrap="square" rtlCol="0">
            <a:spAutoFit/>
          </a:bodyPr>
          <a:lstStyle/>
          <a:p>
            <a:pPr algn="ctr" defTabSz="609585">
              <a:lnSpc>
                <a:spcPct val="130000"/>
              </a:lnSpc>
            </a:pPr>
            <a:r>
              <a:rPr lang="en-US" altLang="zh-CN" dirty="0">
                <a:latin typeface="+mn-ea"/>
              </a:rPr>
              <a:t>PART</a:t>
            </a:r>
            <a:r>
              <a:rPr lang="zh-CN" altLang="en-US" dirty="0">
                <a:latin typeface="+mn-ea"/>
              </a:rPr>
              <a:t> </a:t>
            </a:r>
            <a:r>
              <a:rPr lang="en-US" altLang="zh-CN" dirty="0">
                <a:latin typeface="+mn-ea"/>
              </a:rPr>
              <a:t>ONE</a:t>
            </a:r>
            <a:endParaRPr lang="zh-CN" altLang="en-US" dirty="0">
              <a:latin typeface="+mn-ea"/>
            </a:endParaRPr>
          </a:p>
        </p:txBody>
      </p:sp>
      <p:sp>
        <p:nvSpPr>
          <p:cNvPr id="17" name="文本框 16"/>
          <p:cNvSpPr txBox="1"/>
          <p:nvPr/>
        </p:nvSpPr>
        <p:spPr>
          <a:xfrm>
            <a:off x="2485256" y="4550992"/>
            <a:ext cx="1587032" cy="417358"/>
          </a:xfrm>
          <a:prstGeom prst="rect">
            <a:avLst/>
          </a:prstGeom>
          <a:noFill/>
        </p:spPr>
        <p:txBody>
          <a:bodyPr wrap="square" rtlCol="0">
            <a:spAutoFit/>
          </a:bodyPr>
          <a:lstStyle/>
          <a:p>
            <a:pPr algn="ctr" defTabSz="609585">
              <a:lnSpc>
                <a:spcPct val="130000"/>
              </a:lnSpc>
            </a:pPr>
            <a:r>
              <a:rPr lang="en-US" altLang="zh-CN" dirty="0">
                <a:latin typeface="+mn-ea"/>
              </a:rPr>
              <a:t>PART</a:t>
            </a:r>
            <a:r>
              <a:rPr lang="zh-CN" altLang="en-US" dirty="0">
                <a:latin typeface="+mn-ea"/>
              </a:rPr>
              <a:t> </a:t>
            </a:r>
            <a:r>
              <a:rPr lang="en-US" altLang="zh-CN" dirty="0">
                <a:latin typeface="+mn-ea"/>
              </a:rPr>
              <a:t>TWO</a:t>
            </a:r>
            <a:endParaRPr lang="zh-CN" altLang="en-US" dirty="0">
              <a:latin typeface="+mn-ea"/>
            </a:endParaRPr>
          </a:p>
        </p:txBody>
      </p:sp>
      <p:sp>
        <p:nvSpPr>
          <p:cNvPr id="18" name="文本框 17"/>
          <p:cNvSpPr txBox="1"/>
          <p:nvPr/>
        </p:nvSpPr>
        <p:spPr>
          <a:xfrm>
            <a:off x="4309062" y="4550992"/>
            <a:ext cx="1712161" cy="417358"/>
          </a:xfrm>
          <a:prstGeom prst="rect">
            <a:avLst/>
          </a:prstGeom>
          <a:noFill/>
        </p:spPr>
        <p:txBody>
          <a:bodyPr wrap="square" rtlCol="0">
            <a:spAutoFit/>
          </a:bodyPr>
          <a:lstStyle/>
          <a:p>
            <a:pPr algn="ctr" defTabSz="609585">
              <a:lnSpc>
                <a:spcPct val="130000"/>
              </a:lnSpc>
            </a:pPr>
            <a:r>
              <a:rPr lang="en-US" altLang="zh-CN" dirty="0">
                <a:latin typeface="+mn-ea"/>
              </a:rPr>
              <a:t>PART</a:t>
            </a:r>
            <a:r>
              <a:rPr lang="zh-CN" altLang="en-US" dirty="0">
                <a:latin typeface="+mn-ea"/>
              </a:rPr>
              <a:t> </a:t>
            </a:r>
            <a:r>
              <a:rPr lang="en-US" altLang="zh-CN" dirty="0">
                <a:latin typeface="+mn-ea"/>
              </a:rPr>
              <a:t>THREE</a:t>
            </a:r>
            <a:endParaRPr lang="zh-CN" altLang="en-US" dirty="0">
              <a:latin typeface="+mn-ea"/>
            </a:endParaRPr>
          </a:p>
        </p:txBody>
      </p:sp>
      <p:sp>
        <p:nvSpPr>
          <p:cNvPr id="19" name="文本框 18"/>
          <p:cNvSpPr txBox="1"/>
          <p:nvPr/>
        </p:nvSpPr>
        <p:spPr>
          <a:xfrm>
            <a:off x="6343139" y="4550992"/>
            <a:ext cx="1461197" cy="452432"/>
          </a:xfrm>
          <a:prstGeom prst="rect">
            <a:avLst/>
          </a:prstGeom>
          <a:noFill/>
        </p:spPr>
        <p:txBody>
          <a:bodyPr wrap="square" rtlCol="0">
            <a:spAutoFit/>
          </a:bodyPr>
          <a:lstStyle/>
          <a:p>
            <a:pPr algn="ctr" defTabSz="609585">
              <a:lnSpc>
                <a:spcPct val="130000"/>
              </a:lnSpc>
            </a:pPr>
            <a:r>
              <a:rPr lang="en-US" altLang="zh-CN" dirty="0">
                <a:latin typeface="+mn-ea"/>
              </a:rPr>
              <a:t>PART</a:t>
            </a:r>
            <a:r>
              <a:rPr lang="zh-CN" altLang="en-US" dirty="0">
                <a:latin typeface="+mn-ea"/>
              </a:rPr>
              <a:t> </a:t>
            </a:r>
            <a:r>
              <a:rPr lang="en-US" altLang="zh-CN" dirty="0">
                <a:latin typeface="+mn-ea"/>
              </a:rPr>
              <a:t>FOUR</a:t>
            </a:r>
            <a:endParaRPr kumimoji="1" lang="zh-CN" altLang="en-US" dirty="0">
              <a:latin typeface="+mn-ea"/>
            </a:endParaRPr>
          </a:p>
        </p:txBody>
      </p:sp>
      <p:sp>
        <p:nvSpPr>
          <p:cNvPr id="20" name="文本框 19"/>
          <p:cNvSpPr txBox="1"/>
          <p:nvPr/>
        </p:nvSpPr>
        <p:spPr>
          <a:xfrm>
            <a:off x="8262732" y="4550992"/>
            <a:ext cx="1331849" cy="452432"/>
          </a:xfrm>
          <a:prstGeom prst="rect">
            <a:avLst/>
          </a:prstGeom>
          <a:noFill/>
        </p:spPr>
        <p:txBody>
          <a:bodyPr wrap="square" rtlCol="0">
            <a:spAutoFit/>
          </a:bodyPr>
          <a:lstStyle/>
          <a:p>
            <a:pPr algn="ctr" defTabSz="609585">
              <a:lnSpc>
                <a:spcPct val="130000"/>
              </a:lnSpc>
            </a:pPr>
            <a:r>
              <a:rPr lang="en-US" altLang="zh-CN" dirty="0">
                <a:latin typeface="+mn-ea"/>
              </a:rPr>
              <a:t>PART</a:t>
            </a:r>
            <a:r>
              <a:rPr lang="zh-CN" altLang="en-US" dirty="0">
                <a:latin typeface="+mn-ea"/>
              </a:rPr>
              <a:t> </a:t>
            </a:r>
            <a:r>
              <a:rPr lang="en-US" altLang="zh-CN" dirty="0">
                <a:latin typeface="+mn-ea"/>
              </a:rPr>
              <a:t>FIVE</a:t>
            </a:r>
            <a:endParaRPr kumimoji="1" lang="zh-CN" altLang="en-US" dirty="0">
              <a:latin typeface="+mn-ea"/>
            </a:endParaRPr>
          </a:p>
        </p:txBody>
      </p:sp>
      <p:sp>
        <p:nvSpPr>
          <p:cNvPr id="21" name="文本框 20"/>
          <p:cNvSpPr txBox="1"/>
          <p:nvPr/>
        </p:nvSpPr>
        <p:spPr>
          <a:xfrm>
            <a:off x="10125106" y="4550992"/>
            <a:ext cx="1221273" cy="417358"/>
          </a:xfrm>
          <a:prstGeom prst="rect">
            <a:avLst/>
          </a:prstGeom>
          <a:noFill/>
        </p:spPr>
        <p:txBody>
          <a:bodyPr wrap="square" rtlCol="0">
            <a:spAutoFit/>
          </a:bodyPr>
          <a:lstStyle/>
          <a:p>
            <a:pPr algn="ctr" defTabSz="609585">
              <a:lnSpc>
                <a:spcPct val="130000"/>
              </a:lnSpc>
            </a:pPr>
            <a:r>
              <a:rPr lang="en-US" altLang="zh-CN" dirty="0">
                <a:latin typeface="+mn-ea"/>
              </a:rPr>
              <a:t>PART</a:t>
            </a:r>
            <a:r>
              <a:rPr lang="zh-CN" altLang="en-US" dirty="0">
                <a:latin typeface="+mn-ea"/>
              </a:rPr>
              <a:t> </a:t>
            </a:r>
            <a:r>
              <a:rPr lang="en-US" altLang="zh-CN" dirty="0">
                <a:latin typeface="+mn-ea"/>
              </a:rPr>
              <a:t>SIX</a:t>
            </a:r>
            <a:endParaRPr kumimoji="1" lang="zh-CN" altLang="en-US" dirty="0">
              <a:latin typeface="+mn-ea"/>
            </a:endParaRPr>
          </a:p>
        </p:txBody>
      </p:sp>
      <p:sp>
        <p:nvSpPr>
          <p:cNvPr id="22" name="文本框 21"/>
          <p:cNvSpPr txBox="1"/>
          <p:nvPr/>
        </p:nvSpPr>
        <p:spPr>
          <a:xfrm>
            <a:off x="581412" y="4086235"/>
            <a:ext cx="1751798" cy="597087"/>
          </a:xfrm>
          <a:prstGeom prst="rect">
            <a:avLst/>
          </a:prstGeom>
          <a:noFill/>
        </p:spPr>
        <p:txBody>
          <a:bodyPr wrap="square" rtlCol="0">
            <a:spAutoFit/>
          </a:bodyPr>
          <a:lstStyle/>
          <a:p>
            <a:pPr algn="ctr" defTabSz="609585">
              <a:lnSpc>
                <a:spcPct val="130000"/>
              </a:lnSpc>
            </a:pPr>
            <a:r>
              <a:rPr lang="zh-CN" altLang="en-US" sz="2800" b="1" dirty="0">
                <a:latin typeface="+mj-lt"/>
                <a:ea typeface="微软雅黑" charset="0"/>
              </a:rPr>
              <a:t>引言</a:t>
            </a:r>
          </a:p>
        </p:txBody>
      </p:sp>
      <p:sp>
        <p:nvSpPr>
          <p:cNvPr id="23" name="文本框 22"/>
          <p:cNvSpPr txBox="1"/>
          <p:nvPr/>
        </p:nvSpPr>
        <p:spPr>
          <a:xfrm>
            <a:off x="2380859" y="4086235"/>
            <a:ext cx="1751798" cy="597087"/>
          </a:xfrm>
          <a:prstGeom prst="rect">
            <a:avLst/>
          </a:prstGeom>
          <a:noFill/>
        </p:spPr>
        <p:txBody>
          <a:bodyPr wrap="square" rtlCol="0">
            <a:spAutoFit/>
          </a:bodyPr>
          <a:lstStyle/>
          <a:p>
            <a:pPr algn="ctr" defTabSz="609585">
              <a:lnSpc>
                <a:spcPct val="130000"/>
              </a:lnSpc>
            </a:pPr>
            <a:r>
              <a:rPr lang="zh-CN" altLang="en-US" sz="2800" b="1" dirty="0">
                <a:latin typeface="+mj-lt"/>
                <a:ea typeface="微软雅黑" charset="0"/>
              </a:rPr>
              <a:t>实验原理</a:t>
            </a:r>
          </a:p>
        </p:txBody>
      </p:sp>
      <p:sp>
        <p:nvSpPr>
          <p:cNvPr id="24" name="文本框 23"/>
          <p:cNvSpPr txBox="1"/>
          <p:nvPr/>
        </p:nvSpPr>
        <p:spPr>
          <a:xfrm>
            <a:off x="4284703" y="4086235"/>
            <a:ext cx="1751798" cy="597087"/>
          </a:xfrm>
          <a:prstGeom prst="rect">
            <a:avLst/>
          </a:prstGeom>
          <a:noFill/>
        </p:spPr>
        <p:txBody>
          <a:bodyPr wrap="square" rtlCol="0">
            <a:spAutoFit/>
          </a:bodyPr>
          <a:lstStyle/>
          <a:p>
            <a:pPr algn="ctr" defTabSz="609585">
              <a:lnSpc>
                <a:spcPct val="130000"/>
              </a:lnSpc>
            </a:pPr>
            <a:r>
              <a:rPr lang="zh-CN" altLang="en-US" sz="2800" b="1" dirty="0">
                <a:latin typeface="+mj-lt"/>
                <a:ea typeface="微软雅黑" charset="0"/>
              </a:rPr>
              <a:t>实验结果</a:t>
            </a:r>
          </a:p>
        </p:txBody>
      </p:sp>
      <p:sp>
        <p:nvSpPr>
          <p:cNvPr id="25" name="文本框 24"/>
          <p:cNvSpPr txBox="1"/>
          <p:nvPr/>
        </p:nvSpPr>
        <p:spPr>
          <a:xfrm>
            <a:off x="6131799" y="4086235"/>
            <a:ext cx="1751798" cy="652486"/>
          </a:xfrm>
          <a:prstGeom prst="rect">
            <a:avLst/>
          </a:prstGeom>
          <a:noFill/>
        </p:spPr>
        <p:txBody>
          <a:bodyPr wrap="square" rtlCol="0">
            <a:spAutoFit/>
          </a:bodyPr>
          <a:lstStyle/>
          <a:p>
            <a:pPr algn="ctr" defTabSz="609585">
              <a:lnSpc>
                <a:spcPct val="130000"/>
              </a:lnSpc>
            </a:pPr>
            <a:r>
              <a:rPr lang="zh-CN" altLang="en-US" sz="2800" b="1" dirty="0">
                <a:latin typeface="+mj-lt"/>
                <a:ea typeface="微软雅黑" charset="0"/>
              </a:rPr>
              <a:t>分析讨论</a:t>
            </a:r>
            <a:endParaRPr kumimoji="1" lang="zh-CN" altLang="en-US" sz="2800" b="1" dirty="0">
              <a:latin typeface="+mj-lt"/>
              <a:ea typeface="微软雅黑" charset="0"/>
            </a:endParaRPr>
          </a:p>
        </p:txBody>
      </p:sp>
      <p:sp>
        <p:nvSpPr>
          <p:cNvPr id="26" name="文本框 25"/>
          <p:cNvSpPr txBox="1"/>
          <p:nvPr/>
        </p:nvSpPr>
        <p:spPr>
          <a:xfrm>
            <a:off x="7994173" y="4086235"/>
            <a:ext cx="1751798" cy="652486"/>
          </a:xfrm>
          <a:prstGeom prst="rect">
            <a:avLst/>
          </a:prstGeom>
          <a:noFill/>
        </p:spPr>
        <p:txBody>
          <a:bodyPr wrap="square" rtlCol="0">
            <a:spAutoFit/>
          </a:bodyPr>
          <a:lstStyle/>
          <a:p>
            <a:pPr algn="ctr" defTabSz="609585">
              <a:lnSpc>
                <a:spcPct val="130000"/>
              </a:lnSpc>
            </a:pPr>
            <a:r>
              <a:rPr lang="zh-CN" altLang="en-US" sz="2800" b="1" dirty="0">
                <a:latin typeface="+mj-lt"/>
                <a:ea typeface="微软雅黑" charset="0"/>
              </a:rPr>
              <a:t>主要结论</a:t>
            </a:r>
            <a:endParaRPr kumimoji="1" lang="zh-CN" altLang="en-US" sz="2800" b="1" dirty="0">
              <a:latin typeface="+mj-lt"/>
              <a:ea typeface="微软雅黑" charset="0"/>
            </a:endParaRPr>
          </a:p>
        </p:txBody>
      </p:sp>
      <p:sp>
        <p:nvSpPr>
          <p:cNvPr id="27" name="文本框 26"/>
          <p:cNvSpPr txBox="1"/>
          <p:nvPr/>
        </p:nvSpPr>
        <p:spPr>
          <a:xfrm>
            <a:off x="9856547" y="4058535"/>
            <a:ext cx="1751798" cy="652486"/>
          </a:xfrm>
          <a:prstGeom prst="rect">
            <a:avLst/>
          </a:prstGeom>
          <a:noFill/>
        </p:spPr>
        <p:txBody>
          <a:bodyPr wrap="square" rtlCol="0">
            <a:spAutoFit/>
          </a:bodyPr>
          <a:lstStyle/>
          <a:p>
            <a:pPr algn="ctr" defTabSz="609585">
              <a:lnSpc>
                <a:spcPct val="130000"/>
              </a:lnSpc>
            </a:pPr>
            <a:r>
              <a:rPr lang="zh-CN" altLang="en-US" sz="2800" b="1" dirty="0">
                <a:latin typeface="+mj-lt"/>
                <a:ea typeface="微软雅黑" charset="0"/>
              </a:rPr>
              <a:t>参考文献</a:t>
            </a:r>
            <a:endParaRPr kumimoji="1" lang="zh-CN" altLang="en-US" sz="2800" b="1" dirty="0">
              <a:latin typeface="+mj-lt"/>
              <a:ea typeface="微软雅黑" charset="0"/>
            </a:endParaRPr>
          </a:p>
        </p:txBody>
      </p:sp>
      <p:sp>
        <p:nvSpPr>
          <p:cNvPr id="30" name="矩形 29"/>
          <p:cNvSpPr/>
          <p:nvPr/>
        </p:nvSpPr>
        <p:spPr>
          <a:xfrm>
            <a:off x="661823" y="5026276"/>
            <a:ext cx="1638300"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矩形 30"/>
          <p:cNvSpPr/>
          <p:nvPr/>
        </p:nvSpPr>
        <p:spPr>
          <a:xfrm>
            <a:off x="2522373" y="5026276"/>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矩形 31"/>
          <p:cNvSpPr/>
          <p:nvPr/>
        </p:nvSpPr>
        <p:spPr>
          <a:xfrm>
            <a:off x="4382923" y="5026276"/>
            <a:ext cx="1638300"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矩形 32"/>
          <p:cNvSpPr/>
          <p:nvPr/>
        </p:nvSpPr>
        <p:spPr>
          <a:xfrm>
            <a:off x="6245297" y="5026276"/>
            <a:ext cx="1638300"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矩形 33"/>
          <p:cNvSpPr/>
          <p:nvPr/>
        </p:nvSpPr>
        <p:spPr>
          <a:xfrm>
            <a:off x="8107671" y="5026276"/>
            <a:ext cx="1638300"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矩形 34"/>
          <p:cNvSpPr/>
          <p:nvPr/>
        </p:nvSpPr>
        <p:spPr>
          <a:xfrm>
            <a:off x="9970045" y="5026276"/>
            <a:ext cx="1638300" cy="11334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2361660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969999" y="985272"/>
            <a:ext cx="2723824" cy="369332"/>
          </a:xfrm>
          <a:prstGeom prst="rect">
            <a:avLst/>
          </a:prstGeom>
        </p:spPr>
        <p:txBody>
          <a:bodyPr wrap="none">
            <a:spAutoFit/>
          </a:bodyPr>
          <a:lstStyle/>
          <a:p>
            <a:pPr algn="ctr"/>
            <a:r>
              <a:rPr lang="zh-CN" altLang="en-US" dirty="0"/>
              <a:t>体系温度对热导率的影响</a:t>
            </a:r>
          </a:p>
        </p:txBody>
      </p:sp>
      <mc:AlternateContent xmlns:mc="http://schemas.openxmlformats.org/markup-compatibility/2006">
        <mc:Choice xmlns:a14="http://schemas.microsoft.com/office/drawing/2010/main" Requires="a14">
          <p:sp>
            <p:nvSpPr>
              <p:cNvPr id="13" name="矩形 12"/>
              <p:cNvSpPr/>
              <p:nvPr/>
            </p:nvSpPr>
            <p:spPr>
              <a:xfrm>
                <a:off x="3906021" y="1461980"/>
                <a:ext cx="7193779" cy="1661609"/>
              </a:xfrm>
              <a:prstGeom prst="rect">
                <a:avLst/>
              </a:prstGeom>
            </p:spPr>
            <p:txBody>
              <a:bodyPr wrap="square">
                <a:spAutoFit/>
              </a:bodyPr>
              <a:lstStyle/>
              <a:p>
                <a:pPr>
                  <a:lnSpc>
                    <a:spcPct val="130000"/>
                  </a:lnSpc>
                </a:pPr>
                <a:r>
                  <a:rPr lang="en-US" altLang="zh-CN" sz="1600" dirty="0">
                    <a:solidFill>
                      <a:schemeClr val="tx1">
                        <a:lumMod val="65000"/>
                        <a:lumOff val="35000"/>
                      </a:schemeClr>
                    </a:solidFill>
                    <a:latin typeface="+mn-ea"/>
                  </a:rPr>
                  <a:t>Green Kubo</a:t>
                </a:r>
                <a:r>
                  <a:rPr lang="zh-CN" altLang="en-US" sz="1600" dirty="0">
                    <a:solidFill>
                      <a:schemeClr val="tx1">
                        <a:lumMod val="65000"/>
                        <a:lumOff val="35000"/>
                      </a:schemeClr>
                    </a:solidFill>
                    <a:latin typeface="+mn-ea"/>
                  </a:rPr>
                  <a:t>方法</a:t>
                </a:r>
                <a:r>
                  <a:rPr lang="en-US" altLang="zh-CN" sz="1600" dirty="0">
                    <a:solidFill>
                      <a:schemeClr val="tx1">
                        <a:lumMod val="65000"/>
                        <a:lumOff val="35000"/>
                      </a:schemeClr>
                    </a:solidFill>
                    <a:latin typeface="+mn-ea"/>
                  </a:rPr>
                  <a:t>——</a:t>
                </a:r>
                <a:r>
                  <a:rPr lang="zh-CN" altLang="en-US" sz="1600" dirty="0">
                    <a:solidFill>
                      <a:schemeClr val="tx1">
                        <a:lumMod val="65000"/>
                        <a:lumOff val="35000"/>
                      </a:schemeClr>
                    </a:solidFill>
                    <a:latin typeface="+mn-ea"/>
                  </a:rPr>
                  <a:t>不需要建立温度梯度</a:t>
                </a:r>
                <a:endParaRPr lang="en-US" altLang="zh-CN" sz="1600" dirty="0">
                  <a:solidFill>
                    <a:schemeClr val="tx1">
                      <a:lumMod val="65000"/>
                      <a:lumOff val="35000"/>
                    </a:schemeClr>
                  </a:solidFill>
                  <a:latin typeface="+mn-ea"/>
                </a:endParaRPr>
              </a:p>
              <a:p>
                <a:pPr>
                  <a:lnSpc>
                    <a:spcPct val="130000"/>
                  </a:lnSpc>
                </a:pPr>
                <a:endParaRPr lang="en-US" altLang="zh-CN" sz="1600" dirty="0">
                  <a:solidFill>
                    <a:schemeClr val="tx1">
                      <a:lumMod val="65000"/>
                      <a:lumOff val="35000"/>
                    </a:schemeClr>
                  </a:solidFill>
                  <a:latin typeface="+mn-ea"/>
                </a:endParaRPr>
              </a:p>
              <a:p>
                <a:pPr>
                  <a:lnSpc>
                    <a:spcPct val="130000"/>
                  </a:lnSpc>
                </a:pPr>
                <a:r>
                  <a:rPr lang="zh-CN" altLang="en-US" sz="1600" dirty="0">
                    <a:solidFill>
                      <a:schemeClr val="tx1">
                        <a:lumMod val="65000"/>
                        <a:lumOff val="35000"/>
                      </a:schemeClr>
                    </a:solidFill>
                    <a:latin typeface="+mn-ea"/>
                  </a:rPr>
                  <a:t>晶格常数</a:t>
                </a:r>
                <a14:m>
                  <m:oMath xmlns:m="http://schemas.openxmlformats.org/officeDocument/2006/math">
                    <m:r>
                      <a:rPr lang="zh-CN" altLang="en-US" sz="1600" i="1">
                        <a:solidFill>
                          <a:schemeClr val="tx1">
                            <a:lumMod val="65000"/>
                            <a:lumOff val="35000"/>
                          </a:schemeClr>
                        </a:solidFill>
                        <a:latin typeface="+mn-ea"/>
                      </a:rPr>
                      <m:t>：</m:t>
                    </m:r>
                    <m:sSup>
                      <m:sSupPr>
                        <m:ctrlPr>
                          <a:rPr lang="zh-CN" altLang="zh-CN" sz="1600" i="1">
                            <a:solidFill>
                              <a:schemeClr val="tx1">
                                <a:lumMod val="65000"/>
                                <a:lumOff val="35000"/>
                              </a:schemeClr>
                            </a:solidFill>
                            <a:latin typeface="+mn-ea"/>
                          </a:rPr>
                        </m:ctrlPr>
                      </m:sSupPr>
                      <m:e>
                        <m:r>
                          <a:rPr lang="en-US" altLang="zh-CN" sz="1600">
                            <a:solidFill>
                              <a:schemeClr val="tx1">
                                <a:lumMod val="65000"/>
                                <a:lumOff val="35000"/>
                              </a:schemeClr>
                            </a:solidFill>
                            <a:latin typeface="+mn-ea"/>
                          </a:rPr>
                          <m:t>𝜌</m:t>
                        </m:r>
                      </m:e>
                      <m:sup>
                        <m:r>
                          <a:rPr lang="en-US" altLang="zh-CN" sz="1600">
                            <a:solidFill>
                              <a:schemeClr val="tx1">
                                <a:lumMod val="65000"/>
                                <a:lumOff val="35000"/>
                              </a:schemeClr>
                            </a:solidFill>
                            <a:latin typeface="+mn-ea"/>
                          </a:rPr>
                          <m:t>∗</m:t>
                        </m:r>
                      </m:sup>
                    </m:sSup>
                    <m:r>
                      <a:rPr lang="en-US" altLang="zh-CN" sz="1600">
                        <a:solidFill>
                          <a:schemeClr val="tx1">
                            <a:lumMod val="65000"/>
                            <a:lumOff val="35000"/>
                          </a:schemeClr>
                        </a:solidFill>
                        <a:latin typeface="+mn-ea"/>
                      </a:rPr>
                      <m:t>=0.844</m:t>
                    </m:r>
                    <m:r>
                      <a:rPr lang="zh-CN" altLang="en-US" sz="1600" i="1">
                        <a:solidFill>
                          <a:schemeClr val="tx1">
                            <a:lumMod val="65000"/>
                            <a:lumOff val="35000"/>
                          </a:schemeClr>
                        </a:solidFill>
                        <a:latin typeface="+mn-ea"/>
                      </a:rPr>
                      <m:t>；</m:t>
                    </m:r>
                  </m:oMath>
                </a14:m>
                <a:r>
                  <a:rPr lang="zh-CN" altLang="zh-CN" sz="1600" dirty="0">
                    <a:solidFill>
                      <a:schemeClr val="tx1">
                        <a:lumMod val="65000"/>
                        <a:lumOff val="35000"/>
                      </a:schemeClr>
                    </a:solidFill>
                    <a:latin typeface="+mn-ea"/>
                  </a:rPr>
                  <a:t>体系规格</a:t>
                </a:r>
                <a:r>
                  <a:rPr lang="zh-CN" altLang="en-US"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10</a:t>
                </a:r>
                <a14:m>
                  <m:oMath xmlns:m="http://schemas.openxmlformats.org/officeDocument/2006/math">
                    <m:r>
                      <a:rPr lang="en-US" altLang="zh-CN" sz="1600">
                        <a:solidFill>
                          <a:schemeClr val="tx1">
                            <a:lumMod val="65000"/>
                            <a:lumOff val="35000"/>
                          </a:schemeClr>
                        </a:solidFill>
                        <a:latin typeface="+mn-ea"/>
                      </a:rPr>
                      <m:t>𝑎</m:t>
                    </m:r>
                  </m:oMath>
                </a14:m>
                <a:r>
                  <a:rPr lang="zh-CN" altLang="zh-CN"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10</a:t>
                </a:r>
                <a14:m>
                  <m:oMath xmlns:m="http://schemas.openxmlformats.org/officeDocument/2006/math">
                    <m:r>
                      <a:rPr lang="en-US" altLang="zh-CN" sz="1600">
                        <a:solidFill>
                          <a:schemeClr val="tx1">
                            <a:lumMod val="65000"/>
                            <a:lumOff val="35000"/>
                          </a:schemeClr>
                        </a:solidFill>
                        <a:latin typeface="+mn-ea"/>
                      </a:rPr>
                      <m:t>𝑎</m:t>
                    </m:r>
                  </m:oMath>
                </a14:m>
                <a:r>
                  <a:rPr lang="zh-CN" altLang="zh-CN"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10</a:t>
                </a:r>
                <a14:m>
                  <m:oMath xmlns:m="http://schemas.openxmlformats.org/officeDocument/2006/math">
                    <m:r>
                      <a:rPr lang="en-US" altLang="zh-CN" sz="1600">
                        <a:solidFill>
                          <a:schemeClr val="tx1">
                            <a:lumMod val="65000"/>
                            <a:lumOff val="35000"/>
                          </a:schemeClr>
                        </a:solidFill>
                        <a:latin typeface="+mn-ea"/>
                      </a:rPr>
                      <m:t>𝑎</m:t>
                    </m:r>
                  </m:oMath>
                </a14:m>
                <a:endParaRPr lang="en-US" altLang="zh-CN" sz="1600" dirty="0">
                  <a:solidFill>
                    <a:schemeClr val="tx1">
                      <a:lumMod val="65000"/>
                      <a:lumOff val="35000"/>
                    </a:schemeClr>
                  </a:solidFill>
                  <a:latin typeface="+mn-ea"/>
                </a:endParaRPr>
              </a:p>
              <a:p>
                <a:pPr>
                  <a:lnSpc>
                    <a:spcPct val="130000"/>
                  </a:lnSpc>
                </a:pPr>
                <a:endParaRPr lang="en-US" altLang="zh-CN" sz="1600" dirty="0">
                  <a:solidFill>
                    <a:schemeClr val="tx1">
                      <a:lumMod val="65000"/>
                      <a:lumOff val="35000"/>
                    </a:schemeClr>
                  </a:solidFill>
                  <a:latin typeface="+mn-ea"/>
                </a:endParaRPr>
              </a:p>
              <a:p>
                <a:pPr>
                  <a:lnSpc>
                    <a:spcPct val="130000"/>
                  </a:lnSpc>
                </a:pPr>
                <a:r>
                  <a:rPr lang="zh-CN" altLang="en-US" sz="1600" dirty="0">
                    <a:solidFill>
                      <a:schemeClr val="tx1">
                        <a:lumMod val="65000"/>
                        <a:lumOff val="35000"/>
                      </a:schemeClr>
                    </a:solidFill>
                    <a:latin typeface="+mn-ea"/>
                  </a:rPr>
                  <a:t>随机数种子：</a:t>
                </a:r>
                <a:r>
                  <a:rPr lang="en-US" altLang="zh-CN" sz="1600" dirty="0">
                    <a:solidFill>
                      <a:schemeClr val="tx1">
                        <a:lumMod val="65000"/>
                        <a:lumOff val="35000"/>
                      </a:schemeClr>
                    </a:solidFill>
                    <a:latin typeface="+mn-ea"/>
                  </a:rPr>
                  <a:t>47287</a:t>
                </a:r>
                <a:r>
                  <a:rPr lang="zh-CN" altLang="en-US"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57287</a:t>
                </a:r>
                <a:r>
                  <a:rPr lang="zh-CN" altLang="en-US"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67287</a:t>
                </a:r>
                <a:r>
                  <a:rPr lang="zh-CN" altLang="en-US"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77287</a:t>
                </a:r>
                <a:r>
                  <a:rPr lang="zh-CN" altLang="en-US"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87287</a:t>
                </a:r>
                <a:r>
                  <a:rPr lang="zh-CN" altLang="en-US"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97287</a:t>
                </a:r>
                <a:r>
                  <a:rPr lang="zh-CN" altLang="en-US"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107287</a:t>
                </a:r>
              </a:p>
            </p:txBody>
          </p:sp>
        </mc:Choice>
        <mc:Fallback>
          <p:sp>
            <p:nvSpPr>
              <p:cNvPr id="13" name="矩形 12"/>
              <p:cNvSpPr>
                <a:spLocks noRot="1" noChangeAspect="1" noMove="1" noResize="1" noEditPoints="1" noAdjustHandles="1" noChangeArrowheads="1" noChangeShapeType="1" noTextEdit="1"/>
              </p:cNvSpPr>
              <p:nvPr/>
            </p:nvSpPr>
            <p:spPr>
              <a:xfrm>
                <a:off x="3906021" y="1461980"/>
                <a:ext cx="7193779" cy="1661609"/>
              </a:xfrm>
              <a:prstGeom prst="rect">
                <a:avLst/>
              </a:prstGeom>
              <a:blipFill>
                <a:blip r:embed="rId3"/>
                <a:stretch>
                  <a:fillRect l="-508" b="-4044"/>
                </a:stretch>
              </a:blipFill>
            </p:spPr>
            <p:txBody>
              <a:bodyPr/>
              <a:lstStyle/>
              <a:p>
                <a:r>
                  <a:rPr lang="zh-CN" altLang="en-US">
                    <a:noFill/>
                  </a:rPr>
                  <a:t> </a:t>
                </a:r>
              </a:p>
            </p:txBody>
          </p:sp>
        </mc:Fallback>
      </mc:AlternateContent>
      <p:grpSp>
        <p:nvGrpSpPr>
          <p:cNvPr id="14" name="组合 13"/>
          <p:cNvGrpSpPr/>
          <p:nvPr/>
        </p:nvGrpSpPr>
        <p:grpSpPr>
          <a:xfrm>
            <a:off x="3906021" y="898396"/>
            <a:ext cx="2864893" cy="509896"/>
            <a:chOff x="888096" y="1000203"/>
            <a:chExt cx="4259825" cy="944066"/>
          </a:xfrm>
        </p:grpSpPr>
        <p:sp>
          <p:nvSpPr>
            <p:cNvPr id="15" name="矩形 1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椭圆 1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椭圆 1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椭圆 1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2" name="矩形 21">
            <a:extLst>
              <a:ext uri="{FF2B5EF4-FFF2-40B4-BE49-F238E27FC236}">
                <a16:creationId xmlns:a16="http://schemas.microsoft.com/office/drawing/2014/main" id="{98441F45-719C-49F3-9DB6-008F8A3C152A}"/>
              </a:ext>
            </a:extLst>
          </p:cNvPr>
          <p:cNvSpPr/>
          <p:nvPr/>
        </p:nvSpPr>
        <p:spPr>
          <a:xfrm>
            <a:off x="0" y="60523"/>
            <a:ext cx="2073196" cy="307777"/>
          </a:xfrm>
          <a:prstGeom prst="rect">
            <a:avLst/>
          </a:prstGeom>
        </p:spPr>
        <p:txBody>
          <a:bodyPr wrap="none">
            <a:spAutoFit/>
          </a:bodyPr>
          <a:lstStyle/>
          <a:p>
            <a:r>
              <a:rPr lang="en-US" altLang="zh-CN" sz="1400" b="1" dirty="0">
                <a:latin typeface="+mn-ea"/>
              </a:rPr>
              <a:t>PART THREE </a:t>
            </a:r>
            <a:r>
              <a:rPr lang="zh-CN" altLang="en-US" sz="1400" b="1" dirty="0"/>
              <a:t>实验结果</a:t>
            </a:r>
          </a:p>
        </p:txBody>
      </p:sp>
      <p:sp>
        <p:nvSpPr>
          <p:cNvPr id="23" name="椭圆 22">
            <a:extLst>
              <a:ext uri="{FF2B5EF4-FFF2-40B4-BE49-F238E27FC236}">
                <a16:creationId xmlns:a16="http://schemas.microsoft.com/office/drawing/2014/main" id="{216DA8BF-3C00-439C-B994-4BC71B0F57B8}"/>
              </a:ext>
            </a:extLst>
          </p:cNvPr>
          <p:cNvSpPr/>
          <p:nvPr/>
        </p:nvSpPr>
        <p:spPr>
          <a:xfrm>
            <a:off x="200795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pic>
        <p:nvPicPr>
          <p:cNvPr id="24" name="图片 23" descr="C:\Users\gongchen\Desktop\Parameter\K~T\KT.jpg">
            <a:extLst>
              <a:ext uri="{FF2B5EF4-FFF2-40B4-BE49-F238E27FC236}">
                <a16:creationId xmlns:a16="http://schemas.microsoft.com/office/drawing/2014/main" id="{C0015C3B-05CB-4A91-81AF-51FF730CF04A}"/>
              </a:ext>
            </a:extLst>
          </p:cNvPr>
          <p:cNvPicPr/>
          <p:nvPr/>
        </p:nvPicPr>
        <p:blipFill rotWithShape="1">
          <a:blip r:embed="rId4" cstate="print">
            <a:extLst>
              <a:ext uri="{28A0092B-C50C-407E-A947-70E740481C1C}">
                <a14:useLocalDpi xmlns:a14="http://schemas.microsoft.com/office/drawing/2010/main" val="0"/>
              </a:ext>
            </a:extLst>
          </a:blip>
          <a:srcRect l="7362" t="9961" r="5301" b="5366"/>
          <a:stretch/>
        </p:blipFill>
        <p:spPr bwMode="auto">
          <a:xfrm>
            <a:off x="4974974" y="3177277"/>
            <a:ext cx="5420883" cy="339496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63194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969999" y="985272"/>
            <a:ext cx="2723824" cy="369332"/>
          </a:xfrm>
          <a:prstGeom prst="rect">
            <a:avLst/>
          </a:prstGeom>
        </p:spPr>
        <p:txBody>
          <a:bodyPr wrap="none">
            <a:spAutoFit/>
          </a:bodyPr>
          <a:lstStyle/>
          <a:p>
            <a:pPr algn="ctr"/>
            <a:r>
              <a:rPr lang="zh-CN" altLang="en-US" dirty="0"/>
              <a:t>体系温度对热导率的影响</a:t>
            </a:r>
          </a:p>
        </p:txBody>
      </p:sp>
      <mc:AlternateContent xmlns:mc="http://schemas.openxmlformats.org/markup-compatibility/2006">
        <mc:Choice xmlns:a14="http://schemas.microsoft.com/office/drawing/2010/main" Requires="a14">
          <p:sp>
            <p:nvSpPr>
              <p:cNvPr id="13" name="矩形 12"/>
              <p:cNvSpPr/>
              <p:nvPr/>
            </p:nvSpPr>
            <p:spPr>
              <a:xfrm>
                <a:off x="3906021" y="1461980"/>
                <a:ext cx="7193779" cy="1692771"/>
              </a:xfrm>
              <a:prstGeom prst="rect">
                <a:avLst/>
              </a:prstGeom>
            </p:spPr>
            <p:txBody>
              <a:bodyPr wrap="square">
                <a:spAutoFit/>
              </a:bodyPr>
              <a:lstStyle/>
              <a:p>
                <a:pPr>
                  <a:lnSpc>
                    <a:spcPct val="130000"/>
                  </a:lnSpc>
                </a:pPr>
                <a14:m>
                  <m:oMath xmlns:m="http://schemas.openxmlformats.org/officeDocument/2006/math">
                    <m:r>
                      <a:rPr lang="en-US" altLang="zh-CN" sz="1600">
                        <a:solidFill>
                          <a:schemeClr val="tx1">
                            <a:lumMod val="65000"/>
                            <a:lumOff val="35000"/>
                          </a:schemeClr>
                        </a:solidFill>
                        <a:latin typeface="+mn-ea"/>
                      </a:rPr>
                      <m:t>85</m:t>
                    </m:r>
                    <m:r>
                      <m:rPr>
                        <m:sty m:val="p"/>
                      </m:rPr>
                      <a:rPr lang="en-US" altLang="zh-CN" sz="1600">
                        <a:solidFill>
                          <a:schemeClr val="tx1">
                            <a:lumMod val="65000"/>
                            <a:lumOff val="35000"/>
                          </a:schemeClr>
                        </a:solidFill>
                        <a:latin typeface="+mn-ea"/>
                      </a:rPr>
                      <m:t>K</m:t>
                    </m:r>
                  </m:oMath>
                </a14:m>
                <a:r>
                  <a:rPr lang="zh-CN" altLang="zh-CN" sz="1600" dirty="0">
                    <a:solidFill>
                      <a:schemeClr val="tx1">
                        <a:lumMod val="65000"/>
                        <a:lumOff val="35000"/>
                      </a:schemeClr>
                    </a:solidFill>
                    <a:latin typeface="+mn-ea"/>
                  </a:rPr>
                  <a:t>之后</a:t>
                </a:r>
                <a:r>
                  <a:rPr lang="zh-CN" altLang="en-US" sz="1600" dirty="0">
                    <a:solidFill>
                      <a:schemeClr val="tx1">
                        <a:lumMod val="65000"/>
                        <a:lumOff val="35000"/>
                      </a:schemeClr>
                    </a:solidFill>
                    <a:latin typeface="+mn-ea"/>
                  </a:rPr>
                  <a:t>：热导率</a:t>
                </a:r>
                <a:r>
                  <a:rPr lang="zh-CN" altLang="zh-CN" sz="1600" dirty="0">
                    <a:solidFill>
                      <a:schemeClr val="tx1">
                        <a:lumMod val="65000"/>
                        <a:lumOff val="35000"/>
                      </a:schemeClr>
                    </a:solidFill>
                    <a:latin typeface="+mn-ea"/>
                  </a:rPr>
                  <a:t>突然的跃变</a:t>
                </a:r>
                <a:endParaRPr lang="en-US" altLang="zh-CN" sz="1600" dirty="0">
                  <a:solidFill>
                    <a:schemeClr val="tx1">
                      <a:lumMod val="65000"/>
                      <a:lumOff val="35000"/>
                    </a:schemeClr>
                  </a:solidFill>
                  <a:latin typeface="+mn-ea"/>
                </a:endParaRPr>
              </a:p>
              <a:p>
                <a:pPr>
                  <a:lnSpc>
                    <a:spcPct val="130000"/>
                  </a:lnSpc>
                </a:pPr>
                <a:endParaRPr lang="en-US" altLang="zh-CN" sz="1600" dirty="0">
                  <a:solidFill>
                    <a:schemeClr val="tx1">
                      <a:lumMod val="65000"/>
                      <a:lumOff val="35000"/>
                    </a:schemeClr>
                  </a:solidFill>
                  <a:latin typeface="+mn-ea"/>
                </a:endParaRPr>
              </a:p>
              <a:p>
                <a:pPr>
                  <a:lnSpc>
                    <a:spcPct val="130000"/>
                  </a:lnSpc>
                </a:pPr>
                <a14:m>
                  <m:oMath xmlns:m="http://schemas.openxmlformats.org/officeDocument/2006/math">
                    <m:r>
                      <a:rPr lang="en-US" altLang="zh-CN" sz="1600">
                        <a:solidFill>
                          <a:schemeClr val="tx1">
                            <a:lumMod val="65000"/>
                            <a:lumOff val="35000"/>
                          </a:schemeClr>
                        </a:solidFill>
                        <a:latin typeface="+mn-ea"/>
                      </a:rPr>
                      <m:t>85</m:t>
                    </m:r>
                    <m:r>
                      <m:rPr>
                        <m:sty m:val="p"/>
                      </m:rPr>
                      <a:rPr lang="en-US" altLang="zh-CN" sz="1600">
                        <a:solidFill>
                          <a:schemeClr val="tx1">
                            <a:lumMod val="65000"/>
                            <a:lumOff val="35000"/>
                          </a:schemeClr>
                        </a:solidFill>
                        <a:latin typeface="+mn-ea"/>
                      </a:rPr>
                      <m:t>K</m:t>
                    </m:r>
                  </m:oMath>
                </a14:m>
                <a:r>
                  <a:rPr lang="zh-CN" altLang="zh-CN" sz="1600" dirty="0">
                    <a:solidFill>
                      <a:schemeClr val="tx1">
                        <a:lumMod val="65000"/>
                        <a:lumOff val="35000"/>
                      </a:schemeClr>
                    </a:solidFill>
                    <a:latin typeface="+mn-ea"/>
                  </a:rPr>
                  <a:t>以下</a:t>
                </a:r>
                <a:r>
                  <a:rPr lang="zh-CN" altLang="en-US" sz="1600" dirty="0">
                    <a:solidFill>
                      <a:schemeClr val="tx1">
                        <a:lumMod val="65000"/>
                        <a:lumOff val="35000"/>
                      </a:schemeClr>
                    </a:solidFill>
                    <a:latin typeface="+mn-ea"/>
                  </a:rPr>
                  <a:t>：</a:t>
                </a:r>
                <a:r>
                  <a:rPr lang="zh-CN" altLang="zh-CN" sz="1600" dirty="0">
                    <a:solidFill>
                      <a:schemeClr val="tx1">
                        <a:lumMod val="65000"/>
                        <a:lumOff val="35000"/>
                      </a:schemeClr>
                    </a:solidFill>
                    <a:latin typeface="+mn-ea"/>
                  </a:rPr>
                  <a:t>热导率随着温度的增大而有小幅度的下降</a:t>
                </a:r>
                <a:endParaRPr lang="en-US" altLang="zh-CN" sz="1600" dirty="0">
                  <a:solidFill>
                    <a:schemeClr val="tx1">
                      <a:lumMod val="65000"/>
                      <a:lumOff val="35000"/>
                    </a:schemeClr>
                  </a:solidFill>
                  <a:latin typeface="+mn-ea"/>
                </a:endParaRPr>
              </a:p>
              <a:p>
                <a:pPr>
                  <a:lnSpc>
                    <a:spcPct val="130000"/>
                  </a:lnSpc>
                </a:pPr>
                <a:endParaRPr lang="en-US" altLang="zh-CN" sz="1600" dirty="0">
                  <a:solidFill>
                    <a:schemeClr val="tx1">
                      <a:lumMod val="65000"/>
                      <a:lumOff val="35000"/>
                    </a:schemeClr>
                  </a:solidFill>
                  <a:latin typeface="+mn-ea"/>
                </a:endParaRPr>
              </a:p>
              <a:p>
                <a:pPr>
                  <a:lnSpc>
                    <a:spcPct val="130000"/>
                  </a:lnSpc>
                </a:pPr>
                <a:r>
                  <a:rPr lang="zh-CN" altLang="zh-CN" sz="1600" dirty="0">
                    <a:solidFill>
                      <a:schemeClr val="tx1">
                        <a:lumMod val="65000"/>
                        <a:lumOff val="35000"/>
                      </a:schemeClr>
                    </a:solidFill>
                    <a:latin typeface="+mn-ea"/>
                  </a:rPr>
                  <a:t>低温</a:t>
                </a:r>
                <a:r>
                  <a:rPr lang="zh-CN" altLang="en-US" sz="1600" dirty="0">
                    <a:solidFill>
                      <a:schemeClr val="tx1">
                        <a:lumMod val="65000"/>
                        <a:lumOff val="35000"/>
                      </a:schemeClr>
                    </a:solidFill>
                    <a:latin typeface="+mn-ea"/>
                  </a:rPr>
                  <a:t>：</a:t>
                </a:r>
                <a:r>
                  <a:rPr lang="zh-CN" altLang="zh-CN" sz="1600" dirty="0">
                    <a:solidFill>
                      <a:schemeClr val="tx1">
                        <a:lumMod val="65000"/>
                        <a:lumOff val="35000"/>
                      </a:schemeClr>
                    </a:solidFill>
                    <a:latin typeface="+mn-ea"/>
                  </a:rPr>
                  <a:t>热导率随着温度下降而迅速上升</a:t>
                </a:r>
                <a:endParaRPr lang="en-US" altLang="zh-CN" sz="1600" dirty="0">
                  <a:solidFill>
                    <a:schemeClr val="tx1">
                      <a:lumMod val="65000"/>
                      <a:lumOff val="35000"/>
                    </a:schemeClr>
                  </a:solidFill>
                  <a:latin typeface="+mn-ea"/>
                </a:endParaRPr>
              </a:p>
            </p:txBody>
          </p:sp>
        </mc:Choice>
        <mc:Fallback>
          <p:sp>
            <p:nvSpPr>
              <p:cNvPr id="13" name="矩形 12"/>
              <p:cNvSpPr>
                <a:spLocks noRot="1" noChangeAspect="1" noMove="1" noResize="1" noEditPoints="1" noAdjustHandles="1" noChangeArrowheads="1" noChangeShapeType="1" noTextEdit="1"/>
              </p:cNvSpPr>
              <p:nvPr/>
            </p:nvSpPr>
            <p:spPr>
              <a:xfrm>
                <a:off x="3906021" y="1461980"/>
                <a:ext cx="7193779" cy="1692771"/>
              </a:xfrm>
              <a:prstGeom prst="rect">
                <a:avLst/>
              </a:prstGeom>
              <a:blipFill>
                <a:blip r:embed="rId3"/>
                <a:stretch>
                  <a:fillRect l="-508" b="-1799"/>
                </a:stretch>
              </a:blipFill>
            </p:spPr>
            <p:txBody>
              <a:bodyPr/>
              <a:lstStyle/>
              <a:p>
                <a:r>
                  <a:rPr lang="zh-CN" altLang="en-US">
                    <a:noFill/>
                  </a:rPr>
                  <a:t> </a:t>
                </a:r>
              </a:p>
            </p:txBody>
          </p:sp>
        </mc:Fallback>
      </mc:AlternateContent>
      <p:grpSp>
        <p:nvGrpSpPr>
          <p:cNvPr id="14" name="组合 13"/>
          <p:cNvGrpSpPr/>
          <p:nvPr/>
        </p:nvGrpSpPr>
        <p:grpSpPr>
          <a:xfrm>
            <a:off x="3906021" y="898396"/>
            <a:ext cx="2864893" cy="509896"/>
            <a:chOff x="888096" y="1000203"/>
            <a:chExt cx="4259825" cy="944066"/>
          </a:xfrm>
        </p:grpSpPr>
        <p:sp>
          <p:nvSpPr>
            <p:cNvPr id="15" name="矩形 1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椭圆 1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椭圆 1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椭圆 1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2" name="矩形 21">
            <a:extLst>
              <a:ext uri="{FF2B5EF4-FFF2-40B4-BE49-F238E27FC236}">
                <a16:creationId xmlns:a16="http://schemas.microsoft.com/office/drawing/2014/main" id="{98441F45-719C-49F3-9DB6-008F8A3C152A}"/>
              </a:ext>
            </a:extLst>
          </p:cNvPr>
          <p:cNvSpPr/>
          <p:nvPr/>
        </p:nvSpPr>
        <p:spPr>
          <a:xfrm>
            <a:off x="0" y="60523"/>
            <a:ext cx="2073196" cy="307777"/>
          </a:xfrm>
          <a:prstGeom prst="rect">
            <a:avLst/>
          </a:prstGeom>
        </p:spPr>
        <p:txBody>
          <a:bodyPr wrap="none">
            <a:spAutoFit/>
          </a:bodyPr>
          <a:lstStyle/>
          <a:p>
            <a:r>
              <a:rPr lang="en-US" altLang="zh-CN" sz="1400" b="1" dirty="0">
                <a:latin typeface="+mn-ea"/>
              </a:rPr>
              <a:t>PART THREE </a:t>
            </a:r>
            <a:r>
              <a:rPr lang="zh-CN" altLang="en-US" sz="1400" b="1" dirty="0"/>
              <a:t>实验结果</a:t>
            </a:r>
          </a:p>
        </p:txBody>
      </p:sp>
      <p:sp>
        <p:nvSpPr>
          <p:cNvPr id="23" name="椭圆 22">
            <a:extLst>
              <a:ext uri="{FF2B5EF4-FFF2-40B4-BE49-F238E27FC236}">
                <a16:creationId xmlns:a16="http://schemas.microsoft.com/office/drawing/2014/main" id="{216DA8BF-3C00-439C-B994-4BC71B0F57B8}"/>
              </a:ext>
            </a:extLst>
          </p:cNvPr>
          <p:cNvSpPr/>
          <p:nvPr/>
        </p:nvSpPr>
        <p:spPr>
          <a:xfrm>
            <a:off x="200795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pic>
        <p:nvPicPr>
          <p:cNvPr id="24" name="图片 23" descr="C:\Users\gongchen\Desktop\Parameter\K~T\KT.jpg">
            <a:extLst>
              <a:ext uri="{FF2B5EF4-FFF2-40B4-BE49-F238E27FC236}">
                <a16:creationId xmlns:a16="http://schemas.microsoft.com/office/drawing/2014/main" id="{C0015C3B-05CB-4A91-81AF-51FF730CF04A}"/>
              </a:ext>
            </a:extLst>
          </p:cNvPr>
          <p:cNvPicPr/>
          <p:nvPr/>
        </p:nvPicPr>
        <p:blipFill rotWithShape="1">
          <a:blip r:embed="rId4" cstate="print">
            <a:extLst>
              <a:ext uri="{28A0092B-C50C-407E-A947-70E740481C1C}">
                <a14:useLocalDpi xmlns:a14="http://schemas.microsoft.com/office/drawing/2010/main" val="0"/>
              </a:ext>
            </a:extLst>
          </a:blip>
          <a:srcRect l="7362" t="9961" r="5301" b="5366"/>
          <a:stretch/>
        </p:blipFill>
        <p:spPr bwMode="auto">
          <a:xfrm>
            <a:off x="4974974" y="3177277"/>
            <a:ext cx="5420883" cy="339496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39496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969999" y="985272"/>
            <a:ext cx="2723824" cy="369332"/>
          </a:xfrm>
          <a:prstGeom prst="rect">
            <a:avLst/>
          </a:prstGeom>
        </p:spPr>
        <p:txBody>
          <a:bodyPr wrap="none">
            <a:spAutoFit/>
          </a:bodyPr>
          <a:lstStyle/>
          <a:p>
            <a:pPr algn="ctr"/>
            <a:r>
              <a:rPr lang="zh-CN" altLang="en-US" dirty="0"/>
              <a:t>体系温度对热导率的影响</a:t>
            </a:r>
          </a:p>
        </p:txBody>
      </p:sp>
      <mc:AlternateContent xmlns:mc="http://schemas.openxmlformats.org/markup-compatibility/2006" xmlns:a14="http://schemas.microsoft.com/office/drawing/2010/main">
        <mc:Choice Requires="a14">
          <p:sp>
            <p:nvSpPr>
              <p:cNvPr id="13" name="矩形 12"/>
              <p:cNvSpPr/>
              <p:nvPr/>
            </p:nvSpPr>
            <p:spPr>
              <a:xfrm>
                <a:off x="3906021" y="1461980"/>
                <a:ext cx="7193779" cy="3293466"/>
              </a:xfrm>
              <a:prstGeom prst="rect">
                <a:avLst/>
              </a:prstGeom>
            </p:spPr>
            <p:txBody>
              <a:bodyPr wrap="square">
                <a:spAutoFit/>
              </a:bodyPr>
              <a:lstStyle/>
              <a:p>
                <a:pPr>
                  <a:lnSpc>
                    <a:spcPct val="130000"/>
                  </a:lnSpc>
                </a:pPr>
                <a:r>
                  <a:rPr lang="zh-CN" altLang="zh-CN" sz="1600" dirty="0">
                    <a:solidFill>
                      <a:schemeClr val="tx1">
                        <a:lumMod val="65000"/>
                        <a:lumOff val="35000"/>
                      </a:schemeClr>
                    </a:solidFill>
                    <a:latin typeface="微软雅黑" charset="0"/>
                    <a:ea typeface="微软雅黑" charset="0"/>
                  </a:rPr>
                  <a:t>声子气模型</a:t>
                </a:r>
                <a:r>
                  <a:rPr lang="zh-CN" altLang="en-US" sz="1600" dirty="0">
                    <a:solidFill>
                      <a:schemeClr val="tx1">
                        <a:lumMod val="65000"/>
                        <a:lumOff val="35000"/>
                      </a:schemeClr>
                    </a:solidFill>
                    <a:latin typeface="微软雅黑" charset="0"/>
                    <a:ea typeface="微软雅黑" charset="0"/>
                  </a:rPr>
                  <a:t>：</a:t>
                </a:r>
                <a:endParaRPr lang="en-US" altLang="zh-CN" sz="1600" dirty="0">
                  <a:solidFill>
                    <a:schemeClr val="tx1">
                      <a:lumMod val="65000"/>
                      <a:lumOff val="35000"/>
                    </a:schemeClr>
                  </a:solidFill>
                  <a:latin typeface="微软雅黑" charset="0"/>
                  <a:ea typeface="微软雅黑" charset="0"/>
                </a:endParaRPr>
              </a:p>
              <a:p>
                <a:pPr>
                  <a:lnSpc>
                    <a:spcPct val="130000"/>
                  </a:lnSpc>
                </a:pPr>
                <a:endParaRPr lang="en-US" altLang="zh-CN" sz="1600" dirty="0">
                  <a:solidFill>
                    <a:schemeClr val="tx1">
                      <a:lumMod val="65000"/>
                      <a:lumOff val="35000"/>
                    </a:schemeClr>
                  </a:solidFill>
                  <a:latin typeface="微软雅黑" charset="0"/>
                  <a:ea typeface="微软雅黑" charset="0"/>
                </a:endParaRPr>
              </a:p>
              <a:p>
                <a:pPr>
                  <a:lnSpc>
                    <a:spcPct val="130000"/>
                  </a:lnSpc>
                </a:pPr>
                <a:r>
                  <a:rPr lang="zh-CN" altLang="zh-CN" sz="1600" dirty="0">
                    <a:solidFill>
                      <a:schemeClr val="tx1">
                        <a:lumMod val="65000"/>
                        <a:lumOff val="35000"/>
                      </a:schemeClr>
                    </a:solidFill>
                    <a:latin typeface="微软雅黑" charset="0"/>
                    <a:ea typeface="微软雅黑" charset="0"/>
                  </a:rPr>
                  <a:t>声子之间通过碰撞导致声子数的重新分布</a:t>
                </a:r>
                <a:r>
                  <a:rPr lang="zh-CN" altLang="en-US" sz="1600" dirty="0">
                    <a:solidFill>
                      <a:schemeClr val="tx1">
                        <a:lumMod val="65000"/>
                        <a:lumOff val="35000"/>
                      </a:schemeClr>
                    </a:solidFill>
                    <a:latin typeface="微软雅黑" charset="0"/>
                    <a:ea typeface="微软雅黑" charset="0"/>
                  </a:rPr>
                  <a:t>；</a:t>
                </a:r>
                <a:r>
                  <a:rPr lang="zh-CN" altLang="zh-CN" sz="1600" dirty="0">
                    <a:solidFill>
                      <a:schemeClr val="tx1">
                        <a:lumMod val="65000"/>
                        <a:lumOff val="35000"/>
                      </a:schemeClr>
                    </a:solidFill>
                    <a:latin typeface="微软雅黑" charset="0"/>
                    <a:ea typeface="微软雅黑" charset="0"/>
                  </a:rPr>
                  <a:t>热导率可以表示为</a:t>
                </a:r>
                <a14:m>
                  <m:oMath xmlns:m="http://schemas.openxmlformats.org/officeDocument/2006/math">
                    <m:r>
                      <a:rPr lang="en-US" altLang="zh-CN" sz="1600">
                        <a:solidFill>
                          <a:schemeClr val="tx1">
                            <a:lumMod val="65000"/>
                            <a:lumOff val="35000"/>
                          </a:schemeClr>
                        </a:solidFill>
                        <a:latin typeface="Cambria Math" panose="02040503050406030204" pitchFamily="18" charset="0"/>
                        <a:ea typeface="微软雅黑" charset="0"/>
                      </a:rPr>
                      <m:t>𝜅</m:t>
                    </m:r>
                    <m:r>
                      <a:rPr lang="en-US" altLang="zh-CN" sz="1600">
                        <a:solidFill>
                          <a:schemeClr val="tx1">
                            <a:lumMod val="65000"/>
                            <a:lumOff val="35000"/>
                          </a:schemeClr>
                        </a:solidFill>
                        <a:latin typeface="Cambria Math" panose="02040503050406030204" pitchFamily="18" charset="0"/>
                        <a:ea typeface="微软雅黑" charset="0"/>
                      </a:rPr>
                      <m:t>=</m:t>
                    </m:r>
                    <m:f>
                      <m:fPr>
                        <m:ctrlPr>
                          <a:rPr lang="zh-CN" altLang="zh-CN" sz="1600" i="1">
                            <a:solidFill>
                              <a:schemeClr val="tx1">
                                <a:lumMod val="65000"/>
                                <a:lumOff val="35000"/>
                              </a:schemeClr>
                            </a:solidFill>
                            <a:latin typeface="Cambria Math" panose="02040503050406030204" pitchFamily="18" charset="0"/>
                            <a:ea typeface="微软雅黑" charset="0"/>
                          </a:rPr>
                        </m:ctrlPr>
                      </m:fPr>
                      <m:num>
                        <m:r>
                          <a:rPr lang="en-US" altLang="zh-CN" sz="1600">
                            <a:solidFill>
                              <a:schemeClr val="tx1">
                                <a:lumMod val="65000"/>
                                <a:lumOff val="35000"/>
                              </a:schemeClr>
                            </a:solidFill>
                            <a:latin typeface="Cambria Math" panose="02040503050406030204" pitchFamily="18" charset="0"/>
                            <a:ea typeface="微软雅黑" charset="0"/>
                          </a:rPr>
                          <m:t>1</m:t>
                        </m:r>
                      </m:num>
                      <m:den>
                        <m:r>
                          <a:rPr lang="en-US" altLang="zh-CN" sz="1600">
                            <a:solidFill>
                              <a:schemeClr val="tx1">
                                <a:lumMod val="65000"/>
                                <a:lumOff val="35000"/>
                              </a:schemeClr>
                            </a:solidFill>
                            <a:latin typeface="Cambria Math" panose="02040503050406030204" pitchFamily="18" charset="0"/>
                            <a:ea typeface="微软雅黑" charset="0"/>
                          </a:rPr>
                          <m:t>3</m:t>
                        </m:r>
                      </m:den>
                    </m:f>
                    <m:sSub>
                      <m:sSubPr>
                        <m:ctrlPr>
                          <a:rPr lang="zh-CN" altLang="zh-CN" sz="1600" i="1">
                            <a:solidFill>
                              <a:schemeClr val="tx1">
                                <a:lumMod val="65000"/>
                                <a:lumOff val="35000"/>
                              </a:schemeClr>
                            </a:solidFill>
                            <a:latin typeface="Cambria Math" panose="02040503050406030204" pitchFamily="18" charset="0"/>
                            <a:ea typeface="微软雅黑" charset="0"/>
                          </a:rPr>
                        </m:ctrlPr>
                      </m:sSubPr>
                      <m:e>
                        <m:r>
                          <a:rPr lang="en-US" altLang="zh-CN" sz="1600">
                            <a:solidFill>
                              <a:schemeClr val="tx1">
                                <a:lumMod val="65000"/>
                                <a:lumOff val="35000"/>
                              </a:schemeClr>
                            </a:solidFill>
                            <a:latin typeface="Cambria Math" panose="02040503050406030204" pitchFamily="18" charset="0"/>
                            <a:ea typeface="微软雅黑" charset="0"/>
                          </a:rPr>
                          <m:t>𝐶</m:t>
                        </m:r>
                      </m:e>
                      <m:sub>
                        <m:r>
                          <a:rPr lang="en-US" altLang="zh-CN" sz="1600">
                            <a:solidFill>
                              <a:schemeClr val="tx1">
                                <a:lumMod val="65000"/>
                                <a:lumOff val="35000"/>
                              </a:schemeClr>
                            </a:solidFill>
                            <a:latin typeface="Cambria Math" panose="02040503050406030204" pitchFamily="18" charset="0"/>
                            <a:ea typeface="微软雅黑" charset="0"/>
                          </a:rPr>
                          <m:t>𝑣</m:t>
                        </m:r>
                      </m:sub>
                    </m:sSub>
                    <m:r>
                      <a:rPr lang="en-US" altLang="zh-CN" sz="1600">
                        <a:solidFill>
                          <a:schemeClr val="tx1">
                            <a:lumMod val="65000"/>
                            <a:lumOff val="35000"/>
                          </a:schemeClr>
                        </a:solidFill>
                        <a:latin typeface="Cambria Math" panose="02040503050406030204" pitchFamily="18" charset="0"/>
                        <a:ea typeface="微软雅黑" charset="0"/>
                      </a:rPr>
                      <m:t>𝜆</m:t>
                    </m:r>
                    <m:sSub>
                      <m:sSubPr>
                        <m:ctrlPr>
                          <a:rPr lang="zh-CN" altLang="zh-CN" sz="1600" i="1">
                            <a:solidFill>
                              <a:schemeClr val="tx1">
                                <a:lumMod val="65000"/>
                                <a:lumOff val="35000"/>
                              </a:schemeClr>
                            </a:solidFill>
                            <a:latin typeface="Cambria Math" panose="02040503050406030204" pitchFamily="18" charset="0"/>
                            <a:ea typeface="微软雅黑" charset="0"/>
                          </a:rPr>
                        </m:ctrlPr>
                      </m:sSubPr>
                      <m:e>
                        <m:r>
                          <a:rPr lang="en-US" altLang="zh-CN" sz="1600">
                            <a:solidFill>
                              <a:schemeClr val="tx1">
                                <a:lumMod val="65000"/>
                                <a:lumOff val="35000"/>
                              </a:schemeClr>
                            </a:solidFill>
                            <a:latin typeface="Cambria Math" panose="02040503050406030204" pitchFamily="18" charset="0"/>
                            <a:ea typeface="微软雅黑" charset="0"/>
                          </a:rPr>
                          <m:t>𝑣</m:t>
                        </m:r>
                      </m:e>
                      <m:sub>
                        <m:r>
                          <a:rPr lang="en-US" altLang="zh-CN" sz="1600">
                            <a:solidFill>
                              <a:schemeClr val="tx1">
                                <a:lumMod val="65000"/>
                                <a:lumOff val="35000"/>
                              </a:schemeClr>
                            </a:solidFill>
                            <a:latin typeface="Cambria Math" panose="02040503050406030204" pitchFamily="18" charset="0"/>
                            <a:ea typeface="微软雅黑" charset="0"/>
                          </a:rPr>
                          <m:t>𝑝</m:t>
                        </m:r>
                      </m:sub>
                    </m:sSub>
                  </m:oMath>
                </a14:m>
                <a:endParaRPr lang="en-US" altLang="zh-CN" sz="1600" dirty="0">
                  <a:solidFill>
                    <a:schemeClr val="tx1">
                      <a:lumMod val="65000"/>
                      <a:lumOff val="35000"/>
                    </a:schemeClr>
                  </a:solidFill>
                  <a:latin typeface="微软雅黑" charset="0"/>
                  <a:ea typeface="微软雅黑" charset="0"/>
                </a:endParaRPr>
              </a:p>
              <a:p>
                <a:pPr>
                  <a:lnSpc>
                    <a:spcPct val="130000"/>
                  </a:lnSpc>
                </a:pPr>
                <a:endParaRPr lang="en-US" altLang="zh-CN" sz="1600" dirty="0">
                  <a:solidFill>
                    <a:schemeClr val="tx1">
                      <a:lumMod val="65000"/>
                      <a:lumOff val="35000"/>
                    </a:schemeClr>
                  </a:solidFill>
                  <a:latin typeface="微软雅黑" charset="0"/>
                  <a:ea typeface="微软雅黑" charset="0"/>
                </a:endParaRPr>
              </a:p>
              <a:p>
                <a:pPr>
                  <a:lnSpc>
                    <a:spcPct val="130000"/>
                  </a:lnSpc>
                </a:pPr>
                <a14:m>
                  <m:oMath xmlns:m="http://schemas.openxmlformats.org/officeDocument/2006/math">
                    <m:sSub>
                      <m:sSubPr>
                        <m:ctrlPr>
                          <a:rPr lang="zh-CN" altLang="zh-CN" sz="1600" i="1">
                            <a:solidFill>
                              <a:schemeClr val="tx1">
                                <a:lumMod val="65000"/>
                                <a:lumOff val="35000"/>
                              </a:schemeClr>
                            </a:solidFill>
                            <a:latin typeface="Cambria Math" panose="02040503050406030204" pitchFamily="18" charset="0"/>
                            <a:ea typeface="微软雅黑" charset="0"/>
                          </a:rPr>
                        </m:ctrlPr>
                      </m:sSubPr>
                      <m:e>
                        <m:r>
                          <a:rPr lang="en-US" altLang="zh-CN" sz="1600">
                            <a:solidFill>
                              <a:schemeClr val="tx1">
                                <a:lumMod val="65000"/>
                                <a:lumOff val="35000"/>
                              </a:schemeClr>
                            </a:solidFill>
                            <a:latin typeface="Cambria Math" panose="02040503050406030204" pitchFamily="18" charset="0"/>
                            <a:ea typeface="微软雅黑" charset="0"/>
                          </a:rPr>
                          <m:t>𝐶</m:t>
                        </m:r>
                      </m:e>
                      <m:sub>
                        <m:r>
                          <a:rPr lang="en-US" altLang="zh-CN" sz="1600">
                            <a:solidFill>
                              <a:schemeClr val="tx1">
                                <a:lumMod val="65000"/>
                                <a:lumOff val="35000"/>
                              </a:schemeClr>
                            </a:solidFill>
                            <a:latin typeface="Cambria Math" panose="02040503050406030204" pitchFamily="18" charset="0"/>
                            <a:ea typeface="微软雅黑" charset="0"/>
                          </a:rPr>
                          <m:t>𝑣</m:t>
                        </m:r>
                      </m:sub>
                    </m:sSub>
                    <m:r>
                      <a:rPr lang="zh-CN" altLang="en-US" sz="1600" i="1">
                        <a:solidFill>
                          <a:schemeClr val="tx1">
                            <a:lumMod val="65000"/>
                            <a:lumOff val="35000"/>
                          </a:schemeClr>
                        </a:solidFill>
                        <a:latin typeface="Cambria Math" panose="02040503050406030204" pitchFamily="18" charset="0"/>
                        <a:ea typeface="微软雅黑" charset="0"/>
                      </a:rPr>
                      <m:t>：</m:t>
                    </m:r>
                  </m:oMath>
                </a14:m>
                <a:r>
                  <a:rPr lang="zh-CN" altLang="zh-CN" sz="1600" dirty="0">
                    <a:solidFill>
                      <a:schemeClr val="tx1">
                        <a:lumMod val="65000"/>
                        <a:lumOff val="35000"/>
                      </a:schemeClr>
                    </a:solidFill>
                    <a:latin typeface="微软雅黑" charset="0"/>
                    <a:ea typeface="微软雅黑" charset="0"/>
                  </a:rPr>
                  <a:t>晶格的比热，低温时正比于</a:t>
                </a:r>
                <a14:m>
                  <m:oMath xmlns:m="http://schemas.openxmlformats.org/officeDocument/2006/math">
                    <m:sSup>
                      <m:sSupPr>
                        <m:ctrlPr>
                          <a:rPr lang="zh-CN" altLang="zh-CN" sz="1600" i="1">
                            <a:solidFill>
                              <a:schemeClr val="tx1">
                                <a:lumMod val="65000"/>
                                <a:lumOff val="35000"/>
                              </a:schemeClr>
                            </a:solidFill>
                            <a:latin typeface="Cambria Math" panose="02040503050406030204" pitchFamily="18" charset="0"/>
                            <a:ea typeface="微软雅黑" charset="0"/>
                          </a:rPr>
                        </m:ctrlPr>
                      </m:sSupPr>
                      <m:e>
                        <m:r>
                          <a:rPr lang="en-US" altLang="zh-CN" sz="1600">
                            <a:solidFill>
                              <a:schemeClr val="tx1">
                                <a:lumMod val="65000"/>
                                <a:lumOff val="35000"/>
                              </a:schemeClr>
                            </a:solidFill>
                            <a:latin typeface="Cambria Math" panose="02040503050406030204" pitchFamily="18" charset="0"/>
                            <a:ea typeface="微软雅黑" charset="0"/>
                          </a:rPr>
                          <m:t>𝑇</m:t>
                        </m:r>
                      </m:e>
                      <m:sup>
                        <m:r>
                          <a:rPr lang="en-US" altLang="zh-CN" sz="1600">
                            <a:solidFill>
                              <a:schemeClr val="tx1">
                                <a:lumMod val="65000"/>
                                <a:lumOff val="35000"/>
                              </a:schemeClr>
                            </a:solidFill>
                            <a:latin typeface="Cambria Math" panose="02040503050406030204" pitchFamily="18" charset="0"/>
                            <a:ea typeface="微软雅黑" charset="0"/>
                          </a:rPr>
                          <m:t>3</m:t>
                        </m:r>
                      </m:sup>
                    </m:sSup>
                  </m:oMath>
                </a14:m>
                <a:r>
                  <a:rPr lang="zh-CN" altLang="zh-CN" sz="1600" dirty="0">
                    <a:solidFill>
                      <a:schemeClr val="tx1">
                        <a:lumMod val="65000"/>
                        <a:lumOff val="35000"/>
                      </a:schemeClr>
                    </a:solidFill>
                    <a:latin typeface="微软雅黑" charset="0"/>
                    <a:ea typeface="微软雅黑" charset="0"/>
                  </a:rPr>
                  <a:t>，高温时为常数</a:t>
                </a:r>
                <a:endParaRPr lang="en-US" altLang="zh-CN" sz="1600" dirty="0">
                  <a:solidFill>
                    <a:schemeClr val="tx1">
                      <a:lumMod val="65000"/>
                      <a:lumOff val="35000"/>
                    </a:schemeClr>
                  </a:solidFill>
                  <a:latin typeface="微软雅黑" charset="0"/>
                  <a:ea typeface="微软雅黑" charset="0"/>
                </a:endParaRPr>
              </a:p>
              <a:p>
                <a:pPr>
                  <a:lnSpc>
                    <a:spcPct val="130000"/>
                  </a:lnSpc>
                </a:pPr>
                <a:endParaRPr lang="en-US" altLang="zh-CN" sz="1600" dirty="0">
                  <a:solidFill>
                    <a:schemeClr val="tx1">
                      <a:lumMod val="65000"/>
                      <a:lumOff val="35000"/>
                    </a:schemeClr>
                  </a:solidFill>
                  <a:latin typeface="微软雅黑" charset="0"/>
                  <a:ea typeface="微软雅黑" charset="0"/>
                </a:endParaRPr>
              </a:p>
              <a:p>
                <a:pPr>
                  <a:lnSpc>
                    <a:spcPct val="130000"/>
                  </a:lnSpc>
                </a:pPr>
                <a14:m>
                  <m:oMath xmlns:m="http://schemas.openxmlformats.org/officeDocument/2006/math">
                    <m:sSub>
                      <m:sSubPr>
                        <m:ctrlPr>
                          <a:rPr lang="zh-CN" altLang="zh-CN" sz="1600" i="1">
                            <a:solidFill>
                              <a:schemeClr val="tx1">
                                <a:lumMod val="65000"/>
                                <a:lumOff val="35000"/>
                              </a:schemeClr>
                            </a:solidFill>
                            <a:latin typeface="Cambria Math" panose="02040503050406030204" pitchFamily="18" charset="0"/>
                            <a:ea typeface="微软雅黑" charset="0"/>
                          </a:rPr>
                        </m:ctrlPr>
                      </m:sSubPr>
                      <m:e>
                        <m:r>
                          <a:rPr lang="en-US" altLang="zh-CN" sz="1600">
                            <a:solidFill>
                              <a:schemeClr val="tx1">
                                <a:lumMod val="65000"/>
                                <a:lumOff val="35000"/>
                              </a:schemeClr>
                            </a:solidFill>
                            <a:latin typeface="Cambria Math" panose="02040503050406030204" pitchFamily="18" charset="0"/>
                            <a:ea typeface="微软雅黑" charset="0"/>
                          </a:rPr>
                          <m:t>𝑣</m:t>
                        </m:r>
                      </m:e>
                      <m:sub>
                        <m:r>
                          <a:rPr lang="en-US" altLang="zh-CN" sz="1600">
                            <a:solidFill>
                              <a:schemeClr val="tx1">
                                <a:lumMod val="65000"/>
                                <a:lumOff val="35000"/>
                              </a:schemeClr>
                            </a:solidFill>
                            <a:latin typeface="Cambria Math" panose="02040503050406030204" pitchFamily="18" charset="0"/>
                            <a:ea typeface="微软雅黑" charset="0"/>
                          </a:rPr>
                          <m:t>𝑝</m:t>
                        </m:r>
                      </m:sub>
                    </m:sSub>
                  </m:oMath>
                </a14:m>
                <a:r>
                  <a:rPr lang="zh-CN" altLang="en-US" sz="1600" dirty="0">
                    <a:solidFill>
                      <a:schemeClr val="tx1">
                        <a:lumMod val="65000"/>
                        <a:lumOff val="35000"/>
                      </a:schemeClr>
                    </a:solidFill>
                    <a:latin typeface="微软雅黑" charset="0"/>
                    <a:ea typeface="微软雅黑" charset="0"/>
                  </a:rPr>
                  <a:t>：</a:t>
                </a:r>
                <a:r>
                  <a:rPr lang="zh-CN" altLang="zh-CN" sz="1600" dirty="0">
                    <a:solidFill>
                      <a:schemeClr val="tx1">
                        <a:lumMod val="65000"/>
                        <a:lumOff val="35000"/>
                      </a:schemeClr>
                    </a:solidFill>
                    <a:latin typeface="微软雅黑" charset="0"/>
                    <a:ea typeface="微软雅黑" charset="0"/>
                  </a:rPr>
                  <a:t>固体格波的声速</a:t>
                </a:r>
                <a:endParaRPr lang="en-US" altLang="zh-CN" sz="1600" dirty="0">
                  <a:solidFill>
                    <a:schemeClr val="tx1">
                      <a:lumMod val="65000"/>
                      <a:lumOff val="35000"/>
                    </a:schemeClr>
                  </a:solidFill>
                  <a:latin typeface="微软雅黑" charset="0"/>
                  <a:ea typeface="微软雅黑" charset="0"/>
                </a:endParaRPr>
              </a:p>
              <a:p>
                <a:pPr>
                  <a:lnSpc>
                    <a:spcPct val="130000"/>
                  </a:lnSpc>
                </a:pPr>
                <a:endParaRPr lang="en-US" altLang="zh-CN" sz="1600" dirty="0">
                  <a:solidFill>
                    <a:schemeClr val="tx1">
                      <a:lumMod val="65000"/>
                      <a:lumOff val="35000"/>
                    </a:schemeClr>
                  </a:solidFill>
                  <a:latin typeface="微软雅黑" charset="0"/>
                  <a:ea typeface="微软雅黑" charset="0"/>
                </a:endParaRPr>
              </a:p>
              <a:p>
                <a:pPr>
                  <a:lnSpc>
                    <a:spcPct val="130000"/>
                  </a:lnSpc>
                </a:pPr>
                <a14:m>
                  <m:oMath xmlns:m="http://schemas.openxmlformats.org/officeDocument/2006/math">
                    <m:r>
                      <a:rPr lang="en-US" altLang="zh-CN" sz="1600">
                        <a:solidFill>
                          <a:schemeClr val="tx1">
                            <a:lumMod val="65000"/>
                            <a:lumOff val="35000"/>
                          </a:schemeClr>
                        </a:solidFill>
                        <a:latin typeface="Cambria Math" panose="02040503050406030204" pitchFamily="18" charset="0"/>
                        <a:ea typeface="微软雅黑" charset="0"/>
                      </a:rPr>
                      <m:t>𝜆</m:t>
                    </m:r>
                  </m:oMath>
                </a14:m>
                <a:r>
                  <a:rPr lang="zh-CN" altLang="en-US" sz="1600" dirty="0">
                    <a:solidFill>
                      <a:schemeClr val="tx1">
                        <a:lumMod val="65000"/>
                        <a:lumOff val="35000"/>
                      </a:schemeClr>
                    </a:solidFill>
                    <a:latin typeface="微软雅黑" charset="0"/>
                    <a:ea typeface="微软雅黑" charset="0"/>
                  </a:rPr>
                  <a:t>：</a:t>
                </a:r>
                <a:r>
                  <a:rPr lang="zh-CN" altLang="zh-CN" sz="1600" dirty="0">
                    <a:solidFill>
                      <a:schemeClr val="tx1">
                        <a:lumMod val="65000"/>
                        <a:lumOff val="35000"/>
                      </a:schemeClr>
                    </a:solidFill>
                    <a:latin typeface="微软雅黑" charset="0"/>
                    <a:ea typeface="微软雅黑" charset="0"/>
                  </a:rPr>
                  <a:t>声子的平均自由程，</a:t>
                </a:r>
                <a14:m>
                  <m:oMath xmlns:m="http://schemas.openxmlformats.org/officeDocument/2006/math">
                    <m:r>
                      <a:rPr lang="en-US" altLang="zh-CN" sz="1600">
                        <a:solidFill>
                          <a:schemeClr val="tx1">
                            <a:lumMod val="65000"/>
                            <a:lumOff val="35000"/>
                          </a:schemeClr>
                        </a:solidFill>
                        <a:latin typeface="Cambria Math" panose="02040503050406030204" pitchFamily="18" charset="0"/>
                        <a:ea typeface="微软雅黑" charset="0"/>
                      </a:rPr>
                      <m:t>𝜆</m:t>
                    </m:r>
                  </m:oMath>
                </a14:m>
                <a:r>
                  <a:rPr lang="zh-CN" altLang="zh-CN" sz="1600" dirty="0">
                    <a:solidFill>
                      <a:schemeClr val="tx1">
                        <a:lumMod val="65000"/>
                        <a:lumOff val="35000"/>
                      </a:schemeClr>
                    </a:solidFill>
                    <a:latin typeface="微软雅黑" charset="0"/>
                    <a:ea typeface="微软雅黑" charset="0"/>
                  </a:rPr>
                  <a:t>和声子数成反比</a:t>
                </a:r>
                <a:r>
                  <a:rPr lang="zh-CN" altLang="en-US" sz="1600" dirty="0">
                    <a:solidFill>
                      <a:schemeClr val="tx1">
                        <a:lumMod val="65000"/>
                        <a:lumOff val="35000"/>
                      </a:schemeClr>
                    </a:solidFill>
                    <a:latin typeface="微软雅黑" charset="0"/>
                    <a:ea typeface="微软雅黑" charset="0"/>
                  </a:rPr>
                  <a:t>，</a:t>
                </a:r>
                <a:r>
                  <a:rPr lang="zh-CN" altLang="zh-CN" sz="1600" dirty="0">
                    <a:solidFill>
                      <a:schemeClr val="tx1">
                        <a:lumMod val="65000"/>
                        <a:lumOff val="35000"/>
                      </a:schemeClr>
                    </a:solidFill>
                    <a:latin typeface="微软雅黑" charset="0"/>
                    <a:ea typeface="微软雅黑" charset="0"/>
                  </a:rPr>
                  <a:t>声子数</a:t>
                </a:r>
                <a14:m>
                  <m:oMath xmlns:m="http://schemas.openxmlformats.org/officeDocument/2006/math">
                    <m:r>
                      <a:rPr lang="en-US" altLang="zh-CN" sz="1600">
                        <a:solidFill>
                          <a:schemeClr val="tx1">
                            <a:lumMod val="65000"/>
                            <a:lumOff val="35000"/>
                          </a:schemeClr>
                        </a:solidFill>
                        <a:latin typeface="Cambria Math" panose="02040503050406030204" pitchFamily="18" charset="0"/>
                        <a:ea typeface="微软雅黑" charset="0"/>
                      </a:rPr>
                      <m:t>𝑛</m:t>
                    </m:r>
                    <m:r>
                      <a:rPr lang="en-US" altLang="zh-CN" sz="1600">
                        <a:solidFill>
                          <a:schemeClr val="tx1">
                            <a:lumMod val="65000"/>
                            <a:lumOff val="35000"/>
                          </a:schemeClr>
                        </a:solidFill>
                        <a:latin typeface="Cambria Math" panose="02040503050406030204" pitchFamily="18" charset="0"/>
                        <a:ea typeface="微软雅黑" charset="0"/>
                      </a:rPr>
                      <m:t>=</m:t>
                    </m:r>
                    <m:f>
                      <m:fPr>
                        <m:ctrlPr>
                          <a:rPr lang="zh-CN" altLang="zh-CN" sz="1600" i="1">
                            <a:solidFill>
                              <a:schemeClr val="tx1">
                                <a:lumMod val="65000"/>
                                <a:lumOff val="35000"/>
                              </a:schemeClr>
                            </a:solidFill>
                            <a:latin typeface="Cambria Math" panose="02040503050406030204" pitchFamily="18" charset="0"/>
                            <a:ea typeface="微软雅黑" charset="0"/>
                          </a:rPr>
                        </m:ctrlPr>
                      </m:fPr>
                      <m:num>
                        <m:r>
                          <a:rPr lang="en-US" altLang="zh-CN" sz="1600">
                            <a:solidFill>
                              <a:schemeClr val="tx1">
                                <a:lumMod val="65000"/>
                                <a:lumOff val="35000"/>
                              </a:schemeClr>
                            </a:solidFill>
                            <a:latin typeface="Cambria Math" panose="02040503050406030204" pitchFamily="18" charset="0"/>
                            <a:ea typeface="微软雅黑" charset="0"/>
                          </a:rPr>
                          <m:t>1</m:t>
                        </m:r>
                      </m:num>
                      <m:den>
                        <m:sSup>
                          <m:sSupPr>
                            <m:ctrlPr>
                              <a:rPr lang="zh-CN" altLang="zh-CN" sz="1600" i="1">
                                <a:solidFill>
                                  <a:schemeClr val="tx1">
                                    <a:lumMod val="65000"/>
                                    <a:lumOff val="35000"/>
                                  </a:schemeClr>
                                </a:solidFill>
                                <a:latin typeface="Cambria Math" panose="02040503050406030204" pitchFamily="18" charset="0"/>
                                <a:ea typeface="微软雅黑" charset="0"/>
                              </a:rPr>
                            </m:ctrlPr>
                          </m:sSupPr>
                          <m:e>
                            <m:r>
                              <a:rPr lang="en-US" altLang="zh-CN" sz="1600">
                                <a:solidFill>
                                  <a:schemeClr val="tx1">
                                    <a:lumMod val="65000"/>
                                    <a:lumOff val="35000"/>
                                  </a:schemeClr>
                                </a:solidFill>
                                <a:latin typeface="Cambria Math" panose="02040503050406030204" pitchFamily="18" charset="0"/>
                                <a:ea typeface="微软雅黑" charset="0"/>
                              </a:rPr>
                              <m:t>𝑒</m:t>
                            </m:r>
                          </m:e>
                          <m:sup>
                            <m:r>
                              <a:rPr lang="en-US" altLang="zh-CN" sz="1600">
                                <a:solidFill>
                                  <a:schemeClr val="tx1">
                                    <a:lumMod val="65000"/>
                                    <a:lumOff val="35000"/>
                                  </a:schemeClr>
                                </a:solidFill>
                                <a:latin typeface="Cambria Math" panose="02040503050406030204" pitchFamily="18" charset="0"/>
                                <a:ea typeface="微软雅黑" charset="0"/>
                              </a:rPr>
                              <m:t>ℏ</m:t>
                            </m:r>
                            <m:r>
                              <a:rPr lang="en-US" altLang="zh-CN" sz="1600">
                                <a:solidFill>
                                  <a:schemeClr val="tx1">
                                    <a:lumMod val="65000"/>
                                    <a:lumOff val="35000"/>
                                  </a:schemeClr>
                                </a:solidFill>
                                <a:latin typeface="Cambria Math" panose="02040503050406030204" pitchFamily="18" charset="0"/>
                                <a:ea typeface="微软雅黑" charset="0"/>
                              </a:rPr>
                              <m:t>𝜔</m:t>
                            </m:r>
                            <m:r>
                              <a:rPr lang="en-US" altLang="zh-CN" sz="1600">
                                <a:solidFill>
                                  <a:schemeClr val="tx1">
                                    <a:lumMod val="65000"/>
                                    <a:lumOff val="35000"/>
                                  </a:schemeClr>
                                </a:solidFill>
                                <a:latin typeface="Cambria Math" panose="02040503050406030204" pitchFamily="18" charset="0"/>
                                <a:ea typeface="微软雅黑" charset="0"/>
                              </a:rPr>
                              <m:t>/</m:t>
                            </m:r>
                            <m:r>
                              <a:rPr lang="en-US" altLang="zh-CN" sz="1600">
                                <a:solidFill>
                                  <a:schemeClr val="tx1">
                                    <a:lumMod val="65000"/>
                                    <a:lumOff val="35000"/>
                                  </a:schemeClr>
                                </a:solidFill>
                                <a:latin typeface="Cambria Math" panose="02040503050406030204" pitchFamily="18" charset="0"/>
                                <a:ea typeface="微软雅黑" charset="0"/>
                              </a:rPr>
                              <m:t>𝑘𝑇</m:t>
                            </m:r>
                          </m:sup>
                        </m:sSup>
                        <m:r>
                          <a:rPr lang="en-US" altLang="zh-CN" sz="1600">
                            <a:solidFill>
                              <a:schemeClr val="tx1">
                                <a:lumMod val="65000"/>
                                <a:lumOff val="35000"/>
                              </a:schemeClr>
                            </a:solidFill>
                            <a:latin typeface="Cambria Math" panose="02040503050406030204" pitchFamily="18" charset="0"/>
                            <a:ea typeface="微软雅黑" charset="0"/>
                          </a:rPr>
                          <m:t>−1</m:t>
                        </m:r>
                      </m:den>
                    </m:f>
                  </m:oMath>
                </a14:m>
                <a:r>
                  <a:rPr lang="zh-CN" altLang="zh-CN" sz="1600" dirty="0">
                    <a:solidFill>
                      <a:schemeClr val="tx1">
                        <a:lumMod val="65000"/>
                        <a:lumOff val="35000"/>
                      </a:schemeClr>
                    </a:solidFill>
                    <a:latin typeface="微软雅黑" charset="0"/>
                    <a:ea typeface="微软雅黑" charset="0"/>
                  </a:rPr>
                  <a:t>，</a:t>
                </a:r>
                <a14:m>
                  <m:oMath xmlns:m="http://schemas.openxmlformats.org/officeDocument/2006/math">
                    <m:r>
                      <a:rPr lang="zh-CN" altLang="zh-CN" sz="1600">
                        <a:solidFill>
                          <a:schemeClr val="tx1">
                            <a:lumMod val="65000"/>
                            <a:lumOff val="35000"/>
                          </a:schemeClr>
                        </a:solidFill>
                        <a:latin typeface="Cambria Math" panose="02040503050406030204" pitchFamily="18" charset="0"/>
                        <a:ea typeface="微软雅黑" charset="0"/>
                      </a:rPr>
                      <m:t> </m:t>
                    </m:r>
                    <m:r>
                      <a:rPr lang="en-US" altLang="zh-CN" sz="1600">
                        <a:solidFill>
                          <a:schemeClr val="tx1">
                            <a:lumMod val="65000"/>
                            <a:lumOff val="35000"/>
                          </a:schemeClr>
                        </a:solidFill>
                        <a:latin typeface="Cambria Math" panose="02040503050406030204" pitchFamily="18" charset="0"/>
                        <a:ea typeface="微软雅黑" charset="0"/>
                      </a:rPr>
                      <m:t>𝜆</m:t>
                    </m:r>
                    <m:r>
                      <a:rPr lang="en-US" altLang="zh-CN" sz="1600">
                        <a:solidFill>
                          <a:schemeClr val="tx1">
                            <a:lumMod val="65000"/>
                            <a:lumOff val="35000"/>
                          </a:schemeClr>
                        </a:solidFill>
                        <a:latin typeface="Cambria Math" panose="02040503050406030204" pitchFamily="18" charset="0"/>
                        <a:ea typeface="微软雅黑" charset="0"/>
                      </a:rPr>
                      <m:t>~</m:t>
                    </m:r>
                    <m:sSup>
                      <m:sSupPr>
                        <m:ctrlPr>
                          <a:rPr lang="zh-CN" altLang="zh-CN" sz="1600" i="1">
                            <a:solidFill>
                              <a:schemeClr val="tx1">
                                <a:lumMod val="65000"/>
                                <a:lumOff val="35000"/>
                              </a:schemeClr>
                            </a:solidFill>
                            <a:latin typeface="Cambria Math" panose="02040503050406030204" pitchFamily="18" charset="0"/>
                            <a:ea typeface="微软雅黑" charset="0"/>
                          </a:rPr>
                        </m:ctrlPr>
                      </m:sSupPr>
                      <m:e>
                        <m:r>
                          <a:rPr lang="en-US" altLang="zh-CN" sz="1600">
                            <a:solidFill>
                              <a:schemeClr val="tx1">
                                <a:lumMod val="65000"/>
                                <a:lumOff val="35000"/>
                              </a:schemeClr>
                            </a:solidFill>
                            <a:latin typeface="Cambria Math" panose="02040503050406030204" pitchFamily="18" charset="0"/>
                            <a:ea typeface="微软雅黑" charset="0"/>
                          </a:rPr>
                          <m:t>𝑒</m:t>
                        </m:r>
                      </m:e>
                      <m:sup>
                        <m:r>
                          <a:rPr lang="en-US" altLang="zh-CN" sz="1600">
                            <a:solidFill>
                              <a:schemeClr val="tx1">
                                <a:lumMod val="65000"/>
                                <a:lumOff val="35000"/>
                              </a:schemeClr>
                            </a:solidFill>
                            <a:latin typeface="Cambria Math" panose="02040503050406030204" pitchFamily="18" charset="0"/>
                            <a:ea typeface="微软雅黑" charset="0"/>
                          </a:rPr>
                          <m:t>ℏ</m:t>
                        </m:r>
                        <m:r>
                          <a:rPr lang="en-US" altLang="zh-CN" sz="1600">
                            <a:solidFill>
                              <a:schemeClr val="tx1">
                                <a:lumMod val="65000"/>
                                <a:lumOff val="35000"/>
                              </a:schemeClr>
                            </a:solidFill>
                            <a:latin typeface="Cambria Math" panose="02040503050406030204" pitchFamily="18" charset="0"/>
                            <a:ea typeface="微软雅黑" charset="0"/>
                          </a:rPr>
                          <m:t>𝜔</m:t>
                        </m:r>
                        <m:r>
                          <a:rPr lang="en-US" altLang="zh-CN" sz="1600">
                            <a:solidFill>
                              <a:schemeClr val="tx1">
                                <a:lumMod val="65000"/>
                                <a:lumOff val="35000"/>
                              </a:schemeClr>
                            </a:solidFill>
                            <a:latin typeface="Cambria Math" panose="02040503050406030204" pitchFamily="18" charset="0"/>
                            <a:ea typeface="微软雅黑" charset="0"/>
                          </a:rPr>
                          <m:t>/</m:t>
                        </m:r>
                        <m:r>
                          <a:rPr lang="en-US" altLang="zh-CN" sz="1600">
                            <a:solidFill>
                              <a:schemeClr val="tx1">
                                <a:lumMod val="65000"/>
                                <a:lumOff val="35000"/>
                              </a:schemeClr>
                            </a:solidFill>
                            <a:latin typeface="Cambria Math" panose="02040503050406030204" pitchFamily="18" charset="0"/>
                            <a:ea typeface="微软雅黑" charset="0"/>
                          </a:rPr>
                          <m:t>𝑘𝑇</m:t>
                        </m:r>
                      </m:sup>
                    </m:sSup>
                    <m:r>
                      <a:rPr lang="en-US" altLang="zh-CN" sz="1600">
                        <a:solidFill>
                          <a:schemeClr val="tx1">
                            <a:lumMod val="65000"/>
                            <a:lumOff val="35000"/>
                          </a:schemeClr>
                        </a:solidFill>
                        <a:latin typeface="Cambria Math" panose="02040503050406030204" pitchFamily="18" charset="0"/>
                        <a:ea typeface="微软雅黑" charset="0"/>
                      </a:rPr>
                      <m:t>−1</m:t>
                    </m:r>
                  </m:oMath>
                </a14:m>
                <a:endParaRPr lang="en-US" altLang="zh-CN" sz="1600" dirty="0">
                  <a:solidFill>
                    <a:schemeClr val="tx1">
                      <a:lumMod val="65000"/>
                      <a:lumOff val="35000"/>
                    </a:schemeClr>
                  </a:solidFill>
                  <a:latin typeface="微软雅黑" charset="0"/>
                  <a:ea typeface="微软雅黑" charset="0"/>
                </a:endParaRPr>
              </a:p>
            </p:txBody>
          </p:sp>
        </mc:Choice>
        <mc:Fallback xmlns="">
          <p:sp>
            <p:nvSpPr>
              <p:cNvPr id="13" name="矩形 12"/>
              <p:cNvSpPr>
                <a:spLocks noRot="1" noChangeAspect="1" noMove="1" noResize="1" noEditPoints="1" noAdjustHandles="1" noChangeArrowheads="1" noChangeShapeType="1" noTextEdit="1"/>
              </p:cNvSpPr>
              <p:nvPr/>
            </p:nvSpPr>
            <p:spPr>
              <a:xfrm>
                <a:off x="3906021" y="1461980"/>
                <a:ext cx="7193779" cy="3293466"/>
              </a:xfrm>
              <a:prstGeom prst="rect">
                <a:avLst/>
              </a:prstGeom>
              <a:blipFill>
                <a:blip r:embed="rId3"/>
                <a:stretch>
                  <a:fillRect l="-508"/>
                </a:stretch>
              </a:blipFill>
            </p:spPr>
            <p:txBody>
              <a:bodyPr/>
              <a:lstStyle/>
              <a:p>
                <a:r>
                  <a:rPr lang="zh-CN" altLang="en-US">
                    <a:noFill/>
                  </a:rPr>
                  <a:t> </a:t>
                </a:r>
              </a:p>
            </p:txBody>
          </p:sp>
        </mc:Fallback>
      </mc:AlternateContent>
      <p:grpSp>
        <p:nvGrpSpPr>
          <p:cNvPr id="14" name="组合 13"/>
          <p:cNvGrpSpPr/>
          <p:nvPr/>
        </p:nvGrpSpPr>
        <p:grpSpPr>
          <a:xfrm>
            <a:off x="3906021" y="898396"/>
            <a:ext cx="2864893" cy="509896"/>
            <a:chOff x="888096" y="1000203"/>
            <a:chExt cx="4259825" cy="944066"/>
          </a:xfrm>
        </p:grpSpPr>
        <p:sp>
          <p:nvSpPr>
            <p:cNvPr id="15" name="矩形 1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椭圆 1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椭圆 1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椭圆 1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2" name="矩形 21">
            <a:extLst>
              <a:ext uri="{FF2B5EF4-FFF2-40B4-BE49-F238E27FC236}">
                <a16:creationId xmlns:a16="http://schemas.microsoft.com/office/drawing/2014/main" id="{98441F45-719C-49F3-9DB6-008F8A3C152A}"/>
              </a:ext>
            </a:extLst>
          </p:cNvPr>
          <p:cNvSpPr/>
          <p:nvPr/>
        </p:nvSpPr>
        <p:spPr>
          <a:xfrm>
            <a:off x="0" y="60523"/>
            <a:ext cx="2073196" cy="307777"/>
          </a:xfrm>
          <a:prstGeom prst="rect">
            <a:avLst/>
          </a:prstGeom>
        </p:spPr>
        <p:txBody>
          <a:bodyPr wrap="none">
            <a:spAutoFit/>
          </a:bodyPr>
          <a:lstStyle/>
          <a:p>
            <a:r>
              <a:rPr lang="en-US" altLang="zh-CN" sz="1400" b="1" dirty="0">
                <a:latin typeface="+mn-ea"/>
              </a:rPr>
              <a:t>PART THREE </a:t>
            </a:r>
            <a:r>
              <a:rPr lang="zh-CN" altLang="en-US" sz="1400" b="1" dirty="0"/>
              <a:t>实验结果</a:t>
            </a:r>
          </a:p>
        </p:txBody>
      </p:sp>
      <p:sp>
        <p:nvSpPr>
          <p:cNvPr id="23" name="椭圆 22">
            <a:extLst>
              <a:ext uri="{FF2B5EF4-FFF2-40B4-BE49-F238E27FC236}">
                <a16:creationId xmlns:a16="http://schemas.microsoft.com/office/drawing/2014/main" id="{216DA8BF-3C00-439C-B994-4BC71B0F57B8}"/>
              </a:ext>
            </a:extLst>
          </p:cNvPr>
          <p:cNvSpPr/>
          <p:nvPr/>
        </p:nvSpPr>
        <p:spPr>
          <a:xfrm>
            <a:off x="200795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190790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969999" y="985272"/>
            <a:ext cx="2723824" cy="369332"/>
          </a:xfrm>
          <a:prstGeom prst="rect">
            <a:avLst/>
          </a:prstGeom>
        </p:spPr>
        <p:txBody>
          <a:bodyPr wrap="none">
            <a:spAutoFit/>
          </a:bodyPr>
          <a:lstStyle/>
          <a:p>
            <a:pPr algn="ctr"/>
            <a:r>
              <a:rPr lang="zh-CN" altLang="en-US" dirty="0"/>
              <a:t>体系温度对热导率的影响</a:t>
            </a:r>
          </a:p>
        </p:txBody>
      </p:sp>
      <mc:AlternateContent xmlns:mc="http://schemas.openxmlformats.org/markup-compatibility/2006" xmlns:a14="http://schemas.microsoft.com/office/drawing/2010/main">
        <mc:Choice Requires="a14">
          <p:sp>
            <p:nvSpPr>
              <p:cNvPr id="13" name="矩形 12"/>
              <p:cNvSpPr/>
              <p:nvPr/>
            </p:nvSpPr>
            <p:spPr>
              <a:xfrm>
                <a:off x="3906021" y="1461980"/>
                <a:ext cx="7193779" cy="1052596"/>
              </a:xfrm>
              <a:prstGeom prst="rect">
                <a:avLst/>
              </a:prstGeom>
            </p:spPr>
            <p:txBody>
              <a:bodyPr wrap="square">
                <a:spAutoFit/>
              </a:bodyPr>
              <a:lstStyle/>
              <a:p>
                <a:pPr>
                  <a:lnSpc>
                    <a:spcPct val="130000"/>
                  </a:lnSpc>
                </a:pPr>
                <a14:m>
                  <m:oMath xmlns:m="http://schemas.openxmlformats.org/officeDocument/2006/math">
                    <m:r>
                      <a:rPr lang="en-US" altLang="zh-CN" sz="1600">
                        <a:solidFill>
                          <a:schemeClr val="tx1">
                            <a:lumMod val="65000"/>
                            <a:lumOff val="35000"/>
                          </a:schemeClr>
                        </a:solidFill>
                        <a:latin typeface="Cambria Math" panose="02040503050406030204" pitchFamily="18" charset="0"/>
                      </a:rPr>
                      <m:t>85</m:t>
                    </m:r>
                    <m:r>
                      <m:rPr>
                        <m:sty m:val="p"/>
                      </m:rPr>
                      <a:rPr lang="en-US" altLang="zh-CN" sz="1600">
                        <a:solidFill>
                          <a:schemeClr val="tx1">
                            <a:lumMod val="65000"/>
                            <a:lumOff val="35000"/>
                          </a:schemeClr>
                        </a:solidFill>
                        <a:latin typeface="Cambria Math" panose="02040503050406030204" pitchFamily="18" charset="0"/>
                      </a:rPr>
                      <m:t>K</m:t>
                    </m:r>
                  </m:oMath>
                </a14:m>
                <a:r>
                  <a:rPr lang="zh-CN" altLang="zh-CN" sz="1600" dirty="0">
                    <a:solidFill>
                      <a:schemeClr val="tx1">
                        <a:lumMod val="65000"/>
                        <a:lumOff val="35000"/>
                      </a:schemeClr>
                    </a:solidFill>
                  </a:rPr>
                  <a:t>以下</a:t>
                </a:r>
                <a:r>
                  <a:rPr lang="zh-CN" altLang="en-US" sz="1600" dirty="0">
                    <a:solidFill>
                      <a:schemeClr val="tx1">
                        <a:lumMod val="65000"/>
                        <a:lumOff val="35000"/>
                      </a:schemeClr>
                    </a:solidFill>
                  </a:rPr>
                  <a:t>：</a:t>
                </a:r>
                <a:r>
                  <a:rPr lang="zh-CN" altLang="zh-CN" sz="1600" dirty="0">
                    <a:solidFill>
                      <a:schemeClr val="tx1">
                        <a:lumMod val="65000"/>
                        <a:lumOff val="35000"/>
                      </a:schemeClr>
                    </a:solidFill>
                  </a:rPr>
                  <a:t>热导率随着温度的增大而有小幅度的下降</a:t>
                </a:r>
                <a:endParaRPr lang="en-US" altLang="zh-CN" sz="1600" dirty="0">
                  <a:solidFill>
                    <a:schemeClr val="tx1">
                      <a:lumMod val="65000"/>
                      <a:lumOff val="35000"/>
                    </a:schemeClr>
                  </a:solidFill>
                </a:endParaRPr>
              </a:p>
              <a:p>
                <a:pPr>
                  <a:lnSpc>
                    <a:spcPct val="130000"/>
                  </a:lnSpc>
                </a:pPr>
                <a:endParaRPr lang="en-US" altLang="zh-CN" sz="1600" dirty="0">
                  <a:solidFill>
                    <a:schemeClr val="tx1">
                      <a:lumMod val="65000"/>
                      <a:lumOff val="35000"/>
                    </a:schemeClr>
                  </a:solidFill>
                </a:endParaRPr>
              </a:p>
              <a:p>
                <a:pPr>
                  <a:lnSpc>
                    <a:spcPct val="130000"/>
                  </a:lnSpc>
                </a:pPr>
                <a:r>
                  <a:rPr lang="zh-CN" altLang="zh-CN" sz="1600" dirty="0">
                    <a:solidFill>
                      <a:schemeClr val="tx1">
                        <a:lumMod val="65000"/>
                        <a:lumOff val="35000"/>
                      </a:schemeClr>
                    </a:solidFill>
                  </a:rPr>
                  <a:t>低温</a:t>
                </a:r>
                <a:r>
                  <a:rPr lang="zh-CN" altLang="en-US" sz="1600" dirty="0">
                    <a:solidFill>
                      <a:schemeClr val="tx1">
                        <a:lumMod val="65000"/>
                        <a:lumOff val="35000"/>
                      </a:schemeClr>
                    </a:solidFill>
                  </a:rPr>
                  <a:t>：</a:t>
                </a:r>
                <a:r>
                  <a:rPr lang="zh-CN" altLang="zh-CN" sz="1600" dirty="0">
                    <a:solidFill>
                      <a:schemeClr val="tx1">
                        <a:lumMod val="65000"/>
                        <a:lumOff val="35000"/>
                      </a:schemeClr>
                    </a:solidFill>
                  </a:rPr>
                  <a:t>热导率随着温度下降而迅速上升</a:t>
                </a:r>
                <a:endParaRPr lang="en-US" altLang="zh-CN" sz="1600" dirty="0">
                  <a:solidFill>
                    <a:schemeClr val="tx1">
                      <a:lumMod val="65000"/>
                      <a:lumOff val="35000"/>
                    </a:schemeClr>
                  </a:solidFill>
                </a:endParaRPr>
              </a:p>
            </p:txBody>
          </p:sp>
        </mc:Choice>
        <mc:Fallback xmlns="">
          <p:sp>
            <p:nvSpPr>
              <p:cNvPr id="13" name="矩形 12"/>
              <p:cNvSpPr>
                <a:spLocks noRot="1" noChangeAspect="1" noMove="1" noResize="1" noEditPoints="1" noAdjustHandles="1" noChangeArrowheads="1" noChangeShapeType="1" noTextEdit="1"/>
              </p:cNvSpPr>
              <p:nvPr/>
            </p:nvSpPr>
            <p:spPr>
              <a:xfrm>
                <a:off x="3906021" y="1461980"/>
                <a:ext cx="7193779" cy="1052596"/>
              </a:xfrm>
              <a:prstGeom prst="rect">
                <a:avLst/>
              </a:prstGeom>
              <a:blipFill>
                <a:blip r:embed="rId3"/>
                <a:stretch>
                  <a:fillRect l="-508" b="-4070"/>
                </a:stretch>
              </a:blipFill>
            </p:spPr>
            <p:txBody>
              <a:bodyPr/>
              <a:lstStyle/>
              <a:p>
                <a:r>
                  <a:rPr lang="zh-CN" altLang="en-US">
                    <a:noFill/>
                  </a:rPr>
                  <a:t> </a:t>
                </a:r>
              </a:p>
            </p:txBody>
          </p:sp>
        </mc:Fallback>
      </mc:AlternateContent>
      <p:grpSp>
        <p:nvGrpSpPr>
          <p:cNvPr id="14" name="组合 13"/>
          <p:cNvGrpSpPr/>
          <p:nvPr/>
        </p:nvGrpSpPr>
        <p:grpSpPr>
          <a:xfrm>
            <a:off x="3906021" y="898396"/>
            <a:ext cx="2864893" cy="509896"/>
            <a:chOff x="888096" y="1000203"/>
            <a:chExt cx="4259825" cy="944066"/>
          </a:xfrm>
        </p:grpSpPr>
        <p:sp>
          <p:nvSpPr>
            <p:cNvPr id="15" name="矩形 1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椭圆 1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椭圆 1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椭圆 1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2" name="矩形 21">
            <a:extLst>
              <a:ext uri="{FF2B5EF4-FFF2-40B4-BE49-F238E27FC236}">
                <a16:creationId xmlns:a16="http://schemas.microsoft.com/office/drawing/2014/main" id="{98441F45-719C-49F3-9DB6-008F8A3C152A}"/>
              </a:ext>
            </a:extLst>
          </p:cNvPr>
          <p:cNvSpPr/>
          <p:nvPr/>
        </p:nvSpPr>
        <p:spPr>
          <a:xfrm>
            <a:off x="0" y="60523"/>
            <a:ext cx="2073196" cy="307777"/>
          </a:xfrm>
          <a:prstGeom prst="rect">
            <a:avLst/>
          </a:prstGeom>
        </p:spPr>
        <p:txBody>
          <a:bodyPr wrap="none">
            <a:spAutoFit/>
          </a:bodyPr>
          <a:lstStyle/>
          <a:p>
            <a:r>
              <a:rPr lang="en-US" altLang="zh-CN" sz="1400" b="1" dirty="0">
                <a:latin typeface="+mn-ea"/>
              </a:rPr>
              <a:t>PART THREE </a:t>
            </a:r>
            <a:r>
              <a:rPr lang="zh-CN" altLang="en-US" sz="1400" b="1" dirty="0"/>
              <a:t>实验结果</a:t>
            </a:r>
          </a:p>
        </p:txBody>
      </p:sp>
      <p:sp>
        <p:nvSpPr>
          <p:cNvPr id="23" name="椭圆 22">
            <a:extLst>
              <a:ext uri="{FF2B5EF4-FFF2-40B4-BE49-F238E27FC236}">
                <a16:creationId xmlns:a16="http://schemas.microsoft.com/office/drawing/2014/main" id="{216DA8BF-3C00-439C-B994-4BC71B0F57B8}"/>
              </a:ext>
            </a:extLst>
          </p:cNvPr>
          <p:cNvSpPr/>
          <p:nvPr/>
        </p:nvSpPr>
        <p:spPr>
          <a:xfrm>
            <a:off x="200795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mc:AlternateContent xmlns:mc="http://schemas.openxmlformats.org/markup-compatibility/2006">
        <mc:Choice xmlns:a14="http://schemas.microsoft.com/office/drawing/2010/main" Requires="a14">
          <p:sp>
            <p:nvSpPr>
              <p:cNvPr id="20" name="矩形 19">
                <a:extLst>
                  <a:ext uri="{FF2B5EF4-FFF2-40B4-BE49-F238E27FC236}">
                    <a16:creationId xmlns:a16="http://schemas.microsoft.com/office/drawing/2014/main" id="{C9C72587-5F0A-4011-AE33-0C91FE85BAC0}"/>
                  </a:ext>
                </a:extLst>
              </p:cNvPr>
              <p:cNvSpPr/>
              <p:nvPr/>
            </p:nvSpPr>
            <p:spPr>
              <a:xfrm>
                <a:off x="3906021" y="3429000"/>
                <a:ext cx="7193779" cy="1437253"/>
              </a:xfrm>
              <a:prstGeom prst="rect">
                <a:avLst/>
              </a:prstGeom>
            </p:spPr>
            <p:txBody>
              <a:bodyPr wrap="square">
                <a:spAutoFit/>
              </a:bodyPr>
              <a:lstStyle/>
              <a:p>
                <a:pPr>
                  <a:lnSpc>
                    <a:spcPct val="130000"/>
                  </a:lnSpc>
                </a:pPr>
                <a:r>
                  <a:rPr lang="zh-CN" altLang="zh-CN" sz="1600" dirty="0">
                    <a:solidFill>
                      <a:schemeClr val="tx1">
                        <a:lumMod val="65000"/>
                        <a:lumOff val="35000"/>
                      </a:schemeClr>
                    </a:solidFill>
                    <a:latin typeface="+mn-ea"/>
                  </a:rPr>
                  <a:t>高温</a:t>
                </a:r>
                <a:r>
                  <a:rPr lang="zh-CN" altLang="en-US" sz="1600" dirty="0">
                    <a:solidFill>
                      <a:schemeClr val="tx1">
                        <a:lumMod val="65000"/>
                        <a:lumOff val="35000"/>
                      </a:schemeClr>
                    </a:solidFill>
                    <a:latin typeface="+mn-ea"/>
                  </a:rPr>
                  <a:t>：</a:t>
                </a:r>
                <a14:m>
                  <m:oMath xmlns:m="http://schemas.openxmlformats.org/officeDocument/2006/math">
                    <m:sSub>
                      <m:sSubPr>
                        <m:ctrlPr>
                          <a:rPr lang="zh-CN" altLang="zh-CN" sz="1600" i="1">
                            <a:solidFill>
                              <a:schemeClr val="tx1">
                                <a:lumMod val="65000"/>
                                <a:lumOff val="35000"/>
                              </a:schemeClr>
                            </a:solidFill>
                            <a:latin typeface="+mn-ea"/>
                          </a:rPr>
                        </m:ctrlPr>
                      </m:sSubPr>
                      <m:e>
                        <m:r>
                          <a:rPr lang="en-US" altLang="zh-CN" sz="1600">
                            <a:solidFill>
                              <a:schemeClr val="tx1">
                                <a:lumMod val="65000"/>
                                <a:lumOff val="35000"/>
                              </a:schemeClr>
                            </a:solidFill>
                            <a:latin typeface="+mn-ea"/>
                          </a:rPr>
                          <m:t>𝑣</m:t>
                        </m:r>
                      </m:e>
                      <m:sub>
                        <m:r>
                          <a:rPr lang="en-US" altLang="zh-CN" sz="1600">
                            <a:solidFill>
                              <a:schemeClr val="tx1">
                                <a:lumMod val="65000"/>
                                <a:lumOff val="35000"/>
                              </a:schemeClr>
                            </a:solidFill>
                            <a:latin typeface="+mn-ea"/>
                          </a:rPr>
                          <m:t>𝑝</m:t>
                        </m:r>
                      </m:sub>
                    </m:sSub>
                  </m:oMath>
                </a14:m>
                <a:r>
                  <a:rPr lang="zh-CN" altLang="zh-CN" sz="1600" dirty="0">
                    <a:solidFill>
                      <a:schemeClr val="tx1">
                        <a:lumMod val="65000"/>
                        <a:lumOff val="35000"/>
                      </a:schemeClr>
                    </a:solidFill>
                    <a:latin typeface="+mn-ea"/>
                  </a:rPr>
                  <a:t>和</a:t>
                </a:r>
                <a14:m>
                  <m:oMath xmlns:m="http://schemas.openxmlformats.org/officeDocument/2006/math">
                    <m:sSub>
                      <m:sSubPr>
                        <m:ctrlPr>
                          <a:rPr lang="zh-CN" altLang="zh-CN" sz="1600" i="1">
                            <a:solidFill>
                              <a:schemeClr val="tx1">
                                <a:lumMod val="65000"/>
                                <a:lumOff val="35000"/>
                              </a:schemeClr>
                            </a:solidFill>
                            <a:latin typeface="+mn-ea"/>
                          </a:rPr>
                        </m:ctrlPr>
                      </m:sSubPr>
                      <m:e>
                        <m:r>
                          <a:rPr lang="en-US" altLang="zh-CN" sz="1600">
                            <a:solidFill>
                              <a:schemeClr val="tx1">
                                <a:lumMod val="65000"/>
                                <a:lumOff val="35000"/>
                              </a:schemeClr>
                            </a:solidFill>
                            <a:latin typeface="+mn-ea"/>
                          </a:rPr>
                          <m:t>𝐶</m:t>
                        </m:r>
                      </m:e>
                      <m:sub>
                        <m:r>
                          <a:rPr lang="en-US" altLang="zh-CN" sz="1600">
                            <a:solidFill>
                              <a:schemeClr val="tx1">
                                <a:lumMod val="65000"/>
                                <a:lumOff val="35000"/>
                              </a:schemeClr>
                            </a:solidFill>
                            <a:latin typeface="+mn-ea"/>
                          </a:rPr>
                          <m:t>𝑣</m:t>
                        </m:r>
                      </m:sub>
                    </m:sSub>
                  </m:oMath>
                </a14:m>
                <a:r>
                  <a:rPr lang="zh-CN" altLang="zh-CN" sz="1600" dirty="0">
                    <a:solidFill>
                      <a:schemeClr val="tx1">
                        <a:lumMod val="65000"/>
                        <a:lumOff val="35000"/>
                      </a:schemeClr>
                    </a:solidFill>
                    <a:latin typeface="+mn-ea"/>
                  </a:rPr>
                  <a:t>都与温度无关，</a:t>
                </a:r>
                <a14:m>
                  <m:oMath xmlns:m="http://schemas.openxmlformats.org/officeDocument/2006/math">
                    <m:r>
                      <a:rPr lang="en-US" altLang="zh-CN" sz="1600">
                        <a:solidFill>
                          <a:schemeClr val="tx1">
                            <a:lumMod val="65000"/>
                            <a:lumOff val="35000"/>
                          </a:schemeClr>
                        </a:solidFill>
                        <a:latin typeface="+mn-ea"/>
                      </a:rPr>
                      <m:t>𝜅</m:t>
                    </m:r>
                    <m:r>
                      <a:rPr lang="en-US" altLang="zh-CN" sz="1600">
                        <a:solidFill>
                          <a:schemeClr val="tx1">
                            <a:lumMod val="65000"/>
                            <a:lumOff val="35000"/>
                          </a:schemeClr>
                        </a:solidFill>
                        <a:latin typeface="+mn-ea"/>
                      </a:rPr>
                      <m:t>~</m:t>
                    </m:r>
                    <m:sSup>
                      <m:sSupPr>
                        <m:ctrlPr>
                          <a:rPr lang="zh-CN" altLang="zh-CN" sz="1600" i="1">
                            <a:solidFill>
                              <a:schemeClr val="tx1">
                                <a:lumMod val="65000"/>
                                <a:lumOff val="35000"/>
                              </a:schemeClr>
                            </a:solidFill>
                            <a:latin typeface="+mn-ea"/>
                          </a:rPr>
                        </m:ctrlPr>
                      </m:sSupPr>
                      <m:e>
                        <m:r>
                          <a:rPr lang="en-US" altLang="zh-CN" sz="1600">
                            <a:solidFill>
                              <a:schemeClr val="tx1">
                                <a:lumMod val="65000"/>
                                <a:lumOff val="35000"/>
                              </a:schemeClr>
                            </a:solidFill>
                            <a:latin typeface="+mn-ea"/>
                          </a:rPr>
                          <m:t>𝑒</m:t>
                        </m:r>
                      </m:e>
                      <m:sup>
                        <m:r>
                          <a:rPr lang="en-US" altLang="zh-CN" sz="1600">
                            <a:solidFill>
                              <a:schemeClr val="tx1">
                                <a:lumMod val="65000"/>
                                <a:lumOff val="35000"/>
                              </a:schemeClr>
                            </a:solidFill>
                            <a:latin typeface="+mn-ea"/>
                          </a:rPr>
                          <m:t>ℏ</m:t>
                        </m:r>
                        <m:r>
                          <a:rPr lang="en-US" altLang="zh-CN" sz="1600">
                            <a:solidFill>
                              <a:schemeClr val="tx1">
                                <a:lumMod val="65000"/>
                                <a:lumOff val="35000"/>
                              </a:schemeClr>
                            </a:solidFill>
                            <a:latin typeface="+mn-ea"/>
                          </a:rPr>
                          <m:t>𝜔</m:t>
                        </m:r>
                        <m:r>
                          <a:rPr lang="en-US" altLang="zh-CN" sz="1600">
                            <a:solidFill>
                              <a:schemeClr val="tx1">
                                <a:lumMod val="65000"/>
                                <a:lumOff val="35000"/>
                              </a:schemeClr>
                            </a:solidFill>
                            <a:latin typeface="+mn-ea"/>
                          </a:rPr>
                          <m:t>/</m:t>
                        </m:r>
                        <m:r>
                          <a:rPr lang="en-US" altLang="zh-CN" sz="1600">
                            <a:solidFill>
                              <a:schemeClr val="tx1">
                                <a:lumMod val="65000"/>
                                <a:lumOff val="35000"/>
                              </a:schemeClr>
                            </a:solidFill>
                            <a:latin typeface="+mn-ea"/>
                          </a:rPr>
                          <m:t>𝑘𝑇</m:t>
                        </m:r>
                      </m:sup>
                    </m:sSup>
                    <m:r>
                      <a:rPr lang="en-US" altLang="zh-CN" sz="1600">
                        <a:solidFill>
                          <a:schemeClr val="tx1">
                            <a:lumMod val="65000"/>
                            <a:lumOff val="35000"/>
                          </a:schemeClr>
                        </a:solidFill>
                        <a:latin typeface="+mn-ea"/>
                      </a:rPr>
                      <m:t>−1</m:t>
                    </m:r>
                  </m:oMath>
                </a14:m>
                <a:endParaRPr lang="en-US" altLang="zh-CN" sz="1600" dirty="0">
                  <a:solidFill>
                    <a:schemeClr val="tx1">
                      <a:lumMod val="65000"/>
                      <a:lumOff val="35000"/>
                    </a:schemeClr>
                  </a:solidFill>
                  <a:latin typeface="+mn-ea"/>
                </a:endParaRPr>
              </a:p>
              <a:p>
                <a:pPr>
                  <a:lnSpc>
                    <a:spcPct val="130000"/>
                  </a:lnSpc>
                </a:pPr>
                <a:endParaRPr lang="en-US" altLang="zh-CN" sz="1600" dirty="0">
                  <a:solidFill>
                    <a:schemeClr val="tx1">
                      <a:lumMod val="65000"/>
                      <a:lumOff val="35000"/>
                    </a:schemeClr>
                  </a:solidFill>
                  <a:latin typeface="+mn-ea"/>
                </a:endParaRPr>
              </a:p>
              <a:p>
                <a:pPr>
                  <a:lnSpc>
                    <a:spcPct val="130000"/>
                  </a:lnSpc>
                </a:pPr>
                <a:r>
                  <a:rPr lang="zh-CN" altLang="zh-CN" sz="1600" dirty="0">
                    <a:solidFill>
                      <a:schemeClr val="tx1">
                        <a:lumMod val="65000"/>
                        <a:lumOff val="35000"/>
                      </a:schemeClr>
                    </a:solidFill>
                    <a:latin typeface="+mn-ea"/>
                  </a:rPr>
                  <a:t>低温</a:t>
                </a:r>
                <a:r>
                  <a:rPr lang="zh-CN" altLang="en-US" sz="1600" dirty="0">
                    <a:solidFill>
                      <a:schemeClr val="tx1">
                        <a:lumMod val="65000"/>
                        <a:lumOff val="35000"/>
                      </a:schemeClr>
                    </a:solidFill>
                    <a:latin typeface="+mn-ea"/>
                  </a:rPr>
                  <a:t>：</a:t>
                </a:r>
                <a14:m>
                  <m:oMath xmlns:m="http://schemas.openxmlformats.org/officeDocument/2006/math">
                    <m:sSub>
                      <m:sSubPr>
                        <m:ctrlPr>
                          <a:rPr lang="zh-CN" altLang="zh-CN" sz="1600" i="1">
                            <a:solidFill>
                              <a:schemeClr val="tx1">
                                <a:lumMod val="65000"/>
                                <a:lumOff val="35000"/>
                              </a:schemeClr>
                            </a:solidFill>
                            <a:latin typeface="+mn-ea"/>
                          </a:rPr>
                        </m:ctrlPr>
                      </m:sSubPr>
                      <m:e>
                        <m:r>
                          <a:rPr lang="en-US" altLang="zh-CN" sz="1600">
                            <a:solidFill>
                              <a:schemeClr val="tx1">
                                <a:lumMod val="65000"/>
                                <a:lumOff val="35000"/>
                              </a:schemeClr>
                            </a:solidFill>
                            <a:latin typeface="+mn-ea"/>
                          </a:rPr>
                          <m:t>𝑣</m:t>
                        </m:r>
                      </m:e>
                      <m:sub>
                        <m:r>
                          <a:rPr lang="en-US" altLang="zh-CN" sz="1600">
                            <a:solidFill>
                              <a:schemeClr val="tx1">
                                <a:lumMod val="65000"/>
                                <a:lumOff val="35000"/>
                              </a:schemeClr>
                            </a:solidFill>
                            <a:latin typeface="+mn-ea"/>
                          </a:rPr>
                          <m:t>𝑝</m:t>
                        </m:r>
                      </m:sub>
                    </m:sSub>
                  </m:oMath>
                </a14:m>
                <a:r>
                  <a:rPr lang="zh-CN" altLang="zh-CN" sz="1600" dirty="0">
                    <a:solidFill>
                      <a:schemeClr val="tx1">
                        <a:lumMod val="65000"/>
                        <a:lumOff val="35000"/>
                      </a:schemeClr>
                    </a:solidFill>
                    <a:latin typeface="+mn-ea"/>
                  </a:rPr>
                  <a:t>与温度无关，</a:t>
                </a:r>
                <a14:m>
                  <m:oMath xmlns:m="http://schemas.openxmlformats.org/officeDocument/2006/math">
                    <m:r>
                      <a:rPr lang="zh-CN" altLang="zh-CN" sz="1600">
                        <a:solidFill>
                          <a:schemeClr val="tx1">
                            <a:lumMod val="65000"/>
                            <a:lumOff val="35000"/>
                          </a:schemeClr>
                        </a:solidFill>
                        <a:latin typeface="+mn-ea"/>
                      </a:rPr>
                      <m:t> </m:t>
                    </m:r>
                    <m:sSub>
                      <m:sSubPr>
                        <m:ctrlPr>
                          <a:rPr lang="zh-CN" altLang="zh-CN" sz="1600" i="1">
                            <a:solidFill>
                              <a:schemeClr val="tx1">
                                <a:lumMod val="65000"/>
                                <a:lumOff val="35000"/>
                              </a:schemeClr>
                            </a:solidFill>
                            <a:latin typeface="+mn-ea"/>
                          </a:rPr>
                        </m:ctrlPr>
                      </m:sSubPr>
                      <m:e>
                        <m:r>
                          <a:rPr lang="en-US" altLang="zh-CN" sz="1600">
                            <a:solidFill>
                              <a:schemeClr val="tx1">
                                <a:lumMod val="65000"/>
                                <a:lumOff val="35000"/>
                              </a:schemeClr>
                            </a:solidFill>
                            <a:latin typeface="+mn-ea"/>
                          </a:rPr>
                          <m:t>𝐶</m:t>
                        </m:r>
                      </m:e>
                      <m:sub>
                        <m:r>
                          <a:rPr lang="en-US" altLang="zh-CN" sz="1600">
                            <a:solidFill>
                              <a:schemeClr val="tx1">
                                <a:lumMod val="65000"/>
                                <a:lumOff val="35000"/>
                              </a:schemeClr>
                            </a:solidFill>
                            <a:latin typeface="+mn-ea"/>
                          </a:rPr>
                          <m:t>𝑣</m:t>
                        </m:r>
                      </m:sub>
                    </m:sSub>
                  </m:oMath>
                </a14:m>
                <a:r>
                  <a:rPr lang="zh-CN" altLang="zh-CN" sz="1600" dirty="0">
                    <a:solidFill>
                      <a:schemeClr val="tx1">
                        <a:lumMod val="65000"/>
                        <a:lumOff val="35000"/>
                      </a:schemeClr>
                    </a:solidFill>
                    <a:latin typeface="+mn-ea"/>
                  </a:rPr>
                  <a:t>正比于</a:t>
                </a:r>
                <a14:m>
                  <m:oMath xmlns:m="http://schemas.openxmlformats.org/officeDocument/2006/math">
                    <m:sSup>
                      <m:sSupPr>
                        <m:ctrlPr>
                          <a:rPr lang="zh-CN" altLang="zh-CN" sz="1600" i="1">
                            <a:solidFill>
                              <a:schemeClr val="tx1">
                                <a:lumMod val="65000"/>
                                <a:lumOff val="35000"/>
                              </a:schemeClr>
                            </a:solidFill>
                            <a:latin typeface="+mn-ea"/>
                          </a:rPr>
                        </m:ctrlPr>
                      </m:sSupPr>
                      <m:e>
                        <m:r>
                          <a:rPr lang="en-US" altLang="zh-CN" sz="1600">
                            <a:solidFill>
                              <a:schemeClr val="tx1">
                                <a:lumMod val="65000"/>
                                <a:lumOff val="35000"/>
                              </a:schemeClr>
                            </a:solidFill>
                            <a:latin typeface="+mn-ea"/>
                          </a:rPr>
                          <m:t>𝑇</m:t>
                        </m:r>
                      </m:e>
                      <m:sup>
                        <m:r>
                          <a:rPr lang="en-US" altLang="zh-CN" sz="1600">
                            <a:solidFill>
                              <a:schemeClr val="tx1">
                                <a:lumMod val="65000"/>
                                <a:lumOff val="35000"/>
                              </a:schemeClr>
                            </a:solidFill>
                            <a:latin typeface="+mn-ea"/>
                          </a:rPr>
                          <m:t>3</m:t>
                        </m:r>
                      </m:sup>
                    </m:sSup>
                  </m:oMath>
                </a14:m>
                <a:r>
                  <a:rPr lang="zh-CN" altLang="zh-CN" sz="1600" dirty="0">
                    <a:solidFill>
                      <a:schemeClr val="tx1">
                        <a:lumMod val="65000"/>
                        <a:lumOff val="35000"/>
                      </a:schemeClr>
                    </a:solidFill>
                    <a:latin typeface="+mn-ea"/>
                  </a:rPr>
                  <a:t>，平均自由程</a:t>
                </a:r>
                <a14:m>
                  <m:oMath xmlns:m="http://schemas.openxmlformats.org/officeDocument/2006/math">
                    <m:r>
                      <a:rPr lang="en-US" altLang="zh-CN" sz="1600">
                        <a:solidFill>
                          <a:schemeClr val="tx1">
                            <a:lumMod val="65000"/>
                            <a:lumOff val="35000"/>
                          </a:schemeClr>
                        </a:solidFill>
                        <a:latin typeface="+mn-ea"/>
                      </a:rPr>
                      <m:t>𝜆</m:t>
                    </m:r>
                  </m:oMath>
                </a14:m>
                <a:r>
                  <a:rPr lang="zh-CN" altLang="zh-CN" sz="1600" dirty="0">
                    <a:solidFill>
                      <a:schemeClr val="tx1">
                        <a:lumMod val="65000"/>
                        <a:lumOff val="35000"/>
                      </a:schemeClr>
                    </a:solidFill>
                    <a:latin typeface="+mn-ea"/>
                  </a:rPr>
                  <a:t>指数上升趋于正无穷</a:t>
                </a:r>
                <a:r>
                  <a:rPr lang="zh-CN" altLang="en-US" sz="1600" dirty="0">
                    <a:solidFill>
                      <a:schemeClr val="tx1">
                        <a:lumMod val="65000"/>
                        <a:lumOff val="35000"/>
                      </a:schemeClr>
                    </a:solidFill>
                    <a:latin typeface="+mn-ea"/>
                  </a:rPr>
                  <a:t>，</a:t>
                </a:r>
                <a:r>
                  <a:rPr lang="zh-CN" altLang="zh-CN" sz="1600" dirty="0">
                    <a:solidFill>
                      <a:schemeClr val="tx1">
                        <a:lumMod val="65000"/>
                        <a:lumOff val="35000"/>
                      </a:schemeClr>
                    </a:solidFill>
                    <a:latin typeface="+mn-ea"/>
                  </a:rPr>
                  <a:t>平均自由程在低温时迅速增大的速度比</a:t>
                </a:r>
                <a14:m>
                  <m:oMath xmlns:m="http://schemas.openxmlformats.org/officeDocument/2006/math">
                    <m:sSup>
                      <m:sSupPr>
                        <m:ctrlPr>
                          <a:rPr lang="zh-CN" altLang="zh-CN" sz="1600" i="1">
                            <a:solidFill>
                              <a:schemeClr val="tx1">
                                <a:lumMod val="65000"/>
                                <a:lumOff val="35000"/>
                              </a:schemeClr>
                            </a:solidFill>
                            <a:latin typeface="+mn-ea"/>
                          </a:rPr>
                        </m:ctrlPr>
                      </m:sSupPr>
                      <m:e>
                        <m:r>
                          <a:rPr lang="en-US" altLang="zh-CN" sz="1600">
                            <a:solidFill>
                              <a:schemeClr val="tx1">
                                <a:lumMod val="65000"/>
                                <a:lumOff val="35000"/>
                              </a:schemeClr>
                            </a:solidFill>
                            <a:latin typeface="+mn-ea"/>
                          </a:rPr>
                          <m:t>𝑇</m:t>
                        </m:r>
                      </m:e>
                      <m:sup>
                        <m:r>
                          <a:rPr lang="en-US" altLang="zh-CN" sz="1600">
                            <a:solidFill>
                              <a:schemeClr val="tx1">
                                <a:lumMod val="65000"/>
                                <a:lumOff val="35000"/>
                              </a:schemeClr>
                            </a:solidFill>
                            <a:latin typeface="+mn-ea"/>
                          </a:rPr>
                          <m:t>3</m:t>
                        </m:r>
                      </m:sup>
                    </m:sSup>
                  </m:oMath>
                </a14:m>
                <a:r>
                  <a:rPr lang="zh-CN" altLang="zh-CN" sz="1600" dirty="0">
                    <a:solidFill>
                      <a:schemeClr val="tx1">
                        <a:lumMod val="65000"/>
                        <a:lumOff val="35000"/>
                      </a:schemeClr>
                    </a:solidFill>
                    <a:latin typeface="+mn-ea"/>
                  </a:rPr>
                  <a:t>下降的速度快</a:t>
                </a:r>
                <a:endParaRPr lang="en-US" altLang="zh-CN" sz="1600" dirty="0">
                  <a:solidFill>
                    <a:schemeClr val="tx1">
                      <a:lumMod val="65000"/>
                      <a:lumOff val="35000"/>
                    </a:schemeClr>
                  </a:solidFill>
                  <a:latin typeface="+mn-ea"/>
                </a:endParaRPr>
              </a:p>
            </p:txBody>
          </p:sp>
        </mc:Choice>
        <mc:Fallback>
          <p:sp>
            <p:nvSpPr>
              <p:cNvPr id="20" name="矩形 19">
                <a:extLst>
                  <a:ext uri="{FF2B5EF4-FFF2-40B4-BE49-F238E27FC236}">
                    <a16:creationId xmlns:a16="http://schemas.microsoft.com/office/drawing/2014/main" id="{C9C72587-5F0A-4011-AE33-0C91FE85BAC0}"/>
                  </a:ext>
                </a:extLst>
              </p:cNvPr>
              <p:cNvSpPr>
                <a:spLocks noRot="1" noChangeAspect="1" noMove="1" noResize="1" noEditPoints="1" noAdjustHandles="1" noChangeArrowheads="1" noChangeShapeType="1" noTextEdit="1"/>
              </p:cNvSpPr>
              <p:nvPr/>
            </p:nvSpPr>
            <p:spPr>
              <a:xfrm>
                <a:off x="3906021" y="3429000"/>
                <a:ext cx="7193779" cy="1437253"/>
              </a:xfrm>
              <a:prstGeom prst="rect">
                <a:avLst/>
              </a:prstGeom>
              <a:blipFill>
                <a:blip r:embed="rId4"/>
                <a:stretch>
                  <a:fillRect l="-508" b="-21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9400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矩形 11"/>
              <p:cNvSpPr/>
              <p:nvPr/>
            </p:nvSpPr>
            <p:spPr>
              <a:xfrm>
                <a:off x="3957204" y="973228"/>
                <a:ext cx="2941447" cy="369332"/>
              </a:xfrm>
              <a:prstGeom prst="rect">
                <a:avLst/>
              </a:prstGeom>
            </p:spPr>
            <p:txBody>
              <a:bodyPr wrap="none">
                <a:spAutoFit/>
              </a:bodyPr>
              <a:lstStyle/>
              <a:p>
                <a:pPr algn="ctr"/>
                <a:r>
                  <a:rPr lang="zh-CN" altLang="en-US" dirty="0"/>
                  <a:t>体系</a:t>
                </a:r>
                <a:r>
                  <a:rPr lang="zh-CN" altLang="zh-CN" dirty="0"/>
                  <a:t>长度</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𝑧</m:t>
                        </m:r>
                      </m:sub>
                    </m:sSub>
                  </m:oMath>
                </a14:m>
                <a:r>
                  <a:rPr lang="zh-CN" altLang="en-US" dirty="0"/>
                  <a:t>对热导率的影响</a:t>
                </a:r>
              </a:p>
            </p:txBody>
          </p:sp>
        </mc:Choice>
        <mc:Fallback xmlns="">
          <p:sp>
            <p:nvSpPr>
              <p:cNvPr id="12" name="矩形 11"/>
              <p:cNvSpPr>
                <a:spLocks noRot="1" noChangeAspect="1" noMove="1" noResize="1" noEditPoints="1" noAdjustHandles="1" noChangeArrowheads="1" noChangeShapeType="1" noTextEdit="1"/>
              </p:cNvSpPr>
              <p:nvPr/>
            </p:nvSpPr>
            <p:spPr>
              <a:xfrm>
                <a:off x="3957204" y="973228"/>
                <a:ext cx="2941447" cy="369332"/>
              </a:xfrm>
              <a:prstGeom prst="rect">
                <a:avLst/>
              </a:prstGeom>
              <a:blipFill>
                <a:blip r:embed="rId3"/>
                <a:stretch>
                  <a:fillRect l="-1449" t="-10000" r="-1449"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3906021" y="1461980"/>
                <a:ext cx="7193779" cy="1732782"/>
              </a:xfrm>
              <a:prstGeom prst="rect">
                <a:avLst/>
              </a:prstGeom>
            </p:spPr>
            <p:txBody>
              <a:bodyPr wrap="square">
                <a:spAutoFit/>
              </a:bodyPr>
              <a:lstStyle/>
              <a:p>
                <a:pPr>
                  <a:lnSpc>
                    <a:spcPct val="130000"/>
                  </a:lnSpc>
                </a:pPr>
                <a:r>
                  <a:rPr lang="en-US" altLang="zh-CN" sz="1600" dirty="0">
                    <a:solidFill>
                      <a:schemeClr val="tx1">
                        <a:lumMod val="65000"/>
                        <a:lumOff val="35000"/>
                      </a:schemeClr>
                    </a:solidFill>
                    <a:latin typeface="+mn-ea"/>
                  </a:rPr>
                  <a:t>Muller </a:t>
                </a:r>
                <a:r>
                  <a:rPr lang="en-US" altLang="zh-CN" sz="1600" dirty="0" err="1">
                    <a:solidFill>
                      <a:schemeClr val="tx1">
                        <a:lumMod val="65000"/>
                        <a:lumOff val="35000"/>
                      </a:schemeClr>
                    </a:solidFill>
                    <a:latin typeface="+mn-ea"/>
                  </a:rPr>
                  <a:t>Plathe</a:t>
                </a:r>
                <a:r>
                  <a:rPr lang="zh-CN" altLang="zh-CN" sz="1600" dirty="0">
                    <a:solidFill>
                      <a:schemeClr val="tx1">
                        <a:lumMod val="65000"/>
                        <a:lumOff val="35000"/>
                      </a:schemeClr>
                    </a:solidFill>
                    <a:latin typeface="+mn-ea"/>
                  </a:rPr>
                  <a:t>方法</a:t>
                </a:r>
                <a:endParaRPr lang="en-US" altLang="zh-CN" sz="1600" dirty="0">
                  <a:solidFill>
                    <a:schemeClr val="tx1">
                      <a:lumMod val="65000"/>
                      <a:lumOff val="35000"/>
                    </a:schemeClr>
                  </a:solidFill>
                  <a:latin typeface="+mn-ea"/>
                </a:endParaRPr>
              </a:p>
              <a:p>
                <a:pPr>
                  <a:lnSpc>
                    <a:spcPct val="130000"/>
                  </a:lnSpc>
                </a:pPr>
                <a:endParaRPr lang="en-US" altLang="zh-CN" dirty="0">
                  <a:latin typeface="+mn-ea"/>
                </a:endParaRPr>
              </a:p>
              <a:p>
                <a:pPr>
                  <a:lnSpc>
                    <a:spcPct val="130000"/>
                  </a:lnSpc>
                </a:pPr>
                <a:r>
                  <a:rPr lang="zh-CN" altLang="en-US" sz="1600" dirty="0">
                    <a:solidFill>
                      <a:schemeClr val="tx1">
                        <a:lumMod val="65000"/>
                        <a:lumOff val="35000"/>
                      </a:schemeClr>
                    </a:solidFill>
                    <a:latin typeface="+mn-ea"/>
                  </a:rPr>
                  <a:t>晶格常数</a:t>
                </a:r>
                <a14:m>
                  <m:oMath xmlns:m="http://schemas.openxmlformats.org/officeDocument/2006/math">
                    <m:r>
                      <a:rPr lang="zh-CN" altLang="en-US" sz="1600">
                        <a:solidFill>
                          <a:schemeClr val="tx1">
                            <a:lumMod val="65000"/>
                            <a:lumOff val="35000"/>
                          </a:schemeClr>
                        </a:solidFill>
                        <a:latin typeface="Cambria Math" panose="02040503050406030204" pitchFamily="18" charset="0"/>
                      </a:rPr>
                      <m:t>：</m:t>
                    </m:r>
                    <m:sSup>
                      <m:sSupPr>
                        <m:ctrlPr>
                          <a:rPr lang="zh-CN" altLang="zh-CN" sz="1600" i="1">
                            <a:solidFill>
                              <a:schemeClr val="tx1">
                                <a:lumMod val="65000"/>
                                <a:lumOff val="35000"/>
                              </a:schemeClr>
                            </a:solidFill>
                            <a:latin typeface="Cambria Math" panose="02040503050406030204" pitchFamily="18" charset="0"/>
                          </a:rPr>
                        </m:ctrlPr>
                      </m:sSupPr>
                      <m:e>
                        <m:r>
                          <a:rPr lang="en-US" altLang="zh-CN" sz="1600">
                            <a:solidFill>
                              <a:schemeClr val="tx1">
                                <a:lumMod val="65000"/>
                                <a:lumOff val="35000"/>
                              </a:schemeClr>
                            </a:solidFill>
                            <a:latin typeface="Cambria Math" panose="02040503050406030204" pitchFamily="18" charset="0"/>
                          </a:rPr>
                          <m:t>𝜌</m:t>
                        </m:r>
                      </m:e>
                      <m:sup>
                        <m:r>
                          <a:rPr lang="en-US" altLang="zh-CN" sz="1600">
                            <a:solidFill>
                              <a:schemeClr val="tx1">
                                <a:lumMod val="65000"/>
                                <a:lumOff val="35000"/>
                              </a:schemeClr>
                            </a:solidFill>
                            <a:latin typeface="Cambria Math" panose="02040503050406030204" pitchFamily="18" charset="0"/>
                          </a:rPr>
                          <m:t>∗</m:t>
                        </m:r>
                      </m:sup>
                    </m:sSup>
                    <m:r>
                      <a:rPr lang="en-US" altLang="zh-CN" sz="1600">
                        <a:solidFill>
                          <a:schemeClr val="tx1">
                            <a:lumMod val="65000"/>
                            <a:lumOff val="35000"/>
                          </a:schemeClr>
                        </a:solidFill>
                        <a:latin typeface="Cambria Math" panose="02040503050406030204" pitchFamily="18" charset="0"/>
                      </a:rPr>
                      <m:t>=0.844</m:t>
                    </m:r>
                    <m:r>
                      <a:rPr lang="zh-CN" altLang="en-US" sz="1600">
                        <a:solidFill>
                          <a:schemeClr val="tx1">
                            <a:lumMod val="65000"/>
                            <a:lumOff val="35000"/>
                          </a:schemeClr>
                        </a:solidFill>
                        <a:latin typeface="Cambria Math" panose="02040503050406030204" pitchFamily="18" charset="0"/>
                      </a:rPr>
                      <m:t>；</m:t>
                    </m:r>
                  </m:oMath>
                </a14:m>
                <a:r>
                  <a:rPr lang="zh-CN" altLang="zh-CN" sz="1600" dirty="0">
                    <a:solidFill>
                      <a:schemeClr val="tx1">
                        <a:lumMod val="65000"/>
                        <a:lumOff val="35000"/>
                      </a:schemeClr>
                    </a:solidFill>
                    <a:latin typeface="+mn-ea"/>
                  </a:rPr>
                  <a:t>温度</a:t>
                </a:r>
                <a14:m>
                  <m:oMath xmlns:m="http://schemas.openxmlformats.org/officeDocument/2006/math">
                    <m:sSup>
                      <m:sSupPr>
                        <m:ctrlPr>
                          <a:rPr lang="zh-CN" altLang="zh-CN" sz="1600" i="1">
                            <a:solidFill>
                              <a:schemeClr val="tx1">
                                <a:lumMod val="65000"/>
                                <a:lumOff val="35000"/>
                              </a:schemeClr>
                            </a:solidFill>
                            <a:latin typeface="Cambria Math" panose="02040503050406030204" pitchFamily="18" charset="0"/>
                          </a:rPr>
                        </m:ctrlPr>
                      </m:sSupPr>
                      <m:e>
                        <m:r>
                          <a:rPr lang="en-US" altLang="zh-CN" sz="1600">
                            <a:solidFill>
                              <a:schemeClr val="tx1">
                                <a:lumMod val="65000"/>
                                <a:lumOff val="35000"/>
                              </a:schemeClr>
                            </a:solidFill>
                            <a:latin typeface="Cambria Math" panose="02040503050406030204" pitchFamily="18" charset="0"/>
                          </a:rPr>
                          <m:t>𝑇</m:t>
                        </m:r>
                      </m:e>
                      <m:sup>
                        <m:r>
                          <a:rPr lang="en-US" altLang="zh-CN" sz="1600">
                            <a:solidFill>
                              <a:schemeClr val="tx1">
                                <a:lumMod val="65000"/>
                                <a:lumOff val="35000"/>
                              </a:schemeClr>
                            </a:solidFill>
                            <a:latin typeface="Cambria Math" panose="02040503050406030204" pitchFamily="18" charset="0"/>
                          </a:rPr>
                          <m:t>∗</m:t>
                        </m:r>
                      </m:sup>
                    </m:sSup>
                    <m:r>
                      <a:rPr lang="en-US" altLang="zh-CN" sz="1600">
                        <a:solidFill>
                          <a:schemeClr val="tx1">
                            <a:lumMod val="65000"/>
                            <a:lumOff val="35000"/>
                          </a:schemeClr>
                        </a:solidFill>
                        <a:latin typeface="Cambria Math" panose="02040503050406030204" pitchFamily="18" charset="0"/>
                      </a:rPr>
                      <m:t>=0.71</m:t>
                    </m:r>
                  </m:oMath>
                </a14:m>
                <a:r>
                  <a:rPr lang="zh-CN" altLang="en-US" sz="1600" dirty="0">
                    <a:solidFill>
                      <a:schemeClr val="tx1">
                        <a:lumMod val="65000"/>
                        <a:lumOff val="35000"/>
                      </a:schemeClr>
                    </a:solidFill>
                    <a:latin typeface="+mn-ea"/>
                  </a:rPr>
                  <a:t>；</a:t>
                </a:r>
                <a:r>
                  <a:rPr lang="zh-CN" altLang="zh-CN" sz="1600" dirty="0">
                    <a:solidFill>
                      <a:schemeClr val="tx1">
                        <a:lumMod val="65000"/>
                        <a:lumOff val="35000"/>
                      </a:schemeClr>
                    </a:solidFill>
                    <a:latin typeface="+mn-ea"/>
                  </a:rPr>
                  <a:t>体系</a:t>
                </a:r>
                <a:r>
                  <a:rPr lang="en-US" altLang="zh-CN" sz="1600" dirty="0" err="1">
                    <a:solidFill>
                      <a:schemeClr val="tx1">
                        <a:lumMod val="65000"/>
                        <a:lumOff val="35000"/>
                      </a:schemeClr>
                    </a:solidFill>
                    <a:latin typeface="+mn-ea"/>
                  </a:rPr>
                  <a:t>xy</a:t>
                </a:r>
                <a:r>
                  <a:rPr lang="zh-CN" altLang="zh-CN" sz="1600" dirty="0">
                    <a:solidFill>
                      <a:schemeClr val="tx1">
                        <a:lumMod val="65000"/>
                        <a:lumOff val="35000"/>
                      </a:schemeClr>
                    </a:solidFill>
                    <a:latin typeface="+mn-ea"/>
                  </a:rPr>
                  <a:t>方向规格</a:t>
                </a:r>
                <a:r>
                  <a:rPr lang="en-US" altLang="zh-CN" sz="1600" dirty="0">
                    <a:solidFill>
                      <a:schemeClr val="tx1">
                        <a:lumMod val="65000"/>
                        <a:lumOff val="35000"/>
                      </a:schemeClr>
                    </a:solidFill>
                    <a:latin typeface="+mn-ea"/>
                  </a:rPr>
                  <a:t>10</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𝑎</m:t>
                    </m:r>
                  </m:oMath>
                </a14:m>
                <a:r>
                  <a:rPr lang="zh-CN" altLang="zh-CN"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10</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𝑎</m:t>
                    </m:r>
                  </m:oMath>
                </a14:m>
                <a:endParaRPr lang="en-US" altLang="zh-CN" sz="1600" dirty="0">
                  <a:solidFill>
                    <a:schemeClr val="tx1">
                      <a:lumMod val="65000"/>
                      <a:lumOff val="35000"/>
                    </a:schemeClr>
                  </a:solidFill>
                  <a:latin typeface="+mn-ea"/>
                </a:endParaRPr>
              </a:p>
              <a:p>
                <a:pPr>
                  <a:lnSpc>
                    <a:spcPct val="130000"/>
                  </a:lnSpc>
                </a:pPr>
                <a:endParaRPr lang="en-US" altLang="zh-CN" sz="1600" dirty="0">
                  <a:solidFill>
                    <a:schemeClr val="tx1">
                      <a:lumMod val="65000"/>
                      <a:lumOff val="35000"/>
                    </a:schemeClr>
                  </a:solidFill>
                  <a:latin typeface="+mn-ea"/>
                </a:endParaRPr>
              </a:p>
              <a:p>
                <a:pPr>
                  <a:lnSpc>
                    <a:spcPct val="130000"/>
                  </a:lnSpc>
                </a:pPr>
                <a:r>
                  <a:rPr lang="en-US" altLang="zh-CN" sz="1600" dirty="0">
                    <a:solidFill>
                      <a:schemeClr val="tx1">
                        <a:lumMod val="65000"/>
                        <a:lumOff val="35000"/>
                      </a:schemeClr>
                    </a:solidFill>
                    <a:latin typeface="+mn-ea"/>
                  </a:rPr>
                  <a:t>z</a:t>
                </a:r>
                <a:r>
                  <a:rPr lang="zh-CN" altLang="zh-CN" sz="1600" dirty="0">
                    <a:solidFill>
                      <a:schemeClr val="tx1">
                        <a:lumMod val="65000"/>
                        <a:lumOff val="35000"/>
                      </a:schemeClr>
                    </a:solidFill>
                    <a:latin typeface="+mn-ea"/>
                  </a:rPr>
                  <a:t>方向长度分别取为</a:t>
                </a:r>
                <a:r>
                  <a:rPr lang="en-US" altLang="zh-CN" sz="1600" dirty="0">
                    <a:solidFill>
                      <a:schemeClr val="tx1">
                        <a:lumMod val="65000"/>
                        <a:lumOff val="35000"/>
                      </a:schemeClr>
                    </a:solidFill>
                    <a:latin typeface="+mn-ea"/>
                  </a:rPr>
                  <a:t>10</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𝑎</m:t>
                    </m:r>
                  </m:oMath>
                </a14:m>
                <a:r>
                  <a:rPr lang="zh-CN" altLang="zh-CN"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20</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𝑎</m:t>
                    </m:r>
                  </m:oMath>
                </a14:m>
                <a:r>
                  <a:rPr lang="zh-CN" altLang="zh-CN"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30</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𝑎</m:t>
                    </m:r>
                  </m:oMath>
                </a14:m>
                <a:r>
                  <a:rPr lang="zh-CN" altLang="zh-CN"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40</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𝑎</m:t>
                    </m:r>
                  </m:oMath>
                </a14:m>
                <a:r>
                  <a:rPr lang="zh-CN" altLang="zh-CN"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60</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𝑎</m:t>
                    </m:r>
                  </m:oMath>
                </a14:m>
                <a:r>
                  <a:rPr lang="zh-CN" altLang="zh-CN"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80</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𝑎</m:t>
                    </m:r>
                  </m:oMath>
                </a14:m>
                <a:r>
                  <a:rPr lang="zh-CN" altLang="zh-CN"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100</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𝑎</m:t>
                    </m:r>
                  </m:oMath>
                </a14:m>
                <a:endParaRPr lang="en-US" altLang="zh-CN" sz="1600" dirty="0">
                  <a:solidFill>
                    <a:schemeClr val="tx1">
                      <a:lumMod val="65000"/>
                      <a:lumOff val="35000"/>
                    </a:schemeClr>
                  </a:solidFill>
                  <a:latin typeface="+mn-ea"/>
                </a:endParaRPr>
              </a:p>
            </p:txBody>
          </p:sp>
        </mc:Choice>
        <mc:Fallback xmlns="">
          <p:sp>
            <p:nvSpPr>
              <p:cNvPr id="13" name="矩形 12"/>
              <p:cNvSpPr>
                <a:spLocks noRot="1" noChangeAspect="1" noMove="1" noResize="1" noEditPoints="1" noAdjustHandles="1" noChangeArrowheads="1" noChangeShapeType="1" noTextEdit="1"/>
              </p:cNvSpPr>
              <p:nvPr/>
            </p:nvSpPr>
            <p:spPr>
              <a:xfrm>
                <a:off x="3906021" y="1461980"/>
                <a:ext cx="7193779" cy="1732782"/>
              </a:xfrm>
              <a:prstGeom prst="rect">
                <a:avLst/>
              </a:prstGeom>
              <a:blipFill>
                <a:blip r:embed="rId4"/>
                <a:stretch>
                  <a:fillRect l="-508" b="-2113"/>
                </a:stretch>
              </a:blipFill>
            </p:spPr>
            <p:txBody>
              <a:bodyPr/>
              <a:lstStyle/>
              <a:p>
                <a:r>
                  <a:rPr lang="zh-CN" altLang="en-US">
                    <a:noFill/>
                  </a:rPr>
                  <a:t> </a:t>
                </a:r>
              </a:p>
            </p:txBody>
          </p:sp>
        </mc:Fallback>
      </mc:AlternateContent>
      <p:grpSp>
        <p:nvGrpSpPr>
          <p:cNvPr id="14" name="组合 13"/>
          <p:cNvGrpSpPr/>
          <p:nvPr/>
        </p:nvGrpSpPr>
        <p:grpSpPr>
          <a:xfrm>
            <a:off x="3906021" y="898396"/>
            <a:ext cx="3028179" cy="509896"/>
            <a:chOff x="888096" y="1000203"/>
            <a:chExt cx="4259825" cy="944066"/>
          </a:xfrm>
        </p:grpSpPr>
        <p:sp>
          <p:nvSpPr>
            <p:cNvPr id="15" name="矩形 1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椭圆 1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椭圆 1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椭圆 1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2" name="矩形 21">
            <a:extLst>
              <a:ext uri="{FF2B5EF4-FFF2-40B4-BE49-F238E27FC236}">
                <a16:creationId xmlns:a16="http://schemas.microsoft.com/office/drawing/2014/main" id="{98441F45-719C-49F3-9DB6-008F8A3C152A}"/>
              </a:ext>
            </a:extLst>
          </p:cNvPr>
          <p:cNvSpPr/>
          <p:nvPr/>
        </p:nvSpPr>
        <p:spPr>
          <a:xfrm>
            <a:off x="0" y="60523"/>
            <a:ext cx="2073196" cy="307777"/>
          </a:xfrm>
          <a:prstGeom prst="rect">
            <a:avLst/>
          </a:prstGeom>
        </p:spPr>
        <p:txBody>
          <a:bodyPr wrap="none">
            <a:spAutoFit/>
          </a:bodyPr>
          <a:lstStyle/>
          <a:p>
            <a:r>
              <a:rPr lang="en-US" altLang="zh-CN" sz="1400" b="1" dirty="0">
                <a:latin typeface="+mn-ea"/>
              </a:rPr>
              <a:t>PART THREE </a:t>
            </a:r>
            <a:r>
              <a:rPr lang="zh-CN" altLang="en-US" sz="1400" b="1" dirty="0"/>
              <a:t>实验结果</a:t>
            </a:r>
          </a:p>
        </p:txBody>
      </p:sp>
      <p:sp>
        <p:nvSpPr>
          <p:cNvPr id="23" name="椭圆 22">
            <a:extLst>
              <a:ext uri="{FF2B5EF4-FFF2-40B4-BE49-F238E27FC236}">
                <a16:creationId xmlns:a16="http://schemas.microsoft.com/office/drawing/2014/main" id="{216DA8BF-3C00-439C-B994-4BC71B0F57B8}"/>
              </a:ext>
            </a:extLst>
          </p:cNvPr>
          <p:cNvSpPr/>
          <p:nvPr/>
        </p:nvSpPr>
        <p:spPr>
          <a:xfrm>
            <a:off x="200795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pic>
        <p:nvPicPr>
          <p:cNvPr id="20" name="图片 19">
            <a:extLst>
              <a:ext uri="{FF2B5EF4-FFF2-40B4-BE49-F238E27FC236}">
                <a16:creationId xmlns:a16="http://schemas.microsoft.com/office/drawing/2014/main" id="{053B5E04-6C3F-464C-A4B2-78F3D3DAA02D}"/>
              </a:ext>
            </a:extLst>
          </p:cNvPr>
          <p:cNvPicPr/>
          <p:nvPr/>
        </p:nvPicPr>
        <p:blipFill rotWithShape="1">
          <a:blip r:embed="rId5" cstate="print">
            <a:extLst>
              <a:ext uri="{28A0092B-C50C-407E-A947-70E740481C1C}">
                <a14:useLocalDpi xmlns:a14="http://schemas.microsoft.com/office/drawing/2010/main" val="0"/>
              </a:ext>
            </a:extLst>
          </a:blip>
          <a:srcRect l="6514" t="9030" r="3345" b="5489"/>
          <a:stretch/>
        </p:blipFill>
        <p:spPr bwMode="auto">
          <a:xfrm>
            <a:off x="4568393" y="3262800"/>
            <a:ext cx="5869033" cy="350811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27613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矩形 11"/>
              <p:cNvSpPr/>
              <p:nvPr/>
            </p:nvSpPr>
            <p:spPr>
              <a:xfrm>
                <a:off x="3957204" y="973228"/>
                <a:ext cx="2941447" cy="369332"/>
              </a:xfrm>
              <a:prstGeom prst="rect">
                <a:avLst/>
              </a:prstGeom>
            </p:spPr>
            <p:txBody>
              <a:bodyPr wrap="none">
                <a:spAutoFit/>
              </a:bodyPr>
              <a:lstStyle/>
              <a:p>
                <a:pPr algn="ctr"/>
                <a:r>
                  <a:rPr lang="zh-CN" altLang="en-US" dirty="0"/>
                  <a:t>体系</a:t>
                </a:r>
                <a:r>
                  <a:rPr lang="zh-CN" altLang="zh-CN" dirty="0"/>
                  <a:t>长度</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𝑧</m:t>
                        </m:r>
                      </m:sub>
                    </m:sSub>
                  </m:oMath>
                </a14:m>
                <a:r>
                  <a:rPr lang="zh-CN" altLang="en-US" dirty="0"/>
                  <a:t>对热导率的影响</a:t>
                </a:r>
              </a:p>
            </p:txBody>
          </p:sp>
        </mc:Choice>
        <mc:Fallback xmlns="">
          <p:sp>
            <p:nvSpPr>
              <p:cNvPr id="12" name="矩形 11"/>
              <p:cNvSpPr>
                <a:spLocks noRot="1" noChangeAspect="1" noMove="1" noResize="1" noEditPoints="1" noAdjustHandles="1" noChangeArrowheads="1" noChangeShapeType="1" noTextEdit="1"/>
              </p:cNvSpPr>
              <p:nvPr/>
            </p:nvSpPr>
            <p:spPr>
              <a:xfrm>
                <a:off x="3957204" y="973228"/>
                <a:ext cx="2941447" cy="369332"/>
              </a:xfrm>
              <a:prstGeom prst="rect">
                <a:avLst/>
              </a:prstGeom>
              <a:blipFill>
                <a:blip r:embed="rId3"/>
                <a:stretch>
                  <a:fillRect l="-1449" t="-10000" r="-1449"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3906021" y="1461980"/>
                <a:ext cx="7193779" cy="1866345"/>
              </a:xfrm>
              <a:prstGeom prst="rect">
                <a:avLst/>
              </a:prstGeom>
            </p:spPr>
            <p:txBody>
              <a:bodyPr wrap="square">
                <a:spAutoFit/>
              </a:bodyPr>
              <a:lstStyle/>
              <a:p>
                <a:pPr>
                  <a:lnSpc>
                    <a:spcPct val="130000"/>
                  </a:lnSpc>
                </a:pPr>
                <a:r>
                  <a:rPr lang="zh-CN" altLang="zh-CN" sz="1600" dirty="0">
                    <a:solidFill>
                      <a:schemeClr val="tx1">
                        <a:lumMod val="65000"/>
                        <a:lumOff val="35000"/>
                      </a:schemeClr>
                    </a:solidFill>
                    <a:latin typeface="+mn-ea"/>
                  </a:rPr>
                  <a:t>热导率随着</a:t>
                </a:r>
                <a:r>
                  <a:rPr lang="en-US" altLang="zh-CN" sz="1600" dirty="0">
                    <a:solidFill>
                      <a:schemeClr val="tx1">
                        <a:lumMod val="65000"/>
                        <a:lumOff val="35000"/>
                      </a:schemeClr>
                    </a:solidFill>
                    <a:latin typeface="+mn-ea"/>
                  </a:rPr>
                  <a:t>z</a:t>
                </a:r>
                <a:r>
                  <a:rPr lang="zh-CN" altLang="zh-CN" sz="1600" dirty="0">
                    <a:solidFill>
                      <a:schemeClr val="tx1">
                        <a:lumMod val="65000"/>
                        <a:lumOff val="35000"/>
                      </a:schemeClr>
                    </a:solidFill>
                    <a:latin typeface="+mn-ea"/>
                  </a:rPr>
                  <a:t>方向长度</a:t>
                </a:r>
                <a14:m>
                  <m:oMath xmlns:m="http://schemas.openxmlformats.org/officeDocument/2006/math">
                    <m:sSub>
                      <m:sSubPr>
                        <m:ctrlPr>
                          <a:rPr lang="zh-CN" altLang="zh-CN" sz="1600" i="1">
                            <a:solidFill>
                              <a:schemeClr val="tx1">
                                <a:lumMod val="65000"/>
                                <a:lumOff val="35000"/>
                              </a:schemeClr>
                            </a:solidFill>
                            <a:latin typeface="Cambria Math" panose="02040503050406030204" pitchFamily="18" charset="0"/>
                          </a:rPr>
                        </m:ctrlPr>
                      </m:sSubPr>
                      <m:e>
                        <m:r>
                          <a:rPr lang="en-US" altLang="zh-CN" sz="1600">
                            <a:solidFill>
                              <a:schemeClr val="tx1">
                                <a:lumMod val="65000"/>
                                <a:lumOff val="35000"/>
                              </a:schemeClr>
                            </a:solidFill>
                            <a:latin typeface="Cambria Math" panose="02040503050406030204" pitchFamily="18" charset="0"/>
                          </a:rPr>
                          <m:t>𝐿</m:t>
                        </m:r>
                      </m:e>
                      <m:sub>
                        <m:r>
                          <a:rPr lang="en-US" altLang="zh-CN" sz="1600">
                            <a:solidFill>
                              <a:schemeClr val="tx1">
                                <a:lumMod val="65000"/>
                                <a:lumOff val="35000"/>
                              </a:schemeClr>
                            </a:solidFill>
                            <a:latin typeface="Cambria Math" panose="02040503050406030204" pitchFamily="18" charset="0"/>
                          </a:rPr>
                          <m:t>𝑍</m:t>
                        </m:r>
                      </m:sub>
                    </m:sSub>
                  </m:oMath>
                </a14:m>
                <a:r>
                  <a:rPr lang="zh-CN" altLang="zh-CN" sz="1600" dirty="0">
                    <a:solidFill>
                      <a:schemeClr val="tx1">
                        <a:lumMod val="65000"/>
                        <a:lumOff val="35000"/>
                      </a:schemeClr>
                    </a:solidFill>
                    <a:latin typeface="+mn-ea"/>
                  </a:rPr>
                  <a:t>增大而增大</a:t>
                </a:r>
                <a:endParaRPr lang="en-US" altLang="zh-CN" sz="1600" dirty="0">
                  <a:solidFill>
                    <a:schemeClr val="tx1">
                      <a:lumMod val="65000"/>
                      <a:lumOff val="35000"/>
                    </a:schemeClr>
                  </a:solidFill>
                  <a:latin typeface="+mn-ea"/>
                </a:endParaRPr>
              </a:p>
              <a:p>
                <a:pPr>
                  <a:lnSpc>
                    <a:spcPct val="130000"/>
                  </a:lnSpc>
                </a:pPr>
                <a:endParaRPr lang="en-US" altLang="zh-CN" dirty="0">
                  <a:latin typeface="+mn-ea"/>
                </a:endParaRPr>
              </a:p>
              <a:p>
                <a:pPr>
                  <a:lnSpc>
                    <a:spcPct val="130000"/>
                  </a:lnSpc>
                </a:pPr>
                <a:r>
                  <a:rPr lang="zh-CN" altLang="zh-CN" sz="1600" dirty="0">
                    <a:solidFill>
                      <a:schemeClr val="tx1">
                        <a:lumMod val="65000"/>
                        <a:lumOff val="35000"/>
                      </a:schemeClr>
                    </a:solidFill>
                    <a:latin typeface="+mn-ea"/>
                  </a:rPr>
                  <a:t>体系</a:t>
                </a:r>
                <a:r>
                  <a:rPr lang="en-US" altLang="zh-CN" sz="1600" dirty="0">
                    <a:solidFill>
                      <a:schemeClr val="tx1">
                        <a:lumMod val="65000"/>
                        <a:lumOff val="35000"/>
                      </a:schemeClr>
                    </a:solidFill>
                    <a:latin typeface="+mn-ea"/>
                  </a:rPr>
                  <a:t>z</a:t>
                </a:r>
                <a:r>
                  <a:rPr lang="zh-CN" altLang="zh-CN" sz="1600" dirty="0">
                    <a:solidFill>
                      <a:schemeClr val="tx1">
                        <a:lumMod val="65000"/>
                        <a:lumOff val="35000"/>
                      </a:schemeClr>
                    </a:solidFill>
                    <a:latin typeface="+mn-ea"/>
                  </a:rPr>
                  <a:t>方向的尺寸小于声子平均自由程，</a:t>
                </a:r>
                <a:r>
                  <a:rPr lang="zh-CN" altLang="en-US" sz="1600" dirty="0">
                    <a:solidFill>
                      <a:schemeClr val="tx1">
                        <a:lumMod val="65000"/>
                        <a:lumOff val="35000"/>
                      </a:schemeClr>
                    </a:solidFill>
                    <a:latin typeface="+mn-ea"/>
                  </a:rPr>
                  <a:t>所以</a:t>
                </a:r>
                <a:r>
                  <a:rPr lang="zh-CN" altLang="zh-CN" sz="1600" dirty="0">
                    <a:solidFill>
                      <a:schemeClr val="tx1">
                        <a:lumMod val="65000"/>
                        <a:lumOff val="35000"/>
                      </a:schemeClr>
                    </a:solidFill>
                    <a:latin typeface="+mn-ea"/>
                  </a:rPr>
                  <a:t>声子会在边界发生散射，此时平均自由程</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𝜆</m:t>
                    </m:r>
                  </m:oMath>
                </a14:m>
                <a:r>
                  <a:rPr lang="zh-CN" altLang="zh-CN" sz="1600" dirty="0">
                    <a:solidFill>
                      <a:schemeClr val="tx1">
                        <a:lumMod val="65000"/>
                        <a:lumOff val="35000"/>
                      </a:schemeClr>
                    </a:solidFill>
                    <a:latin typeface="+mn-ea"/>
                  </a:rPr>
                  <a:t>将由体系的线度决定，故</a:t>
                </a:r>
                <a14:m>
                  <m:oMath xmlns:m="http://schemas.openxmlformats.org/officeDocument/2006/math">
                    <m:sSub>
                      <m:sSubPr>
                        <m:ctrlPr>
                          <a:rPr lang="zh-CN" altLang="zh-CN" sz="1600" i="1">
                            <a:solidFill>
                              <a:schemeClr val="tx1">
                                <a:lumMod val="65000"/>
                                <a:lumOff val="35000"/>
                              </a:schemeClr>
                            </a:solidFill>
                            <a:latin typeface="Cambria Math" panose="02040503050406030204" pitchFamily="18" charset="0"/>
                          </a:rPr>
                        </m:ctrlPr>
                      </m:sSubPr>
                      <m:e>
                        <m:r>
                          <a:rPr lang="en-US" altLang="zh-CN" sz="1600">
                            <a:solidFill>
                              <a:schemeClr val="tx1">
                                <a:lumMod val="65000"/>
                                <a:lumOff val="35000"/>
                              </a:schemeClr>
                            </a:solidFill>
                            <a:latin typeface="Cambria Math" panose="02040503050406030204" pitchFamily="18" charset="0"/>
                          </a:rPr>
                          <m:t>𝐿</m:t>
                        </m:r>
                      </m:e>
                      <m:sub>
                        <m:r>
                          <a:rPr lang="en-US" altLang="zh-CN" sz="1600">
                            <a:solidFill>
                              <a:schemeClr val="tx1">
                                <a:lumMod val="65000"/>
                                <a:lumOff val="35000"/>
                              </a:schemeClr>
                            </a:solidFill>
                            <a:latin typeface="Cambria Math" panose="02040503050406030204" pitchFamily="18" charset="0"/>
                          </a:rPr>
                          <m:t>𝑍</m:t>
                        </m:r>
                      </m:sub>
                    </m:sSub>
                  </m:oMath>
                </a14:m>
                <a:r>
                  <a:rPr lang="zh-CN" altLang="zh-CN" sz="1600" dirty="0">
                    <a:solidFill>
                      <a:schemeClr val="tx1">
                        <a:lumMod val="65000"/>
                        <a:lumOff val="35000"/>
                      </a:schemeClr>
                    </a:solidFill>
                    <a:latin typeface="+mn-ea"/>
                  </a:rPr>
                  <a:t>增大，</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𝜆</m:t>
                    </m:r>
                  </m:oMath>
                </a14:m>
                <a:r>
                  <a:rPr lang="zh-CN" altLang="zh-CN" sz="1600" dirty="0">
                    <a:solidFill>
                      <a:schemeClr val="tx1">
                        <a:lumMod val="65000"/>
                        <a:lumOff val="35000"/>
                      </a:schemeClr>
                    </a:solidFill>
                    <a:latin typeface="+mn-ea"/>
                  </a:rPr>
                  <a:t>增大，满足关系</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𝜅</m:t>
                    </m:r>
                    <m:r>
                      <a:rPr lang="en-US" altLang="zh-CN" sz="1600">
                        <a:solidFill>
                          <a:schemeClr val="tx1">
                            <a:lumMod val="65000"/>
                            <a:lumOff val="35000"/>
                          </a:schemeClr>
                        </a:solidFill>
                        <a:latin typeface="Cambria Math" panose="02040503050406030204" pitchFamily="18" charset="0"/>
                      </a:rPr>
                      <m:t>=</m:t>
                    </m:r>
                    <m:f>
                      <m:fPr>
                        <m:ctrlPr>
                          <a:rPr lang="zh-CN" altLang="zh-CN" sz="1600" i="1">
                            <a:solidFill>
                              <a:schemeClr val="tx1">
                                <a:lumMod val="65000"/>
                                <a:lumOff val="35000"/>
                              </a:schemeClr>
                            </a:solidFill>
                            <a:latin typeface="Cambria Math" panose="02040503050406030204" pitchFamily="18" charset="0"/>
                          </a:rPr>
                        </m:ctrlPr>
                      </m:fPr>
                      <m:num>
                        <m:r>
                          <a:rPr lang="en-US" altLang="zh-CN" sz="1600">
                            <a:solidFill>
                              <a:schemeClr val="tx1">
                                <a:lumMod val="65000"/>
                                <a:lumOff val="35000"/>
                              </a:schemeClr>
                            </a:solidFill>
                            <a:latin typeface="Cambria Math" panose="02040503050406030204" pitchFamily="18" charset="0"/>
                          </a:rPr>
                          <m:t>1</m:t>
                        </m:r>
                      </m:num>
                      <m:den>
                        <m:r>
                          <a:rPr lang="en-US" altLang="zh-CN" sz="1600">
                            <a:solidFill>
                              <a:schemeClr val="tx1">
                                <a:lumMod val="65000"/>
                                <a:lumOff val="35000"/>
                              </a:schemeClr>
                            </a:solidFill>
                            <a:latin typeface="Cambria Math" panose="02040503050406030204" pitchFamily="18" charset="0"/>
                          </a:rPr>
                          <m:t>3</m:t>
                        </m:r>
                      </m:den>
                    </m:f>
                    <m:sSub>
                      <m:sSubPr>
                        <m:ctrlPr>
                          <a:rPr lang="zh-CN" altLang="zh-CN" sz="1600" i="1">
                            <a:solidFill>
                              <a:schemeClr val="tx1">
                                <a:lumMod val="65000"/>
                                <a:lumOff val="35000"/>
                              </a:schemeClr>
                            </a:solidFill>
                            <a:latin typeface="Cambria Math" panose="02040503050406030204" pitchFamily="18" charset="0"/>
                          </a:rPr>
                        </m:ctrlPr>
                      </m:sSubPr>
                      <m:e>
                        <m:r>
                          <a:rPr lang="en-US" altLang="zh-CN" sz="1600">
                            <a:solidFill>
                              <a:schemeClr val="tx1">
                                <a:lumMod val="65000"/>
                                <a:lumOff val="35000"/>
                              </a:schemeClr>
                            </a:solidFill>
                            <a:latin typeface="Cambria Math" panose="02040503050406030204" pitchFamily="18" charset="0"/>
                          </a:rPr>
                          <m:t>𝐶</m:t>
                        </m:r>
                      </m:e>
                      <m:sub>
                        <m:r>
                          <a:rPr lang="en-US" altLang="zh-CN" sz="1600">
                            <a:solidFill>
                              <a:schemeClr val="tx1">
                                <a:lumMod val="65000"/>
                                <a:lumOff val="35000"/>
                              </a:schemeClr>
                            </a:solidFill>
                            <a:latin typeface="Cambria Math" panose="02040503050406030204" pitchFamily="18" charset="0"/>
                          </a:rPr>
                          <m:t>𝑣</m:t>
                        </m:r>
                      </m:sub>
                    </m:sSub>
                    <m:r>
                      <a:rPr lang="en-US" altLang="zh-CN" sz="1600">
                        <a:solidFill>
                          <a:schemeClr val="tx1">
                            <a:lumMod val="65000"/>
                            <a:lumOff val="35000"/>
                          </a:schemeClr>
                        </a:solidFill>
                        <a:latin typeface="Cambria Math" panose="02040503050406030204" pitchFamily="18" charset="0"/>
                      </a:rPr>
                      <m:t>𝜆</m:t>
                    </m:r>
                    <m:sSub>
                      <m:sSubPr>
                        <m:ctrlPr>
                          <a:rPr lang="zh-CN" altLang="zh-CN" sz="1600" i="1">
                            <a:solidFill>
                              <a:schemeClr val="tx1">
                                <a:lumMod val="65000"/>
                                <a:lumOff val="35000"/>
                              </a:schemeClr>
                            </a:solidFill>
                            <a:latin typeface="Cambria Math" panose="02040503050406030204" pitchFamily="18" charset="0"/>
                          </a:rPr>
                        </m:ctrlPr>
                      </m:sSubPr>
                      <m:e>
                        <m:r>
                          <a:rPr lang="en-US" altLang="zh-CN" sz="1600">
                            <a:solidFill>
                              <a:schemeClr val="tx1">
                                <a:lumMod val="65000"/>
                                <a:lumOff val="35000"/>
                              </a:schemeClr>
                            </a:solidFill>
                            <a:latin typeface="Cambria Math" panose="02040503050406030204" pitchFamily="18" charset="0"/>
                          </a:rPr>
                          <m:t>𝑣</m:t>
                        </m:r>
                      </m:e>
                      <m:sub>
                        <m:r>
                          <a:rPr lang="en-US" altLang="zh-CN" sz="1600">
                            <a:solidFill>
                              <a:schemeClr val="tx1">
                                <a:lumMod val="65000"/>
                                <a:lumOff val="35000"/>
                              </a:schemeClr>
                            </a:solidFill>
                            <a:latin typeface="Cambria Math" panose="02040503050406030204" pitchFamily="18" charset="0"/>
                          </a:rPr>
                          <m:t>𝑝</m:t>
                        </m:r>
                      </m:sub>
                    </m:sSub>
                  </m:oMath>
                </a14:m>
                <a:r>
                  <a:rPr lang="zh-CN" altLang="zh-CN" sz="1600" dirty="0">
                    <a:solidFill>
                      <a:schemeClr val="tx1">
                        <a:lumMod val="65000"/>
                        <a:lumOff val="35000"/>
                      </a:schemeClr>
                    </a:solidFill>
                    <a:latin typeface="+mn-ea"/>
                  </a:rPr>
                  <a:t>的热导率也增大</a:t>
                </a:r>
                <a:endParaRPr lang="en-US" altLang="zh-CN" sz="1600" dirty="0">
                  <a:solidFill>
                    <a:schemeClr val="tx1">
                      <a:lumMod val="65000"/>
                      <a:lumOff val="35000"/>
                    </a:schemeClr>
                  </a:solidFill>
                  <a:latin typeface="+mn-ea"/>
                </a:endParaRPr>
              </a:p>
            </p:txBody>
          </p:sp>
        </mc:Choice>
        <mc:Fallback xmlns="">
          <p:sp>
            <p:nvSpPr>
              <p:cNvPr id="13" name="矩形 12"/>
              <p:cNvSpPr>
                <a:spLocks noRot="1" noChangeAspect="1" noMove="1" noResize="1" noEditPoints="1" noAdjustHandles="1" noChangeArrowheads="1" noChangeShapeType="1" noTextEdit="1"/>
              </p:cNvSpPr>
              <p:nvPr/>
            </p:nvSpPr>
            <p:spPr>
              <a:xfrm>
                <a:off x="3906021" y="1461980"/>
                <a:ext cx="7193779" cy="1866345"/>
              </a:xfrm>
              <a:prstGeom prst="rect">
                <a:avLst/>
              </a:prstGeom>
              <a:blipFill>
                <a:blip r:embed="rId4"/>
                <a:stretch>
                  <a:fillRect l="-508" b="-2288"/>
                </a:stretch>
              </a:blipFill>
            </p:spPr>
            <p:txBody>
              <a:bodyPr/>
              <a:lstStyle/>
              <a:p>
                <a:r>
                  <a:rPr lang="zh-CN" altLang="en-US">
                    <a:noFill/>
                  </a:rPr>
                  <a:t> </a:t>
                </a:r>
              </a:p>
            </p:txBody>
          </p:sp>
        </mc:Fallback>
      </mc:AlternateContent>
      <p:grpSp>
        <p:nvGrpSpPr>
          <p:cNvPr id="14" name="组合 13"/>
          <p:cNvGrpSpPr/>
          <p:nvPr/>
        </p:nvGrpSpPr>
        <p:grpSpPr>
          <a:xfrm>
            <a:off x="3906021" y="898396"/>
            <a:ext cx="3028179" cy="509896"/>
            <a:chOff x="888096" y="1000203"/>
            <a:chExt cx="4259825" cy="944066"/>
          </a:xfrm>
        </p:grpSpPr>
        <p:sp>
          <p:nvSpPr>
            <p:cNvPr id="15" name="矩形 1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椭圆 1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椭圆 1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椭圆 1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2" name="矩形 21">
            <a:extLst>
              <a:ext uri="{FF2B5EF4-FFF2-40B4-BE49-F238E27FC236}">
                <a16:creationId xmlns:a16="http://schemas.microsoft.com/office/drawing/2014/main" id="{98441F45-719C-49F3-9DB6-008F8A3C152A}"/>
              </a:ext>
            </a:extLst>
          </p:cNvPr>
          <p:cNvSpPr/>
          <p:nvPr/>
        </p:nvSpPr>
        <p:spPr>
          <a:xfrm>
            <a:off x="0" y="60523"/>
            <a:ext cx="2073196" cy="307777"/>
          </a:xfrm>
          <a:prstGeom prst="rect">
            <a:avLst/>
          </a:prstGeom>
        </p:spPr>
        <p:txBody>
          <a:bodyPr wrap="none">
            <a:spAutoFit/>
          </a:bodyPr>
          <a:lstStyle/>
          <a:p>
            <a:r>
              <a:rPr lang="en-US" altLang="zh-CN" sz="1400" b="1" dirty="0">
                <a:latin typeface="+mn-ea"/>
              </a:rPr>
              <a:t>PART THREE </a:t>
            </a:r>
            <a:r>
              <a:rPr lang="zh-CN" altLang="en-US" sz="1400" b="1" dirty="0"/>
              <a:t>实验结果</a:t>
            </a:r>
          </a:p>
        </p:txBody>
      </p:sp>
      <p:sp>
        <p:nvSpPr>
          <p:cNvPr id="23" name="椭圆 22">
            <a:extLst>
              <a:ext uri="{FF2B5EF4-FFF2-40B4-BE49-F238E27FC236}">
                <a16:creationId xmlns:a16="http://schemas.microsoft.com/office/drawing/2014/main" id="{216DA8BF-3C00-439C-B994-4BC71B0F57B8}"/>
              </a:ext>
            </a:extLst>
          </p:cNvPr>
          <p:cNvSpPr/>
          <p:nvPr/>
        </p:nvSpPr>
        <p:spPr>
          <a:xfrm>
            <a:off x="200795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pic>
        <p:nvPicPr>
          <p:cNvPr id="20" name="图片 19">
            <a:extLst>
              <a:ext uri="{FF2B5EF4-FFF2-40B4-BE49-F238E27FC236}">
                <a16:creationId xmlns:a16="http://schemas.microsoft.com/office/drawing/2014/main" id="{053B5E04-6C3F-464C-A4B2-78F3D3DAA02D}"/>
              </a:ext>
            </a:extLst>
          </p:cNvPr>
          <p:cNvPicPr/>
          <p:nvPr/>
        </p:nvPicPr>
        <p:blipFill rotWithShape="1">
          <a:blip r:embed="rId5" cstate="print">
            <a:extLst>
              <a:ext uri="{28A0092B-C50C-407E-A947-70E740481C1C}">
                <a14:useLocalDpi xmlns:a14="http://schemas.microsoft.com/office/drawing/2010/main" val="0"/>
              </a:ext>
            </a:extLst>
          </a:blip>
          <a:srcRect l="6514" t="9030" r="3345" b="5489"/>
          <a:stretch/>
        </p:blipFill>
        <p:spPr bwMode="auto">
          <a:xfrm>
            <a:off x="4568393" y="3262800"/>
            <a:ext cx="5869033" cy="350811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03374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052393" y="973228"/>
            <a:ext cx="2751074" cy="369332"/>
          </a:xfrm>
          <a:prstGeom prst="rect">
            <a:avLst/>
          </a:prstGeom>
        </p:spPr>
        <p:txBody>
          <a:bodyPr wrap="none">
            <a:spAutoFit/>
          </a:bodyPr>
          <a:lstStyle/>
          <a:p>
            <a:pPr algn="ctr"/>
            <a:r>
              <a:rPr lang="zh-CN" altLang="en-US" dirty="0"/>
              <a:t>无限大体系热导率的拟合</a:t>
            </a:r>
          </a:p>
        </p:txBody>
      </p:sp>
      <mc:AlternateContent xmlns:mc="http://schemas.openxmlformats.org/markup-compatibility/2006" xmlns:a14="http://schemas.microsoft.com/office/drawing/2010/main">
        <mc:Choice Requires="a14">
          <p:sp>
            <p:nvSpPr>
              <p:cNvPr id="13" name="矩形 12"/>
              <p:cNvSpPr/>
              <p:nvPr/>
            </p:nvSpPr>
            <p:spPr>
              <a:xfrm>
                <a:off x="3906021" y="1461980"/>
                <a:ext cx="7193779" cy="1232966"/>
              </a:xfrm>
              <a:prstGeom prst="rect">
                <a:avLst/>
              </a:prstGeom>
            </p:spPr>
            <p:txBody>
              <a:bodyPr wrap="square">
                <a:spAutoFit/>
              </a:bodyPr>
              <a:lstStyle/>
              <a:p>
                <a:pPr>
                  <a:lnSpc>
                    <a:spcPct val="130000"/>
                  </a:lnSpc>
                </a:pPr>
                <a:r>
                  <a:rPr lang="zh-CN" altLang="zh-CN" sz="1600" dirty="0">
                    <a:solidFill>
                      <a:schemeClr val="tx1">
                        <a:lumMod val="65000"/>
                        <a:lumOff val="35000"/>
                      </a:schemeClr>
                    </a:solidFill>
                    <a:latin typeface="+mn-ea"/>
                  </a:rPr>
                  <a:t>理论上：</a:t>
                </a:r>
                <a14:m>
                  <m:oMath xmlns:m="http://schemas.openxmlformats.org/officeDocument/2006/math">
                    <m:f>
                      <m:fPr>
                        <m:ctrlPr>
                          <a:rPr lang="zh-CN" altLang="zh-CN" sz="1600" i="1">
                            <a:solidFill>
                              <a:schemeClr val="tx1">
                                <a:lumMod val="65000"/>
                                <a:lumOff val="35000"/>
                              </a:schemeClr>
                            </a:solidFill>
                            <a:latin typeface="Cambria Math" panose="02040503050406030204" pitchFamily="18" charset="0"/>
                          </a:rPr>
                        </m:ctrlPr>
                      </m:fPr>
                      <m:num>
                        <m:r>
                          <a:rPr lang="en-US" altLang="zh-CN" sz="1600">
                            <a:solidFill>
                              <a:schemeClr val="tx1">
                                <a:lumMod val="65000"/>
                                <a:lumOff val="35000"/>
                              </a:schemeClr>
                            </a:solidFill>
                            <a:latin typeface="Cambria Math" panose="02040503050406030204" pitchFamily="18" charset="0"/>
                          </a:rPr>
                          <m:t>1</m:t>
                        </m:r>
                      </m:num>
                      <m:den>
                        <m:r>
                          <a:rPr lang="en-US" altLang="zh-CN" sz="1600">
                            <a:solidFill>
                              <a:schemeClr val="tx1">
                                <a:lumMod val="65000"/>
                                <a:lumOff val="35000"/>
                              </a:schemeClr>
                            </a:solidFill>
                            <a:latin typeface="Cambria Math" panose="02040503050406030204" pitchFamily="18" charset="0"/>
                          </a:rPr>
                          <m:t>𝜅</m:t>
                        </m:r>
                      </m:den>
                    </m:f>
                    <m:r>
                      <a:rPr lang="en-US" altLang="zh-CN" sz="1600">
                        <a:solidFill>
                          <a:schemeClr val="tx1">
                            <a:lumMod val="65000"/>
                            <a:lumOff val="35000"/>
                          </a:schemeClr>
                        </a:solidFill>
                        <a:latin typeface="Cambria Math" panose="02040503050406030204" pitchFamily="18" charset="0"/>
                      </a:rPr>
                      <m:t>=</m:t>
                    </m:r>
                    <m:f>
                      <m:fPr>
                        <m:ctrlPr>
                          <a:rPr lang="zh-CN" altLang="zh-CN" sz="1600" i="1">
                            <a:solidFill>
                              <a:schemeClr val="tx1">
                                <a:lumMod val="65000"/>
                                <a:lumOff val="35000"/>
                              </a:schemeClr>
                            </a:solidFill>
                            <a:latin typeface="Cambria Math" panose="02040503050406030204" pitchFamily="18" charset="0"/>
                          </a:rPr>
                        </m:ctrlPr>
                      </m:fPr>
                      <m:num>
                        <m:r>
                          <a:rPr lang="en-US" altLang="zh-CN" sz="1600">
                            <a:solidFill>
                              <a:schemeClr val="tx1">
                                <a:lumMod val="65000"/>
                                <a:lumOff val="35000"/>
                              </a:schemeClr>
                            </a:solidFill>
                            <a:latin typeface="Cambria Math" panose="02040503050406030204" pitchFamily="18" charset="0"/>
                          </a:rPr>
                          <m:t>1</m:t>
                        </m:r>
                      </m:num>
                      <m:den>
                        <m:sSub>
                          <m:sSubPr>
                            <m:ctrlPr>
                              <a:rPr lang="zh-CN" altLang="zh-CN" sz="1600" i="1">
                                <a:solidFill>
                                  <a:schemeClr val="tx1">
                                    <a:lumMod val="65000"/>
                                    <a:lumOff val="35000"/>
                                  </a:schemeClr>
                                </a:solidFill>
                                <a:latin typeface="Cambria Math" panose="02040503050406030204" pitchFamily="18" charset="0"/>
                              </a:rPr>
                            </m:ctrlPr>
                          </m:sSubPr>
                          <m:e>
                            <m:r>
                              <a:rPr lang="en-US" altLang="zh-CN" sz="1600">
                                <a:solidFill>
                                  <a:schemeClr val="tx1">
                                    <a:lumMod val="65000"/>
                                    <a:lumOff val="35000"/>
                                  </a:schemeClr>
                                </a:solidFill>
                                <a:latin typeface="Cambria Math" panose="02040503050406030204" pitchFamily="18" charset="0"/>
                              </a:rPr>
                              <m:t>𝜅</m:t>
                            </m:r>
                          </m:e>
                          <m:sub>
                            <m:r>
                              <a:rPr lang="en-US" altLang="zh-CN" sz="1600">
                                <a:solidFill>
                                  <a:schemeClr val="tx1">
                                    <a:lumMod val="65000"/>
                                    <a:lumOff val="35000"/>
                                  </a:schemeClr>
                                </a:solidFill>
                                <a:latin typeface="Cambria Math" panose="02040503050406030204" pitchFamily="18" charset="0"/>
                              </a:rPr>
                              <m:t>∞</m:t>
                            </m:r>
                          </m:sub>
                        </m:sSub>
                      </m:den>
                    </m:f>
                    <m:r>
                      <a:rPr lang="en-US" altLang="zh-CN" sz="1600">
                        <a:solidFill>
                          <a:schemeClr val="tx1">
                            <a:lumMod val="65000"/>
                            <a:lumOff val="35000"/>
                          </a:schemeClr>
                        </a:solidFill>
                        <a:latin typeface="Cambria Math" panose="02040503050406030204" pitchFamily="18" charset="0"/>
                      </a:rPr>
                      <m:t>+</m:t>
                    </m:r>
                    <m:f>
                      <m:fPr>
                        <m:ctrlPr>
                          <a:rPr lang="zh-CN" altLang="zh-CN" sz="1600" i="1">
                            <a:solidFill>
                              <a:schemeClr val="tx1">
                                <a:lumMod val="65000"/>
                                <a:lumOff val="35000"/>
                              </a:schemeClr>
                            </a:solidFill>
                            <a:latin typeface="Cambria Math" panose="02040503050406030204" pitchFamily="18" charset="0"/>
                          </a:rPr>
                        </m:ctrlPr>
                      </m:fPr>
                      <m:num>
                        <m:r>
                          <a:rPr lang="en-US" altLang="zh-CN" sz="1600">
                            <a:solidFill>
                              <a:schemeClr val="tx1">
                                <a:lumMod val="65000"/>
                                <a:lumOff val="35000"/>
                              </a:schemeClr>
                            </a:solidFill>
                            <a:latin typeface="Cambria Math" panose="02040503050406030204" pitchFamily="18" charset="0"/>
                          </a:rPr>
                          <m:t>𝑎</m:t>
                        </m:r>
                      </m:num>
                      <m:den>
                        <m:sSub>
                          <m:sSubPr>
                            <m:ctrlPr>
                              <a:rPr lang="zh-CN" altLang="zh-CN" sz="1600" i="1">
                                <a:solidFill>
                                  <a:schemeClr val="tx1">
                                    <a:lumMod val="65000"/>
                                    <a:lumOff val="35000"/>
                                  </a:schemeClr>
                                </a:solidFill>
                                <a:latin typeface="Cambria Math" panose="02040503050406030204" pitchFamily="18" charset="0"/>
                              </a:rPr>
                            </m:ctrlPr>
                          </m:sSubPr>
                          <m:e>
                            <m:r>
                              <a:rPr lang="en-US" altLang="zh-CN" sz="1600">
                                <a:solidFill>
                                  <a:schemeClr val="tx1">
                                    <a:lumMod val="65000"/>
                                    <a:lumOff val="35000"/>
                                  </a:schemeClr>
                                </a:solidFill>
                                <a:latin typeface="Cambria Math" panose="02040503050406030204" pitchFamily="18" charset="0"/>
                              </a:rPr>
                              <m:t>𝐿</m:t>
                            </m:r>
                          </m:e>
                          <m:sub>
                            <m:r>
                              <a:rPr lang="en-US" altLang="zh-CN" sz="1600">
                                <a:solidFill>
                                  <a:schemeClr val="tx1">
                                    <a:lumMod val="65000"/>
                                    <a:lumOff val="35000"/>
                                  </a:schemeClr>
                                </a:solidFill>
                                <a:latin typeface="Cambria Math" panose="02040503050406030204" pitchFamily="18" charset="0"/>
                              </a:rPr>
                              <m:t>𝑍</m:t>
                            </m:r>
                          </m:sub>
                        </m:sSub>
                      </m:den>
                    </m:f>
                  </m:oMath>
                </a14:m>
                <a:endParaRPr lang="en-US" altLang="zh-CN" sz="1600" dirty="0">
                  <a:solidFill>
                    <a:schemeClr val="tx1">
                      <a:lumMod val="65000"/>
                      <a:lumOff val="35000"/>
                    </a:schemeClr>
                  </a:solidFill>
                  <a:latin typeface="+mn-ea"/>
                </a:endParaRPr>
              </a:p>
              <a:p>
                <a:pPr>
                  <a:lnSpc>
                    <a:spcPct val="130000"/>
                  </a:lnSpc>
                </a:pPr>
                <a:endParaRPr lang="en-US" altLang="zh-CN" sz="1600" dirty="0">
                  <a:solidFill>
                    <a:schemeClr val="tx1">
                      <a:lumMod val="65000"/>
                      <a:lumOff val="35000"/>
                    </a:schemeClr>
                  </a:solidFill>
                  <a:latin typeface="+mn-ea"/>
                </a:endParaRPr>
              </a:p>
              <a:p>
                <a:pPr>
                  <a:lnSpc>
                    <a:spcPct val="130000"/>
                  </a:lnSpc>
                </a:pPr>
                <a:r>
                  <a:rPr lang="zh-CN" altLang="zh-CN" sz="1600" dirty="0">
                    <a:solidFill>
                      <a:schemeClr val="tx1">
                        <a:lumMod val="65000"/>
                        <a:lumOff val="35000"/>
                      </a:schemeClr>
                    </a:solidFill>
                    <a:latin typeface="+mn-ea"/>
                  </a:rPr>
                  <a:t>对</a:t>
                </a:r>
                <a:r>
                  <a:rPr lang="en-US" altLang="zh-CN" sz="1600" dirty="0">
                    <a:solidFill>
                      <a:schemeClr val="tx1">
                        <a:lumMod val="65000"/>
                        <a:lumOff val="35000"/>
                      </a:schemeClr>
                    </a:solidFill>
                    <a:latin typeface="+mn-ea"/>
                  </a:rPr>
                  <a:t>z</a:t>
                </a:r>
                <a:r>
                  <a:rPr lang="zh-CN" altLang="zh-CN" sz="1600" dirty="0">
                    <a:solidFill>
                      <a:schemeClr val="tx1">
                        <a:lumMod val="65000"/>
                        <a:lumOff val="35000"/>
                      </a:schemeClr>
                    </a:solidFill>
                    <a:latin typeface="+mn-ea"/>
                  </a:rPr>
                  <a:t>方向长度分别为</a:t>
                </a:r>
                <a:r>
                  <a:rPr lang="en-US" altLang="zh-CN" sz="1600" dirty="0">
                    <a:solidFill>
                      <a:schemeClr val="tx1">
                        <a:lumMod val="65000"/>
                        <a:lumOff val="35000"/>
                      </a:schemeClr>
                    </a:solidFill>
                    <a:latin typeface="+mn-ea"/>
                  </a:rPr>
                  <a:t>10</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𝑎</m:t>
                    </m:r>
                  </m:oMath>
                </a14:m>
                <a:r>
                  <a:rPr lang="zh-CN" altLang="zh-CN"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20</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𝑎</m:t>
                    </m:r>
                  </m:oMath>
                </a14:m>
                <a:r>
                  <a:rPr lang="zh-CN" altLang="zh-CN"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30</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𝑎</m:t>
                    </m:r>
                  </m:oMath>
                </a14:m>
                <a:r>
                  <a:rPr lang="zh-CN" altLang="zh-CN"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40</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𝑎</m:t>
                    </m:r>
                  </m:oMath>
                </a14:m>
                <a:r>
                  <a:rPr lang="zh-CN" altLang="zh-CN"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60</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𝑎</m:t>
                    </m:r>
                  </m:oMath>
                </a14:m>
                <a:r>
                  <a:rPr lang="zh-CN" altLang="zh-CN"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80</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𝑎</m:t>
                    </m:r>
                  </m:oMath>
                </a14:m>
                <a:r>
                  <a:rPr lang="zh-CN" altLang="zh-CN"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100</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𝑎</m:t>
                    </m:r>
                  </m:oMath>
                </a14:m>
                <a:r>
                  <a:rPr lang="zh-CN" altLang="zh-CN" sz="1600" dirty="0">
                    <a:solidFill>
                      <a:schemeClr val="tx1">
                        <a:lumMod val="65000"/>
                        <a:lumOff val="35000"/>
                      </a:schemeClr>
                    </a:solidFill>
                    <a:latin typeface="+mn-ea"/>
                  </a:rPr>
                  <a:t>的热导率拟合</a:t>
                </a:r>
                <a:r>
                  <a:rPr lang="zh-CN" altLang="en-US" sz="1600" dirty="0">
                    <a:solidFill>
                      <a:schemeClr val="tx1">
                        <a:lumMod val="65000"/>
                        <a:lumOff val="35000"/>
                      </a:schemeClr>
                    </a:solidFill>
                    <a:latin typeface="+mn-ea"/>
                  </a:rPr>
                  <a:t>：</a:t>
                </a:r>
                <a:endParaRPr lang="en-US" altLang="zh-CN" sz="1600" dirty="0">
                  <a:solidFill>
                    <a:schemeClr val="tx1">
                      <a:lumMod val="65000"/>
                      <a:lumOff val="35000"/>
                    </a:schemeClr>
                  </a:solidFill>
                  <a:latin typeface="+mn-ea"/>
                </a:endParaRPr>
              </a:p>
            </p:txBody>
          </p:sp>
        </mc:Choice>
        <mc:Fallback xmlns="">
          <p:sp>
            <p:nvSpPr>
              <p:cNvPr id="13" name="矩形 12"/>
              <p:cNvSpPr>
                <a:spLocks noRot="1" noChangeAspect="1" noMove="1" noResize="1" noEditPoints="1" noAdjustHandles="1" noChangeArrowheads="1" noChangeShapeType="1" noTextEdit="1"/>
              </p:cNvSpPr>
              <p:nvPr/>
            </p:nvSpPr>
            <p:spPr>
              <a:xfrm>
                <a:off x="3906021" y="1461980"/>
                <a:ext cx="7193779" cy="1232966"/>
              </a:xfrm>
              <a:prstGeom prst="rect">
                <a:avLst/>
              </a:prstGeom>
              <a:blipFill>
                <a:blip r:embed="rId3"/>
                <a:stretch>
                  <a:fillRect l="-508" b="-2970"/>
                </a:stretch>
              </a:blipFill>
            </p:spPr>
            <p:txBody>
              <a:bodyPr/>
              <a:lstStyle/>
              <a:p>
                <a:r>
                  <a:rPr lang="zh-CN" altLang="en-US">
                    <a:noFill/>
                  </a:rPr>
                  <a:t> </a:t>
                </a:r>
              </a:p>
            </p:txBody>
          </p:sp>
        </mc:Fallback>
      </mc:AlternateContent>
      <p:grpSp>
        <p:nvGrpSpPr>
          <p:cNvPr id="14" name="组合 13"/>
          <p:cNvGrpSpPr/>
          <p:nvPr/>
        </p:nvGrpSpPr>
        <p:grpSpPr>
          <a:xfrm>
            <a:off x="3906021" y="898396"/>
            <a:ext cx="3028179" cy="509896"/>
            <a:chOff x="888096" y="1000203"/>
            <a:chExt cx="4259825" cy="944066"/>
          </a:xfrm>
        </p:grpSpPr>
        <p:sp>
          <p:nvSpPr>
            <p:cNvPr id="15" name="矩形 1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椭圆 1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椭圆 1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椭圆 1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2" name="矩形 21">
            <a:extLst>
              <a:ext uri="{FF2B5EF4-FFF2-40B4-BE49-F238E27FC236}">
                <a16:creationId xmlns:a16="http://schemas.microsoft.com/office/drawing/2014/main" id="{98441F45-719C-49F3-9DB6-008F8A3C152A}"/>
              </a:ext>
            </a:extLst>
          </p:cNvPr>
          <p:cNvSpPr/>
          <p:nvPr/>
        </p:nvSpPr>
        <p:spPr>
          <a:xfrm>
            <a:off x="0" y="60523"/>
            <a:ext cx="2073196" cy="307777"/>
          </a:xfrm>
          <a:prstGeom prst="rect">
            <a:avLst/>
          </a:prstGeom>
        </p:spPr>
        <p:txBody>
          <a:bodyPr wrap="none">
            <a:spAutoFit/>
          </a:bodyPr>
          <a:lstStyle/>
          <a:p>
            <a:r>
              <a:rPr lang="en-US" altLang="zh-CN" sz="1400" b="1" dirty="0">
                <a:latin typeface="+mn-ea"/>
              </a:rPr>
              <a:t>PART THREE </a:t>
            </a:r>
            <a:r>
              <a:rPr lang="zh-CN" altLang="en-US" sz="1400" b="1" dirty="0"/>
              <a:t>实验结果</a:t>
            </a:r>
          </a:p>
        </p:txBody>
      </p:sp>
      <p:sp>
        <p:nvSpPr>
          <p:cNvPr id="23" name="椭圆 22">
            <a:extLst>
              <a:ext uri="{FF2B5EF4-FFF2-40B4-BE49-F238E27FC236}">
                <a16:creationId xmlns:a16="http://schemas.microsoft.com/office/drawing/2014/main" id="{216DA8BF-3C00-439C-B994-4BC71B0F57B8}"/>
              </a:ext>
            </a:extLst>
          </p:cNvPr>
          <p:cNvSpPr/>
          <p:nvPr/>
        </p:nvSpPr>
        <p:spPr>
          <a:xfrm>
            <a:off x="200795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pic>
        <p:nvPicPr>
          <p:cNvPr id="21" name="图片 20">
            <a:extLst>
              <a:ext uri="{FF2B5EF4-FFF2-40B4-BE49-F238E27FC236}">
                <a16:creationId xmlns:a16="http://schemas.microsoft.com/office/drawing/2014/main" id="{99C281D5-BCEE-4967-A206-868F99D88B2F}"/>
              </a:ext>
            </a:extLst>
          </p:cNvPr>
          <p:cNvPicPr/>
          <p:nvPr/>
        </p:nvPicPr>
        <p:blipFill rotWithShape="1">
          <a:blip r:embed="rId4" cstate="print">
            <a:extLst>
              <a:ext uri="{28A0092B-C50C-407E-A947-70E740481C1C}">
                <a14:useLocalDpi xmlns:a14="http://schemas.microsoft.com/office/drawing/2010/main" val="0"/>
              </a:ext>
            </a:extLst>
          </a:blip>
          <a:srcRect l="9740" t="8142" r="12516" b="5791"/>
          <a:stretch/>
        </p:blipFill>
        <p:spPr bwMode="auto">
          <a:xfrm>
            <a:off x="3804602" y="2762984"/>
            <a:ext cx="4582795" cy="3295333"/>
          </a:xfrm>
          <a:prstGeom prst="rect">
            <a:avLst/>
          </a:prstGeom>
          <a:noFill/>
          <a:ln>
            <a:no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086EC01B-81C2-45CB-8265-D41B0DBF63FA}"/>
                  </a:ext>
                </a:extLst>
              </p:cNvPr>
              <p:cNvSpPr/>
              <p:nvPr/>
            </p:nvSpPr>
            <p:spPr>
              <a:xfrm>
                <a:off x="8713968" y="4150179"/>
                <a:ext cx="2637582" cy="344133"/>
              </a:xfrm>
              <a:prstGeom prst="rect">
                <a:avLst/>
              </a:prstGeom>
            </p:spPr>
            <p:txBody>
              <a:bodyPr wrap="none">
                <a:spAutoFit/>
              </a:bodyPr>
              <a:lstStyle/>
              <a:p>
                <a:r>
                  <a:rPr lang="zh-CN" altLang="zh-CN" sz="1600" dirty="0">
                    <a:solidFill>
                      <a:schemeClr val="tx1">
                        <a:lumMod val="65000"/>
                        <a:lumOff val="35000"/>
                      </a:schemeClr>
                    </a:solidFill>
                    <a:latin typeface="+mn-ea"/>
                  </a:rPr>
                  <a:t>线性相关系数</a:t>
                </a:r>
                <a14:m>
                  <m:oMath xmlns:m="http://schemas.openxmlformats.org/officeDocument/2006/math">
                    <m:sSup>
                      <m:sSupPr>
                        <m:ctrlPr>
                          <a:rPr lang="zh-CN" altLang="zh-CN" sz="1600" i="1">
                            <a:solidFill>
                              <a:schemeClr val="tx1">
                                <a:lumMod val="65000"/>
                                <a:lumOff val="35000"/>
                              </a:schemeClr>
                            </a:solidFill>
                            <a:latin typeface="Cambria Math" panose="02040503050406030204" pitchFamily="18" charset="0"/>
                          </a:rPr>
                        </m:ctrlPr>
                      </m:sSupPr>
                      <m:e>
                        <m:r>
                          <a:rPr lang="en-US" altLang="zh-CN" sz="1600">
                            <a:solidFill>
                              <a:schemeClr val="tx1">
                                <a:lumMod val="65000"/>
                                <a:lumOff val="35000"/>
                              </a:schemeClr>
                            </a:solidFill>
                            <a:latin typeface="Cambria Math" panose="02040503050406030204" pitchFamily="18" charset="0"/>
                          </a:rPr>
                          <m:t>𝑅</m:t>
                        </m:r>
                      </m:e>
                      <m:sup>
                        <m:r>
                          <a:rPr lang="en-US" altLang="zh-CN" sz="1600">
                            <a:solidFill>
                              <a:schemeClr val="tx1">
                                <a:lumMod val="65000"/>
                                <a:lumOff val="35000"/>
                              </a:schemeClr>
                            </a:solidFill>
                            <a:latin typeface="Cambria Math" panose="02040503050406030204" pitchFamily="18" charset="0"/>
                          </a:rPr>
                          <m:t>2</m:t>
                        </m:r>
                      </m:sup>
                    </m:sSup>
                    <m:r>
                      <a:rPr lang="en-US" altLang="zh-CN" sz="1600">
                        <a:solidFill>
                          <a:schemeClr val="tx1">
                            <a:lumMod val="65000"/>
                            <a:lumOff val="35000"/>
                          </a:schemeClr>
                        </a:solidFill>
                        <a:latin typeface="Cambria Math" panose="02040503050406030204" pitchFamily="18" charset="0"/>
                      </a:rPr>
                      <m:t>=0.75253</m:t>
                    </m:r>
                  </m:oMath>
                </a14:m>
                <a:endParaRPr lang="zh-CN" altLang="en-US" sz="1600" dirty="0">
                  <a:solidFill>
                    <a:schemeClr val="tx1">
                      <a:lumMod val="65000"/>
                      <a:lumOff val="35000"/>
                    </a:schemeClr>
                  </a:solidFill>
                  <a:latin typeface="+mn-ea"/>
                </a:endParaRPr>
              </a:p>
            </p:txBody>
          </p:sp>
        </mc:Choice>
        <mc:Fallback xmlns="">
          <p:sp>
            <p:nvSpPr>
              <p:cNvPr id="2" name="矩形 1">
                <a:extLst>
                  <a:ext uri="{FF2B5EF4-FFF2-40B4-BE49-F238E27FC236}">
                    <a16:creationId xmlns:a16="http://schemas.microsoft.com/office/drawing/2014/main" id="{086EC01B-81C2-45CB-8265-D41B0DBF63FA}"/>
                  </a:ext>
                </a:extLst>
              </p:cNvPr>
              <p:cNvSpPr>
                <a:spLocks noRot="1" noChangeAspect="1" noMove="1" noResize="1" noEditPoints="1" noAdjustHandles="1" noChangeArrowheads="1" noChangeShapeType="1" noTextEdit="1"/>
              </p:cNvSpPr>
              <p:nvPr/>
            </p:nvSpPr>
            <p:spPr>
              <a:xfrm>
                <a:off x="8713968" y="4150179"/>
                <a:ext cx="2637582" cy="344133"/>
              </a:xfrm>
              <a:prstGeom prst="rect">
                <a:avLst/>
              </a:prstGeom>
              <a:blipFill>
                <a:blip r:embed="rId5"/>
                <a:stretch>
                  <a:fillRect l="-1155" t="-3571" b="-232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48584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052393" y="973228"/>
            <a:ext cx="2751074" cy="369332"/>
          </a:xfrm>
          <a:prstGeom prst="rect">
            <a:avLst/>
          </a:prstGeom>
        </p:spPr>
        <p:txBody>
          <a:bodyPr wrap="none">
            <a:spAutoFit/>
          </a:bodyPr>
          <a:lstStyle/>
          <a:p>
            <a:pPr algn="ctr"/>
            <a:r>
              <a:rPr lang="zh-CN" altLang="en-US" dirty="0"/>
              <a:t>无限大体系热导率的拟合</a:t>
            </a:r>
          </a:p>
        </p:txBody>
      </p:sp>
      <mc:AlternateContent xmlns:mc="http://schemas.openxmlformats.org/markup-compatibility/2006" xmlns:a14="http://schemas.microsoft.com/office/drawing/2010/main">
        <mc:Choice Requires="a14">
          <p:sp>
            <p:nvSpPr>
              <p:cNvPr id="13" name="矩形 12"/>
              <p:cNvSpPr/>
              <p:nvPr/>
            </p:nvSpPr>
            <p:spPr>
              <a:xfrm>
                <a:off x="3906021" y="1461980"/>
                <a:ext cx="7193779" cy="1372683"/>
              </a:xfrm>
              <a:prstGeom prst="rect">
                <a:avLst/>
              </a:prstGeom>
            </p:spPr>
            <p:txBody>
              <a:bodyPr wrap="square">
                <a:spAutoFit/>
              </a:bodyPr>
              <a:lstStyle/>
              <a:p>
                <a:pPr>
                  <a:lnSpc>
                    <a:spcPct val="130000"/>
                  </a:lnSpc>
                </a:pPr>
                <a:r>
                  <a:rPr lang="en-US" altLang="zh-CN" sz="1600" dirty="0">
                    <a:solidFill>
                      <a:schemeClr val="tx1">
                        <a:lumMod val="65000"/>
                        <a:lumOff val="35000"/>
                      </a:schemeClr>
                    </a:solidFill>
                    <a:latin typeface="+mn-ea"/>
                  </a:rPr>
                  <a:t>100</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𝑎</m:t>
                    </m:r>
                  </m:oMath>
                </a14:m>
                <a:r>
                  <a:rPr lang="zh-CN" altLang="zh-CN" sz="1600" dirty="0">
                    <a:solidFill>
                      <a:schemeClr val="tx1">
                        <a:lumMod val="65000"/>
                        <a:lumOff val="35000"/>
                      </a:schemeClr>
                    </a:solidFill>
                    <a:latin typeface="+mn-ea"/>
                  </a:rPr>
                  <a:t>的体系太长，在模拟的</a:t>
                </a:r>
                <a:r>
                  <a:rPr lang="en-US" altLang="zh-CN" sz="1600" dirty="0">
                    <a:solidFill>
                      <a:schemeClr val="tx1">
                        <a:lumMod val="65000"/>
                        <a:lumOff val="35000"/>
                      </a:schemeClr>
                    </a:solidFill>
                    <a:latin typeface="+mn-ea"/>
                  </a:rPr>
                  <a:t>100000</a:t>
                </a:r>
                <a:r>
                  <a:rPr lang="zh-CN" altLang="zh-CN" sz="1600" dirty="0">
                    <a:solidFill>
                      <a:schemeClr val="tx1">
                        <a:lumMod val="65000"/>
                        <a:lumOff val="35000"/>
                      </a:schemeClr>
                    </a:solidFill>
                    <a:latin typeface="+mn-ea"/>
                  </a:rPr>
                  <a:t>步内温差和温度梯度还未稳定建立起来，所以</a:t>
                </a:r>
                <a:r>
                  <a:rPr lang="en-US" altLang="zh-CN" sz="1600" dirty="0">
                    <a:solidFill>
                      <a:schemeClr val="tx1">
                        <a:lumMod val="65000"/>
                        <a:lumOff val="35000"/>
                      </a:schemeClr>
                    </a:solidFill>
                    <a:latin typeface="+mn-ea"/>
                  </a:rPr>
                  <a:t>z</a:t>
                </a:r>
                <a:r>
                  <a:rPr lang="zh-CN" altLang="zh-CN" sz="1600" dirty="0">
                    <a:solidFill>
                      <a:schemeClr val="tx1">
                        <a:lumMod val="65000"/>
                        <a:lumOff val="35000"/>
                      </a:schemeClr>
                    </a:solidFill>
                    <a:latin typeface="+mn-ea"/>
                  </a:rPr>
                  <a:t>方向的温度梯度偏小，算出的热导率偏大</a:t>
                </a:r>
                <a:r>
                  <a:rPr lang="zh-CN" altLang="en-US" sz="1600" dirty="0">
                    <a:solidFill>
                      <a:schemeClr val="tx1">
                        <a:lumMod val="65000"/>
                        <a:lumOff val="35000"/>
                      </a:schemeClr>
                    </a:solidFill>
                    <a:latin typeface="+mn-ea"/>
                  </a:rPr>
                  <a:t>，数据点偏小。</a:t>
                </a:r>
                <a:endParaRPr lang="en-US" altLang="zh-CN" sz="1600" dirty="0">
                  <a:solidFill>
                    <a:schemeClr val="tx1">
                      <a:lumMod val="65000"/>
                      <a:lumOff val="35000"/>
                    </a:schemeClr>
                  </a:solidFill>
                  <a:latin typeface="+mn-ea"/>
                </a:endParaRPr>
              </a:p>
              <a:p>
                <a:pPr>
                  <a:lnSpc>
                    <a:spcPct val="130000"/>
                  </a:lnSpc>
                </a:pPr>
                <a:endParaRPr lang="en-US" altLang="zh-CN" sz="1600" dirty="0">
                  <a:solidFill>
                    <a:schemeClr val="tx1">
                      <a:lumMod val="65000"/>
                      <a:lumOff val="35000"/>
                    </a:schemeClr>
                  </a:solidFill>
                  <a:latin typeface="+mn-ea"/>
                </a:endParaRPr>
              </a:p>
              <a:p>
                <a:pPr>
                  <a:lnSpc>
                    <a:spcPct val="130000"/>
                  </a:lnSpc>
                </a:pPr>
                <a:r>
                  <a:rPr lang="zh-CN" altLang="zh-CN" sz="1600" dirty="0">
                    <a:solidFill>
                      <a:schemeClr val="tx1">
                        <a:lumMod val="65000"/>
                        <a:lumOff val="35000"/>
                      </a:schemeClr>
                    </a:solidFill>
                    <a:latin typeface="+mn-ea"/>
                  </a:rPr>
                  <a:t>去掉</a:t>
                </a:r>
                <a:r>
                  <a:rPr lang="en-US" altLang="zh-CN" sz="1600" dirty="0">
                    <a:solidFill>
                      <a:schemeClr val="tx1">
                        <a:lumMod val="65000"/>
                        <a:lumOff val="35000"/>
                      </a:schemeClr>
                    </a:solidFill>
                    <a:latin typeface="+mn-ea"/>
                  </a:rPr>
                  <a:t>z</a:t>
                </a:r>
                <a:r>
                  <a:rPr lang="zh-CN" altLang="zh-CN" sz="1600" dirty="0">
                    <a:solidFill>
                      <a:schemeClr val="tx1">
                        <a:lumMod val="65000"/>
                        <a:lumOff val="35000"/>
                      </a:schemeClr>
                    </a:solidFill>
                    <a:latin typeface="+mn-ea"/>
                  </a:rPr>
                  <a:t>方向长度为</a:t>
                </a:r>
                <a:r>
                  <a:rPr lang="en-US" altLang="zh-CN" sz="1600" dirty="0">
                    <a:solidFill>
                      <a:schemeClr val="tx1">
                        <a:lumMod val="65000"/>
                        <a:lumOff val="35000"/>
                      </a:schemeClr>
                    </a:solidFill>
                    <a:latin typeface="+mn-ea"/>
                  </a:rPr>
                  <a:t>100</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𝑎</m:t>
                    </m:r>
                  </m:oMath>
                </a14:m>
                <a:r>
                  <a:rPr lang="zh-CN" altLang="zh-CN" sz="1600" dirty="0">
                    <a:solidFill>
                      <a:schemeClr val="tx1">
                        <a:lumMod val="65000"/>
                        <a:lumOff val="35000"/>
                      </a:schemeClr>
                    </a:solidFill>
                    <a:latin typeface="+mn-ea"/>
                  </a:rPr>
                  <a:t>的数据点，用剩下的点线性拟合</a:t>
                </a:r>
                <a:r>
                  <a:rPr lang="zh-CN" altLang="en-US" sz="1600" dirty="0">
                    <a:solidFill>
                      <a:schemeClr val="tx1">
                        <a:lumMod val="65000"/>
                        <a:lumOff val="35000"/>
                      </a:schemeClr>
                    </a:solidFill>
                    <a:latin typeface="+mn-ea"/>
                  </a:rPr>
                  <a:t>：</a:t>
                </a:r>
              </a:p>
            </p:txBody>
          </p:sp>
        </mc:Choice>
        <mc:Fallback xmlns="">
          <p:sp>
            <p:nvSpPr>
              <p:cNvPr id="13" name="矩形 12"/>
              <p:cNvSpPr>
                <a:spLocks noRot="1" noChangeAspect="1" noMove="1" noResize="1" noEditPoints="1" noAdjustHandles="1" noChangeArrowheads="1" noChangeShapeType="1" noTextEdit="1"/>
              </p:cNvSpPr>
              <p:nvPr/>
            </p:nvSpPr>
            <p:spPr>
              <a:xfrm>
                <a:off x="3906021" y="1461980"/>
                <a:ext cx="7193779" cy="1372683"/>
              </a:xfrm>
              <a:prstGeom prst="rect">
                <a:avLst/>
              </a:prstGeom>
              <a:blipFill>
                <a:blip r:embed="rId3"/>
                <a:stretch>
                  <a:fillRect l="-508" b="-2667"/>
                </a:stretch>
              </a:blipFill>
            </p:spPr>
            <p:txBody>
              <a:bodyPr/>
              <a:lstStyle/>
              <a:p>
                <a:r>
                  <a:rPr lang="zh-CN" altLang="en-US">
                    <a:noFill/>
                  </a:rPr>
                  <a:t> </a:t>
                </a:r>
              </a:p>
            </p:txBody>
          </p:sp>
        </mc:Fallback>
      </mc:AlternateContent>
      <p:grpSp>
        <p:nvGrpSpPr>
          <p:cNvPr id="14" name="组合 13"/>
          <p:cNvGrpSpPr/>
          <p:nvPr/>
        </p:nvGrpSpPr>
        <p:grpSpPr>
          <a:xfrm>
            <a:off x="3906021" y="898396"/>
            <a:ext cx="3028179" cy="509896"/>
            <a:chOff x="888096" y="1000203"/>
            <a:chExt cx="4259825" cy="944066"/>
          </a:xfrm>
        </p:grpSpPr>
        <p:sp>
          <p:nvSpPr>
            <p:cNvPr id="15" name="矩形 1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椭圆 1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椭圆 1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椭圆 1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2" name="矩形 21">
            <a:extLst>
              <a:ext uri="{FF2B5EF4-FFF2-40B4-BE49-F238E27FC236}">
                <a16:creationId xmlns:a16="http://schemas.microsoft.com/office/drawing/2014/main" id="{98441F45-719C-49F3-9DB6-008F8A3C152A}"/>
              </a:ext>
            </a:extLst>
          </p:cNvPr>
          <p:cNvSpPr/>
          <p:nvPr/>
        </p:nvSpPr>
        <p:spPr>
          <a:xfrm>
            <a:off x="0" y="60523"/>
            <a:ext cx="2073196" cy="307777"/>
          </a:xfrm>
          <a:prstGeom prst="rect">
            <a:avLst/>
          </a:prstGeom>
        </p:spPr>
        <p:txBody>
          <a:bodyPr wrap="none">
            <a:spAutoFit/>
          </a:bodyPr>
          <a:lstStyle/>
          <a:p>
            <a:r>
              <a:rPr lang="en-US" altLang="zh-CN" sz="1400" b="1" dirty="0">
                <a:latin typeface="+mn-ea"/>
              </a:rPr>
              <a:t>PART THREE </a:t>
            </a:r>
            <a:r>
              <a:rPr lang="zh-CN" altLang="en-US" sz="1400" b="1" dirty="0"/>
              <a:t>实验结果</a:t>
            </a:r>
          </a:p>
        </p:txBody>
      </p:sp>
      <p:sp>
        <p:nvSpPr>
          <p:cNvPr id="23" name="椭圆 22">
            <a:extLst>
              <a:ext uri="{FF2B5EF4-FFF2-40B4-BE49-F238E27FC236}">
                <a16:creationId xmlns:a16="http://schemas.microsoft.com/office/drawing/2014/main" id="{216DA8BF-3C00-439C-B994-4BC71B0F57B8}"/>
              </a:ext>
            </a:extLst>
          </p:cNvPr>
          <p:cNvSpPr/>
          <p:nvPr/>
        </p:nvSpPr>
        <p:spPr>
          <a:xfrm>
            <a:off x="200795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086EC01B-81C2-45CB-8265-D41B0DBF63FA}"/>
                  </a:ext>
                </a:extLst>
              </p:cNvPr>
              <p:cNvSpPr/>
              <p:nvPr/>
            </p:nvSpPr>
            <p:spPr>
              <a:xfrm>
                <a:off x="8713968" y="3543961"/>
                <a:ext cx="2637582" cy="344133"/>
              </a:xfrm>
              <a:prstGeom prst="rect">
                <a:avLst/>
              </a:prstGeom>
            </p:spPr>
            <p:txBody>
              <a:bodyPr wrap="none">
                <a:spAutoFit/>
              </a:bodyPr>
              <a:lstStyle/>
              <a:p>
                <a:r>
                  <a:rPr lang="zh-CN" altLang="zh-CN" sz="1600" dirty="0">
                    <a:solidFill>
                      <a:schemeClr val="tx1">
                        <a:lumMod val="65000"/>
                        <a:lumOff val="35000"/>
                      </a:schemeClr>
                    </a:solidFill>
                    <a:latin typeface="+mn-ea"/>
                  </a:rPr>
                  <a:t>线性相关系数</a:t>
                </a:r>
                <a14:m>
                  <m:oMath xmlns:m="http://schemas.openxmlformats.org/officeDocument/2006/math">
                    <m:sSup>
                      <m:sSupPr>
                        <m:ctrlPr>
                          <a:rPr lang="zh-CN" altLang="zh-CN" sz="1600" i="1">
                            <a:solidFill>
                              <a:schemeClr val="tx1">
                                <a:lumMod val="65000"/>
                                <a:lumOff val="35000"/>
                              </a:schemeClr>
                            </a:solidFill>
                            <a:latin typeface="Cambria Math" panose="02040503050406030204" pitchFamily="18" charset="0"/>
                          </a:rPr>
                        </m:ctrlPr>
                      </m:sSupPr>
                      <m:e>
                        <m:r>
                          <a:rPr lang="en-US" altLang="zh-CN" sz="1600">
                            <a:solidFill>
                              <a:schemeClr val="tx1">
                                <a:lumMod val="65000"/>
                                <a:lumOff val="35000"/>
                              </a:schemeClr>
                            </a:solidFill>
                            <a:latin typeface="Cambria Math" panose="02040503050406030204" pitchFamily="18" charset="0"/>
                          </a:rPr>
                          <m:t>𝑅</m:t>
                        </m:r>
                      </m:e>
                      <m:sup>
                        <m:r>
                          <a:rPr lang="en-US" altLang="zh-CN" sz="1600">
                            <a:solidFill>
                              <a:schemeClr val="tx1">
                                <a:lumMod val="65000"/>
                                <a:lumOff val="35000"/>
                              </a:schemeClr>
                            </a:solidFill>
                            <a:latin typeface="Cambria Math" panose="02040503050406030204" pitchFamily="18" charset="0"/>
                          </a:rPr>
                          <m:t>2</m:t>
                        </m:r>
                      </m:sup>
                    </m:sSup>
                    <m:r>
                      <a:rPr lang="en-US" altLang="zh-CN" sz="1600">
                        <a:solidFill>
                          <a:schemeClr val="tx1">
                            <a:lumMod val="65000"/>
                            <a:lumOff val="35000"/>
                          </a:schemeClr>
                        </a:solidFill>
                        <a:latin typeface="Cambria Math" panose="02040503050406030204" pitchFamily="18" charset="0"/>
                      </a:rPr>
                      <m:t>=0.92964</m:t>
                    </m:r>
                  </m:oMath>
                </a14:m>
                <a:endParaRPr lang="zh-CN" altLang="en-US" sz="1600" dirty="0">
                  <a:solidFill>
                    <a:schemeClr val="tx1">
                      <a:lumMod val="65000"/>
                      <a:lumOff val="35000"/>
                    </a:schemeClr>
                  </a:solidFill>
                  <a:latin typeface="+mn-ea"/>
                </a:endParaRPr>
              </a:p>
            </p:txBody>
          </p:sp>
        </mc:Choice>
        <mc:Fallback xmlns="">
          <p:sp>
            <p:nvSpPr>
              <p:cNvPr id="2" name="矩形 1">
                <a:extLst>
                  <a:ext uri="{FF2B5EF4-FFF2-40B4-BE49-F238E27FC236}">
                    <a16:creationId xmlns:a16="http://schemas.microsoft.com/office/drawing/2014/main" id="{086EC01B-81C2-45CB-8265-D41B0DBF63FA}"/>
                  </a:ext>
                </a:extLst>
              </p:cNvPr>
              <p:cNvSpPr>
                <a:spLocks noRot="1" noChangeAspect="1" noMove="1" noResize="1" noEditPoints="1" noAdjustHandles="1" noChangeArrowheads="1" noChangeShapeType="1" noTextEdit="1"/>
              </p:cNvSpPr>
              <p:nvPr/>
            </p:nvSpPr>
            <p:spPr>
              <a:xfrm>
                <a:off x="8713968" y="3543961"/>
                <a:ext cx="2637582" cy="344133"/>
              </a:xfrm>
              <a:prstGeom prst="rect">
                <a:avLst/>
              </a:prstGeom>
              <a:blipFill>
                <a:blip r:embed="rId4"/>
                <a:stretch>
                  <a:fillRect l="-1155" t="-3509" b="-21053"/>
                </a:stretch>
              </a:blipFill>
            </p:spPr>
            <p:txBody>
              <a:bodyPr/>
              <a:lstStyle/>
              <a:p>
                <a:r>
                  <a:rPr lang="zh-CN" altLang="en-US">
                    <a:noFill/>
                  </a:rPr>
                  <a:t> </a:t>
                </a:r>
              </a:p>
            </p:txBody>
          </p:sp>
        </mc:Fallback>
      </mc:AlternateContent>
      <p:pic>
        <p:nvPicPr>
          <p:cNvPr id="20" name="图片 19">
            <a:extLst>
              <a:ext uri="{FF2B5EF4-FFF2-40B4-BE49-F238E27FC236}">
                <a16:creationId xmlns:a16="http://schemas.microsoft.com/office/drawing/2014/main" id="{E0EEE865-8F08-4D3B-B3A5-94CB473FEA48}"/>
              </a:ext>
            </a:extLst>
          </p:cNvPr>
          <p:cNvPicPr/>
          <p:nvPr/>
        </p:nvPicPr>
        <p:blipFill rotWithShape="1">
          <a:blip r:embed="rId5" cstate="print">
            <a:extLst>
              <a:ext uri="{28A0092B-C50C-407E-A947-70E740481C1C}">
                <a14:useLocalDpi xmlns:a14="http://schemas.microsoft.com/office/drawing/2010/main" val="0"/>
              </a:ext>
            </a:extLst>
          </a:blip>
          <a:srcRect l="8844" t="7149" r="12682" b="6085"/>
          <a:stretch/>
        </p:blipFill>
        <p:spPr bwMode="auto">
          <a:xfrm>
            <a:off x="3858010" y="2902701"/>
            <a:ext cx="4475979" cy="3296761"/>
          </a:xfrm>
          <a:prstGeom prst="rect">
            <a:avLst/>
          </a:prstGeom>
          <a:noFill/>
          <a:ln>
            <a:no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7165157A-42B7-4BF5-9185-0ADC197EF192}"/>
                  </a:ext>
                </a:extLst>
              </p:cNvPr>
              <p:cNvSpPr/>
              <p:nvPr/>
            </p:nvSpPr>
            <p:spPr>
              <a:xfrm>
                <a:off x="9024406" y="4203110"/>
                <a:ext cx="2016706" cy="338554"/>
              </a:xfrm>
              <a:prstGeom prst="rect">
                <a:avLst/>
              </a:prstGeom>
            </p:spPr>
            <p:txBody>
              <a:bodyPr wrap="none">
                <a:spAutoFit/>
              </a:bodyPr>
              <a:lstStyle/>
              <a:p>
                <a:r>
                  <a:rPr lang="zh-CN" altLang="zh-CN" sz="1600" dirty="0">
                    <a:solidFill>
                      <a:schemeClr val="tx1">
                        <a:lumMod val="65000"/>
                        <a:lumOff val="35000"/>
                      </a:schemeClr>
                    </a:solidFill>
                    <a:latin typeface="+mn-ea"/>
                  </a:rPr>
                  <a:t>纵截距为</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6.71±0.10</m:t>
                    </m:r>
                  </m:oMath>
                </a14:m>
                <a:endParaRPr lang="zh-CN" altLang="en-US" sz="1600" dirty="0">
                  <a:solidFill>
                    <a:schemeClr val="tx1">
                      <a:lumMod val="65000"/>
                      <a:lumOff val="35000"/>
                    </a:schemeClr>
                  </a:solidFill>
                  <a:latin typeface="+mn-ea"/>
                </a:endParaRPr>
              </a:p>
            </p:txBody>
          </p:sp>
        </mc:Choice>
        <mc:Fallback xmlns="">
          <p:sp>
            <p:nvSpPr>
              <p:cNvPr id="3" name="矩形 2">
                <a:extLst>
                  <a:ext uri="{FF2B5EF4-FFF2-40B4-BE49-F238E27FC236}">
                    <a16:creationId xmlns:a16="http://schemas.microsoft.com/office/drawing/2014/main" id="{7165157A-42B7-4BF5-9185-0ADC197EF192}"/>
                  </a:ext>
                </a:extLst>
              </p:cNvPr>
              <p:cNvSpPr>
                <a:spLocks noRot="1" noChangeAspect="1" noMove="1" noResize="1" noEditPoints="1" noAdjustHandles="1" noChangeArrowheads="1" noChangeShapeType="1" noTextEdit="1"/>
              </p:cNvSpPr>
              <p:nvPr/>
            </p:nvSpPr>
            <p:spPr>
              <a:xfrm>
                <a:off x="9024406" y="4203110"/>
                <a:ext cx="2016706" cy="338554"/>
              </a:xfrm>
              <a:prstGeom prst="rect">
                <a:avLst/>
              </a:prstGeom>
              <a:blipFill>
                <a:blip r:embed="rId6"/>
                <a:stretch>
                  <a:fillRect l="-1511"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B8088A4B-17CB-46E4-A32B-95AAD4BF5608}"/>
                  </a:ext>
                </a:extLst>
              </p:cNvPr>
              <p:cNvSpPr/>
              <p:nvPr/>
            </p:nvSpPr>
            <p:spPr>
              <a:xfrm>
                <a:off x="8474319" y="4856680"/>
                <a:ext cx="3116879"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sz="1600" i="1">
                              <a:solidFill>
                                <a:schemeClr val="tx1">
                                  <a:lumMod val="65000"/>
                                  <a:lumOff val="35000"/>
                                </a:schemeClr>
                              </a:solidFill>
                              <a:latin typeface="Cambria Math" panose="02040503050406030204" pitchFamily="18" charset="0"/>
                            </a:rPr>
                          </m:ctrlPr>
                        </m:sSubPr>
                        <m:e>
                          <m:r>
                            <a:rPr lang="en-US" altLang="zh-CN" sz="1600">
                              <a:solidFill>
                                <a:schemeClr val="tx1">
                                  <a:lumMod val="65000"/>
                                  <a:lumOff val="35000"/>
                                </a:schemeClr>
                              </a:solidFill>
                              <a:latin typeface="Cambria Math" panose="02040503050406030204" pitchFamily="18" charset="0"/>
                            </a:rPr>
                            <m:t>𝜅</m:t>
                          </m:r>
                        </m:e>
                        <m:sub>
                          <m:r>
                            <a:rPr lang="en-US" altLang="zh-CN" sz="1600">
                              <a:solidFill>
                                <a:schemeClr val="tx1">
                                  <a:lumMod val="65000"/>
                                  <a:lumOff val="35000"/>
                                </a:schemeClr>
                              </a:solidFill>
                              <a:latin typeface="Cambria Math" panose="02040503050406030204" pitchFamily="18" charset="0"/>
                            </a:rPr>
                            <m:t>∞</m:t>
                          </m:r>
                        </m:sub>
                      </m:sSub>
                      <m:r>
                        <a:rPr lang="en-US" altLang="zh-CN" sz="1600">
                          <a:solidFill>
                            <a:schemeClr val="tx1">
                              <a:lumMod val="65000"/>
                              <a:lumOff val="35000"/>
                            </a:schemeClr>
                          </a:solidFill>
                          <a:latin typeface="Cambria Math" panose="02040503050406030204" pitchFamily="18" charset="0"/>
                        </a:rPr>
                        <m:t>=(0.149±0.002) </m:t>
                      </m:r>
                      <m:r>
                        <m:rPr>
                          <m:sty m:val="p"/>
                        </m:rPr>
                        <a:rPr lang="en-US" altLang="zh-CN" sz="1600">
                          <a:solidFill>
                            <a:schemeClr val="tx1">
                              <a:lumMod val="65000"/>
                              <a:lumOff val="35000"/>
                            </a:schemeClr>
                          </a:solidFill>
                          <a:latin typeface="Cambria Math" panose="02040503050406030204" pitchFamily="18" charset="0"/>
                        </a:rPr>
                        <m:t>W</m:t>
                      </m:r>
                      <m:r>
                        <a:rPr lang="en-US" altLang="zh-CN" sz="1600">
                          <a:solidFill>
                            <a:schemeClr val="tx1">
                              <a:lumMod val="65000"/>
                              <a:lumOff val="35000"/>
                            </a:schemeClr>
                          </a:solidFill>
                          <a:latin typeface="Cambria Math" panose="02040503050406030204" pitchFamily="18" charset="0"/>
                        </a:rPr>
                        <m:t>/(</m:t>
                      </m:r>
                      <m:r>
                        <m:rPr>
                          <m:sty m:val="p"/>
                        </m:rPr>
                        <a:rPr lang="en-US" altLang="zh-CN" sz="1600">
                          <a:solidFill>
                            <a:schemeClr val="tx1">
                              <a:lumMod val="65000"/>
                              <a:lumOff val="35000"/>
                            </a:schemeClr>
                          </a:solidFill>
                          <a:latin typeface="Cambria Math" panose="02040503050406030204" pitchFamily="18" charset="0"/>
                        </a:rPr>
                        <m:t>m</m:t>
                      </m:r>
                      <m:r>
                        <a:rPr lang="en-US" altLang="zh-CN" sz="1600">
                          <a:solidFill>
                            <a:schemeClr val="tx1">
                              <a:lumMod val="65000"/>
                              <a:lumOff val="35000"/>
                            </a:schemeClr>
                          </a:solidFill>
                          <a:latin typeface="Cambria Math" panose="02040503050406030204" pitchFamily="18" charset="0"/>
                        </a:rPr>
                        <m:t>∙</m:t>
                      </m:r>
                      <m:r>
                        <m:rPr>
                          <m:sty m:val="p"/>
                        </m:rPr>
                        <a:rPr lang="en-US" altLang="zh-CN" sz="1600">
                          <a:solidFill>
                            <a:schemeClr val="tx1">
                              <a:lumMod val="65000"/>
                              <a:lumOff val="35000"/>
                            </a:schemeClr>
                          </a:solidFill>
                          <a:latin typeface="Cambria Math" panose="02040503050406030204" pitchFamily="18" charset="0"/>
                        </a:rPr>
                        <m:t>K</m:t>
                      </m:r>
                      <m:r>
                        <a:rPr lang="en-US" altLang="zh-CN" sz="1600">
                          <a:solidFill>
                            <a:schemeClr val="tx1">
                              <a:lumMod val="65000"/>
                              <a:lumOff val="35000"/>
                            </a:schemeClr>
                          </a:solidFill>
                          <a:latin typeface="Cambria Math" panose="02040503050406030204" pitchFamily="18" charset="0"/>
                        </a:rPr>
                        <m:t>)</m:t>
                      </m:r>
                    </m:oMath>
                  </m:oMathPara>
                </a14:m>
                <a:endParaRPr lang="zh-CN" altLang="en-US" sz="1600" dirty="0">
                  <a:solidFill>
                    <a:schemeClr val="tx1">
                      <a:lumMod val="65000"/>
                      <a:lumOff val="35000"/>
                    </a:schemeClr>
                  </a:solidFill>
                  <a:latin typeface="+mn-ea"/>
                </a:endParaRPr>
              </a:p>
            </p:txBody>
          </p:sp>
        </mc:Choice>
        <mc:Fallback xmlns="">
          <p:sp>
            <p:nvSpPr>
              <p:cNvPr id="4" name="矩形 3">
                <a:extLst>
                  <a:ext uri="{FF2B5EF4-FFF2-40B4-BE49-F238E27FC236}">
                    <a16:creationId xmlns:a16="http://schemas.microsoft.com/office/drawing/2014/main" id="{B8088A4B-17CB-46E4-A32B-95AAD4BF5608}"/>
                  </a:ext>
                </a:extLst>
              </p:cNvPr>
              <p:cNvSpPr>
                <a:spLocks noRot="1" noChangeAspect="1" noMove="1" noResize="1" noEditPoints="1" noAdjustHandles="1" noChangeArrowheads="1" noChangeShapeType="1" noTextEdit="1"/>
              </p:cNvSpPr>
              <p:nvPr/>
            </p:nvSpPr>
            <p:spPr>
              <a:xfrm>
                <a:off x="8474319" y="4856680"/>
                <a:ext cx="3116879" cy="338554"/>
              </a:xfrm>
              <a:prstGeom prst="rect">
                <a:avLst/>
              </a:prstGeom>
              <a:blipFill>
                <a:blip r:embed="rId7"/>
                <a:stretch>
                  <a:fillRect b="-127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391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矩形 11"/>
              <p:cNvSpPr/>
              <p:nvPr/>
            </p:nvSpPr>
            <p:spPr>
              <a:xfrm>
                <a:off x="3906617" y="961822"/>
                <a:ext cx="4336252" cy="394723"/>
              </a:xfrm>
              <a:prstGeom prst="rect">
                <a:avLst/>
              </a:prstGeom>
            </p:spPr>
            <p:txBody>
              <a:bodyPr wrap="none">
                <a:spAutoFit/>
              </a:bodyPr>
              <a:lstStyle/>
              <a:p>
                <a:pPr algn="ctr"/>
                <a:r>
                  <a:rPr lang="zh-CN" altLang="zh-CN" dirty="0"/>
                  <a:t>体系截面尺度</a:t>
                </a:r>
                <a14:m>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𝐿</m:t>
                        </m:r>
                      </m:e>
                      <m:sub>
                        <m:r>
                          <a:rPr lang="en-US" altLang="zh-CN">
                            <a:latin typeface="Cambria Math" panose="02040503050406030204" pitchFamily="18" charset="0"/>
                          </a:rPr>
                          <m:t>𝑥</m:t>
                        </m:r>
                      </m:sub>
                    </m:sSub>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𝐿</m:t>
                        </m:r>
                      </m:e>
                      <m:sub>
                        <m:r>
                          <a:rPr lang="en-US" altLang="zh-CN">
                            <a:latin typeface="Cambria Math" panose="02040503050406030204" pitchFamily="18" charset="0"/>
                          </a:rPr>
                          <m:t>𝑦</m:t>
                        </m:r>
                      </m:sub>
                    </m:sSub>
                  </m:oMath>
                </a14:m>
                <a:r>
                  <a:rPr lang="zh-CN" altLang="zh-CN" dirty="0"/>
                  <a:t>对热传导系数的影响</a:t>
                </a:r>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3906617" y="961822"/>
                <a:ext cx="4336252" cy="394723"/>
              </a:xfrm>
              <a:prstGeom prst="rect">
                <a:avLst/>
              </a:prstGeom>
              <a:blipFill>
                <a:blip r:embed="rId3"/>
                <a:stretch>
                  <a:fillRect l="-985" t="-9231" r="-844" b="-169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3906021" y="1461980"/>
                <a:ext cx="7193779" cy="1722010"/>
              </a:xfrm>
              <a:prstGeom prst="rect">
                <a:avLst/>
              </a:prstGeom>
            </p:spPr>
            <p:txBody>
              <a:bodyPr wrap="square">
                <a:spAutoFit/>
              </a:bodyPr>
              <a:lstStyle/>
              <a:p>
                <a:pPr>
                  <a:lnSpc>
                    <a:spcPct val="130000"/>
                  </a:lnSpc>
                </a:pPr>
                <a:r>
                  <a:rPr lang="en-US" altLang="zh-CN" sz="1600" dirty="0">
                    <a:solidFill>
                      <a:schemeClr val="tx1">
                        <a:lumMod val="65000"/>
                        <a:lumOff val="35000"/>
                      </a:schemeClr>
                    </a:solidFill>
                    <a:latin typeface="+mn-ea"/>
                  </a:rPr>
                  <a:t>Muller </a:t>
                </a:r>
                <a:r>
                  <a:rPr lang="en-US" altLang="zh-CN" sz="1600" dirty="0" err="1">
                    <a:solidFill>
                      <a:schemeClr val="tx1">
                        <a:lumMod val="65000"/>
                        <a:lumOff val="35000"/>
                      </a:schemeClr>
                    </a:solidFill>
                    <a:latin typeface="+mn-ea"/>
                  </a:rPr>
                  <a:t>Plathe</a:t>
                </a:r>
                <a:r>
                  <a:rPr lang="zh-CN" altLang="zh-CN" sz="1600" dirty="0">
                    <a:solidFill>
                      <a:schemeClr val="tx1">
                        <a:lumMod val="65000"/>
                        <a:lumOff val="35000"/>
                      </a:schemeClr>
                    </a:solidFill>
                    <a:latin typeface="+mn-ea"/>
                  </a:rPr>
                  <a:t>方法</a:t>
                </a:r>
                <a:endParaRPr lang="en-US" altLang="zh-CN" sz="1600" dirty="0">
                  <a:solidFill>
                    <a:schemeClr val="tx1">
                      <a:lumMod val="65000"/>
                      <a:lumOff val="35000"/>
                    </a:schemeClr>
                  </a:solidFill>
                  <a:latin typeface="+mn-ea"/>
                </a:endParaRPr>
              </a:p>
              <a:p>
                <a:pPr>
                  <a:lnSpc>
                    <a:spcPct val="130000"/>
                  </a:lnSpc>
                </a:pPr>
                <a:endParaRPr lang="en-US" altLang="zh-CN" sz="1600" dirty="0">
                  <a:solidFill>
                    <a:schemeClr val="tx1">
                      <a:lumMod val="65000"/>
                      <a:lumOff val="35000"/>
                    </a:schemeClr>
                  </a:solidFill>
                  <a:latin typeface="+mn-ea"/>
                </a:endParaRPr>
              </a:p>
              <a:p>
                <a:pPr>
                  <a:lnSpc>
                    <a:spcPct val="130000"/>
                  </a:lnSpc>
                </a:pPr>
                <a:r>
                  <a:rPr lang="zh-CN" altLang="en-US" sz="1600" dirty="0">
                    <a:solidFill>
                      <a:schemeClr val="tx1">
                        <a:lumMod val="65000"/>
                        <a:lumOff val="35000"/>
                      </a:schemeClr>
                    </a:solidFill>
                    <a:latin typeface="+mn-ea"/>
                  </a:rPr>
                  <a:t>晶格常数</a:t>
                </a:r>
                <a14:m>
                  <m:oMath xmlns:m="http://schemas.openxmlformats.org/officeDocument/2006/math">
                    <m:r>
                      <a:rPr lang="zh-CN" altLang="en-US" sz="1600">
                        <a:solidFill>
                          <a:schemeClr val="tx1">
                            <a:lumMod val="65000"/>
                            <a:lumOff val="35000"/>
                          </a:schemeClr>
                        </a:solidFill>
                        <a:latin typeface="Cambria Math" panose="02040503050406030204" pitchFamily="18" charset="0"/>
                      </a:rPr>
                      <m:t>：</m:t>
                    </m:r>
                    <m:sSup>
                      <m:sSupPr>
                        <m:ctrlPr>
                          <a:rPr lang="zh-CN" altLang="zh-CN" sz="1600" i="1">
                            <a:solidFill>
                              <a:schemeClr val="tx1">
                                <a:lumMod val="65000"/>
                                <a:lumOff val="35000"/>
                              </a:schemeClr>
                            </a:solidFill>
                            <a:latin typeface="Cambria Math" panose="02040503050406030204" pitchFamily="18" charset="0"/>
                          </a:rPr>
                        </m:ctrlPr>
                      </m:sSupPr>
                      <m:e>
                        <m:r>
                          <a:rPr lang="en-US" altLang="zh-CN" sz="1600">
                            <a:solidFill>
                              <a:schemeClr val="tx1">
                                <a:lumMod val="65000"/>
                                <a:lumOff val="35000"/>
                              </a:schemeClr>
                            </a:solidFill>
                            <a:latin typeface="Cambria Math" panose="02040503050406030204" pitchFamily="18" charset="0"/>
                          </a:rPr>
                          <m:t>𝜌</m:t>
                        </m:r>
                      </m:e>
                      <m:sup>
                        <m:r>
                          <a:rPr lang="en-US" altLang="zh-CN" sz="1600">
                            <a:solidFill>
                              <a:schemeClr val="tx1">
                                <a:lumMod val="65000"/>
                                <a:lumOff val="35000"/>
                              </a:schemeClr>
                            </a:solidFill>
                            <a:latin typeface="Cambria Math" panose="02040503050406030204" pitchFamily="18" charset="0"/>
                          </a:rPr>
                          <m:t>∗</m:t>
                        </m:r>
                      </m:sup>
                    </m:sSup>
                    <m:r>
                      <a:rPr lang="en-US" altLang="zh-CN" sz="1600">
                        <a:solidFill>
                          <a:schemeClr val="tx1">
                            <a:lumMod val="65000"/>
                            <a:lumOff val="35000"/>
                          </a:schemeClr>
                        </a:solidFill>
                        <a:latin typeface="Cambria Math" panose="02040503050406030204" pitchFamily="18" charset="0"/>
                      </a:rPr>
                      <m:t>=0.844</m:t>
                    </m:r>
                    <m:r>
                      <a:rPr lang="zh-CN" altLang="en-US" sz="1600">
                        <a:solidFill>
                          <a:schemeClr val="tx1">
                            <a:lumMod val="65000"/>
                            <a:lumOff val="35000"/>
                          </a:schemeClr>
                        </a:solidFill>
                        <a:latin typeface="Cambria Math" panose="02040503050406030204" pitchFamily="18" charset="0"/>
                      </a:rPr>
                      <m:t>；</m:t>
                    </m:r>
                  </m:oMath>
                </a14:m>
                <a:r>
                  <a:rPr lang="zh-CN" altLang="zh-CN" sz="1600" dirty="0">
                    <a:solidFill>
                      <a:schemeClr val="tx1">
                        <a:lumMod val="65000"/>
                        <a:lumOff val="35000"/>
                      </a:schemeClr>
                    </a:solidFill>
                    <a:latin typeface="+mn-ea"/>
                  </a:rPr>
                  <a:t>温度</a:t>
                </a:r>
                <a14:m>
                  <m:oMath xmlns:m="http://schemas.openxmlformats.org/officeDocument/2006/math">
                    <m:sSup>
                      <m:sSupPr>
                        <m:ctrlPr>
                          <a:rPr lang="zh-CN" altLang="zh-CN" sz="1600" i="1">
                            <a:solidFill>
                              <a:schemeClr val="tx1">
                                <a:lumMod val="65000"/>
                                <a:lumOff val="35000"/>
                              </a:schemeClr>
                            </a:solidFill>
                            <a:latin typeface="Cambria Math" panose="02040503050406030204" pitchFamily="18" charset="0"/>
                          </a:rPr>
                        </m:ctrlPr>
                      </m:sSupPr>
                      <m:e>
                        <m:r>
                          <a:rPr lang="en-US" altLang="zh-CN" sz="1600">
                            <a:solidFill>
                              <a:schemeClr val="tx1">
                                <a:lumMod val="65000"/>
                                <a:lumOff val="35000"/>
                              </a:schemeClr>
                            </a:solidFill>
                            <a:latin typeface="Cambria Math" panose="02040503050406030204" pitchFamily="18" charset="0"/>
                          </a:rPr>
                          <m:t>𝑇</m:t>
                        </m:r>
                      </m:e>
                      <m:sup>
                        <m:r>
                          <a:rPr lang="en-US" altLang="zh-CN" sz="1600">
                            <a:solidFill>
                              <a:schemeClr val="tx1">
                                <a:lumMod val="65000"/>
                                <a:lumOff val="35000"/>
                              </a:schemeClr>
                            </a:solidFill>
                            <a:latin typeface="Cambria Math" panose="02040503050406030204" pitchFamily="18" charset="0"/>
                          </a:rPr>
                          <m:t>∗</m:t>
                        </m:r>
                      </m:sup>
                    </m:sSup>
                    <m:r>
                      <a:rPr lang="en-US" altLang="zh-CN" sz="1600">
                        <a:solidFill>
                          <a:schemeClr val="tx1">
                            <a:lumMod val="65000"/>
                            <a:lumOff val="35000"/>
                          </a:schemeClr>
                        </a:solidFill>
                        <a:latin typeface="Cambria Math" panose="02040503050406030204" pitchFamily="18" charset="0"/>
                      </a:rPr>
                      <m:t>=0.71</m:t>
                    </m:r>
                  </m:oMath>
                </a14:m>
                <a:r>
                  <a:rPr lang="zh-CN" altLang="en-US" sz="1600" dirty="0">
                    <a:solidFill>
                      <a:schemeClr val="tx1">
                        <a:lumMod val="65000"/>
                        <a:lumOff val="35000"/>
                      </a:schemeClr>
                    </a:solidFill>
                    <a:latin typeface="+mn-ea"/>
                  </a:rPr>
                  <a:t>；</a:t>
                </a:r>
                <a:r>
                  <a:rPr lang="zh-CN" altLang="zh-CN" sz="1600" dirty="0">
                    <a:solidFill>
                      <a:schemeClr val="tx1">
                        <a:lumMod val="65000"/>
                        <a:lumOff val="35000"/>
                      </a:schemeClr>
                    </a:solidFill>
                    <a:latin typeface="+mn-ea"/>
                  </a:rPr>
                  <a:t>体系</a:t>
                </a:r>
                <a:r>
                  <a:rPr lang="en-US" altLang="zh-CN" sz="1600" dirty="0">
                    <a:solidFill>
                      <a:schemeClr val="tx1">
                        <a:lumMod val="65000"/>
                        <a:lumOff val="35000"/>
                      </a:schemeClr>
                    </a:solidFill>
                    <a:latin typeface="+mn-ea"/>
                  </a:rPr>
                  <a:t>z</a:t>
                </a:r>
                <a:r>
                  <a:rPr lang="zh-CN" altLang="zh-CN" sz="1600" dirty="0">
                    <a:solidFill>
                      <a:schemeClr val="tx1">
                        <a:lumMod val="65000"/>
                        <a:lumOff val="35000"/>
                      </a:schemeClr>
                    </a:solidFill>
                    <a:latin typeface="+mn-ea"/>
                  </a:rPr>
                  <a:t>方向</a:t>
                </a:r>
                <a:r>
                  <a:rPr lang="zh-CN" altLang="en-US" sz="1600" dirty="0">
                    <a:solidFill>
                      <a:schemeClr val="tx1">
                        <a:lumMod val="65000"/>
                        <a:lumOff val="35000"/>
                      </a:schemeClr>
                    </a:solidFill>
                    <a:latin typeface="+mn-ea"/>
                  </a:rPr>
                  <a:t>长度</a:t>
                </a:r>
                <a:r>
                  <a:rPr lang="en-US" altLang="zh-CN" sz="1600" dirty="0">
                    <a:solidFill>
                      <a:schemeClr val="tx1">
                        <a:lumMod val="65000"/>
                        <a:lumOff val="35000"/>
                      </a:schemeClr>
                    </a:solidFill>
                    <a:latin typeface="+mn-ea"/>
                  </a:rPr>
                  <a:t>20</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𝑎</m:t>
                    </m:r>
                  </m:oMath>
                </a14:m>
                <a:endParaRPr lang="en-US" altLang="zh-CN" sz="1600" dirty="0">
                  <a:solidFill>
                    <a:schemeClr val="tx1">
                      <a:lumMod val="65000"/>
                      <a:lumOff val="35000"/>
                    </a:schemeClr>
                  </a:solidFill>
                  <a:latin typeface="+mn-ea"/>
                </a:endParaRPr>
              </a:p>
              <a:p>
                <a:pPr>
                  <a:lnSpc>
                    <a:spcPct val="130000"/>
                  </a:lnSpc>
                </a:pPr>
                <a:endParaRPr lang="en-US" altLang="zh-CN" sz="1600" dirty="0">
                  <a:solidFill>
                    <a:schemeClr val="tx1">
                      <a:lumMod val="65000"/>
                      <a:lumOff val="35000"/>
                    </a:schemeClr>
                  </a:solidFill>
                  <a:latin typeface="+mn-ea"/>
                </a:endParaRPr>
              </a:p>
              <a:p>
                <a:pPr>
                  <a:lnSpc>
                    <a:spcPct val="130000"/>
                  </a:lnSpc>
                </a:pPr>
                <a:r>
                  <a:rPr lang="zh-CN" altLang="zh-CN" sz="1600" dirty="0">
                    <a:solidFill>
                      <a:schemeClr val="tx1">
                        <a:lumMod val="65000"/>
                        <a:lumOff val="35000"/>
                      </a:schemeClr>
                    </a:solidFill>
                    <a:latin typeface="+mn-ea"/>
                  </a:rPr>
                  <a:t>将体系</a:t>
                </a:r>
                <a14:m>
                  <m:oMath xmlns:m="http://schemas.openxmlformats.org/officeDocument/2006/math">
                    <m:sSub>
                      <m:sSubPr>
                        <m:ctrlPr>
                          <a:rPr lang="zh-CN" altLang="zh-CN" sz="1600" i="1">
                            <a:solidFill>
                              <a:schemeClr val="tx1">
                                <a:lumMod val="65000"/>
                                <a:lumOff val="35000"/>
                              </a:schemeClr>
                            </a:solidFill>
                            <a:latin typeface="Cambria Math" panose="02040503050406030204" pitchFamily="18" charset="0"/>
                          </a:rPr>
                        </m:ctrlPr>
                      </m:sSubPr>
                      <m:e>
                        <m:r>
                          <a:rPr lang="en-US" altLang="zh-CN" sz="1600">
                            <a:solidFill>
                              <a:schemeClr val="tx1">
                                <a:lumMod val="65000"/>
                                <a:lumOff val="35000"/>
                              </a:schemeClr>
                            </a:solidFill>
                            <a:latin typeface="Cambria Math" panose="02040503050406030204" pitchFamily="18" charset="0"/>
                          </a:rPr>
                          <m:t>𝐿</m:t>
                        </m:r>
                      </m:e>
                      <m:sub>
                        <m:r>
                          <a:rPr lang="en-US" altLang="zh-CN" sz="1600">
                            <a:solidFill>
                              <a:schemeClr val="tx1">
                                <a:lumMod val="65000"/>
                                <a:lumOff val="35000"/>
                              </a:schemeClr>
                            </a:solidFill>
                            <a:latin typeface="Cambria Math" panose="02040503050406030204" pitchFamily="18" charset="0"/>
                          </a:rPr>
                          <m:t>𝑥</m:t>
                        </m:r>
                      </m:sub>
                    </m:sSub>
                  </m:oMath>
                </a14:m>
                <a:r>
                  <a:rPr lang="zh-CN" altLang="zh-CN" sz="1600" dirty="0">
                    <a:solidFill>
                      <a:schemeClr val="tx1">
                        <a:lumMod val="65000"/>
                        <a:lumOff val="35000"/>
                      </a:schemeClr>
                    </a:solidFill>
                    <a:latin typeface="+mn-ea"/>
                  </a:rPr>
                  <a:t>和</a:t>
                </a:r>
                <a14:m>
                  <m:oMath xmlns:m="http://schemas.openxmlformats.org/officeDocument/2006/math">
                    <m:sSub>
                      <m:sSubPr>
                        <m:ctrlPr>
                          <a:rPr lang="zh-CN" altLang="zh-CN" sz="1600" i="1">
                            <a:solidFill>
                              <a:schemeClr val="tx1">
                                <a:lumMod val="65000"/>
                                <a:lumOff val="35000"/>
                              </a:schemeClr>
                            </a:solidFill>
                            <a:latin typeface="Cambria Math" panose="02040503050406030204" pitchFamily="18" charset="0"/>
                          </a:rPr>
                        </m:ctrlPr>
                      </m:sSubPr>
                      <m:e>
                        <m:r>
                          <a:rPr lang="en-US" altLang="zh-CN" sz="1600">
                            <a:solidFill>
                              <a:schemeClr val="tx1">
                                <a:lumMod val="65000"/>
                                <a:lumOff val="35000"/>
                              </a:schemeClr>
                            </a:solidFill>
                            <a:latin typeface="Cambria Math" panose="02040503050406030204" pitchFamily="18" charset="0"/>
                          </a:rPr>
                          <m:t>𝐿</m:t>
                        </m:r>
                      </m:e>
                      <m:sub>
                        <m:r>
                          <a:rPr lang="en-US" altLang="zh-CN" sz="1600">
                            <a:solidFill>
                              <a:schemeClr val="tx1">
                                <a:lumMod val="65000"/>
                                <a:lumOff val="35000"/>
                              </a:schemeClr>
                            </a:solidFill>
                            <a:latin typeface="Cambria Math" panose="02040503050406030204" pitchFamily="18" charset="0"/>
                          </a:rPr>
                          <m:t>𝑦</m:t>
                        </m:r>
                      </m:sub>
                    </m:sSub>
                  </m:oMath>
                </a14:m>
                <a:r>
                  <a:rPr lang="zh-CN" altLang="zh-CN" sz="1600" dirty="0">
                    <a:solidFill>
                      <a:schemeClr val="tx1">
                        <a:lumMod val="65000"/>
                        <a:lumOff val="35000"/>
                      </a:schemeClr>
                    </a:solidFill>
                    <a:latin typeface="+mn-ea"/>
                  </a:rPr>
                  <a:t>分别同时设为</a:t>
                </a:r>
                <a:r>
                  <a:rPr lang="en-US" altLang="zh-CN" sz="1600" dirty="0">
                    <a:solidFill>
                      <a:schemeClr val="tx1">
                        <a:lumMod val="65000"/>
                        <a:lumOff val="35000"/>
                      </a:schemeClr>
                    </a:solidFill>
                    <a:latin typeface="+mn-ea"/>
                  </a:rPr>
                  <a:t>6</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𝑎</m:t>
                    </m:r>
                  </m:oMath>
                </a14:m>
                <a:r>
                  <a:rPr lang="zh-CN" altLang="zh-CN"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8</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𝑎</m:t>
                    </m:r>
                  </m:oMath>
                </a14:m>
                <a:r>
                  <a:rPr lang="zh-CN" altLang="zh-CN"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10</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𝑎</m:t>
                    </m:r>
                  </m:oMath>
                </a14:m>
                <a:r>
                  <a:rPr lang="zh-CN" altLang="zh-CN"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12</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𝑎</m:t>
                    </m:r>
                  </m:oMath>
                </a14:m>
                <a:r>
                  <a:rPr lang="zh-CN" altLang="zh-CN"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14</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𝑎</m:t>
                    </m:r>
                  </m:oMath>
                </a14:m>
                <a:r>
                  <a:rPr lang="zh-CN" altLang="zh-CN"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18</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𝑎</m:t>
                    </m:r>
                  </m:oMath>
                </a14:m>
                <a:endParaRPr lang="en-US" altLang="zh-CN" sz="1600" dirty="0">
                  <a:solidFill>
                    <a:schemeClr val="tx1">
                      <a:lumMod val="65000"/>
                      <a:lumOff val="35000"/>
                    </a:schemeClr>
                  </a:solidFill>
                  <a:latin typeface="+mn-ea"/>
                </a:endParaRPr>
              </a:p>
            </p:txBody>
          </p:sp>
        </mc:Choice>
        <mc:Fallback xmlns="">
          <p:sp>
            <p:nvSpPr>
              <p:cNvPr id="13" name="矩形 12"/>
              <p:cNvSpPr>
                <a:spLocks noRot="1" noChangeAspect="1" noMove="1" noResize="1" noEditPoints="1" noAdjustHandles="1" noChangeArrowheads="1" noChangeShapeType="1" noTextEdit="1"/>
              </p:cNvSpPr>
              <p:nvPr/>
            </p:nvSpPr>
            <p:spPr>
              <a:xfrm>
                <a:off x="3906021" y="1461980"/>
                <a:ext cx="7193779" cy="1722010"/>
              </a:xfrm>
              <a:prstGeom prst="rect">
                <a:avLst/>
              </a:prstGeom>
              <a:blipFill>
                <a:blip r:embed="rId4"/>
                <a:stretch>
                  <a:fillRect l="-508" b="-1418"/>
                </a:stretch>
              </a:blipFill>
            </p:spPr>
            <p:txBody>
              <a:bodyPr/>
              <a:lstStyle/>
              <a:p>
                <a:r>
                  <a:rPr lang="zh-CN" altLang="en-US">
                    <a:noFill/>
                  </a:rPr>
                  <a:t> </a:t>
                </a:r>
              </a:p>
            </p:txBody>
          </p:sp>
        </mc:Fallback>
      </mc:AlternateContent>
      <p:grpSp>
        <p:nvGrpSpPr>
          <p:cNvPr id="14" name="组合 13"/>
          <p:cNvGrpSpPr/>
          <p:nvPr/>
        </p:nvGrpSpPr>
        <p:grpSpPr>
          <a:xfrm>
            <a:off x="3906021" y="898396"/>
            <a:ext cx="4351849" cy="509896"/>
            <a:chOff x="888096" y="1000203"/>
            <a:chExt cx="4259825" cy="944066"/>
          </a:xfrm>
        </p:grpSpPr>
        <p:sp>
          <p:nvSpPr>
            <p:cNvPr id="15" name="矩形 1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椭圆 1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椭圆 1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椭圆 1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2" name="矩形 21">
            <a:extLst>
              <a:ext uri="{FF2B5EF4-FFF2-40B4-BE49-F238E27FC236}">
                <a16:creationId xmlns:a16="http://schemas.microsoft.com/office/drawing/2014/main" id="{98441F45-719C-49F3-9DB6-008F8A3C152A}"/>
              </a:ext>
            </a:extLst>
          </p:cNvPr>
          <p:cNvSpPr/>
          <p:nvPr/>
        </p:nvSpPr>
        <p:spPr>
          <a:xfrm>
            <a:off x="0" y="60523"/>
            <a:ext cx="2073196" cy="307777"/>
          </a:xfrm>
          <a:prstGeom prst="rect">
            <a:avLst/>
          </a:prstGeom>
        </p:spPr>
        <p:txBody>
          <a:bodyPr wrap="none">
            <a:spAutoFit/>
          </a:bodyPr>
          <a:lstStyle/>
          <a:p>
            <a:r>
              <a:rPr lang="en-US" altLang="zh-CN" sz="1400" b="1" dirty="0">
                <a:latin typeface="+mn-ea"/>
              </a:rPr>
              <a:t>PART THREE </a:t>
            </a:r>
            <a:r>
              <a:rPr lang="zh-CN" altLang="en-US" sz="1400" b="1" dirty="0"/>
              <a:t>实验结果</a:t>
            </a:r>
          </a:p>
        </p:txBody>
      </p:sp>
      <p:sp>
        <p:nvSpPr>
          <p:cNvPr id="23" name="椭圆 22">
            <a:extLst>
              <a:ext uri="{FF2B5EF4-FFF2-40B4-BE49-F238E27FC236}">
                <a16:creationId xmlns:a16="http://schemas.microsoft.com/office/drawing/2014/main" id="{216DA8BF-3C00-439C-B994-4BC71B0F57B8}"/>
              </a:ext>
            </a:extLst>
          </p:cNvPr>
          <p:cNvSpPr/>
          <p:nvPr/>
        </p:nvSpPr>
        <p:spPr>
          <a:xfrm>
            <a:off x="200795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1829846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矩形 11"/>
              <p:cNvSpPr/>
              <p:nvPr/>
            </p:nvSpPr>
            <p:spPr>
              <a:xfrm>
                <a:off x="3906617" y="961822"/>
                <a:ext cx="4336252" cy="394723"/>
              </a:xfrm>
              <a:prstGeom prst="rect">
                <a:avLst/>
              </a:prstGeom>
            </p:spPr>
            <p:txBody>
              <a:bodyPr wrap="none">
                <a:spAutoFit/>
              </a:bodyPr>
              <a:lstStyle/>
              <a:p>
                <a:pPr algn="ctr"/>
                <a:r>
                  <a:rPr lang="zh-CN" altLang="zh-CN" dirty="0"/>
                  <a:t>体系截面尺度</a:t>
                </a:r>
                <a14:m>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𝐿</m:t>
                        </m:r>
                      </m:e>
                      <m:sub>
                        <m:r>
                          <a:rPr lang="en-US" altLang="zh-CN">
                            <a:latin typeface="Cambria Math" panose="02040503050406030204" pitchFamily="18" charset="0"/>
                          </a:rPr>
                          <m:t>𝑥</m:t>
                        </m:r>
                      </m:sub>
                    </m:sSub>
                  </m:oMath>
                </a14:m>
                <a:r>
                  <a:rPr lang="zh-CN" altLang="zh-CN" dirty="0"/>
                  <a:t>、</a:t>
                </a:r>
                <a14:m>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𝐿</m:t>
                        </m:r>
                      </m:e>
                      <m:sub>
                        <m:r>
                          <a:rPr lang="en-US" altLang="zh-CN">
                            <a:latin typeface="Cambria Math" panose="02040503050406030204" pitchFamily="18" charset="0"/>
                          </a:rPr>
                          <m:t>𝑦</m:t>
                        </m:r>
                      </m:sub>
                    </m:sSub>
                  </m:oMath>
                </a14:m>
                <a:r>
                  <a:rPr lang="zh-CN" altLang="zh-CN" dirty="0"/>
                  <a:t>对热传导系数的影响</a:t>
                </a:r>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3906617" y="961822"/>
                <a:ext cx="4336252" cy="394723"/>
              </a:xfrm>
              <a:prstGeom prst="rect">
                <a:avLst/>
              </a:prstGeom>
              <a:blipFill>
                <a:blip r:embed="rId3"/>
                <a:stretch>
                  <a:fillRect l="-985" t="-9231" r="-844" b="-16923"/>
                </a:stretch>
              </a:blipFill>
            </p:spPr>
            <p:txBody>
              <a:bodyPr/>
              <a:lstStyle/>
              <a:p>
                <a:r>
                  <a:rPr lang="zh-CN" altLang="en-US">
                    <a:noFill/>
                  </a:rPr>
                  <a:t> </a:t>
                </a:r>
              </a:p>
            </p:txBody>
          </p:sp>
        </mc:Fallback>
      </mc:AlternateContent>
      <p:grpSp>
        <p:nvGrpSpPr>
          <p:cNvPr id="14" name="组合 13"/>
          <p:cNvGrpSpPr/>
          <p:nvPr/>
        </p:nvGrpSpPr>
        <p:grpSpPr>
          <a:xfrm>
            <a:off x="3906021" y="898396"/>
            <a:ext cx="4351849" cy="509896"/>
            <a:chOff x="888096" y="1000203"/>
            <a:chExt cx="4259825" cy="944066"/>
          </a:xfrm>
        </p:grpSpPr>
        <p:sp>
          <p:nvSpPr>
            <p:cNvPr id="15" name="矩形 1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椭圆 1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椭圆 1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椭圆 1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2" name="矩形 21">
            <a:extLst>
              <a:ext uri="{FF2B5EF4-FFF2-40B4-BE49-F238E27FC236}">
                <a16:creationId xmlns:a16="http://schemas.microsoft.com/office/drawing/2014/main" id="{98441F45-719C-49F3-9DB6-008F8A3C152A}"/>
              </a:ext>
            </a:extLst>
          </p:cNvPr>
          <p:cNvSpPr/>
          <p:nvPr/>
        </p:nvSpPr>
        <p:spPr>
          <a:xfrm>
            <a:off x="0" y="60523"/>
            <a:ext cx="2073196" cy="307777"/>
          </a:xfrm>
          <a:prstGeom prst="rect">
            <a:avLst/>
          </a:prstGeom>
        </p:spPr>
        <p:txBody>
          <a:bodyPr wrap="none">
            <a:spAutoFit/>
          </a:bodyPr>
          <a:lstStyle/>
          <a:p>
            <a:r>
              <a:rPr lang="en-US" altLang="zh-CN" sz="1400" b="1" dirty="0">
                <a:latin typeface="+mn-ea"/>
              </a:rPr>
              <a:t>PART THREE </a:t>
            </a:r>
            <a:r>
              <a:rPr lang="zh-CN" altLang="en-US" sz="1400" b="1" dirty="0"/>
              <a:t>实验结果</a:t>
            </a:r>
          </a:p>
        </p:txBody>
      </p:sp>
      <p:sp>
        <p:nvSpPr>
          <p:cNvPr id="23" name="椭圆 22">
            <a:extLst>
              <a:ext uri="{FF2B5EF4-FFF2-40B4-BE49-F238E27FC236}">
                <a16:creationId xmlns:a16="http://schemas.microsoft.com/office/drawing/2014/main" id="{216DA8BF-3C00-439C-B994-4BC71B0F57B8}"/>
              </a:ext>
            </a:extLst>
          </p:cNvPr>
          <p:cNvSpPr/>
          <p:nvPr/>
        </p:nvSpPr>
        <p:spPr>
          <a:xfrm>
            <a:off x="200795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55DB44DC-31A2-4C8B-9A80-374E9AA9F730}"/>
                  </a:ext>
                </a:extLst>
              </p:cNvPr>
              <p:cNvSpPr/>
              <p:nvPr/>
            </p:nvSpPr>
            <p:spPr>
              <a:xfrm>
                <a:off x="3906021" y="1461980"/>
                <a:ext cx="7193779" cy="730585"/>
              </a:xfrm>
              <a:prstGeom prst="rect">
                <a:avLst/>
              </a:prstGeom>
            </p:spPr>
            <p:txBody>
              <a:bodyPr wrap="square">
                <a:spAutoFit/>
              </a:bodyPr>
              <a:lstStyle/>
              <a:p>
                <a:pPr>
                  <a:lnSpc>
                    <a:spcPct val="130000"/>
                  </a:lnSpc>
                </a:pPr>
                <a:r>
                  <a:rPr lang="zh-CN" altLang="zh-CN" sz="1600" dirty="0">
                    <a:solidFill>
                      <a:schemeClr val="tx1">
                        <a:lumMod val="65000"/>
                        <a:lumOff val="35000"/>
                      </a:schemeClr>
                    </a:solidFill>
                    <a:latin typeface="+mn-ea"/>
                  </a:rPr>
                  <a:t>将体系</a:t>
                </a:r>
                <a14:m>
                  <m:oMath xmlns:m="http://schemas.openxmlformats.org/officeDocument/2006/math">
                    <m:sSub>
                      <m:sSubPr>
                        <m:ctrlPr>
                          <a:rPr lang="zh-CN" altLang="zh-CN" sz="1600" i="1">
                            <a:solidFill>
                              <a:schemeClr val="tx1">
                                <a:lumMod val="65000"/>
                                <a:lumOff val="35000"/>
                              </a:schemeClr>
                            </a:solidFill>
                            <a:latin typeface="Cambria Math" panose="02040503050406030204" pitchFamily="18" charset="0"/>
                          </a:rPr>
                        </m:ctrlPr>
                      </m:sSubPr>
                      <m:e>
                        <m:r>
                          <a:rPr lang="en-US" altLang="zh-CN" sz="1600">
                            <a:solidFill>
                              <a:schemeClr val="tx1">
                                <a:lumMod val="65000"/>
                                <a:lumOff val="35000"/>
                              </a:schemeClr>
                            </a:solidFill>
                            <a:latin typeface="Cambria Math" panose="02040503050406030204" pitchFamily="18" charset="0"/>
                          </a:rPr>
                          <m:t>𝐿</m:t>
                        </m:r>
                      </m:e>
                      <m:sub>
                        <m:r>
                          <a:rPr lang="en-US" altLang="zh-CN" sz="1600">
                            <a:solidFill>
                              <a:schemeClr val="tx1">
                                <a:lumMod val="65000"/>
                                <a:lumOff val="35000"/>
                              </a:schemeClr>
                            </a:solidFill>
                            <a:latin typeface="Cambria Math" panose="02040503050406030204" pitchFamily="18" charset="0"/>
                          </a:rPr>
                          <m:t>𝑥</m:t>
                        </m:r>
                      </m:sub>
                    </m:sSub>
                  </m:oMath>
                </a14:m>
                <a:r>
                  <a:rPr lang="zh-CN" altLang="zh-CN" sz="1600" dirty="0">
                    <a:solidFill>
                      <a:schemeClr val="tx1">
                        <a:lumMod val="65000"/>
                        <a:lumOff val="35000"/>
                      </a:schemeClr>
                    </a:solidFill>
                    <a:latin typeface="+mn-ea"/>
                  </a:rPr>
                  <a:t>和</a:t>
                </a:r>
                <a14:m>
                  <m:oMath xmlns:m="http://schemas.openxmlformats.org/officeDocument/2006/math">
                    <m:sSub>
                      <m:sSubPr>
                        <m:ctrlPr>
                          <a:rPr lang="zh-CN" altLang="zh-CN" sz="1600" i="1">
                            <a:solidFill>
                              <a:schemeClr val="tx1">
                                <a:lumMod val="65000"/>
                                <a:lumOff val="35000"/>
                              </a:schemeClr>
                            </a:solidFill>
                            <a:latin typeface="Cambria Math" panose="02040503050406030204" pitchFamily="18" charset="0"/>
                          </a:rPr>
                        </m:ctrlPr>
                      </m:sSubPr>
                      <m:e>
                        <m:r>
                          <a:rPr lang="en-US" altLang="zh-CN" sz="1600">
                            <a:solidFill>
                              <a:schemeClr val="tx1">
                                <a:lumMod val="65000"/>
                                <a:lumOff val="35000"/>
                              </a:schemeClr>
                            </a:solidFill>
                            <a:latin typeface="Cambria Math" panose="02040503050406030204" pitchFamily="18" charset="0"/>
                          </a:rPr>
                          <m:t>𝐿</m:t>
                        </m:r>
                      </m:e>
                      <m:sub>
                        <m:r>
                          <a:rPr lang="en-US" altLang="zh-CN" sz="1600">
                            <a:solidFill>
                              <a:schemeClr val="tx1">
                                <a:lumMod val="65000"/>
                                <a:lumOff val="35000"/>
                              </a:schemeClr>
                            </a:solidFill>
                            <a:latin typeface="Cambria Math" panose="02040503050406030204" pitchFamily="18" charset="0"/>
                          </a:rPr>
                          <m:t>𝑦</m:t>
                        </m:r>
                      </m:sub>
                    </m:sSub>
                  </m:oMath>
                </a14:m>
                <a:r>
                  <a:rPr lang="zh-CN" altLang="zh-CN" sz="1600" dirty="0">
                    <a:solidFill>
                      <a:schemeClr val="tx1">
                        <a:lumMod val="65000"/>
                        <a:lumOff val="35000"/>
                      </a:schemeClr>
                    </a:solidFill>
                    <a:latin typeface="+mn-ea"/>
                  </a:rPr>
                  <a:t>分别同时设为</a:t>
                </a:r>
                <a:r>
                  <a:rPr lang="en-US" altLang="zh-CN" sz="1600" dirty="0">
                    <a:solidFill>
                      <a:schemeClr val="tx1">
                        <a:lumMod val="65000"/>
                        <a:lumOff val="35000"/>
                      </a:schemeClr>
                    </a:solidFill>
                    <a:latin typeface="+mn-ea"/>
                  </a:rPr>
                  <a:t>6</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𝑎</m:t>
                    </m:r>
                  </m:oMath>
                </a14:m>
                <a:r>
                  <a:rPr lang="zh-CN" altLang="zh-CN"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8</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𝑎</m:t>
                    </m:r>
                  </m:oMath>
                </a14:m>
                <a:r>
                  <a:rPr lang="zh-CN" altLang="zh-CN"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10</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𝑎</m:t>
                    </m:r>
                  </m:oMath>
                </a14:m>
                <a:r>
                  <a:rPr lang="zh-CN" altLang="zh-CN"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12</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𝑎</m:t>
                    </m:r>
                  </m:oMath>
                </a14:m>
                <a:r>
                  <a:rPr lang="zh-CN" altLang="zh-CN"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14</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𝑎</m:t>
                    </m:r>
                  </m:oMath>
                </a14:m>
                <a:r>
                  <a:rPr lang="zh-CN" altLang="zh-CN"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18</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𝑎</m:t>
                    </m:r>
                  </m:oMath>
                </a14:m>
                <a:r>
                  <a:rPr lang="zh-CN" altLang="en-US" sz="1600" dirty="0">
                    <a:solidFill>
                      <a:schemeClr val="tx1">
                        <a:lumMod val="65000"/>
                        <a:lumOff val="35000"/>
                      </a:schemeClr>
                    </a:solidFill>
                    <a:latin typeface="+mn-ea"/>
                  </a:rPr>
                  <a:t>时，</a:t>
                </a:r>
                <a:r>
                  <a:rPr lang="zh-CN" altLang="zh-CN" sz="1600" dirty="0">
                    <a:solidFill>
                      <a:schemeClr val="tx1">
                        <a:lumMod val="65000"/>
                        <a:lumOff val="35000"/>
                      </a:schemeClr>
                    </a:solidFill>
                    <a:latin typeface="+mn-ea"/>
                  </a:rPr>
                  <a:t>热导率和其误差</a:t>
                </a:r>
                <a:r>
                  <a:rPr lang="zh-CN" altLang="en-US" sz="1600" dirty="0">
                    <a:solidFill>
                      <a:schemeClr val="tx1">
                        <a:lumMod val="65000"/>
                        <a:lumOff val="35000"/>
                      </a:schemeClr>
                    </a:solidFill>
                    <a:latin typeface="+mn-ea"/>
                  </a:rPr>
                  <a:t>为：</a:t>
                </a:r>
                <a:endParaRPr lang="en-US" altLang="zh-CN" sz="1600" dirty="0">
                  <a:solidFill>
                    <a:schemeClr val="tx1">
                      <a:lumMod val="65000"/>
                      <a:lumOff val="35000"/>
                    </a:schemeClr>
                  </a:solidFill>
                  <a:latin typeface="+mn-ea"/>
                </a:endParaRPr>
              </a:p>
            </p:txBody>
          </p:sp>
        </mc:Choice>
        <mc:Fallback xmlns="">
          <p:sp>
            <p:nvSpPr>
              <p:cNvPr id="20" name="矩形 19">
                <a:extLst>
                  <a:ext uri="{FF2B5EF4-FFF2-40B4-BE49-F238E27FC236}">
                    <a16:creationId xmlns:a16="http://schemas.microsoft.com/office/drawing/2014/main" id="{55DB44DC-31A2-4C8B-9A80-374E9AA9F730}"/>
                  </a:ext>
                </a:extLst>
              </p:cNvPr>
              <p:cNvSpPr>
                <a:spLocks noRot="1" noChangeAspect="1" noMove="1" noResize="1" noEditPoints="1" noAdjustHandles="1" noChangeArrowheads="1" noChangeShapeType="1" noTextEdit="1"/>
              </p:cNvSpPr>
              <p:nvPr/>
            </p:nvSpPr>
            <p:spPr>
              <a:xfrm>
                <a:off x="3906021" y="1461980"/>
                <a:ext cx="7193779" cy="730585"/>
              </a:xfrm>
              <a:prstGeom prst="rect">
                <a:avLst/>
              </a:prstGeom>
              <a:blipFill>
                <a:blip r:embed="rId4"/>
                <a:stretch>
                  <a:fillRect l="-508" b="-10000"/>
                </a:stretch>
              </a:blipFill>
            </p:spPr>
            <p:txBody>
              <a:bodyPr/>
              <a:lstStyle/>
              <a:p>
                <a:r>
                  <a:rPr lang="zh-CN" altLang="en-US">
                    <a:noFill/>
                  </a:rPr>
                  <a:t> </a:t>
                </a:r>
              </a:p>
            </p:txBody>
          </p:sp>
        </mc:Fallback>
      </mc:AlternateContent>
      <p:pic>
        <p:nvPicPr>
          <p:cNvPr id="21" name="图片 20" descr="C:\Users\gongchen\Desktop\Parameter\K~Lx\S.jpg">
            <a:extLst>
              <a:ext uri="{FF2B5EF4-FFF2-40B4-BE49-F238E27FC236}">
                <a16:creationId xmlns:a16="http://schemas.microsoft.com/office/drawing/2014/main" id="{7B1AFABC-714C-4466-9E67-A8235E04718A}"/>
              </a:ext>
            </a:extLst>
          </p:cNvPr>
          <p:cNvPicPr/>
          <p:nvPr/>
        </p:nvPicPr>
        <p:blipFill rotWithShape="1">
          <a:blip r:embed="rId5" cstate="print">
            <a:extLst>
              <a:ext uri="{28A0092B-C50C-407E-A947-70E740481C1C}">
                <a14:useLocalDpi xmlns:a14="http://schemas.microsoft.com/office/drawing/2010/main" val="0"/>
              </a:ext>
            </a:extLst>
          </a:blip>
          <a:srcRect l="8430" t="9138" r="6342" b="5682"/>
          <a:stretch/>
        </p:blipFill>
        <p:spPr bwMode="auto">
          <a:xfrm>
            <a:off x="4836454" y="2246253"/>
            <a:ext cx="4971575" cy="3022433"/>
          </a:xfrm>
          <a:prstGeom prst="rect">
            <a:avLst/>
          </a:prstGeom>
          <a:noFill/>
          <a:ln>
            <a:noFill/>
          </a:ln>
          <a:extLst>
            <a:ext uri="{53640926-AAD7-44D8-BBD7-CCE9431645EC}">
              <a14:shadowObscured xmlns:a14="http://schemas.microsoft.com/office/drawing/2010/main"/>
            </a:ext>
          </a:extLst>
        </p:spPr>
      </p:pic>
      <p:sp>
        <p:nvSpPr>
          <p:cNvPr id="24" name="矩形 23">
            <a:extLst>
              <a:ext uri="{FF2B5EF4-FFF2-40B4-BE49-F238E27FC236}">
                <a16:creationId xmlns:a16="http://schemas.microsoft.com/office/drawing/2014/main" id="{DE21A9BC-1E29-40F7-A345-B1A862452B99}"/>
              </a:ext>
            </a:extLst>
          </p:cNvPr>
          <p:cNvSpPr/>
          <p:nvPr/>
        </p:nvSpPr>
        <p:spPr>
          <a:xfrm>
            <a:off x="3929650" y="5446951"/>
            <a:ext cx="6096000" cy="338554"/>
          </a:xfrm>
          <a:prstGeom prst="rect">
            <a:avLst/>
          </a:prstGeom>
        </p:spPr>
        <p:txBody>
          <a:bodyPr>
            <a:spAutoFit/>
          </a:bodyPr>
          <a:lstStyle/>
          <a:p>
            <a:r>
              <a:rPr lang="zh-CN" altLang="zh-CN" sz="1600" dirty="0">
                <a:solidFill>
                  <a:schemeClr val="tx1">
                    <a:lumMod val="65000"/>
                    <a:lumOff val="35000"/>
                  </a:schemeClr>
                </a:solidFill>
                <a:latin typeface="+mn-ea"/>
              </a:rPr>
              <a:t>在误差范围内，热导率不会随体系在</a:t>
            </a:r>
            <a:r>
              <a:rPr lang="en-US" altLang="zh-CN" sz="1600" dirty="0">
                <a:solidFill>
                  <a:schemeClr val="tx1">
                    <a:lumMod val="65000"/>
                    <a:lumOff val="35000"/>
                  </a:schemeClr>
                </a:solidFill>
                <a:latin typeface="+mn-ea"/>
              </a:rPr>
              <a:t>x</a:t>
            </a:r>
            <a:r>
              <a:rPr lang="zh-CN" altLang="zh-CN"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y</a:t>
            </a:r>
            <a:r>
              <a:rPr lang="zh-CN" altLang="zh-CN" sz="1600" dirty="0">
                <a:solidFill>
                  <a:schemeClr val="tx1">
                    <a:lumMod val="65000"/>
                    <a:lumOff val="35000"/>
                  </a:schemeClr>
                </a:solidFill>
                <a:latin typeface="+mn-ea"/>
              </a:rPr>
              <a:t>方向的长度而变化</a:t>
            </a:r>
            <a:endParaRPr lang="zh-CN" altLang="en-US" sz="1600" dirty="0">
              <a:solidFill>
                <a:schemeClr val="tx1">
                  <a:lumMod val="65000"/>
                  <a:lumOff val="35000"/>
                </a:schemeClr>
              </a:solidFill>
              <a:latin typeface="+mn-ea"/>
            </a:endParaRPr>
          </a:p>
        </p:txBody>
      </p:sp>
    </p:spTree>
    <p:extLst>
      <p:ext uri="{BB962C8B-B14F-4D97-AF65-F5344CB8AC3E}">
        <p14:creationId xmlns:p14="http://schemas.microsoft.com/office/powerpoint/2010/main" val="3353730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mn-ea"/>
              </a:rPr>
              <a:t>PART</a:t>
            </a:r>
            <a:r>
              <a:rPr lang="zh-CN" altLang="en-US" sz="4400" b="1" dirty="0">
                <a:latin typeface="+mn-ea"/>
              </a:rPr>
              <a:t> </a:t>
            </a:r>
            <a:r>
              <a:rPr lang="en-US" altLang="zh-CN" sz="4400" b="1" dirty="0">
                <a:latin typeface="+mn-ea"/>
              </a:rPr>
              <a:t>ONE</a:t>
            </a:r>
            <a:endParaRPr lang="zh-CN" altLang="en-US" sz="4400" b="1" dirty="0">
              <a:latin typeface="+mn-ea"/>
            </a:endParaRP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dirty="0">
                <a:latin typeface="+mj-lt"/>
                <a:ea typeface="微软雅黑" charset="0"/>
              </a:rPr>
              <a:t>引言</a:t>
            </a:r>
          </a:p>
        </p:txBody>
      </p:sp>
      <p:sp>
        <p:nvSpPr>
          <p:cNvPr id="4" name="矩形 3"/>
          <p:cNvSpPr/>
          <p:nvPr/>
        </p:nvSpPr>
        <p:spPr>
          <a:xfrm>
            <a:off x="4889817" y="4139690"/>
            <a:ext cx="2412366"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3831360840"/>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970002" y="985272"/>
            <a:ext cx="2723823" cy="369332"/>
          </a:xfrm>
          <a:prstGeom prst="rect">
            <a:avLst/>
          </a:prstGeom>
        </p:spPr>
        <p:txBody>
          <a:bodyPr wrap="none">
            <a:spAutoFit/>
          </a:bodyPr>
          <a:lstStyle/>
          <a:p>
            <a:pPr algn="ctr"/>
            <a:r>
              <a:rPr lang="zh-CN" altLang="en-US" dirty="0"/>
              <a:t>晶格常数对热导率的影响</a:t>
            </a:r>
          </a:p>
        </p:txBody>
      </p:sp>
      <mc:AlternateContent xmlns:mc="http://schemas.openxmlformats.org/markup-compatibility/2006" xmlns:a14="http://schemas.microsoft.com/office/drawing/2010/main">
        <mc:Choice Requires="a14">
          <p:sp>
            <p:nvSpPr>
              <p:cNvPr id="13" name="矩形 12"/>
              <p:cNvSpPr/>
              <p:nvPr/>
            </p:nvSpPr>
            <p:spPr>
              <a:xfrm>
                <a:off x="3906021" y="1461980"/>
                <a:ext cx="7193779" cy="2810449"/>
              </a:xfrm>
              <a:prstGeom prst="rect">
                <a:avLst/>
              </a:prstGeom>
            </p:spPr>
            <p:txBody>
              <a:bodyPr wrap="square">
                <a:spAutoFit/>
              </a:bodyPr>
              <a:lstStyle/>
              <a:p>
                <a:pPr>
                  <a:lnSpc>
                    <a:spcPct val="130000"/>
                  </a:lnSpc>
                </a:pPr>
                <a:r>
                  <a:rPr lang="en-US" altLang="zh-CN" sz="1600" dirty="0">
                    <a:solidFill>
                      <a:schemeClr val="tx1">
                        <a:lumMod val="65000"/>
                        <a:lumOff val="35000"/>
                      </a:schemeClr>
                    </a:solidFill>
                    <a:latin typeface="+mn-ea"/>
                  </a:rPr>
                  <a:t>Muller </a:t>
                </a:r>
                <a:r>
                  <a:rPr lang="en-US" altLang="zh-CN" sz="1600" dirty="0" err="1">
                    <a:solidFill>
                      <a:schemeClr val="tx1">
                        <a:lumMod val="65000"/>
                        <a:lumOff val="35000"/>
                      </a:schemeClr>
                    </a:solidFill>
                    <a:latin typeface="+mn-ea"/>
                  </a:rPr>
                  <a:t>Plathe</a:t>
                </a:r>
                <a:r>
                  <a:rPr lang="zh-CN" altLang="en-US" sz="1600" dirty="0">
                    <a:solidFill>
                      <a:schemeClr val="tx1">
                        <a:lumMod val="65000"/>
                        <a:lumOff val="35000"/>
                      </a:schemeClr>
                    </a:solidFill>
                    <a:latin typeface="+mn-ea"/>
                  </a:rPr>
                  <a:t>方法</a:t>
                </a:r>
                <a:endParaRPr lang="en-US" altLang="zh-CN" sz="1600" dirty="0">
                  <a:solidFill>
                    <a:schemeClr val="tx1">
                      <a:lumMod val="65000"/>
                      <a:lumOff val="35000"/>
                    </a:schemeClr>
                  </a:solidFill>
                  <a:latin typeface="+mn-ea"/>
                </a:endParaRPr>
              </a:p>
              <a:p>
                <a:pPr>
                  <a:lnSpc>
                    <a:spcPct val="130000"/>
                  </a:lnSpc>
                </a:pPr>
                <a:endParaRPr lang="en-US" altLang="zh-CN" sz="1600" dirty="0">
                  <a:solidFill>
                    <a:schemeClr val="tx1">
                      <a:lumMod val="65000"/>
                      <a:lumOff val="35000"/>
                    </a:schemeClr>
                  </a:solidFill>
                  <a:latin typeface="+mn-ea"/>
                </a:endParaRPr>
              </a:p>
              <a:p>
                <a:pPr>
                  <a:lnSpc>
                    <a:spcPct val="130000"/>
                  </a:lnSpc>
                </a:pPr>
                <a:r>
                  <a:rPr lang="zh-CN" altLang="zh-CN" sz="1600" dirty="0">
                    <a:solidFill>
                      <a:schemeClr val="tx1">
                        <a:lumMod val="65000"/>
                        <a:lumOff val="35000"/>
                      </a:schemeClr>
                    </a:solidFill>
                    <a:latin typeface="+mn-ea"/>
                  </a:rPr>
                  <a:t>温度</a:t>
                </a:r>
                <a14:m>
                  <m:oMath xmlns:m="http://schemas.openxmlformats.org/officeDocument/2006/math">
                    <m:sSup>
                      <m:sSupPr>
                        <m:ctrlPr>
                          <a:rPr lang="zh-CN" altLang="zh-CN" sz="1600" i="1">
                            <a:solidFill>
                              <a:schemeClr val="tx1">
                                <a:lumMod val="65000"/>
                                <a:lumOff val="35000"/>
                              </a:schemeClr>
                            </a:solidFill>
                            <a:latin typeface="Cambria Math" panose="02040503050406030204" pitchFamily="18" charset="0"/>
                          </a:rPr>
                        </m:ctrlPr>
                      </m:sSupPr>
                      <m:e>
                        <m:r>
                          <a:rPr lang="en-US" altLang="zh-CN" sz="1600">
                            <a:solidFill>
                              <a:schemeClr val="tx1">
                                <a:lumMod val="65000"/>
                                <a:lumOff val="35000"/>
                              </a:schemeClr>
                            </a:solidFill>
                            <a:latin typeface="Cambria Math" panose="02040503050406030204" pitchFamily="18" charset="0"/>
                          </a:rPr>
                          <m:t>𝑇</m:t>
                        </m:r>
                      </m:e>
                      <m:sup>
                        <m:r>
                          <a:rPr lang="en-US" altLang="zh-CN" sz="1600">
                            <a:solidFill>
                              <a:schemeClr val="tx1">
                                <a:lumMod val="65000"/>
                                <a:lumOff val="35000"/>
                              </a:schemeClr>
                            </a:solidFill>
                            <a:latin typeface="Cambria Math" panose="02040503050406030204" pitchFamily="18" charset="0"/>
                          </a:rPr>
                          <m:t>∗</m:t>
                        </m:r>
                      </m:sup>
                    </m:sSup>
                    <m:r>
                      <a:rPr lang="en-US" altLang="zh-CN" sz="1600">
                        <a:solidFill>
                          <a:schemeClr val="tx1">
                            <a:lumMod val="65000"/>
                            <a:lumOff val="35000"/>
                          </a:schemeClr>
                        </a:solidFill>
                        <a:latin typeface="Cambria Math" panose="02040503050406030204" pitchFamily="18" charset="0"/>
                      </a:rPr>
                      <m:t>=0.71</m:t>
                    </m:r>
                  </m:oMath>
                </a14:m>
                <a:r>
                  <a:rPr lang="zh-CN" altLang="en-US" sz="1600" dirty="0">
                    <a:solidFill>
                      <a:schemeClr val="tx1">
                        <a:lumMod val="65000"/>
                        <a:lumOff val="35000"/>
                      </a:schemeClr>
                    </a:solidFill>
                    <a:latin typeface="+mn-ea"/>
                  </a:rPr>
                  <a:t>；</a:t>
                </a:r>
                <a:r>
                  <a:rPr lang="zh-CN" altLang="zh-CN" sz="1600" dirty="0">
                    <a:solidFill>
                      <a:schemeClr val="tx1">
                        <a:lumMod val="65000"/>
                        <a:lumOff val="35000"/>
                      </a:schemeClr>
                    </a:solidFill>
                    <a:latin typeface="+mn-ea"/>
                  </a:rPr>
                  <a:t>体系规格</a:t>
                </a:r>
                <a:r>
                  <a:rPr lang="zh-CN" altLang="en-US"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10</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𝑎</m:t>
                    </m:r>
                  </m:oMath>
                </a14:m>
                <a:r>
                  <a:rPr lang="zh-CN" altLang="zh-CN"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10</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𝑎</m:t>
                    </m:r>
                  </m:oMath>
                </a14:m>
                <a:r>
                  <a:rPr lang="zh-CN" altLang="zh-CN"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20</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𝑎</m:t>
                    </m:r>
                  </m:oMath>
                </a14:m>
                <a:endParaRPr lang="en-US" altLang="zh-CN" sz="1600" dirty="0">
                  <a:solidFill>
                    <a:schemeClr val="tx1">
                      <a:lumMod val="65000"/>
                      <a:lumOff val="35000"/>
                    </a:schemeClr>
                  </a:solidFill>
                  <a:latin typeface="+mn-ea"/>
                </a:endParaRPr>
              </a:p>
              <a:p>
                <a:pPr>
                  <a:lnSpc>
                    <a:spcPct val="130000"/>
                  </a:lnSpc>
                </a:pPr>
                <a:endParaRPr lang="en-US" altLang="zh-CN" sz="1600" dirty="0">
                  <a:solidFill>
                    <a:schemeClr val="tx1">
                      <a:lumMod val="65000"/>
                      <a:lumOff val="35000"/>
                    </a:schemeClr>
                  </a:solidFill>
                  <a:latin typeface="+mn-ea"/>
                </a:endParaRPr>
              </a:p>
              <a:p>
                <a:pPr>
                  <a:lnSpc>
                    <a:spcPct val="130000"/>
                  </a:lnSpc>
                </a:pPr>
                <a:r>
                  <a:rPr lang="zh-CN" altLang="zh-CN" sz="1600" dirty="0">
                    <a:solidFill>
                      <a:schemeClr val="tx1">
                        <a:lumMod val="65000"/>
                        <a:lumOff val="35000"/>
                      </a:schemeClr>
                    </a:solidFill>
                    <a:latin typeface="+mn-ea"/>
                  </a:rPr>
                  <a:t>改变密度</a:t>
                </a:r>
                <a14:m>
                  <m:oMath xmlns:m="http://schemas.openxmlformats.org/officeDocument/2006/math">
                    <m:sSup>
                      <m:sSupPr>
                        <m:ctrlPr>
                          <a:rPr lang="zh-CN" altLang="zh-CN" sz="1600" i="1">
                            <a:solidFill>
                              <a:schemeClr val="tx1">
                                <a:lumMod val="65000"/>
                                <a:lumOff val="35000"/>
                              </a:schemeClr>
                            </a:solidFill>
                            <a:latin typeface="Cambria Math" panose="02040503050406030204" pitchFamily="18" charset="0"/>
                          </a:rPr>
                        </m:ctrlPr>
                      </m:sSupPr>
                      <m:e>
                        <m:r>
                          <a:rPr lang="en-US" altLang="zh-CN" sz="1600">
                            <a:solidFill>
                              <a:schemeClr val="tx1">
                                <a:lumMod val="65000"/>
                                <a:lumOff val="35000"/>
                              </a:schemeClr>
                            </a:solidFill>
                            <a:latin typeface="Cambria Math" panose="02040503050406030204" pitchFamily="18" charset="0"/>
                          </a:rPr>
                          <m:t>𝜌</m:t>
                        </m:r>
                      </m:e>
                      <m:sup>
                        <m:r>
                          <a:rPr lang="en-US" altLang="zh-CN" sz="1600">
                            <a:solidFill>
                              <a:schemeClr val="tx1">
                                <a:lumMod val="65000"/>
                                <a:lumOff val="35000"/>
                              </a:schemeClr>
                            </a:solidFill>
                            <a:latin typeface="Cambria Math" panose="02040503050406030204" pitchFamily="18" charset="0"/>
                          </a:rPr>
                          <m:t>∗</m:t>
                        </m:r>
                      </m:sup>
                    </m:sSup>
                  </m:oMath>
                </a14:m>
                <a:r>
                  <a:rPr lang="zh-CN" altLang="zh-CN" sz="1600" dirty="0">
                    <a:solidFill>
                      <a:schemeClr val="tx1">
                        <a:lumMod val="65000"/>
                        <a:lumOff val="35000"/>
                      </a:schemeClr>
                    </a:solidFill>
                    <a:latin typeface="+mn-ea"/>
                  </a:rPr>
                  <a:t>分别为</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0.844</m:t>
                    </m:r>
                  </m:oMath>
                </a14:m>
                <a:r>
                  <a:rPr lang="zh-CN" altLang="zh-CN" sz="1600" dirty="0">
                    <a:solidFill>
                      <a:schemeClr val="tx1">
                        <a:lumMod val="65000"/>
                        <a:lumOff val="35000"/>
                      </a:schemeClr>
                    </a:solidFill>
                    <a:latin typeface="+mn-ea"/>
                  </a:rPr>
                  <a:t>、</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0.944</m:t>
                    </m:r>
                  </m:oMath>
                </a14:m>
                <a:r>
                  <a:rPr lang="zh-CN" altLang="zh-CN" sz="1600" dirty="0">
                    <a:solidFill>
                      <a:schemeClr val="tx1">
                        <a:lumMod val="65000"/>
                        <a:lumOff val="35000"/>
                      </a:schemeClr>
                    </a:solidFill>
                    <a:latin typeface="+mn-ea"/>
                  </a:rPr>
                  <a:t>、</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1.044</m:t>
                    </m:r>
                  </m:oMath>
                </a14:m>
                <a:r>
                  <a:rPr lang="zh-CN" altLang="zh-CN" sz="1600" dirty="0">
                    <a:solidFill>
                      <a:schemeClr val="tx1">
                        <a:lumMod val="65000"/>
                        <a:lumOff val="35000"/>
                      </a:schemeClr>
                    </a:solidFill>
                    <a:latin typeface="+mn-ea"/>
                  </a:rPr>
                  <a:t>、</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1.144</m:t>
                    </m:r>
                  </m:oMath>
                </a14:m>
                <a:r>
                  <a:rPr lang="zh-CN" altLang="zh-CN" sz="1600" dirty="0">
                    <a:solidFill>
                      <a:schemeClr val="tx1">
                        <a:lumMod val="65000"/>
                        <a:lumOff val="35000"/>
                      </a:schemeClr>
                    </a:solidFill>
                    <a:latin typeface="+mn-ea"/>
                  </a:rPr>
                  <a:t>、</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1.244</m:t>
                    </m:r>
                  </m:oMath>
                </a14:m>
                <a:r>
                  <a:rPr lang="zh-CN" altLang="zh-CN" sz="1600" dirty="0">
                    <a:solidFill>
                      <a:schemeClr val="tx1">
                        <a:lumMod val="65000"/>
                        <a:lumOff val="35000"/>
                      </a:schemeClr>
                    </a:solidFill>
                    <a:latin typeface="+mn-ea"/>
                  </a:rPr>
                  <a:t>、</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1.344</m:t>
                    </m:r>
                  </m:oMath>
                </a14:m>
                <a:endParaRPr lang="en-US" altLang="zh-CN" sz="1600" dirty="0">
                  <a:solidFill>
                    <a:schemeClr val="tx1">
                      <a:lumMod val="65000"/>
                      <a:lumOff val="35000"/>
                    </a:schemeClr>
                  </a:solidFill>
                  <a:latin typeface="+mn-ea"/>
                </a:endParaRPr>
              </a:p>
              <a:p>
                <a:pPr>
                  <a:lnSpc>
                    <a:spcPct val="130000"/>
                  </a:lnSpc>
                </a:pPr>
                <a:endParaRPr lang="en-US" altLang="zh-CN" sz="1600" dirty="0">
                  <a:solidFill>
                    <a:schemeClr val="tx1">
                      <a:lumMod val="65000"/>
                      <a:lumOff val="35000"/>
                    </a:schemeClr>
                  </a:solidFill>
                  <a:latin typeface="+mn-ea"/>
                </a:endParaRPr>
              </a:p>
              <a:p>
                <a:pPr>
                  <a:lnSpc>
                    <a:spcPct val="130000"/>
                  </a:lnSpc>
                </a:pPr>
                <a14:m>
                  <m:oMath xmlns:m="http://schemas.openxmlformats.org/officeDocument/2006/math">
                    <m:sSup>
                      <m:sSupPr>
                        <m:ctrlPr>
                          <a:rPr lang="zh-CN" altLang="zh-CN" sz="1600" i="1">
                            <a:solidFill>
                              <a:schemeClr val="tx1">
                                <a:lumMod val="65000"/>
                                <a:lumOff val="35000"/>
                              </a:schemeClr>
                            </a:solidFill>
                            <a:latin typeface="Cambria Math" panose="02040503050406030204" pitchFamily="18" charset="0"/>
                          </a:rPr>
                        </m:ctrlPr>
                      </m:sSupPr>
                      <m:e>
                        <m:r>
                          <a:rPr lang="en-US" altLang="zh-CN" sz="1600">
                            <a:solidFill>
                              <a:schemeClr val="tx1">
                                <a:lumMod val="65000"/>
                                <a:lumOff val="35000"/>
                              </a:schemeClr>
                            </a:solidFill>
                            <a:latin typeface="Cambria Math" panose="02040503050406030204" pitchFamily="18" charset="0"/>
                          </a:rPr>
                          <m:t>𝜌</m:t>
                        </m:r>
                      </m:e>
                      <m:sup>
                        <m:r>
                          <a:rPr lang="en-US" altLang="zh-CN" sz="1600">
                            <a:solidFill>
                              <a:schemeClr val="tx1">
                                <a:lumMod val="65000"/>
                                <a:lumOff val="35000"/>
                              </a:schemeClr>
                            </a:solidFill>
                            <a:latin typeface="Cambria Math" panose="02040503050406030204" pitchFamily="18" charset="0"/>
                          </a:rPr>
                          <m:t>∗</m:t>
                        </m:r>
                      </m:sup>
                    </m:sSup>
                  </m:oMath>
                </a14:m>
                <a:r>
                  <a:rPr lang="zh-CN" altLang="zh-CN" sz="1600" dirty="0">
                    <a:solidFill>
                      <a:schemeClr val="tx1">
                        <a:lumMod val="65000"/>
                        <a:lumOff val="35000"/>
                      </a:schemeClr>
                    </a:solidFill>
                    <a:latin typeface="+mn-ea"/>
                  </a:rPr>
                  <a:t>和晶格常数满足关系：</a:t>
                </a:r>
                <a14:m>
                  <m:oMath xmlns:m="http://schemas.openxmlformats.org/officeDocument/2006/math">
                    <m:sSup>
                      <m:sSupPr>
                        <m:ctrlPr>
                          <a:rPr lang="zh-CN" altLang="zh-CN" sz="1600" i="1">
                            <a:solidFill>
                              <a:schemeClr val="tx1">
                                <a:lumMod val="65000"/>
                                <a:lumOff val="35000"/>
                              </a:schemeClr>
                            </a:solidFill>
                            <a:latin typeface="Cambria Math" panose="02040503050406030204" pitchFamily="18" charset="0"/>
                          </a:rPr>
                        </m:ctrlPr>
                      </m:sSupPr>
                      <m:e>
                        <m:r>
                          <a:rPr lang="en-US" altLang="zh-CN" sz="1600">
                            <a:solidFill>
                              <a:schemeClr val="tx1">
                                <a:lumMod val="65000"/>
                                <a:lumOff val="35000"/>
                              </a:schemeClr>
                            </a:solidFill>
                            <a:latin typeface="Cambria Math" panose="02040503050406030204" pitchFamily="18" charset="0"/>
                          </a:rPr>
                          <m:t>𝜌</m:t>
                        </m:r>
                      </m:e>
                      <m:sup>
                        <m:r>
                          <a:rPr lang="en-US" altLang="zh-CN" sz="1600">
                            <a:solidFill>
                              <a:schemeClr val="tx1">
                                <a:lumMod val="65000"/>
                                <a:lumOff val="35000"/>
                              </a:schemeClr>
                            </a:solidFill>
                            <a:latin typeface="Cambria Math" panose="02040503050406030204" pitchFamily="18" charset="0"/>
                          </a:rPr>
                          <m:t>∗</m:t>
                        </m:r>
                      </m:sup>
                    </m:sSup>
                    <m:r>
                      <a:rPr lang="en-US" altLang="zh-CN" sz="1600">
                        <a:solidFill>
                          <a:schemeClr val="tx1">
                            <a:lumMod val="65000"/>
                            <a:lumOff val="35000"/>
                          </a:schemeClr>
                        </a:solidFill>
                        <a:latin typeface="Cambria Math" panose="02040503050406030204" pitchFamily="18" charset="0"/>
                      </a:rPr>
                      <m:t>=</m:t>
                    </m:r>
                    <m:f>
                      <m:fPr>
                        <m:ctrlPr>
                          <a:rPr lang="zh-CN" altLang="zh-CN" sz="1600" i="1">
                            <a:solidFill>
                              <a:schemeClr val="tx1">
                                <a:lumMod val="65000"/>
                                <a:lumOff val="35000"/>
                              </a:schemeClr>
                            </a:solidFill>
                            <a:latin typeface="Cambria Math" panose="02040503050406030204" pitchFamily="18" charset="0"/>
                          </a:rPr>
                        </m:ctrlPr>
                      </m:fPr>
                      <m:num>
                        <m:r>
                          <a:rPr lang="en-US" altLang="zh-CN" sz="1600">
                            <a:solidFill>
                              <a:schemeClr val="tx1">
                                <a:lumMod val="65000"/>
                                <a:lumOff val="35000"/>
                              </a:schemeClr>
                            </a:solidFill>
                            <a:latin typeface="Cambria Math" panose="02040503050406030204" pitchFamily="18" charset="0"/>
                          </a:rPr>
                          <m:t>4</m:t>
                        </m:r>
                      </m:num>
                      <m:den>
                        <m:sSup>
                          <m:sSupPr>
                            <m:ctrlPr>
                              <a:rPr lang="zh-CN" altLang="zh-CN" sz="1600" i="1">
                                <a:solidFill>
                                  <a:schemeClr val="tx1">
                                    <a:lumMod val="65000"/>
                                    <a:lumOff val="35000"/>
                                  </a:schemeClr>
                                </a:solidFill>
                                <a:latin typeface="Cambria Math" panose="02040503050406030204" pitchFamily="18" charset="0"/>
                              </a:rPr>
                            </m:ctrlPr>
                          </m:sSupPr>
                          <m:e>
                            <m:r>
                              <a:rPr lang="en-US" altLang="zh-CN" sz="1600">
                                <a:solidFill>
                                  <a:schemeClr val="tx1">
                                    <a:lumMod val="65000"/>
                                    <a:lumOff val="35000"/>
                                  </a:schemeClr>
                                </a:solidFill>
                                <a:latin typeface="Cambria Math" panose="02040503050406030204" pitchFamily="18" charset="0"/>
                              </a:rPr>
                              <m:t>𝑎</m:t>
                            </m:r>
                          </m:e>
                          <m:sup>
                            <m:r>
                              <a:rPr lang="en-US" altLang="zh-CN" sz="1600">
                                <a:solidFill>
                                  <a:schemeClr val="tx1">
                                    <a:lumMod val="65000"/>
                                    <a:lumOff val="35000"/>
                                  </a:schemeClr>
                                </a:solidFill>
                                <a:latin typeface="Cambria Math" panose="02040503050406030204" pitchFamily="18" charset="0"/>
                              </a:rPr>
                              <m:t>3</m:t>
                            </m:r>
                          </m:sup>
                        </m:sSup>
                      </m:den>
                    </m:f>
                    <m:r>
                      <a:rPr lang="en-US" altLang="zh-CN" sz="1600">
                        <a:solidFill>
                          <a:schemeClr val="tx1">
                            <a:lumMod val="65000"/>
                            <a:lumOff val="35000"/>
                          </a:schemeClr>
                        </a:solidFill>
                        <a:latin typeface="Cambria Math" panose="02040503050406030204" pitchFamily="18" charset="0"/>
                      </a:rPr>
                      <m:t>×</m:t>
                    </m:r>
                    <m:sSup>
                      <m:sSupPr>
                        <m:ctrlPr>
                          <a:rPr lang="zh-CN" altLang="zh-CN" sz="1600" i="1">
                            <a:solidFill>
                              <a:schemeClr val="tx1">
                                <a:lumMod val="65000"/>
                                <a:lumOff val="35000"/>
                              </a:schemeClr>
                            </a:solidFill>
                            <a:latin typeface="Cambria Math" panose="02040503050406030204" pitchFamily="18" charset="0"/>
                          </a:rPr>
                        </m:ctrlPr>
                      </m:sSupPr>
                      <m:e>
                        <m:r>
                          <a:rPr lang="en-US" altLang="zh-CN" sz="1600">
                            <a:solidFill>
                              <a:schemeClr val="tx1">
                                <a:lumMod val="65000"/>
                                <a:lumOff val="35000"/>
                              </a:schemeClr>
                            </a:solidFill>
                            <a:latin typeface="Cambria Math" panose="02040503050406030204" pitchFamily="18" charset="0"/>
                          </a:rPr>
                          <m:t>𝜎</m:t>
                        </m:r>
                      </m:e>
                      <m:sup>
                        <m:r>
                          <a:rPr lang="en-US" altLang="zh-CN" sz="1600">
                            <a:solidFill>
                              <a:schemeClr val="tx1">
                                <a:lumMod val="65000"/>
                                <a:lumOff val="35000"/>
                              </a:schemeClr>
                            </a:solidFill>
                            <a:latin typeface="Cambria Math" panose="02040503050406030204" pitchFamily="18" charset="0"/>
                          </a:rPr>
                          <m:t>3</m:t>
                        </m:r>
                      </m:sup>
                    </m:sSup>
                  </m:oMath>
                </a14:m>
                <a:r>
                  <a:rPr lang="zh-CN" altLang="zh-CN" sz="1600" dirty="0">
                    <a:solidFill>
                      <a:schemeClr val="tx1">
                        <a:lumMod val="65000"/>
                        <a:lumOff val="35000"/>
                      </a:schemeClr>
                    </a:solidFill>
                    <a:latin typeface="+mn-ea"/>
                  </a:rPr>
                  <a:t>，其中</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𝑎</m:t>
                    </m:r>
                  </m:oMath>
                </a14:m>
                <a:r>
                  <a:rPr lang="zh-CN" altLang="zh-CN" sz="1600" dirty="0">
                    <a:solidFill>
                      <a:schemeClr val="tx1">
                        <a:lumMod val="65000"/>
                        <a:lumOff val="35000"/>
                      </a:schemeClr>
                    </a:solidFill>
                    <a:latin typeface="+mn-ea"/>
                  </a:rPr>
                  <a:t>为</a:t>
                </a:r>
                <a:r>
                  <a:rPr lang="en-US" altLang="zh-CN" sz="1600" dirty="0">
                    <a:solidFill>
                      <a:schemeClr val="tx1">
                        <a:lumMod val="65000"/>
                        <a:lumOff val="35000"/>
                      </a:schemeClr>
                    </a:solidFill>
                    <a:latin typeface="+mn-ea"/>
                  </a:rPr>
                  <a:t>SI</a:t>
                </a:r>
                <a:r>
                  <a:rPr lang="zh-CN" altLang="zh-CN" sz="1600" dirty="0">
                    <a:solidFill>
                      <a:schemeClr val="tx1">
                        <a:lumMod val="65000"/>
                        <a:lumOff val="35000"/>
                      </a:schemeClr>
                    </a:solidFill>
                    <a:latin typeface="+mn-ea"/>
                  </a:rPr>
                  <a:t>单位制的晶格常数，</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𝜎</m:t>
                    </m:r>
                  </m:oMath>
                </a14:m>
                <a:r>
                  <a:rPr lang="zh-CN" altLang="zh-CN" sz="1600" dirty="0">
                    <a:solidFill>
                      <a:schemeClr val="tx1">
                        <a:lumMod val="65000"/>
                        <a:lumOff val="35000"/>
                      </a:schemeClr>
                    </a:solidFill>
                    <a:latin typeface="+mn-ea"/>
                  </a:rPr>
                  <a:t>为</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3.405Å</m:t>
                    </m:r>
                  </m:oMath>
                </a14:m>
                <a:endParaRPr lang="en-US" altLang="zh-CN" sz="1600" dirty="0">
                  <a:solidFill>
                    <a:schemeClr val="tx1">
                      <a:lumMod val="65000"/>
                      <a:lumOff val="35000"/>
                    </a:schemeClr>
                  </a:solidFill>
                  <a:latin typeface="+mn-ea"/>
                </a:endParaRPr>
              </a:p>
            </p:txBody>
          </p:sp>
        </mc:Choice>
        <mc:Fallback xmlns="">
          <p:sp>
            <p:nvSpPr>
              <p:cNvPr id="13" name="矩形 12"/>
              <p:cNvSpPr>
                <a:spLocks noRot="1" noChangeAspect="1" noMove="1" noResize="1" noEditPoints="1" noAdjustHandles="1" noChangeArrowheads="1" noChangeShapeType="1" noTextEdit="1"/>
              </p:cNvSpPr>
              <p:nvPr/>
            </p:nvSpPr>
            <p:spPr>
              <a:xfrm>
                <a:off x="3906021" y="1461980"/>
                <a:ext cx="7193779" cy="2810449"/>
              </a:xfrm>
              <a:prstGeom prst="rect">
                <a:avLst/>
              </a:prstGeom>
              <a:blipFill>
                <a:blip r:embed="rId3"/>
                <a:stretch>
                  <a:fillRect l="-508"/>
                </a:stretch>
              </a:blipFill>
            </p:spPr>
            <p:txBody>
              <a:bodyPr/>
              <a:lstStyle/>
              <a:p>
                <a:r>
                  <a:rPr lang="zh-CN" altLang="en-US">
                    <a:noFill/>
                  </a:rPr>
                  <a:t> </a:t>
                </a:r>
              </a:p>
            </p:txBody>
          </p:sp>
        </mc:Fallback>
      </mc:AlternateContent>
      <p:grpSp>
        <p:nvGrpSpPr>
          <p:cNvPr id="14" name="组合 13"/>
          <p:cNvGrpSpPr/>
          <p:nvPr/>
        </p:nvGrpSpPr>
        <p:grpSpPr>
          <a:xfrm>
            <a:off x="3906021" y="898396"/>
            <a:ext cx="2864893" cy="509896"/>
            <a:chOff x="888096" y="1000203"/>
            <a:chExt cx="4259825" cy="944066"/>
          </a:xfrm>
        </p:grpSpPr>
        <p:sp>
          <p:nvSpPr>
            <p:cNvPr id="15" name="矩形 1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椭圆 1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椭圆 1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椭圆 1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2" name="矩形 21">
            <a:extLst>
              <a:ext uri="{FF2B5EF4-FFF2-40B4-BE49-F238E27FC236}">
                <a16:creationId xmlns:a16="http://schemas.microsoft.com/office/drawing/2014/main" id="{98441F45-719C-49F3-9DB6-008F8A3C152A}"/>
              </a:ext>
            </a:extLst>
          </p:cNvPr>
          <p:cNvSpPr/>
          <p:nvPr/>
        </p:nvSpPr>
        <p:spPr>
          <a:xfrm>
            <a:off x="0" y="60523"/>
            <a:ext cx="2073196" cy="307777"/>
          </a:xfrm>
          <a:prstGeom prst="rect">
            <a:avLst/>
          </a:prstGeom>
        </p:spPr>
        <p:txBody>
          <a:bodyPr wrap="none">
            <a:spAutoFit/>
          </a:bodyPr>
          <a:lstStyle/>
          <a:p>
            <a:r>
              <a:rPr lang="en-US" altLang="zh-CN" sz="1400" b="1" dirty="0">
                <a:latin typeface="+mn-ea"/>
              </a:rPr>
              <a:t>PART THREE </a:t>
            </a:r>
            <a:r>
              <a:rPr lang="zh-CN" altLang="en-US" sz="1400" b="1" dirty="0"/>
              <a:t>实验结果</a:t>
            </a:r>
          </a:p>
        </p:txBody>
      </p:sp>
      <p:sp>
        <p:nvSpPr>
          <p:cNvPr id="23" name="椭圆 22">
            <a:extLst>
              <a:ext uri="{FF2B5EF4-FFF2-40B4-BE49-F238E27FC236}">
                <a16:creationId xmlns:a16="http://schemas.microsoft.com/office/drawing/2014/main" id="{216DA8BF-3C00-439C-B994-4BC71B0F57B8}"/>
              </a:ext>
            </a:extLst>
          </p:cNvPr>
          <p:cNvSpPr/>
          <p:nvPr/>
        </p:nvSpPr>
        <p:spPr>
          <a:xfrm>
            <a:off x="200795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184150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970002" y="985272"/>
            <a:ext cx="2723823" cy="369332"/>
          </a:xfrm>
          <a:prstGeom prst="rect">
            <a:avLst/>
          </a:prstGeom>
        </p:spPr>
        <p:txBody>
          <a:bodyPr wrap="none">
            <a:spAutoFit/>
          </a:bodyPr>
          <a:lstStyle/>
          <a:p>
            <a:pPr algn="ctr"/>
            <a:r>
              <a:rPr lang="zh-CN" altLang="en-US" dirty="0"/>
              <a:t>晶格常数对热导率的影响</a:t>
            </a:r>
          </a:p>
        </p:txBody>
      </p:sp>
      <p:sp>
        <p:nvSpPr>
          <p:cNvPr id="13" name="矩形 12"/>
          <p:cNvSpPr/>
          <p:nvPr/>
        </p:nvSpPr>
        <p:spPr>
          <a:xfrm>
            <a:off x="3906021" y="1461980"/>
            <a:ext cx="7193779" cy="1341521"/>
          </a:xfrm>
          <a:prstGeom prst="rect">
            <a:avLst/>
          </a:prstGeom>
        </p:spPr>
        <p:txBody>
          <a:bodyPr wrap="square">
            <a:spAutoFit/>
          </a:bodyPr>
          <a:lstStyle/>
          <a:p>
            <a:pPr>
              <a:lnSpc>
                <a:spcPct val="130000"/>
              </a:lnSpc>
            </a:pPr>
            <a:r>
              <a:rPr lang="zh-CN" altLang="zh-CN" sz="1600" dirty="0">
                <a:solidFill>
                  <a:schemeClr val="tx1">
                    <a:lumMod val="65000"/>
                    <a:lumOff val="35000"/>
                  </a:schemeClr>
                </a:solidFill>
                <a:latin typeface="+mn-ea"/>
              </a:rPr>
              <a:t>热导率随着晶格常数的增大而减小</a:t>
            </a:r>
            <a:endParaRPr lang="en-US" altLang="zh-CN" sz="1600" dirty="0">
              <a:solidFill>
                <a:schemeClr val="tx1">
                  <a:lumMod val="65000"/>
                  <a:lumOff val="35000"/>
                </a:schemeClr>
              </a:solidFill>
              <a:latin typeface="+mn-ea"/>
            </a:endParaRPr>
          </a:p>
          <a:p>
            <a:pPr>
              <a:lnSpc>
                <a:spcPct val="130000"/>
              </a:lnSpc>
            </a:pPr>
            <a:endParaRPr lang="en-US" altLang="zh-CN" sz="1600" dirty="0">
              <a:solidFill>
                <a:schemeClr val="tx1">
                  <a:lumMod val="65000"/>
                  <a:lumOff val="35000"/>
                </a:schemeClr>
              </a:solidFill>
              <a:latin typeface="+mn-ea"/>
            </a:endParaRPr>
          </a:p>
          <a:p>
            <a:pPr>
              <a:lnSpc>
                <a:spcPct val="130000"/>
              </a:lnSpc>
            </a:pPr>
            <a:r>
              <a:rPr lang="zh-CN" altLang="zh-CN" sz="1600" dirty="0">
                <a:solidFill>
                  <a:schemeClr val="tx1">
                    <a:lumMod val="65000"/>
                    <a:lumOff val="35000"/>
                  </a:schemeClr>
                </a:solidFill>
                <a:latin typeface="+mn-ea"/>
              </a:rPr>
              <a:t>由于原子间距离减小，原子之间的相互作用就会变强，因此非简谐效应增强，声子之间相互作用增强，能量在体系内传递就更快，所以热导率增大。</a:t>
            </a:r>
            <a:endParaRPr lang="en-US" altLang="zh-CN" sz="1600" dirty="0">
              <a:solidFill>
                <a:schemeClr val="tx1">
                  <a:lumMod val="65000"/>
                  <a:lumOff val="35000"/>
                </a:schemeClr>
              </a:solidFill>
              <a:latin typeface="+mn-ea"/>
            </a:endParaRPr>
          </a:p>
        </p:txBody>
      </p:sp>
      <p:grpSp>
        <p:nvGrpSpPr>
          <p:cNvPr id="14" name="组合 13"/>
          <p:cNvGrpSpPr/>
          <p:nvPr/>
        </p:nvGrpSpPr>
        <p:grpSpPr>
          <a:xfrm>
            <a:off x="3906021" y="898396"/>
            <a:ext cx="2864893" cy="509896"/>
            <a:chOff x="888096" y="1000203"/>
            <a:chExt cx="4259825" cy="944066"/>
          </a:xfrm>
        </p:grpSpPr>
        <p:sp>
          <p:nvSpPr>
            <p:cNvPr id="15" name="矩形 1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椭圆 1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椭圆 1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椭圆 1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2" name="矩形 21">
            <a:extLst>
              <a:ext uri="{FF2B5EF4-FFF2-40B4-BE49-F238E27FC236}">
                <a16:creationId xmlns:a16="http://schemas.microsoft.com/office/drawing/2014/main" id="{98441F45-719C-49F3-9DB6-008F8A3C152A}"/>
              </a:ext>
            </a:extLst>
          </p:cNvPr>
          <p:cNvSpPr/>
          <p:nvPr/>
        </p:nvSpPr>
        <p:spPr>
          <a:xfrm>
            <a:off x="0" y="60523"/>
            <a:ext cx="2073196" cy="307777"/>
          </a:xfrm>
          <a:prstGeom prst="rect">
            <a:avLst/>
          </a:prstGeom>
        </p:spPr>
        <p:txBody>
          <a:bodyPr wrap="none">
            <a:spAutoFit/>
          </a:bodyPr>
          <a:lstStyle/>
          <a:p>
            <a:r>
              <a:rPr lang="en-US" altLang="zh-CN" sz="1400" b="1" dirty="0">
                <a:latin typeface="+mn-ea"/>
              </a:rPr>
              <a:t>PART THREE </a:t>
            </a:r>
            <a:r>
              <a:rPr lang="zh-CN" altLang="en-US" sz="1400" b="1" dirty="0"/>
              <a:t>实验结果</a:t>
            </a:r>
          </a:p>
        </p:txBody>
      </p:sp>
      <p:sp>
        <p:nvSpPr>
          <p:cNvPr id="23" name="椭圆 22">
            <a:extLst>
              <a:ext uri="{FF2B5EF4-FFF2-40B4-BE49-F238E27FC236}">
                <a16:creationId xmlns:a16="http://schemas.microsoft.com/office/drawing/2014/main" id="{216DA8BF-3C00-439C-B994-4BC71B0F57B8}"/>
              </a:ext>
            </a:extLst>
          </p:cNvPr>
          <p:cNvSpPr/>
          <p:nvPr/>
        </p:nvSpPr>
        <p:spPr>
          <a:xfrm>
            <a:off x="200795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pic>
        <p:nvPicPr>
          <p:cNvPr id="20" name="图片 19" descr="C:\Users\gongchen\Desktop\Parameter\K~a\Ka.jpg">
            <a:extLst>
              <a:ext uri="{FF2B5EF4-FFF2-40B4-BE49-F238E27FC236}">
                <a16:creationId xmlns:a16="http://schemas.microsoft.com/office/drawing/2014/main" id="{06017B5E-A427-4A1F-B8D0-AA14D4C58722}"/>
              </a:ext>
            </a:extLst>
          </p:cNvPr>
          <p:cNvPicPr/>
          <p:nvPr/>
        </p:nvPicPr>
        <p:blipFill rotWithShape="1">
          <a:blip r:embed="rId3" cstate="print">
            <a:extLst>
              <a:ext uri="{28A0092B-C50C-407E-A947-70E740481C1C}">
                <a14:useLocalDpi xmlns:a14="http://schemas.microsoft.com/office/drawing/2010/main" val="0"/>
              </a:ext>
            </a:extLst>
          </a:blip>
          <a:srcRect t="11065" b="5943"/>
          <a:stretch/>
        </p:blipFill>
        <p:spPr bwMode="auto">
          <a:xfrm>
            <a:off x="4755197" y="3323103"/>
            <a:ext cx="5499146" cy="305673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7730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898075" y="994978"/>
            <a:ext cx="4801314" cy="369332"/>
          </a:xfrm>
          <a:prstGeom prst="rect">
            <a:avLst/>
          </a:prstGeom>
        </p:spPr>
        <p:txBody>
          <a:bodyPr wrap="none">
            <a:spAutoFit/>
          </a:bodyPr>
          <a:lstStyle/>
          <a:p>
            <a:pPr algn="ctr"/>
            <a:r>
              <a:rPr lang="zh-CN" altLang="zh-CN" dirty="0"/>
              <a:t>粒子交换动量的时间间隔对热传导系数的影响</a:t>
            </a:r>
            <a:endParaRPr lang="zh-CN" altLang="en-US" dirty="0"/>
          </a:p>
        </p:txBody>
      </p:sp>
      <mc:AlternateContent xmlns:mc="http://schemas.openxmlformats.org/markup-compatibility/2006" xmlns:a14="http://schemas.microsoft.com/office/drawing/2010/main">
        <mc:Choice Requires="a14">
          <p:sp>
            <p:nvSpPr>
              <p:cNvPr id="13" name="矩形 12"/>
              <p:cNvSpPr/>
              <p:nvPr/>
            </p:nvSpPr>
            <p:spPr>
              <a:xfrm>
                <a:off x="3906021" y="1461980"/>
                <a:ext cx="7193779" cy="2012859"/>
              </a:xfrm>
              <a:prstGeom prst="rect">
                <a:avLst/>
              </a:prstGeom>
            </p:spPr>
            <p:txBody>
              <a:bodyPr wrap="square">
                <a:spAutoFit/>
              </a:bodyPr>
              <a:lstStyle/>
              <a:p>
                <a:pPr>
                  <a:lnSpc>
                    <a:spcPct val="130000"/>
                  </a:lnSpc>
                </a:pPr>
                <a:r>
                  <a:rPr lang="en-US" altLang="zh-CN" sz="1600" dirty="0">
                    <a:solidFill>
                      <a:schemeClr val="tx1">
                        <a:lumMod val="65000"/>
                        <a:lumOff val="35000"/>
                      </a:schemeClr>
                    </a:solidFill>
                    <a:latin typeface="+mn-ea"/>
                  </a:rPr>
                  <a:t>Muller </a:t>
                </a:r>
                <a:r>
                  <a:rPr lang="en-US" altLang="zh-CN" sz="1600" dirty="0" err="1">
                    <a:solidFill>
                      <a:schemeClr val="tx1">
                        <a:lumMod val="65000"/>
                        <a:lumOff val="35000"/>
                      </a:schemeClr>
                    </a:solidFill>
                    <a:latin typeface="+mn-ea"/>
                  </a:rPr>
                  <a:t>Plathe</a:t>
                </a:r>
                <a:r>
                  <a:rPr lang="zh-CN" altLang="zh-CN" sz="1600" dirty="0">
                    <a:solidFill>
                      <a:schemeClr val="tx1">
                        <a:lumMod val="65000"/>
                        <a:lumOff val="35000"/>
                      </a:schemeClr>
                    </a:solidFill>
                    <a:latin typeface="+mn-ea"/>
                  </a:rPr>
                  <a:t>方法</a:t>
                </a:r>
                <a:r>
                  <a:rPr lang="zh-CN" altLang="en-US" sz="1600" dirty="0">
                    <a:solidFill>
                      <a:schemeClr val="tx1">
                        <a:lumMod val="65000"/>
                        <a:lumOff val="35000"/>
                      </a:schemeClr>
                    </a:solidFill>
                    <a:latin typeface="+mn-ea"/>
                  </a:rPr>
                  <a:t>的热流建立：</a:t>
                </a:r>
                <a:r>
                  <a:rPr lang="zh-CN" altLang="zh-CN" sz="1600" dirty="0">
                    <a:solidFill>
                      <a:schemeClr val="tx1">
                        <a:lumMod val="65000"/>
                        <a:lumOff val="35000"/>
                      </a:schemeClr>
                    </a:solidFill>
                    <a:latin typeface="+mn-ea"/>
                  </a:rPr>
                  <a:t>交换高低温区的粒子动量</a:t>
                </a:r>
                <a:endParaRPr lang="en-US" altLang="zh-CN" sz="1600" dirty="0">
                  <a:solidFill>
                    <a:schemeClr val="tx1">
                      <a:lumMod val="65000"/>
                      <a:lumOff val="35000"/>
                    </a:schemeClr>
                  </a:solidFill>
                  <a:latin typeface="+mn-ea"/>
                </a:endParaRPr>
              </a:p>
              <a:p>
                <a:pPr>
                  <a:lnSpc>
                    <a:spcPct val="130000"/>
                  </a:lnSpc>
                </a:pPr>
                <a:endParaRPr lang="en-US" altLang="zh-CN" sz="1600" dirty="0">
                  <a:solidFill>
                    <a:schemeClr val="tx1">
                      <a:lumMod val="65000"/>
                      <a:lumOff val="35000"/>
                    </a:schemeClr>
                  </a:solidFill>
                  <a:latin typeface="+mn-ea"/>
                </a:endParaRPr>
              </a:p>
              <a:p>
                <a:pPr>
                  <a:lnSpc>
                    <a:spcPct val="130000"/>
                  </a:lnSpc>
                </a:pPr>
                <a:r>
                  <a:rPr lang="zh-CN" altLang="en-US" sz="1600" dirty="0">
                    <a:solidFill>
                      <a:schemeClr val="tx1">
                        <a:lumMod val="65000"/>
                        <a:lumOff val="35000"/>
                      </a:schemeClr>
                    </a:solidFill>
                    <a:latin typeface="+mn-ea"/>
                  </a:rPr>
                  <a:t>晶格常数</a:t>
                </a:r>
                <a14:m>
                  <m:oMath xmlns:m="http://schemas.openxmlformats.org/officeDocument/2006/math">
                    <m:r>
                      <a:rPr lang="zh-CN" altLang="en-US" sz="1600">
                        <a:solidFill>
                          <a:schemeClr val="tx1">
                            <a:lumMod val="65000"/>
                            <a:lumOff val="35000"/>
                          </a:schemeClr>
                        </a:solidFill>
                        <a:latin typeface="Cambria Math" panose="02040503050406030204" pitchFamily="18" charset="0"/>
                      </a:rPr>
                      <m:t>：</m:t>
                    </m:r>
                    <m:sSup>
                      <m:sSupPr>
                        <m:ctrlPr>
                          <a:rPr lang="zh-CN" altLang="zh-CN" sz="1600" i="1">
                            <a:solidFill>
                              <a:schemeClr val="tx1">
                                <a:lumMod val="65000"/>
                                <a:lumOff val="35000"/>
                              </a:schemeClr>
                            </a:solidFill>
                            <a:latin typeface="Cambria Math" panose="02040503050406030204" pitchFamily="18" charset="0"/>
                          </a:rPr>
                        </m:ctrlPr>
                      </m:sSupPr>
                      <m:e>
                        <m:r>
                          <a:rPr lang="en-US" altLang="zh-CN" sz="1600">
                            <a:solidFill>
                              <a:schemeClr val="tx1">
                                <a:lumMod val="65000"/>
                                <a:lumOff val="35000"/>
                              </a:schemeClr>
                            </a:solidFill>
                            <a:latin typeface="Cambria Math" panose="02040503050406030204" pitchFamily="18" charset="0"/>
                          </a:rPr>
                          <m:t>𝜌</m:t>
                        </m:r>
                      </m:e>
                      <m:sup>
                        <m:r>
                          <a:rPr lang="en-US" altLang="zh-CN" sz="1600">
                            <a:solidFill>
                              <a:schemeClr val="tx1">
                                <a:lumMod val="65000"/>
                                <a:lumOff val="35000"/>
                              </a:schemeClr>
                            </a:solidFill>
                            <a:latin typeface="Cambria Math" panose="02040503050406030204" pitchFamily="18" charset="0"/>
                          </a:rPr>
                          <m:t>∗</m:t>
                        </m:r>
                      </m:sup>
                    </m:sSup>
                    <m:r>
                      <a:rPr lang="en-US" altLang="zh-CN" sz="1600">
                        <a:solidFill>
                          <a:schemeClr val="tx1">
                            <a:lumMod val="65000"/>
                            <a:lumOff val="35000"/>
                          </a:schemeClr>
                        </a:solidFill>
                        <a:latin typeface="Cambria Math" panose="02040503050406030204" pitchFamily="18" charset="0"/>
                      </a:rPr>
                      <m:t>=0.844</m:t>
                    </m:r>
                    <m:r>
                      <a:rPr lang="zh-CN" altLang="en-US" sz="1600">
                        <a:solidFill>
                          <a:schemeClr val="tx1">
                            <a:lumMod val="65000"/>
                            <a:lumOff val="35000"/>
                          </a:schemeClr>
                        </a:solidFill>
                        <a:latin typeface="Cambria Math" panose="02040503050406030204" pitchFamily="18" charset="0"/>
                      </a:rPr>
                      <m:t>；</m:t>
                    </m:r>
                  </m:oMath>
                </a14:m>
                <a:r>
                  <a:rPr lang="zh-CN" altLang="zh-CN" sz="1600" dirty="0">
                    <a:solidFill>
                      <a:schemeClr val="tx1">
                        <a:lumMod val="65000"/>
                        <a:lumOff val="35000"/>
                      </a:schemeClr>
                    </a:solidFill>
                    <a:latin typeface="+mn-ea"/>
                  </a:rPr>
                  <a:t>温度</a:t>
                </a:r>
                <a14:m>
                  <m:oMath xmlns:m="http://schemas.openxmlformats.org/officeDocument/2006/math">
                    <m:sSup>
                      <m:sSupPr>
                        <m:ctrlPr>
                          <a:rPr lang="zh-CN" altLang="zh-CN" sz="1600" i="1">
                            <a:solidFill>
                              <a:schemeClr val="tx1">
                                <a:lumMod val="65000"/>
                                <a:lumOff val="35000"/>
                              </a:schemeClr>
                            </a:solidFill>
                            <a:latin typeface="Cambria Math" panose="02040503050406030204" pitchFamily="18" charset="0"/>
                          </a:rPr>
                        </m:ctrlPr>
                      </m:sSupPr>
                      <m:e>
                        <m:r>
                          <a:rPr lang="en-US" altLang="zh-CN" sz="1600">
                            <a:solidFill>
                              <a:schemeClr val="tx1">
                                <a:lumMod val="65000"/>
                                <a:lumOff val="35000"/>
                              </a:schemeClr>
                            </a:solidFill>
                            <a:latin typeface="Cambria Math" panose="02040503050406030204" pitchFamily="18" charset="0"/>
                          </a:rPr>
                          <m:t>𝑇</m:t>
                        </m:r>
                      </m:e>
                      <m:sup>
                        <m:r>
                          <a:rPr lang="en-US" altLang="zh-CN" sz="1600">
                            <a:solidFill>
                              <a:schemeClr val="tx1">
                                <a:lumMod val="65000"/>
                                <a:lumOff val="35000"/>
                              </a:schemeClr>
                            </a:solidFill>
                            <a:latin typeface="Cambria Math" panose="02040503050406030204" pitchFamily="18" charset="0"/>
                          </a:rPr>
                          <m:t>∗</m:t>
                        </m:r>
                      </m:sup>
                    </m:sSup>
                    <m:r>
                      <a:rPr lang="en-US" altLang="zh-CN" sz="1600">
                        <a:solidFill>
                          <a:schemeClr val="tx1">
                            <a:lumMod val="65000"/>
                            <a:lumOff val="35000"/>
                          </a:schemeClr>
                        </a:solidFill>
                        <a:latin typeface="Cambria Math" panose="02040503050406030204" pitchFamily="18" charset="0"/>
                      </a:rPr>
                      <m:t>=0.71</m:t>
                    </m:r>
                  </m:oMath>
                </a14:m>
                <a:r>
                  <a:rPr lang="zh-CN" altLang="en-US" sz="1600" dirty="0">
                    <a:solidFill>
                      <a:schemeClr val="tx1">
                        <a:lumMod val="65000"/>
                        <a:lumOff val="35000"/>
                      </a:schemeClr>
                    </a:solidFill>
                    <a:latin typeface="+mn-ea"/>
                  </a:rPr>
                  <a:t>；</a:t>
                </a:r>
                <a:r>
                  <a:rPr lang="zh-CN" altLang="zh-CN" sz="1600" dirty="0">
                    <a:solidFill>
                      <a:schemeClr val="tx1">
                        <a:lumMod val="65000"/>
                        <a:lumOff val="35000"/>
                      </a:schemeClr>
                    </a:solidFill>
                    <a:latin typeface="+mn-ea"/>
                  </a:rPr>
                  <a:t>体系规格</a:t>
                </a:r>
                <a:r>
                  <a:rPr lang="zh-CN" altLang="en-US"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10</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𝑎</m:t>
                    </m:r>
                  </m:oMath>
                </a14:m>
                <a:r>
                  <a:rPr lang="zh-CN" altLang="zh-CN"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10</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𝑎</m:t>
                    </m:r>
                  </m:oMath>
                </a14:m>
                <a:r>
                  <a:rPr lang="zh-CN" altLang="zh-CN"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20</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𝑎</m:t>
                    </m:r>
                  </m:oMath>
                </a14:m>
                <a:endParaRPr lang="en-US" altLang="zh-CN" sz="1600" dirty="0">
                  <a:solidFill>
                    <a:schemeClr val="tx1">
                      <a:lumMod val="65000"/>
                      <a:lumOff val="35000"/>
                    </a:schemeClr>
                  </a:solidFill>
                  <a:latin typeface="+mn-ea"/>
                </a:endParaRPr>
              </a:p>
              <a:p>
                <a:pPr>
                  <a:lnSpc>
                    <a:spcPct val="130000"/>
                  </a:lnSpc>
                </a:pPr>
                <a:endParaRPr lang="en-US" altLang="zh-CN" sz="1600" dirty="0">
                  <a:solidFill>
                    <a:schemeClr val="tx1">
                      <a:lumMod val="65000"/>
                      <a:lumOff val="35000"/>
                    </a:schemeClr>
                  </a:solidFill>
                  <a:latin typeface="+mn-ea"/>
                </a:endParaRPr>
              </a:p>
              <a:p>
                <a:pPr>
                  <a:lnSpc>
                    <a:spcPct val="130000"/>
                  </a:lnSpc>
                </a:pPr>
                <a:r>
                  <a:rPr lang="zh-CN" altLang="zh-CN" sz="1600" dirty="0">
                    <a:solidFill>
                      <a:schemeClr val="tx1">
                        <a:lumMod val="65000"/>
                        <a:lumOff val="35000"/>
                      </a:schemeClr>
                    </a:solidFill>
                    <a:latin typeface="+mn-ea"/>
                  </a:rPr>
                  <a:t>交换速度分别设置为</a:t>
                </a:r>
                <a:r>
                  <a:rPr lang="zh-CN" altLang="en-US" sz="1600" dirty="0">
                    <a:solidFill>
                      <a:schemeClr val="tx1">
                        <a:lumMod val="65000"/>
                        <a:lumOff val="35000"/>
                      </a:schemeClr>
                    </a:solidFill>
                    <a:latin typeface="+mn-ea"/>
                  </a:rPr>
                  <a:t>每隔</a:t>
                </a:r>
                <a:r>
                  <a:rPr lang="en-US" altLang="zh-CN" sz="1600" dirty="0">
                    <a:solidFill>
                      <a:schemeClr val="tx1">
                        <a:lumMod val="65000"/>
                        <a:lumOff val="35000"/>
                      </a:schemeClr>
                    </a:solidFill>
                    <a:latin typeface="+mn-ea"/>
                  </a:rPr>
                  <a:t>2</a:t>
                </a:r>
                <a:r>
                  <a:rPr lang="zh-CN" altLang="zh-CN"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5</a:t>
                </a:r>
                <a:r>
                  <a:rPr lang="zh-CN" altLang="zh-CN"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10</a:t>
                </a:r>
                <a:r>
                  <a:rPr lang="zh-CN" altLang="zh-CN"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20</a:t>
                </a:r>
                <a:r>
                  <a:rPr lang="zh-CN" altLang="zh-CN"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40</a:t>
                </a:r>
                <a:r>
                  <a:rPr lang="zh-CN" altLang="zh-CN"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50</a:t>
                </a:r>
                <a:r>
                  <a:rPr lang="zh-CN" altLang="en-US" sz="1600" dirty="0">
                    <a:solidFill>
                      <a:schemeClr val="tx1">
                        <a:lumMod val="65000"/>
                        <a:lumOff val="35000"/>
                      </a:schemeClr>
                    </a:solidFill>
                    <a:latin typeface="+mn-ea"/>
                  </a:rPr>
                  <a:t>个</a:t>
                </a:r>
                <a:r>
                  <a:rPr lang="en-US" altLang="zh-CN" sz="1600" dirty="0">
                    <a:solidFill>
                      <a:schemeClr val="tx1">
                        <a:lumMod val="65000"/>
                        <a:lumOff val="35000"/>
                      </a:schemeClr>
                    </a:solidFill>
                    <a:latin typeface="+mn-ea"/>
                  </a:rPr>
                  <a:t>step</a:t>
                </a:r>
                <a:r>
                  <a:rPr lang="zh-CN" altLang="en-US" sz="1600" dirty="0">
                    <a:solidFill>
                      <a:schemeClr val="tx1">
                        <a:lumMod val="65000"/>
                        <a:lumOff val="35000"/>
                      </a:schemeClr>
                    </a:solidFill>
                    <a:latin typeface="+mn-ea"/>
                  </a:rPr>
                  <a:t>交换一次，得到高温区输出功率随交换速度的关系为：</a:t>
                </a:r>
              </a:p>
            </p:txBody>
          </p:sp>
        </mc:Choice>
        <mc:Fallback xmlns="">
          <p:sp>
            <p:nvSpPr>
              <p:cNvPr id="13" name="矩形 12"/>
              <p:cNvSpPr>
                <a:spLocks noRot="1" noChangeAspect="1" noMove="1" noResize="1" noEditPoints="1" noAdjustHandles="1" noChangeArrowheads="1" noChangeShapeType="1" noTextEdit="1"/>
              </p:cNvSpPr>
              <p:nvPr/>
            </p:nvSpPr>
            <p:spPr>
              <a:xfrm>
                <a:off x="3906021" y="1461980"/>
                <a:ext cx="7193779" cy="2012859"/>
              </a:xfrm>
              <a:prstGeom prst="rect">
                <a:avLst/>
              </a:prstGeom>
              <a:blipFill>
                <a:blip r:embed="rId3"/>
                <a:stretch>
                  <a:fillRect l="-508" b="-1515"/>
                </a:stretch>
              </a:blipFill>
            </p:spPr>
            <p:txBody>
              <a:bodyPr/>
              <a:lstStyle/>
              <a:p>
                <a:r>
                  <a:rPr lang="zh-CN" altLang="en-US">
                    <a:noFill/>
                  </a:rPr>
                  <a:t> </a:t>
                </a:r>
              </a:p>
            </p:txBody>
          </p:sp>
        </mc:Fallback>
      </mc:AlternateContent>
      <p:grpSp>
        <p:nvGrpSpPr>
          <p:cNvPr id="14" name="组合 13"/>
          <p:cNvGrpSpPr/>
          <p:nvPr/>
        </p:nvGrpSpPr>
        <p:grpSpPr>
          <a:xfrm>
            <a:off x="3906021" y="898396"/>
            <a:ext cx="4801314" cy="509896"/>
            <a:chOff x="888096" y="1000203"/>
            <a:chExt cx="4259825" cy="944066"/>
          </a:xfrm>
        </p:grpSpPr>
        <p:sp>
          <p:nvSpPr>
            <p:cNvPr id="15" name="矩形 1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椭圆 1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椭圆 1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椭圆 1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2" name="矩形 21">
            <a:extLst>
              <a:ext uri="{FF2B5EF4-FFF2-40B4-BE49-F238E27FC236}">
                <a16:creationId xmlns:a16="http://schemas.microsoft.com/office/drawing/2014/main" id="{98441F45-719C-49F3-9DB6-008F8A3C152A}"/>
              </a:ext>
            </a:extLst>
          </p:cNvPr>
          <p:cNvSpPr/>
          <p:nvPr/>
        </p:nvSpPr>
        <p:spPr>
          <a:xfrm>
            <a:off x="0" y="60523"/>
            <a:ext cx="2073196" cy="307777"/>
          </a:xfrm>
          <a:prstGeom prst="rect">
            <a:avLst/>
          </a:prstGeom>
        </p:spPr>
        <p:txBody>
          <a:bodyPr wrap="none">
            <a:spAutoFit/>
          </a:bodyPr>
          <a:lstStyle/>
          <a:p>
            <a:r>
              <a:rPr lang="en-US" altLang="zh-CN" sz="1400" b="1" dirty="0">
                <a:latin typeface="+mn-ea"/>
              </a:rPr>
              <a:t>PART THREE </a:t>
            </a:r>
            <a:r>
              <a:rPr lang="zh-CN" altLang="en-US" sz="1400" b="1" dirty="0"/>
              <a:t>实验结果</a:t>
            </a:r>
          </a:p>
        </p:txBody>
      </p:sp>
      <p:sp>
        <p:nvSpPr>
          <p:cNvPr id="23" name="椭圆 22">
            <a:extLst>
              <a:ext uri="{FF2B5EF4-FFF2-40B4-BE49-F238E27FC236}">
                <a16:creationId xmlns:a16="http://schemas.microsoft.com/office/drawing/2014/main" id="{216DA8BF-3C00-439C-B994-4BC71B0F57B8}"/>
              </a:ext>
            </a:extLst>
          </p:cNvPr>
          <p:cNvSpPr/>
          <p:nvPr/>
        </p:nvSpPr>
        <p:spPr>
          <a:xfrm>
            <a:off x="200795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pic>
        <p:nvPicPr>
          <p:cNvPr id="20" name="图片 19">
            <a:extLst>
              <a:ext uri="{FF2B5EF4-FFF2-40B4-BE49-F238E27FC236}">
                <a16:creationId xmlns:a16="http://schemas.microsoft.com/office/drawing/2014/main" id="{337F7EBB-ECF9-44B1-BF9F-40DCAE5693B3}"/>
              </a:ext>
            </a:extLst>
          </p:cNvPr>
          <p:cNvPicPr/>
          <p:nvPr/>
        </p:nvPicPr>
        <p:blipFill rotWithShape="1">
          <a:blip r:embed="rId4" cstate="print">
            <a:extLst>
              <a:ext uri="{28A0092B-C50C-407E-A947-70E740481C1C}">
                <a14:useLocalDpi xmlns:a14="http://schemas.microsoft.com/office/drawing/2010/main" val="0"/>
              </a:ext>
            </a:extLst>
          </a:blip>
          <a:srcRect l="9807" t="9788" r="11738" b="5891"/>
          <a:stretch/>
        </p:blipFill>
        <p:spPr bwMode="auto">
          <a:xfrm>
            <a:off x="5400130" y="3542877"/>
            <a:ext cx="4205560" cy="307038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38493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898075" y="994978"/>
            <a:ext cx="4801314" cy="369332"/>
          </a:xfrm>
          <a:prstGeom prst="rect">
            <a:avLst/>
          </a:prstGeom>
        </p:spPr>
        <p:txBody>
          <a:bodyPr wrap="none">
            <a:spAutoFit/>
          </a:bodyPr>
          <a:lstStyle/>
          <a:p>
            <a:pPr algn="ctr"/>
            <a:r>
              <a:rPr lang="zh-CN" altLang="zh-CN" dirty="0"/>
              <a:t>粒子交换动量的时间间隔对热传导系数的影响</a:t>
            </a:r>
            <a:endParaRPr lang="zh-CN" altLang="en-US" dirty="0"/>
          </a:p>
        </p:txBody>
      </p:sp>
      <p:sp>
        <p:nvSpPr>
          <p:cNvPr id="13" name="矩形 12"/>
          <p:cNvSpPr/>
          <p:nvPr/>
        </p:nvSpPr>
        <p:spPr>
          <a:xfrm>
            <a:off x="3906021" y="1461980"/>
            <a:ext cx="7193779" cy="701346"/>
          </a:xfrm>
          <a:prstGeom prst="rect">
            <a:avLst/>
          </a:prstGeom>
        </p:spPr>
        <p:txBody>
          <a:bodyPr wrap="square">
            <a:spAutoFit/>
          </a:bodyPr>
          <a:lstStyle/>
          <a:p>
            <a:pPr>
              <a:lnSpc>
                <a:spcPct val="130000"/>
              </a:lnSpc>
            </a:pPr>
            <a:r>
              <a:rPr lang="zh-CN" altLang="zh-CN" sz="1600" dirty="0">
                <a:solidFill>
                  <a:schemeClr val="tx1">
                    <a:lumMod val="65000"/>
                    <a:lumOff val="35000"/>
                  </a:schemeClr>
                </a:solidFill>
                <a:latin typeface="+mn-ea"/>
              </a:rPr>
              <a:t>交换速度分别设置为</a:t>
            </a:r>
            <a:r>
              <a:rPr lang="zh-CN" altLang="en-US" sz="1600" dirty="0">
                <a:solidFill>
                  <a:schemeClr val="tx1">
                    <a:lumMod val="65000"/>
                    <a:lumOff val="35000"/>
                  </a:schemeClr>
                </a:solidFill>
                <a:latin typeface="+mn-ea"/>
              </a:rPr>
              <a:t>每隔</a:t>
            </a:r>
            <a:r>
              <a:rPr lang="en-US" altLang="zh-CN" sz="1600" dirty="0">
                <a:solidFill>
                  <a:schemeClr val="tx1">
                    <a:lumMod val="65000"/>
                    <a:lumOff val="35000"/>
                  </a:schemeClr>
                </a:solidFill>
                <a:latin typeface="+mn-ea"/>
              </a:rPr>
              <a:t>2</a:t>
            </a:r>
            <a:r>
              <a:rPr lang="zh-CN" altLang="zh-CN"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5</a:t>
            </a:r>
            <a:r>
              <a:rPr lang="zh-CN" altLang="zh-CN"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10</a:t>
            </a:r>
            <a:r>
              <a:rPr lang="zh-CN" altLang="zh-CN"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20</a:t>
            </a:r>
            <a:r>
              <a:rPr lang="zh-CN" altLang="zh-CN"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40</a:t>
            </a:r>
            <a:r>
              <a:rPr lang="zh-CN" altLang="zh-CN"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50</a:t>
            </a:r>
            <a:r>
              <a:rPr lang="zh-CN" altLang="en-US" sz="1600" dirty="0">
                <a:solidFill>
                  <a:schemeClr val="tx1">
                    <a:lumMod val="65000"/>
                    <a:lumOff val="35000"/>
                  </a:schemeClr>
                </a:solidFill>
                <a:latin typeface="+mn-ea"/>
              </a:rPr>
              <a:t>个</a:t>
            </a:r>
            <a:r>
              <a:rPr lang="en-US" altLang="zh-CN" sz="1600" dirty="0">
                <a:solidFill>
                  <a:schemeClr val="tx1">
                    <a:lumMod val="65000"/>
                    <a:lumOff val="35000"/>
                  </a:schemeClr>
                </a:solidFill>
                <a:latin typeface="+mn-ea"/>
              </a:rPr>
              <a:t>step</a:t>
            </a:r>
            <a:r>
              <a:rPr lang="zh-CN" altLang="en-US" sz="1600" dirty="0">
                <a:solidFill>
                  <a:schemeClr val="tx1">
                    <a:lumMod val="65000"/>
                    <a:lumOff val="35000"/>
                  </a:schemeClr>
                </a:solidFill>
                <a:latin typeface="+mn-ea"/>
              </a:rPr>
              <a:t>交换一次，得到不同的热导率及其不确定度：</a:t>
            </a:r>
          </a:p>
        </p:txBody>
      </p:sp>
      <p:grpSp>
        <p:nvGrpSpPr>
          <p:cNvPr id="14" name="组合 13"/>
          <p:cNvGrpSpPr/>
          <p:nvPr/>
        </p:nvGrpSpPr>
        <p:grpSpPr>
          <a:xfrm>
            <a:off x="3906021" y="898396"/>
            <a:ext cx="4801314" cy="509896"/>
            <a:chOff x="888096" y="1000203"/>
            <a:chExt cx="4259825" cy="944066"/>
          </a:xfrm>
        </p:grpSpPr>
        <p:sp>
          <p:nvSpPr>
            <p:cNvPr id="15" name="矩形 1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椭圆 1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椭圆 1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椭圆 1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2" name="矩形 21">
            <a:extLst>
              <a:ext uri="{FF2B5EF4-FFF2-40B4-BE49-F238E27FC236}">
                <a16:creationId xmlns:a16="http://schemas.microsoft.com/office/drawing/2014/main" id="{98441F45-719C-49F3-9DB6-008F8A3C152A}"/>
              </a:ext>
            </a:extLst>
          </p:cNvPr>
          <p:cNvSpPr/>
          <p:nvPr/>
        </p:nvSpPr>
        <p:spPr>
          <a:xfrm>
            <a:off x="0" y="60523"/>
            <a:ext cx="2073196" cy="307777"/>
          </a:xfrm>
          <a:prstGeom prst="rect">
            <a:avLst/>
          </a:prstGeom>
        </p:spPr>
        <p:txBody>
          <a:bodyPr wrap="none">
            <a:spAutoFit/>
          </a:bodyPr>
          <a:lstStyle/>
          <a:p>
            <a:r>
              <a:rPr lang="en-US" altLang="zh-CN" sz="1400" b="1" dirty="0">
                <a:latin typeface="+mn-ea"/>
              </a:rPr>
              <a:t>PART THREE </a:t>
            </a:r>
            <a:r>
              <a:rPr lang="zh-CN" altLang="en-US" sz="1400" b="1" dirty="0"/>
              <a:t>实验结果</a:t>
            </a:r>
          </a:p>
        </p:txBody>
      </p:sp>
      <p:sp>
        <p:nvSpPr>
          <p:cNvPr id="23" name="椭圆 22">
            <a:extLst>
              <a:ext uri="{FF2B5EF4-FFF2-40B4-BE49-F238E27FC236}">
                <a16:creationId xmlns:a16="http://schemas.microsoft.com/office/drawing/2014/main" id="{216DA8BF-3C00-439C-B994-4BC71B0F57B8}"/>
              </a:ext>
            </a:extLst>
          </p:cNvPr>
          <p:cNvSpPr/>
          <p:nvPr/>
        </p:nvSpPr>
        <p:spPr>
          <a:xfrm>
            <a:off x="200795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pic>
        <p:nvPicPr>
          <p:cNvPr id="21" name="图片 20">
            <a:extLst>
              <a:ext uri="{FF2B5EF4-FFF2-40B4-BE49-F238E27FC236}">
                <a16:creationId xmlns:a16="http://schemas.microsoft.com/office/drawing/2014/main" id="{325C7E92-5ED7-42C9-9EC0-B9F098C0F517}"/>
              </a:ext>
            </a:extLst>
          </p:cNvPr>
          <p:cNvPicPr/>
          <p:nvPr/>
        </p:nvPicPr>
        <p:blipFill rotWithShape="1">
          <a:blip r:embed="rId3" cstate="print">
            <a:extLst>
              <a:ext uri="{28A0092B-C50C-407E-A947-70E740481C1C}">
                <a14:useLocalDpi xmlns:a14="http://schemas.microsoft.com/office/drawing/2010/main" val="0"/>
              </a:ext>
            </a:extLst>
          </a:blip>
          <a:srcRect l="6202" t="9162" r="4577" b="5476"/>
          <a:stretch/>
        </p:blipFill>
        <p:spPr bwMode="auto">
          <a:xfrm>
            <a:off x="4896938" y="2217014"/>
            <a:ext cx="5205004" cy="3208763"/>
          </a:xfrm>
          <a:prstGeom prst="rect">
            <a:avLst/>
          </a:prstGeom>
          <a:noFill/>
          <a:ln>
            <a:noFill/>
          </a:ln>
          <a:extLst>
            <a:ext uri="{53640926-AAD7-44D8-BBD7-CCE9431645EC}">
              <a14:shadowObscured xmlns:a14="http://schemas.microsoft.com/office/drawing/2010/main"/>
            </a:ext>
          </a:extLst>
        </p:spPr>
      </p:pic>
      <p:sp>
        <p:nvSpPr>
          <p:cNvPr id="2" name="矩形 1">
            <a:extLst>
              <a:ext uri="{FF2B5EF4-FFF2-40B4-BE49-F238E27FC236}">
                <a16:creationId xmlns:a16="http://schemas.microsoft.com/office/drawing/2014/main" id="{C17A6146-1983-4BD7-99C9-327CD83F8EA9}"/>
              </a:ext>
            </a:extLst>
          </p:cNvPr>
          <p:cNvSpPr/>
          <p:nvPr/>
        </p:nvSpPr>
        <p:spPr>
          <a:xfrm>
            <a:off x="3932090" y="5448547"/>
            <a:ext cx="7167710" cy="732508"/>
          </a:xfrm>
          <a:prstGeom prst="rect">
            <a:avLst/>
          </a:prstGeom>
        </p:spPr>
        <p:txBody>
          <a:bodyPr wrap="square">
            <a:spAutoFit/>
          </a:bodyPr>
          <a:lstStyle/>
          <a:p>
            <a:pPr>
              <a:lnSpc>
                <a:spcPct val="130000"/>
              </a:lnSpc>
            </a:pPr>
            <a:r>
              <a:rPr lang="zh-CN" altLang="zh-CN" sz="1600" dirty="0">
                <a:solidFill>
                  <a:schemeClr val="tx1">
                    <a:lumMod val="65000"/>
                    <a:lumOff val="35000"/>
                  </a:schemeClr>
                </a:solidFill>
                <a:latin typeface="+mn-ea"/>
              </a:rPr>
              <a:t>不同的粒子交换时间间隔对热导率的大小并没有明显的影响</a:t>
            </a:r>
            <a:r>
              <a:rPr lang="zh-CN" altLang="en-US" sz="1600" dirty="0">
                <a:solidFill>
                  <a:schemeClr val="tx1">
                    <a:lumMod val="65000"/>
                    <a:lumOff val="35000"/>
                  </a:schemeClr>
                </a:solidFill>
                <a:latin typeface="+mn-ea"/>
              </a:rPr>
              <a:t>，但是对</a:t>
            </a:r>
            <a:r>
              <a:rPr lang="zh-CN" altLang="zh-CN" sz="1600" dirty="0">
                <a:solidFill>
                  <a:schemeClr val="tx1">
                    <a:lumMod val="65000"/>
                    <a:lumOff val="35000"/>
                  </a:schemeClr>
                </a:solidFill>
                <a:latin typeface="+mn-ea"/>
              </a:rPr>
              <a:t>热导率不确定度</a:t>
            </a:r>
            <a:r>
              <a:rPr lang="zh-CN" altLang="en-US" sz="1600" dirty="0">
                <a:solidFill>
                  <a:schemeClr val="tx1">
                    <a:lumMod val="65000"/>
                    <a:lumOff val="35000"/>
                  </a:schemeClr>
                </a:solidFill>
                <a:latin typeface="+mn-ea"/>
              </a:rPr>
              <a:t>有</a:t>
            </a:r>
            <a:r>
              <a:rPr lang="zh-CN" altLang="zh-CN" sz="1600" dirty="0">
                <a:solidFill>
                  <a:schemeClr val="tx1">
                    <a:lumMod val="65000"/>
                    <a:lumOff val="35000"/>
                  </a:schemeClr>
                </a:solidFill>
                <a:latin typeface="+mn-ea"/>
              </a:rPr>
              <a:t>明显的影响</a:t>
            </a:r>
            <a:r>
              <a:rPr lang="zh-CN" altLang="en-US" sz="1600" dirty="0">
                <a:solidFill>
                  <a:schemeClr val="tx1">
                    <a:lumMod val="65000"/>
                    <a:lumOff val="35000"/>
                  </a:schemeClr>
                </a:solidFill>
                <a:latin typeface="+mn-ea"/>
              </a:rPr>
              <a:t>。</a:t>
            </a:r>
            <a:endParaRPr lang="en-US" altLang="zh-CN" sz="1600" dirty="0">
              <a:solidFill>
                <a:schemeClr val="tx1">
                  <a:lumMod val="65000"/>
                  <a:lumOff val="35000"/>
                </a:schemeClr>
              </a:solidFill>
              <a:latin typeface="+mn-ea"/>
            </a:endParaRPr>
          </a:p>
        </p:txBody>
      </p:sp>
    </p:spTree>
    <p:extLst>
      <p:ext uri="{BB962C8B-B14F-4D97-AF65-F5344CB8AC3E}">
        <p14:creationId xmlns:p14="http://schemas.microsoft.com/office/powerpoint/2010/main" val="421235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898075" y="994978"/>
            <a:ext cx="4801314" cy="369332"/>
          </a:xfrm>
          <a:prstGeom prst="rect">
            <a:avLst/>
          </a:prstGeom>
        </p:spPr>
        <p:txBody>
          <a:bodyPr wrap="none">
            <a:spAutoFit/>
          </a:bodyPr>
          <a:lstStyle/>
          <a:p>
            <a:pPr algn="ctr"/>
            <a:r>
              <a:rPr lang="zh-CN" altLang="zh-CN" dirty="0"/>
              <a:t>粒子交换动量的时间间隔对热传导系数的影响</a:t>
            </a:r>
            <a:endParaRPr lang="zh-CN" altLang="en-US" dirty="0"/>
          </a:p>
        </p:txBody>
      </p:sp>
      <p:sp>
        <p:nvSpPr>
          <p:cNvPr id="13" name="矩形 12"/>
          <p:cNvSpPr/>
          <p:nvPr/>
        </p:nvSpPr>
        <p:spPr>
          <a:xfrm>
            <a:off x="3906021" y="1461980"/>
            <a:ext cx="7193779" cy="1052596"/>
          </a:xfrm>
          <a:prstGeom prst="rect">
            <a:avLst/>
          </a:prstGeom>
        </p:spPr>
        <p:txBody>
          <a:bodyPr wrap="square">
            <a:spAutoFit/>
          </a:bodyPr>
          <a:lstStyle/>
          <a:p>
            <a:pPr>
              <a:lnSpc>
                <a:spcPct val="130000"/>
              </a:lnSpc>
            </a:pPr>
            <a:r>
              <a:rPr lang="zh-CN" altLang="zh-CN" sz="1600" dirty="0">
                <a:solidFill>
                  <a:schemeClr val="tx1">
                    <a:lumMod val="65000"/>
                    <a:lumOff val="35000"/>
                  </a:schemeClr>
                </a:solidFill>
                <a:latin typeface="+mn-ea"/>
              </a:rPr>
              <a:t>误差的主要</a:t>
            </a:r>
            <a:r>
              <a:rPr lang="zh-CN" altLang="en-US" sz="1600" dirty="0">
                <a:solidFill>
                  <a:schemeClr val="tx1">
                    <a:lumMod val="65000"/>
                    <a:lumOff val="35000"/>
                  </a:schemeClr>
                </a:solidFill>
                <a:latin typeface="+mn-ea"/>
              </a:rPr>
              <a:t>来源：</a:t>
            </a:r>
            <a:r>
              <a:rPr lang="zh-CN" altLang="zh-CN" sz="1600" dirty="0">
                <a:solidFill>
                  <a:schemeClr val="tx1">
                    <a:lumMod val="65000"/>
                    <a:lumOff val="35000"/>
                  </a:schemeClr>
                </a:solidFill>
                <a:latin typeface="+mn-ea"/>
              </a:rPr>
              <a:t>温度梯度的拟合</a:t>
            </a:r>
            <a:endParaRPr lang="en-US" altLang="zh-CN" sz="1600" dirty="0">
              <a:solidFill>
                <a:schemeClr val="tx1">
                  <a:lumMod val="65000"/>
                  <a:lumOff val="35000"/>
                </a:schemeClr>
              </a:solidFill>
              <a:latin typeface="+mn-ea"/>
            </a:endParaRPr>
          </a:p>
          <a:p>
            <a:pPr>
              <a:lnSpc>
                <a:spcPct val="130000"/>
              </a:lnSpc>
            </a:pPr>
            <a:endParaRPr lang="en-US" altLang="zh-CN" sz="1600" dirty="0">
              <a:solidFill>
                <a:schemeClr val="tx1">
                  <a:lumMod val="65000"/>
                  <a:lumOff val="35000"/>
                </a:schemeClr>
              </a:solidFill>
              <a:latin typeface="+mn-ea"/>
            </a:endParaRPr>
          </a:p>
          <a:p>
            <a:pPr>
              <a:lnSpc>
                <a:spcPct val="130000"/>
              </a:lnSpc>
            </a:pPr>
            <a:r>
              <a:rPr lang="zh-CN" altLang="zh-CN" sz="1600" dirty="0">
                <a:solidFill>
                  <a:schemeClr val="tx1">
                    <a:lumMod val="65000"/>
                    <a:lumOff val="35000"/>
                  </a:schemeClr>
                </a:solidFill>
                <a:latin typeface="+mn-ea"/>
              </a:rPr>
              <a:t>不同粒子交换时间间隔下的温度分布及其线性拟合相关系数</a:t>
            </a:r>
            <a:r>
              <a:rPr lang="zh-CN" altLang="en-US" sz="1600" dirty="0">
                <a:solidFill>
                  <a:schemeClr val="tx1">
                    <a:lumMod val="65000"/>
                    <a:lumOff val="35000"/>
                  </a:schemeClr>
                </a:solidFill>
                <a:latin typeface="+mn-ea"/>
              </a:rPr>
              <a:t>：</a:t>
            </a:r>
          </a:p>
        </p:txBody>
      </p:sp>
      <p:grpSp>
        <p:nvGrpSpPr>
          <p:cNvPr id="14" name="组合 13"/>
          <p:cNvGrpSpPr/>
          <p:nvPr/>
        </p:nvGrpSpPr>
        <p:grpSpPr>
          <a:xfrm>
            <a:off x="3906021" y="898396"/>
            <a:ext cx="4801314" cy="509896"/>
            <a:chOff x="888096" y="1000203"/>
            <a:chExt cx="4259825" cy="944066"/>
          </a:xfrm>
        </p:grpSpPr>
        <p:sp>
          <p:nvSpPr>
            <p:cNvPr id="15" name="矩形 1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椭圆 1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椭圆 1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椭圆 1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2" name="矩形 21">
            <a:extLst>
              <a:ext uri="{FF2B5EF4-FFF2-40B4-BE49-F238E27FC236}">
                <a16:creationId xmlns:a16="http://schemas.microsoft.com/office/drawing/2014/main" id="{98441F45-719C-49F3-9DB6-008F8A3C152A}"/>
              </a:ext>
            </a:extLst>
          </p:cNvPr>
          <p:cNvSpPr/>
          <p:nvPr/>
        </p:nvSpPr>
        <p:spPr>
          <a:xfrm>
            <a:off x="0" y="60523"/>
            <a:ext cx="2073196" cy="307777"/>
          </a:xfrm>
          <a:prstGeom prst="rect">
            <a:avLst/>
          </a:prstGeom>
        </p:spPr>
        <p:txBody>
          <a:bodyPr wrap="none">
            <a:spAutoFit/>
          </a:bodyPr>
          <a:lstStyle/>
          <a:p>
            <a:r>
              <a:rPr lang="en-US" altLang="zh-CN" sz="1400" b="1" dirty="0">
                <a:latin typeface="+mn-ea"/>
              </a:rPr>
              <a:t>PART THREE </a:t>
            </a:r>
            <a:r>
              <a:rPr lang="zh-CN" altLang="en-US" sz="1400" b="1" dirty="0"/>
              <a:t>实验结果</a:t>
            </a:r>
          </a:p>
        </p:txBody>
      </p:sp>
      <p:sp>
        <p:nvSpPr>
          <p:cNvPr id="23" name="椭圆 22">
            <a:extLst>
              <a:ext uri="{FF2B5EF4-FFF2-40B4-BE49-F238E27FC236}">
                <a16:creationId xmlns:a16="http://schemas.microsoft.com/office/drawing/2014/main" id="{216DA8BF-3C00-439C-B994-4BC71B0F57B8}"/>
              </a:ext>
            </a:extLst>
          </p:cNvPr>
          <p:cNvSpPr/>
          <p:nvPr/>
        </p:nvSpPr>
        <p:spPr>
          <a:xfrm>
            <a:off x="2007955" y="157740"/>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pic>
        <p:nvPicPr>
          <p:cNvPr id="20" name="图片 19">
            <a:extLst>
              <a:ext uri="{FF2B5EF4-FFF2-40B4-BE49-F238E27FC236}">
                <a16:creationId xmlns:a16="http://schemas.microsoft.com/office/drawing/2014/main" id="{DC11AD16-A2F3-46D1-B85B-FDA45F5C8F19}"/>
              </a:ext>
            </a:extLst>
          </p:cNvPr>
          <p:cNvPicPr/>
          <p:nvPr/>
        </p:nvPicPr>
        <p:blipFill rotWithShape="1">
          <a:blip r:embed="rId3" cstate="print">
            <a:extLst>
              <a:ext uri="{28A0092B-C50C-407E-A947-70E740481C1C}">
                <a14:useLocalDpi xmlns:a14="http://schemas.microsoft.com/office/drawing/2010/main" val="0"/>
              </a:ext>
            </a:extLst>
          </a:blip>
          <a:srcRect l="8968" t="8109" r="6803" b="6394"/>
          <a:stretch/>
        </p:blipFill>
        <p:spPr bwMode="auto">
          <a:xfrm>
            <a:off x="3243489" y="2568264"/>
            <a:ext cx="4360672" cy="3060804"/>
          </a:xfrm>
          <a:prstGeom prst="rect">
            <a:avLst/>
          </a:prstGeom>
          <a:noFill/>
          <a:ln>
            <a:noFill/>
          </a:ln>
          <a:extLst>
            <a:ext uri="{53640926-AAD7-44D8-BBD7-CCE9431645EC}">
              <a14:shadowObscured xmlns:a14="http://schemas.microsoft.com/office/drawing/2010/main"/>
            </a:ext>
          </a:extLst>
        </p:spPr>
      </p:pic>
      <p:pic>
        <p:nvPicPr>
          <p:cNvPr id="24" name="图片 23">
            <a:extLst>
              <a:ext uri="{FF2B5EF4-FFF2-40B4-BE49-F238E27FC236}">
                <a16:creationId xmlns:a16="http://schemas.microsoft.com/office/drawing/2014/main" id="{8A33399B-F333-459B-8EE4-2524F0412DB8}"/>
              </a:ext>
            </a:extLst>
          </p:cNvPr>
          <p:cNvPicPr/>
          <p:nvPr/>
        </p:nvPicPr>
        <p:blipFill rotWithShape="1">
          <a:blip r:embed="rId4" cstate="print">
            <a:extLst>
              <a:ext uri="{28A0092B-C50C-407E-A947-70E740481C1C}">
                <a14:useLocalDpi xmlns:a14="http://schemas.microsoft.com/office/drawing/2010/main" val="0"/>
              </a:ext>
            </a:extLst>
          </a:blip>
          <a:srcRect l="7720" t="9619" r="9683" b="5732"/>
          <a:stretch/>
        </p:blipFill>
        <p:spPr bwMode="auto">
          <a:xfrm>
            <a:off x="7502910" y="2621953"/>
            <a:ext cx="4144351" cy="3060803"/>
          </a:xfrm>
          <a:prstGeom prst="rect">
            <a:avLst/>
          </a:prstGeom>
          <a:noFill/>
          <a:ln>
            <a:no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6CE2DBCC-5CDB-463A-AB75-441675E89987}"/>
                  </a:ext>
                </a:extLst>
              </p:cNvPr>
              <p:cNvSpPr/>
              <p:nvPr/>
            </p:nvSpPr>
            <p:spPr>
              <a:xfrm>
                <a:off x="3932089" y="5629068"/>
                <a:ext cx="7389054" cy="1021433"/>
              </a:xfrm>
              <a:prstGeom prst="rect">
                <a:avLst/>
              </a:prstGeom>
            </p:spPr>
            <p:txBody>
              <a:bodyPr wrap="square">
                <a:spAutoFit/>
              </a:bodyPr>
              <a:lstStyle/>
              <a:p>
                <a:pPr>
                  <a:lnSpc>
                    <a:spcPct val="130000"/>
                  </a:lnSpc>
                </a:pPr>
                <a:r>
                  <a:rPr lang="zh-CN" altLang="zh-CN" sz="1600" dirty="0">
                    <a:solidFill>
                      <a:schemeClr val="tx1">
                        <a:lumMod val="65000"/>
                        <a:lumOff val="35000"/>
                      </a:schemeClr>
                    </a:solidFill>
                    <a:latin typeface="+mn-ea"/>
                  </a:rPr>
                  <a:t>交换间隔为</a:t>
                </a:r>
                <a:r>
                  <a:rPr lang="en-US" altLang="zh-CN" sz="1600" dirty="0">
                    <a:solidFill>
                      <a:schemeClr val="tx1">
                        <a:lumMod val="65000"/>
                        <a:lumOff val="35000"/>
                      </a:schemeClr>
                    </a:solidFill>
                    <a:latin typeface="+mn-ea"/>
                  </a:rPr>
                  <a:t>2</a:t>
                </a:r>
                <a:r>
                  <a:rPr lang="zh-CN" altLang="zh-CN" sz="1600" dirty="0">
                    <a:solidFill>
                      <a:schemeClr val="tx1">
                        <a:lumMod val="65000"/>
                        <a:lumOff val="35000"/>
                      </a:schemeClr>
                    </a:solidFill>
                    <a:latin typeface="+mn-ea"/>
                  </a:rPr>
                  <a:t>和</a:t>
                </a:r>
                <a:r>
                  <a:rPr lang="en-US" altLang="zh-CN" sz="1600" dirty="0">
                    <a:solidFill>
                      <a:schemeClr val="tx1">
                        <a:lumMod val="65000"/>
                        <a:lumOff val="35000"/>
                      </a:schemeClr>
                    </a:solidFill>
                    <a:latin typeface="+mn-ea"/>
                  </a:rPr>
                  <a:t>5</a:t>
                </a:r>
                <a:r>
                  <a:rPr lang="zh-CN" altLang="zh-CN" sz="1600" dirty="0">
                    <a:solidFill>
                      <a:schemeClr val="tx1">
                        <a:lumMod val="65000"/>
                        <a:lumOff val="35000"/>
                      </a:schemeClr>
                    </a:solidFill>
                    <a:latin typeface="+mn-ea"/>
                  </a:rPr>
                  <a:t>时，温度分布的线性很差；</a:t>
                </a:r>
                <a:endParaRPr lang="en-US" altLang="zh-CN" sz="1600" dirty="0">
                  <a:solidFill>
                    <a:schemeClr val="tx1">
                      <a:lumMod val="65000"/>
                      <a:lumOff val="35000"/>
                    </a:schemeClr>
                  </a:solidFill>
                  <a:latin typeface="+mn-ea"/>
                </a:endParaRPr>
              </a:p>
              <a:p>
                <a:pPr>
                  <a:lnSpc>
                    <a:spcPct val="130000"/>
                  </a:lnSpc>
                </a:pPr>
                <a:r>
                  <a:rPr lang="zh-CN" altLang="zh-CN" sz="1600" dirty="0">
                    <a:solidFill>
                      <a:schemeClr val="tx1">
                        <a:lumMod val="65000"/>
                        <a:lumOff val="35000"/>
                      </a:schemeClr>
                    </a:solidFill>
                    <a:latin typeface="+mn-ea"/>
                  </a:rPr>
                  <a:t>交换间隔为</a:t>
                </a:r>
                <a:r>
                  <a:rPr lang="en-US" altLang="zh-CN" sz="1600" dirty="0">
                    <a:solidFill>
                      <a:schemeClr val="tx1">
                        <a:lumMod val="65000"/>
                        <a:lumOff val="35000"/>
                      </a:schemeClr>
                    </a:solidFill>
                    <a:latin typeface="+mn-ea"/>
                  </a:rPr>
                  <a:t>40</a:t>
                </a:r>
                <a:r>
                  <a:rPr lang="zh-CN" altLang="zh-CN" sz="1600" dirty="0">
                    <a:solidFill>
                      <a:schemeClr val="tx1">
                        <a:lumMod val="65000"/>
                        <a:lumOff val="35000"/>
                      </a:schemeClr>
                    </a:solidFill>
                    <a:latin typeface="+mn-ea"/>
                  </a:rPr>
                  <a:t>、</a:t>
                </a:r>
                <a:r>
                  <a:rPr lang="en-US" altLang="zh-CN" sz="1600" dirty="0">
                    <a:solidFill>
                      <a:schemeClr val="tx1">
                        <a:lumMod val="65000"/>
                        <a:lumOff val="35000"/>
                      </a:schemeClr>
                    </a:solidFill>
                    <a:latin typeface="+mn-ea"/>
                  </a:rPr>
                  <a:t>50</a:t>
                </a:r>
                <a:r>
                  <a:rPr lang="zh-CN" altLang="zh-CN" sz="1600" dirty="0">
                    <a:solidFill>
                      <a:schemeClr val="tx1">
                        <a:lumMod val="65000"/>
                        <a:lumOff val="35000"/>
                      </a:schemeClr>
                    </a:solidFill>
                    <a:latin typeface="+mn-ea"/>
                  </a:rPr>
                  <a:t>时，虽然温度分布线性也较好，但是热导率的不确定度增大</a:t>
                </a:r>
                <a:r>
                  <a:rPr lang="zh-CN" altLang="en-US" sz="1600" dirty="0">
                    <a:solidFill>
                      <a:schemeClr val="tx1">
                        <a:lumMod val="65000"/>
                        <a:lumOff val="35000"/>
                      </a:schemeClr>
                    </a:solidFill>
                    <a:latin typeface="+mn-ea"/>
                  </a:rPr>
                  <a:t>；</a:t>
                </a:r>
                <a:endParaRPr lang="en-US" altLang="zh-CN" sz="1600" dirty="0">
                  <a:solidFill>
                    <a:schemeClr val="tx1">
                      <a:lumMod val="65000"/>
                      <a:lumOff val="35000"/>
                    </a:schemeClr>
                  </a:solidFill>
                  <a:latin typeface="+mn-ea"/>
                </a:endParaRPr>
              </a:p>
              <a:p>
                <a:pPr>
                  <a:lnSpc>
                    <a:spcPct val="130000"/>
                  </a:lnSpc>
                </a:pPr>
                <a:r>
                  <a:rPr lang="zh-CN" altLang="zh-CN" sz="1600" dirty="0">
                    <a:solidFill>
                      <a:schemeClr val="tx1">
                        <a:lumMod val="65000"/>
                        <a:lumOff val="35000"/>
                      </a:schemeClr>
                    </a:solidFill>
                    <a:latin typeface="+mn-ea"/>
                  </a:rPr>
                  <a:t>间隔为</a:t>
                </a:r>
                <a:r>
                  <a:rPr lang="en-US" altLang="zh-CN" sz="1600" dirty="0">
                    <a:solidFill>
                      <a:schemeClr val="tx1">
                        <a:lumMod val="65000"/>
                        <a:lumOff val="35000"/>
                      </a:schemeClr>
                    </a:solidFill>
                    <a:latin typeface="+mn-ea"/>
                  </a:rPr>
                  <a:t>10</a:t>
                </a:r>
                <a14:m>
                  <m:oMath xmlns:m="http://schemas.openxmlformats.org/officeDocument/2006/math">
                    <m:r>
                      <a:rPr lang="en-US" altLang="zh-CN" sz="1600">
                        <a:solidFill>
                          <a:schemeClr val="tx1">
                            <a:lumMod val="65000"/>
                            <a:lumOff val="35000"/>
                          </a:schemeClr>
                        </a:solidFill>
                        <a:latin typeface="Cambria Math" panose="02040503050406030204" pitchFamily="18" charset="0"/>
                      </a:rPr>
                      <m:t>~</m:t>
                    </m:r>
                  </m:oMath>
                </a14:m>
                <a:r>
                  <a:rPr lang="en-US" altLang="zh-CN" sz="1600" dirty="0">
                    <a:solidFill>
                      <a:schemeClr val="tx1">
                        <a:lumMod val="65000"/>
                        <a:lumOff val="35000"/>
                      </a:schemeClr>
                    </a:solidFill>
                    <a:latin typeface="+mn-ea"/>
                  </a:rPr>
                  <a:t>20</a:t>
                </a:r>
                <a:r>
                  <a:rPr lang="zh-CN" altLang="zh-CN" sz="1600" dirty="0">
                    <a:solidFill>
                      <a:schemeClr val="tx1">
                        <a:lumMod val="65000"/>
                        <a:lumOff val="35000"/>
                      </a:schemeClr>
                    </a:solidFill>
                    <a:latin typeface="+mn-ea"/>
                  </a:rPr>
                  <a:t>时，热导率及其不确定度的计算结果最可靠。</a:t>
                </a:r>
                <a:endParaRPr lang="en-US" altLang="zh-CN" sz="1600" dirty="0">
                  <a:solidFill>
                    <a:schemeClr val="tx1">
                      <a:lumMod val="65000"/>
                      <a:lumOff val="35000"/>
                    </a:schemeClr>
                  </a:solidFill>
                  <a:latin typeface="+mn-ea"/>
                </a:endParaRPr>
              </a:p>
            </p:txBody>
          </p:sp>
        </mc:Choice>
        <mc:Fallback xmlns="">
          <p:sp>
            <p:nvSpPr>
              <p:cNvPr id="3" name="矩形 2">
                <a:extLst>
                  <a:ext uri="{FF2B5EF4-FFF2-40B4-BE49-F238E27FC236}">
                    <a16:creationId xmlns:a16="http://schemas.microsoft.com/office/drawing/2014/main" id="{6CE2DBCC-5CDB-463A-AB75-441675E89987}"/>
                  </a:ext>
                </a:extLst>
              </p:cNvPr>
              <p:cNvSpPr>
                <a:spLocks noRot="1" noChangeAspect="1" noMove="1" noResize="1" noEditPoints="1" noAdjustHandles="1" noChangeArrowheads="1" noChangeShapeType="1" noTextEdit="1"/>
              </p:cNvSpPr>
              <p:nvPr/>
            </p:nvSpPr>
            <p:spPr>
              <a:xfrm>
                <a:off x="3932089" y="5629068"/>
                <a:ext cx="7389054" cy="1021433"/>
              </a:xfrm>
              <a:prstGeom prst="rect">
                <a:avLst/>
              </a:prstGeom>
              <a:blipFill>
                <a:blip r:embed="rId5"/>
                <a:stretch>
                  <a:fillRect l="-413" b="-65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60253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mn-ea"/>
              </a:rPr>
              <a:t>PART FOUR</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dirty="0">
                <a:latin typeface="+mj-lt"/>
                <a:ea typeface="微软雅黑" charset="0"/>
              </a:rPr>
              <a:t>分析讨论</a:t>
            </a:r>
          </a:p>
        </p:txBody>
      </p:sp>
      <p:sp>
        <p:nvSpPr>
          <p:cNvPr id="4" name="矩形 3"/>
          <p:cNvSpPr/>
          <p:nvPr/>
        </p:nvSpPr>
        <p:spPr>
          <a:xfrm>
            <a:off x="4889817" y="4139690"/>
            <a:ext cx="2412366"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1978603039"/>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910794" y="928946"/>
            <a:ext cx="2300757" cy="509896"/>
            <a:chOff x="888096" y="1000203"/>
            <a:chExt cx="4259825" cy="944066"/>
          </a:xfrm>
        </p:grpSpPr>
        <p:sp>
          <p:nvSpPr>
            <p:cNvPr id="5" name="矩形 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椭圆 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椭圆 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椭圆 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7" name="矩形 16"/>
          <p:cNvSpPr/>
          <p:nvPr/>
        </p:nvSpPr>
        <p:spPr>
          <a:xfrm>
            <a:off x="1041701" y="1004322"/>
            <a:ext cx="2031325" cy="369332"/>
          </a:xfrm>
          <a:prstGeom prst="rect">
            <a:avLst/>
          </a:prstGeom>
        </p:spPr>
        <p:txBody>
          <a:bodyPr wrap="square">
            <a:spAutoFit/>
          </a:bodyPr>
          <a:lstStyle/>
          <a:p>
            <a:pPr algn="ctr"/>
            <a:r>
              <a:rPr lang="zh-CN" altLang="zh-CN" dirty="0"/>
              <a:t>误差与结果比较</a:t>
            </a:r>
            <a:endParaRPr lang="zh-CN" altLang="en-US" dirty="0"/>
          </a:p>
        </p:txBody>
      </p:sp>
      <p:sp>
        <p:nvSpPr>
          <p:cNvPr id="18" name="矩形 17"/>
          <p:cNvSpPr/>
          <p:nvPr/>
        </p:nvSpPr>
        <p:spPr>
          <a:xfrm>
            <a:off x="959621" y="1481030"/>
            <a:ext cx="7416148" cy="4253472"/>
          </a:xfrm>
          <a:prstGeom prst="rect">
            <a:avLst/>
          </a:prstGeom>
        </p:spPr>
        <p:txBody>
          <a:bodyPr wrap="square">
            <a:spAutoFit/>
          </a:bodyPr>
          <a:lstStyle/>
          <a:p>
            <a:pPr>
              <a:lnSpc>
                <a:spcPct val="130000"/>
              </a:lnSpc>
            </a:pPr>
            <a:r>
              <a:rPr lang="en-US" altLang="zh-CN" sz="1600" dirty="0">
                <a:solidFill>
                  <a:schemeClr val="tx1">
                    <a:lumMod val="65000"/>
                    <a:lumOff val="35000"/>
                  </a:schemeClr>
                </a:solidFill>
                <a:latin typeface="微软雅黑" charset="0"/>
                <a:ea typeface="微软雅黑" charset="0"/>
              </a:rPr>
              <a:t>Muller </a:t>
            </a:r>
            <a:r>
              <a:rPr lang="en-US" altLang="zh-CN" sz="1600" dirty="0" err="1">
                <a:solidFill>
                  <a:schemeClr val="tx1">
                    <a:lumMod val="65000"/>
                    <a:lumOff val="35000"/>
                  </a:schemeClr>
                </a:solidFill>
                <a:latin typeface="微软雅黑" charset="0"/>
                <a:ea typeface="微软雅黑" charset="0"/>
              </a:rPr>
              <a:t>Plathe</a:t>
            </a:r>
            <a:r>
              <a:rPr lang="zh-CN" altLang="zh-CN" sz="1600" dirty="0">
                <a:solidFill>
                  <a:schemeClr val="tx1">
                    <a:lumMod val="65000"/>
                    <a:lumOff val="35000"/>
                  </a:schemeClr>
                </a:solidFill>
                <a:latin typeface="微软雅黑" charset="0"/>
                <a:ea typeface="微软雅黑" charset="0"/>
              </a:rPr>
              <a:t>方法误差较小，而</a:t>
            </a:r>
            <a:r>
              <a:rPr lang="en-US" altLang="zh-CN" sz="1600" dirty="0">
                <a:solidFill>
                  <a:schemeClr val="tx1">
                    <a:lumMod val="65000"/>
                    <a:lumOff val="35000"/>
                  </a:schemeClr>
                </a:solidFill>
                <a:latin typeface="微软雅黑" charset="0"/>
                <a:ea typeface="微软雅黑" charset="0"/>
              </a:rPr>
              <a:t>Green Kubo</a:t>
            </a:r>
            <a:r>
              <a:rPr lang="zh-CN" altLang="zh-CN" sz="1600" dirty="0">
                <a:solidFill>
                  <a:schemeClr val="tx1">
                    <a:lumMod val="65000"/>
                    <a:lumOff val="35000"/>
                  </a:schemeClr>
                </a:solidFill>
                <a:latin typeface="微软雅黑" charset="0"/>
                <a:ea typeface="微软雅黑" charset="0"/>
              </a:rPr>
              <a:t>方法和</a:t>
            </a:r>
            <a:r>
              <a:rPr lang="en-US" altLang="zh-CN" sz="1600" dirty="0">
                <a:solidFill>
                  <a:schemeClr val="tx1">
                    <a:lumMod val="65000"/>
                    <a:lumOff val="35000"/>
                  </a:schemeClr>
                </a:solidFill>
                <a:latin typeface="微软雅黑" charset="0"/>
                <a:ea typeface="微软雅黑" charset="0"/>
              </a:rPr>
              <a:t>Thermostat</a:t>
            </a:r>
            <a:r>
              <a:rPr lang="zh-CN" altLang="zh-CN" sz="1600" dirty="0">
                <a:solidFill>
                  <a:schemeClr val="tx1">
                    <a:lumMod val="65000"/>
                    <a:lumOff val="35000"/>
                  </a:schemeClr>
                </a:solidFill>
                <a:latin typeface="微软雅黑" charset="0"/>
                <a:ea typeface="微软雅黑" charset="0"/>
              </a:rPr>
              <a:t>方法的误差较大。</a:t>
            </a:r>
            <a:endParaRPr lang="en-US" altLang="zh-CN" sz="1600" dirty="0">
              <a:solidFill>
                <a:schemeClr val="tx1">
                  <a:lumMod val="65000"/>
                  <a:lumOff val="35000"/>
                </a:schemeClr>
              </a:solidFill>
              <a:latin typeface="微软雅黑" charset="0"/>
              <a:ea typeface="微软雅黑" charset="0"/>
            </a:endParaRPr>
          </a:p>
          <a:p>
            <a:pPr>
              <a:lnSpc>
                <a:spcPct val="130000"/>
              </a:lnSpc>
            </a:pPr>
            <a:r>
              <a:rPr lang="en-US" altLang="zh-CN" sz="1600" dirty="0">
                <a:solidFill>
                  <a:schemeClr val="tx1">
                    <a:lumMod val="65000"/>
                    <a:lumOff val="35000"/>
                  </a:schemeClr>
                </a:solidFill>
                <a:latin typeface="微软雅黑" charset="0"/>
                <a:ea typeface="微软雅黑" charset="0"/>
              </a:rPr>
              <a:t>Green Kubo</a:t>
            </a:r>
            <a:r>
              <a:rPr lang="zh-CN" altLang="zh-CN" sz="1600" dirty="0">
                <a:solidFill>
                  <a:schemeClr val="tx1">
                    <a:lumMod val="65000"/>
                    <a:lumOff val="35000"/>
                  </a:schemeClr>
                </a:solidFill>
                <a:latin typeface="微软雅黑" charset="0"/>
                <a:ea typeface="微软雅黑" charset="0"/>
              </a:rPr>
              <a:t>方法的不确定度</a:t>
            </a:r>
            <a:r>
              <a:rPr lang="en-US" altLang="zh-CN" sz="1600" dirty="0">
                <a:solidFill>
                  <a:schemeClr val="tx1">
                    <a:lumMod val="65000"/>
                    <a:lumOff val="35000"/>
                  </a:schemeClr>
                </a:solidFill>
                <a:latin typeface="微软雅黑" charset="0"/>
                <a:ea typeface="微软雅黑" charset="0"/>
              </a:rPr>
              <a:t>——</a:t>
            </a:r>
            <a:r>
              <a:rPr lang="zh-CN" altLang="zh-CN" sz="1600" dirty="0">
                <a:solidFill>
                  <a:schemeClr val="tx1">
                    <a:lumMod val="65000"/>
                    <a:lumOff val="35000"/>
                  </a:schemeClr>
                </a:solidFill>
                <a:latin typeface="微软雅黑" charset="0"/>
                <a:ea typeface="微软雅黑" charset="0"/>
              </a:rPr>
              <a:t>随机数种子的选取</a:t>
            </a:r>
            <a:endParaRPr lang="en-US" altLang="zh-CN" sz="1600" dirty="0">
              <a:solidFill>
                <a:schemeClr val="tx1">
                  <a:lumMod val="65000"/>
                  <a:lumOff val="35000"/>
                </a:schemeClr>
              </a:solidFill>
              <a:latin typeface="微软雅黑" charset="0"/>
              <a:ea typeface="微软雅黑" charset="0"/>
            </a:endParaRPr>
          </a:p>
          <a:p>
            <a:pPr>
              <a:lnSpc>
                <a:spcPct val="130000"/>
              </a:lnSpc>
            </a:pPr>
            <a:r>
              <a:rPr lang="zh-CN" altLang="zh-CN" sz="1600" dirty="0">
                <a:solidFill>
                  <a:schemeClr val="tx1">
                    <a:lumMod val="65000"/>
                    <a:lumOff val="35000"/>
                  </a:schemeClr>
                </a:solidFill>
                <a:latin typeface="微软雅黑" charset="0"/>
                <a:ea typeface="微软雅黑" charset="0"/>
              </a:rPr>
              <a:t>两种</a:t>
            </a:r>
            <a:r>
              <a:rPr lang="en-US" altLang="zh-CN" sz="1600" dirty="0">
                <a:solidFill>
                  <a:schemeClr val="tx1">
                    <a:lumMod val="65000"/>
                    <a:lumOff val="35000"/>
                  </a:schemeClr>
                </a:solidFill>
                <a:latin typeface="微软雅黑" charset="0"/>
                <a:ea typeface="微软雅黑" charset="0"/>
              </a:rPr>
              <a:t>NEMD</a:t>
            </a:r>
            <a:r>
              <a:rPr lang="zh-CN" altLang="zh-CN" sz="1600" dirty="0">
                <a:solidFill>
                  <a:schemeClr val="tx1">
                    <a:lumMod val="65000"/>
                    <a:lumOff val="35000"/>
                  </a:schemeClr>
                </a:solidFill>
                <a:latin typeface="微软雅黑" charset="0"/>
                <a:ea typeface="微软雅黑" charset="0"/>
              </a:rPr>
              <a:t>方法</a:t>
            </a:r>
            <a:r>
              <a:rPr lang="zh-CN" altLang="en-US" sz="1600" dirty="0">
                <a:solidFill>
                  <a:schemeClr val="tx1">
                    <a:lumMod val="65000"/>
                    <a:lumOff val="35000"/>
                  </a:schemeClr>
                </a:solidFill>
                <a:latin typeface="微软雅黑" charset="0"/>
                <a:ea typeface="微软雅黑" charset="0"/>
              </a:rPr>
              <a:t>的</a:t>
            </a:r>
            <a:r>
              <a:rPr lang="zh-CN" altLang="zh-CN" sz="1600" dirty="0">
                <a:solidFill>
                  <a:schemeClr val="tx1">
                    <a:lumMod val="65000"/>
                    <a:lumOff val="35000"/>
                  </a:schemeClr>
                </a:solidFill>
                <a:latin typeface="微软雅黑" charset="0"/>
                <a:ea typeface="微软雅黑" charset="0"/>
              </a:rPr>
              <a:t>不确定度</a:t>
            </a:r>
            <a:r>
              <a:rPr lang="en-US" altLang="zh-CN" sz="1600" dirty="0">
                <a:solidFill>
                  <a:schemeClr val="tx1">
                    <a:lumMod val="65000"/>
                    <a:lumOff val="35000"/>
                  </a:schemeClr>
                </a:solidFill>
                <a:latin typeface="微软雅黑" charset="0"/>
                <a:ea typeface="微软雅黑" charset="0"/>
              </a:rPr>
              <a:t>——</a:t>
            </a:r>
            <a:r>
              <a:rPr lang="zh-CN" altLang="zh-CN" sz="1600" dirty="0">
                <a:solidFill>
                  <a:schemeClr val="tx1">
                    <a:lumMod val="65000"/>
                    <a:lumOff val="35000"/>
                  </a:schemeClr>
                </a:solidFill>
                <a:latin typeface="微软雅黑" charset="0"/>
                <a:ea typeface="微软雅黑" charset="0"/>
              </a:rPr>
              <a:t>温度梯度的拟合</a:t>
            </a:r>
            <a:endParaRPr lang="en-US" altLang="zh-CN" sz="1600" dirty="0">
              <a:solidFill>
                <a:schemeClr val="tx1">
                  <a:lumMod val="65000"/>
                  <a:lumOff val="35000"/>
                </a:schemeClr>
              </a:solidFill>
              <a:latin typeface="微软雅黑" charset="0"/>
              <a:ea typeface="微软雅黑" charset="0"/>
            </a:endParaRPr>
          </a:p>
          <a:p>
            <a:pPr>
              <a:lnSpc>
                <a:spcPct val="130000"/>
              </a:lnSpc>
            </a:pPr>
            <a:endParaRPr lang="en-US" altLang="zh-CN" sz="1600" dirty="0">
              <a:solidFill>
                <a:schemeClr val="tx1">
                  <a:lumMod val="65000"/>
                  <a:lumOff val="35000"/>
                </a:schemeClr>
              </a:solidFill>
              <a:latin typeface="微软雅黑" charset="0"/>
              <a:ea typeface="微软雅黑" charset="0"/>
            </a:endParaRPr>
          </a:p>
          <a:p>
            <a:pPr>
              <a:lnSpc>
                <a:spcPct val="130000"/>
              </a:lnSpc>
            </a:pPr>
            <a:r>
              <a:rPr lang="en-US" altLang="zh-CN" sz="1600" dirty="0">
                <a:solidFill>
                  <a:schemeClr val="tx1">
                    <a:lumMod val="65000"/>
                    <a:lumOff val="35000"/>
                  </a:schemeClr>
                </a:solidFill>
                <a:latin typeface="微软雅黑" charset="0"/>
                <a:ea typeface="微软雅黑" charset="0"/>
              </a:rPr>
              <a:t>Thermostat</a:t>
            </a:r>
            <a:r>
              <a:rPr lang="zh-CN" altLang="zh-CN" sz="1600" dirty="0">
                <a:solidFill>
                  <a:schemeClr val="tx1">
                    <a:lumMod val="65000"/>
                    <a:lumOff val="35000"/>
                  </a:schemeClr>
                </a:solidFill>
                <a:latin typeface="微软雅黑" charset="0"/>
                <a:ea typeface="微软雅黑" charset="0"/>
              </a:rPr>
              <a:t>方法</a:t>
            </a:r>
            <a:r>
              <a:rPr lang="zh-CN" altLang="en-US" sz="1600" dirty="0">
                <a:solidFill>
                  <a:schemeClr val="tx1">
                    <a:lumMod val="65000"/>
                    <a:lumOff val="35000"/>
                  </a:schemeClr>
                </a:solidFill>
                <a:latin typeface="微软雅黑" charset="0"/>
                <a:ea typeface="微软雅黑" charset="0"/>
              </a:rPr>
              <a:t>：</a:t>
            </a:r>
            <a:endParaRPr lang="en-US" altLang="zh-CN" sz="1600" dirty="0">
              <a:solidFill>
                <a:schemeClr val="tx1">
                  <a:lumMod val="65000"/>
                  <a:lumOff val="35000"/>
                </a:schemeClr>
              </a:solidFill>
              <a:latin typeface="微软雅黑" charset="0"/>
              <a:ea typeface="微软雅黑" charset="0"/>
            </a:endParaRPr>
          </a:p>
          <a:p>
            <a:pPr>
              <a:lnSpc>
                <a:spcPct val="130000"/>
              </a:lnSpc>
            </a:pPr>
            <a:r>
              <a:rPr lang="zh-CN" altLang="zh-CN" sz="1600" dirty="0">
                <a:solidFill>
                  <a:schemeClr val="tx1">
                    <a:lumMod val="65000"/>
                    <a:lumOff val="35000"/>
                  </a:schemeClr>
                </a:solidFill>
                <a:latin typeface="微软雅黑" charset="0"/>
                <a:ea typeface="微软雅黑" charset="0"/>
              </a:rPr>
              <a:t>温度分布线性很差，给结果带来很大不确定度，所以结果相对不可靠</a:t>
            </a:r>
            <a:r>
              <a:rPr lang="zh-CN" altLang="en-US" sz="1600" dirty="0">
                <a:solidFill>
                  <a:schemeClr val="tx1">
                    <a:lumMod val="65000"/>
                    <a:lumOff val="35000"/>
                  </a:schemeClr>
                </a:solidFill>
                <a:latin typeface="微软雅黑" charset="0"/>
                <a:ea typeface="微软雅黑" charset="0"/>
              </a:rPr>
              <a:t>。</a:t>
            </a:r>
            <a:endParaRPr lang="en-US" altLang="zh-CN" sz="1600" dirty="0">
              <a:solidFill>
                <a:schemeClr val="tx1">
                  <a:lumMod val="65000"/>
                  <a:lumOff val="35000"/>
                </a:schemeClr>
              </a:solidFill>
              <a:latin typeface="微软雅黑" charset="0"/>
              <a:ea typeface="微软雅黑" charset="0"/>
            </a:endParaRPr>
          </a:p>
          <a:p>
            <a:pPr>
              <a:lnSpc>
                <a:spcPct val="130000"/>
              </a:lnSpc>
            </a:pPr>
            <a:r>
              <a:rPr lang="en-US" altLang="zh-CN" sz="1600" dirty="0">
                <a:solidFill>
                  <a:schemeClr val="tx1">
                    <a:lumMod val="65000"/>
                    <a:lumOff val="35000"/>
                  </a:schemeClr>
                </a:solidFill>
                <a:latin typeface="微软雅黑" charset="0"/>
                <a:ea typeface="微软雅黑" charset="0"/>
              </a:rPr>
              <a:t>Green Kubo</a:t>
            </a:r>
            <a:r>
              <a:rPr lang="zh-CN" altLang="zh-CN" sz="1600" dirty="0">
                <a:solidFill>
                  <a:schemeClr val="tx1">
                    <a:lumMod val="65000"/>
                    <a:lumOff val="35000"/>
                  </a:schemeClr>
                </a:solidFill>
                <a:latin typeface="微软雅黑" charset="0"/>
                <a:ea typeface="微软雅黑" charset="0"/>
              </a:rPr>
              <a:t>方法</a:t>
            </a:r>
            <a:r>
              <a:rPr lang="zh-CN" altLang="en-US" sz="1600" dirty="0">
                <a:solidFill>
                  <a:schemeClr val="tx1">
                    <a:lumMod val="65000"/>
                    <a:lumOff val="35000"/>
                  </a:schemeClr>
                </a:solidFill>
                <a:latin typeface="微软雅黑" charset="0"/>
                <a:ea typeface="微软雅黑" charset="0"/>
              </a:rPr>
              <a:t>：</a:t>
            </a:r>
            <a:endParaRPr lang="en-US" altLang="zh-CN" sz="1600" dirty="0">
              <a:solidFill>
                <a:schemeClr val="tx1">
                  <a:lumMod val="65000"/>
                  <a:lumOff val="35000"/>
                </a:schemeClr>
              </a:solidFill>
              <a:latin typeface="微软雅黑" charset="0"/>
              <a:ea typeface="微软雅黑" charset="0"/>
            </a:endParaRPr>
          </a:p>
          <a:p>
            <a:pPr>
              <a:lnSpc>
                <a:spcPct val="130000"/>
              </a:lnSpc>
            </a:pPr>
            <a:r>
              <a:rPr lang="zh-CN" altLang="zh-CN" sz="1600" dirty="0">
                <a:solidFill>
                  <a:schemeClr val="tx1">
                    <a:lumMod val="65000"/>
                    <a:lumOff val="35000"/>
                  </a:schemeClr>
                </a:solidFill>
                <a:latin typeface="微软雅黑" charset="0"/>
                <a:ea typeface="微软雅黑" charset="0"/>
              </a:rPr>
              <a:t>系统误差最小</a:t>
            </a:r>
            <a:r>
              <a:rPr lang="zh-CN" altLang="en-US" sz="1600" dirty="0">
                <a:solidFill>
                  <a:schemeClr val="tx1">
                    <a:lumMod val="65000"/>
                    <a:lumOff val="35000"/>
                  </a:schemeClr>
                </a:solidFill>
                <a:latin typeface="微软雅黑" charset="0"/>
                <a:ea typeface="微软雅黑" charset="0"/>
              </a:rPr>
              <a:t>；</a:t>
            </a:r>
            <a:r>
              <a:rPr lang="zh-CN" altLang="zh-CN" sz="1600" dirty="0">
                <a:solidFill>
                  <a:schemeClr val="tx1">
                    <a:lumMod val="65000"/>
                    <a:lumOff val="35000"/>
                  </a:schemeClr>
                </a:solidFill>
                <a:latin typeface="微软雅黑" charset="0"/>
                <a:ea typeface="微软雅黑" charset="0"/>
              </a:rPr>
              <a:t>随机误差</a:t>
            </a:r>
            <a:r>
              <a:rPr lang="zh-CN" altLang="en-US" sz="1600" dirty="0">
                <a:solidFill>
                  <a:schemeClr val="tx1">
                    <a:lumMod val="65000"/>
                    <a:lumOff val="35000"/>
                  </a:schemeClr>
                </a:solidFill>
                <a:latin typeface="微软雅黑" charset="0"/>
                <a:ea typeface="微软雅黑" charset="0"/>
              </a:rPr>
              <a:t>很大</a:t>
            </a:r>
            <a:r>
              <a:rPr lang="zh-CN" altLang="zh-CN" sz="1600" dirty="0">
                <a:solidFill>
                  <a:schemeClr val="tx1">
                    <a:lumMod val="65000"/>
                    <a:lumOff val="35000"/>
                  </a:schemeClr>
                </a:solidFill>
                <a:latin typeface="微软雅黑" charset="0"/>
                <a:ea typeface="微软雅黑" charset="0"/>
              </a:rPr>
              <a:t>，本实验只选取了</a:t>
            </a:r>
            <a:r>
              <a:rPr lang="en-US" altLang="zh-CN" sz="1600" dirty="0">
                <a:solidFill>
                  <a:schemeClr val="tx1">
                    <a:lumMod val="65000"/>
                    <a:lumOff val="35000"/>
                  </a:schemeClr>
                </a:solidFill>
                <a:latin typeface="微软雅黑" charset="0"/>
                <a:ea typeface="微软雅黑" charset="0"/>
              </a:rPr>
              <a:t>7</a:t>
            </a:r>
            <a:r>
              <a:rPr lang="zh-CN" altLang="zh-CN" sz="1600" dirty="0">
                <a:solidFill>
                  <a:schemeClr val="tx1">
                    <a:lumMod val="65000"/>
                    <a:lumOff val="35000"/>
                  </a:schemeClr>
                </a:solidFill>
                <a:latin typeface="微软雅黑" charset="0"/>
                <a:ea typeface="微软雅黑" charset="0"/>
              </a:rPr>
              <a:t>个随机数种子，随机误差较大，结果也不可靠</a:t>
            </a:r>
            <a:r>
              <a:rPr lang="zh-CN" altLang="en-US" sz="1600" dirty="0">
                <a:solidFill>
                  <a:schemeClr val="tx1">
                    <a:lumMod val="65000"/>
                    <a:lumOff val="35000"/>
                  </a:schemeClr>
                </a:solidFill>
                <a:latin typeface="微软雅黑" charset="0"/>
                <a:ea typeface="微软雅黑" charset="0"/>
              </a:rPr>
              <a:t>。</a:t>
            </a:r>
            <a:endParaRPr lang="en-US" altLang="zh-CN" sz="1600" dirty="0">
              <a:solidFill>
                <a:schemeClr val="tx1">
                  <a:lumMod val="65000"/>
                  <a:lumOff val="35000"/>
                </a:schemeClr>
              </a:solidFill>
              <a:latin typeface="微软雅黑" charset="0"/>
              <a:ea typeface="微软雅黑" charset="0"/>
            </a:endParaRPr>
          </a:p>
          <a:p>
            <a:pPr>
              <a:lnSpc>
                <a:spcPct val="130000"/>
              </a:lnSpc>
            </a:pPr>
            <a:r>
              <a:rPr lang="en-US" altLang="zh-CN" sz="1600" dirty="0">
                <a:solidFill>
                  <a:schemeClr val="tx1">
                    <a:lumMod val="65000"/>
                    <a:lumOff val="35000"/>
                  </a:schemeClr>
                </a:solidFill>
                <a:latin typeface="微软雅黑" charset="0"/>
                <a:ea typeface="微软雅黑" charset="0"/>
              </a:rPr>
              <a:t>Muller </a:t>
            </a:r>
            <a:r>
              <a:rPr lang="en-US" altLang="zh-CN" sz="1600" dirty="0" err="1">
                <a:solidFill>
                  <a:schemeClr val="tx1">
                    <a:lumMod val="65000"/>
                    <a:lumOff val="35000"/>
                  </a:schemeClr>
                </a:solidFill>
                <a:latin typeface="微软雅黑" charset="0"/>
                <a:ea typeface="微软雅黑" charset="0"/>
              </a:rPr>
              <a:t>Plathe</a:t>
            </a:r>
            <a:r>
              <a:rPr lang="zh-CN" altLang="zh-CN" sz="1600" dirty="0">
                <a:solidFill>
                  <a:schemeClr val="tx1">
                    <a:lumMod val="65000"/>
                    <a:lumOff val="35000"/>
                  </a:schemeClr>
                </a:solidFill>
                <a:latin typeface="微软雅黑" charset="0"/>
                <a:ea typeface="微软雅黑" charset="0"/>
              </a:rPr>
              <a:t>方法</a:t>
            </a:r>
            <a:r>
              <a:rPr lang="zh-CN" altLang="en-US" sz="1600" dirty="0">
                <a:solidFill>
                  <a:schemeClr val="tx1">
                    <a:lumMod val="65000"/>
                    <a:lumOff val="35000"/>
                  </a:schemeClr>
                </a:solidFill>
                <a:latin typeface="微软雅黑" charset="0"/>
                <a:ea typeface="微软雅黑" charset="0"/>
              </a:rPr>
              <a:t>：</a:t>
            </a:r>
            <a:endParaRPr lang="en-US" altLang="zh-CN" sz="1600" dirty="0">
              <a:solidFill>
                <a:schemeClr val="tx1">
                  <a:lumMod val="65000"/>
                  <a:lumOff val="35000"/>
                </a:schemeClr>
              </a:solidFill>
              <a:latin typeface="微软雅黑" charset="0"/>
              <a:ea typeface="微软雅黑" charset="0"/>
            </a:endParaRPr>
          </a:p>
          <a:p>
            <a:pPr>
              <a:lnSpc>
                <a:spcPct val="130000"/>
              </a:lnSpc>
            </a:pPr>
            <a:r>
              <a:rPr lang="zh-CN" altLang="zh-CN" sz="1600" dirty="0">
                <a:solidFill>
                  <a:schemeClr val="tx1">
                    <a:lumMod val="65000"/>
                    <a:lumOff val="35000"/>
                  </a:schemeClr>
                </a:solidFill>
                <a:latin typeface="微软雅黑" charset="0"/>
                <a:ea typeface="微软雅黑" charset="0"/>
              </a:rPr>
              <a:t>在</a:t>
            </a:r>
            <a:r>
              <a:rPr lang="zh-CN" altLang="en-US" sz="1600" dirty="0">
                <a:solidFill>
                  <a:schemeClr val="tx1">
                    <a:lumMod val="65000"/>
                    <a:lumOff val="35000"/>
                  </a:schemeClr>
                </a:solidFill>
                <a:latin typeface="微软雅黑" charset="0"/>
                <a:ea typeface="微软雅黑" charset="0"/>
              </a:rPr>
              <a:t>本次</a:t>
            </a:r>
            <a:r>
              <a:rPr lang="zh-CN" altLang="zh-CN" sz="1600" dirty="0">
                <a:solidFill>
                  <a:schemeClr val="tx1">
                    <a:lumMod val="65000"/>
                    <a:lumOff val="35000"/>
                  </a:schemeClr>
                </a:solidFill>
                <a:latin typeface="微软雅黑" charset="0"/>
                <a:ea typeface="微软雅黑" charset="0"/>
              </a:rPr>
              <a:t>实验条件下，热流、温度分布的拟合线性相关度都很高，所以结果的不确定度相对较小，结果相对更可靠</a:t>
            </a:r>
            <a:r>
              <a:rPr lang="zh-CN" altLang="en-US" sz="1600" dirty="0">
                <a:solidFill>
                  <a:schemeClr val="tx1">
                    <a:lumMod val="65000"/>
                    <a:lumOff val="35000"/>
                  </a:schemeClr>
                </a:solidFill>
                <a:latin typeface="微软雅黑" charset="0"/>
                <a:ea typeface="微软雅黑" charset="0"/>
              </a:rPr>
              <a:t>；</a:t>
            </a:r>
            <a:r>
              <a:rPr lang="zh-CN" altLang="zh-CN" sz="1600" dirty="0">
                <a:solidFill>
                  <a:schemeClr val="tx1">
                    <a:lumMod val="65000"/>
                    <a:lumOff val="35000"/>
                  </a:schemeClr>
                </a:solidFill>
                <a:latin typeface="微软雅黑" charset="0"/>
                <a:ea typeface="微软雅黑" charset="0"/>
              </a:rPr>
              <a:t>但是由于需要建立温度分布，所以可能带来系统误差。</a:t>
            </a:r>
          </a:p>
        </p:txBody>
      </p:sp>
      <p:sp>
        <p:nvSpPr>
          <p:cNvPr id="12" name="矩形 11">
            <a:extLst>
              <a:ext uri="{FF2B5EF4-FFF2-40B4-BE49-F238E27FC236}">
                <a16:creationId xmlns:a16="http://schemas.microsoft.com/office/drawing/2014/main" id="{BEDF0EE2-3934-42CE-9A1E-F2E251C770EC}"/>
              </a:ext>
            </a:extLst>
          </p:cNvPr>
          <p:cNvSpPr/>
          <p:nvPr/>
        </p:nvSpPr>
        <p:spPr>
          <a:xfrm>
            <a:off x="0" y="60523"/>
            <a:ext cx="1996252" cy="307777"/>
          </a:xfrm>
          <a:prstGeom prst="rect">
            <a:avLst/>
          </a:prstGeom>
        </p:spPr>
        <p:txBody>
          <a:bodyPr wrap="none">
            <a:spAutoFit/>
          </a:bodyPr>
          <a:lstStyle/>
          <a:p>
            <a:r>
              <a:rPr lang="en-US" altLang="zh-CN" sz="1400" b="1" dirty="0">
                <a:latin typeface="+mn-ea"/>
              </a:rPr>
              <a:t>PART FOUR </a:t>
            </a:r>
            <a:r>
              <a:rPr lang="zh-CN" altLang="en-US" sz="1400" b="1" dirty="0"/>
              <a:t>分析讨论</a:t>
            </a:r>
          </a:p>
        </p:txBody>
      </p:sp>
      <p:sp>
        <p:nvSpPr>
          <p:cNvPr id="14" name="椭圆 13">
            <a:extLst>
              <a:ext uri="{FF2B5EF4-FFF2-40B4-BE49-F238E27FC236}">
                <a16:creationId xmlns:a16="http://schemas.microsoft.com/office/drawing/2014/main" id="{289E8EED-E4C9-4B73-8934-EF65542904C1}"/>
              </a:ext>
            </a:extLst>
          </p:cNvPr>
          <p:cNvSpPr/>
          <p:nvPr/>
        </p:nvSpPr>
        <p:spPr>
          <a:xfrm>
            <a:off x="1930163"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2988527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910794" y="928946"/>
            <a:ext cx="2300757" cy="509896"/>
            <a:chOff x="888096" y="1000203"/>
            <a:chExt cx="4259825" cy="944066"/>
          </a:xfrm>
        </p:grpSpPr>
        <p:sp>
          <p:nvSpPr>
            <p:cNvPr id="5" name="矩形 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椭圆 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椭圆 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椭圆 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7" name="矩形 16"/>
          <p:cNvSpPr/>
          <p:nvPr/>
        </p:nvSpPr>
        <p:spPr>
          <a:xfrm>
            <a:off x="943395" y="1004322"/>
            <a:ext cx="2268156" cy="369332"/>
          </a:xfrm>
          <a:prstGeom prst="rect">
            <a:avLst/>
          </a:prstGeom>
        </p:spPr>
        <p:txBody>
          <a:bodyPr wrap="square">
            <a:spAutoFit/>
          </a:bodyPr>
          <a:lstStyle/>
          <a:p>
            <a:pPr algn="ctr"/>
            <a:r>
              <a:rPr lang="zh-CN" altLang="zh-CN" dirty="0"/>
              <a:t>各种方法的特点比较</a:t>
            </a:r>
            <a:endParaRPr lang="zh-CN" altLang="en-US" dirty="0"/>
          </a:p>
        </p:txBody>
      </p:sp>
      <p:sp>
        <p:nvSpPr>
          <p:cNvPr id="18" name="矩形 17"/>
          <p:cNvSpPr/>
          <p:nvPr/>
        </p:nvSpPr>
        <p:spPr>
          <a:xfrm>
            <a:off x="959621" y="1481030"/>
            <a:ext cx="7367950" cy="4893647"/>
          </a:xfrm>
          <a:prstGeom prst="rect">
            <a:avLst/>
          </a:prstGeom>
        </p:spPr>
        <p:txBody>
          <a:bodyPr wrap="square">
            <a:spAutoFit/>
          </a:bodyPr>
          <a:lstStyle/>
          <a:p>
            <a:pPr>
              <a:lnSpc>
                <a:spcPct val="130000"/>
              </a:lnSpc>
            </a:pPr>
            <a:r>
              <a:rPr lang="en-US" altLang="zh-CN" sz="1600" dirty="0">
                <a:solidFill>
                  <a:schemeClr val="tx1">
                    <a:lumMod val="65000"/>
                    <a:lumOff val="35000"/>
                  </a:schemeClr>
                </a:solidFill>
                <a:latin typeface="微软雅黑" charset="0"/>
                <a:ea typeface="微软雅黑" charset="0"/>
              </a:rPr>
              <a:t>Muller </a:t>
            </a:r>
            <a:r>
              <a:rPr lang="en-US" altLang="zh-CN" sz="1600" dirty="0" err="1">
                <a:solidFill>
                  <a:schemeClr val="tx1">
                    <a:lumMod val="65000"/>
                    <a:lumOff val="35000"/>
                  </a:schemeClr>
                </a:solidFill>
                <a:latin typeface="微软雅黑" charset="0"/>
                <a:ea typeface="微软雅黑" charset="0"/>
              </a:rPr>
              <a:t>Plathe</a:t>
            </a:r>
            <a:r>
              <a:rPr lang="zh-CN" altLang="zh-CN" sz="1600" dirty="0">
                <a:solidFill>
                  <a:schemeClr val="tx1">
                    <a:lumMod val="65000"/>
                    <a:lumOff val="35000"/>
                  </a:schemeClr>
                </a:solidFill>
                <a:latin typeface="微软雅黑" charset="0"/>
                <a:ea typeface="微软雅黑" charset="0"/>
              </a:rPr>
              <a:t>方法巧妙地利用交换粒子动量建立温度分布，因此可以通过计算交换时热区增加的能量随时间的变化关系精确地计算热流，同时这也需要对模拟的体系选择合适的交换时间间隔，以保证温度均匀分布及减小涨落的影响。</a:t>
            </a:r>
            <a:endParaRPr lang="en-US" altLang="zh-CN" sz="1600" dirty="0">
              <a:solidFill>
                <a:schemeClr val="tx1">
                  <a:lumMod val="65000"/>
                  <a:lumOff val="35000"/>
                </a:schemeClr>
              </a:solidFill>
              <a:latin typeface="微软雅黑" charset="0"/>
              <a:ea typeface="微软雅黑" charset="0"/>
            </a:endParaRPr>
          </a:p>
          <a:p>
            <a:pPr>
              <a:lnSpc>
                <a:spcPct val="130000"/>
              </a:lnSpc>
            </a:pPr>
            <a:endParaRPr lang="zh-CN" altLang="zh-CN" sz="1600" dirty="0">
              <a:solidFill>
                <a:schemeClr val="tx1">
                  <a:lumMod val="65000"/>
                  <a:lumOff val="35000"/>
                </a:schemeClr>
              </a:solidFill>
              <a:latin typeface="微软雅黑" charset="0"/>
              <a:ea typeface="微软雅黑" charset="0"/>
            </a:endParaRPr>
          </a:p>
          <a:p>
            <a:pPr>
              <a:lnSpc>
                <a:spcPct val="130000"/>
              </a:lnSpc>
            </a:pPr>
            <a:r>
              <a:rPr lang="zh-CN" altLang="zh-CN" sz="1600" dirty="0">
                <a:solidFill>
                  <a:schemeClr val="tx1">
                    <a:lumMod val="65000"/>
                    <a:lumOff val="35000"/>
                  </a:schemeClr>
                </a:solidFill>
                <a:latin typeface="微软雅黑" charset="0"/>
                <a:ea typeface="微软雅黑" charset="0"/>
              </a:rPr>
              <a:t>两种</a:t>
            </a:r>
            <a:r>
              <a:rPr lang="en-US" altLang="zh-CN" sz="1600" dirty="0">
                <a:solidFill>
                  <a:schemeClr val="tx1">
                    <a:lumMod val="65000"/>
                    <a:lumOff val="35000"/>
                  </a:schemeClr>
                </a:solidFill>
                <a:latin typeface="微软雅黑" charset="0"/>
                <a:ea typeface="微软雅黑" charset="0"/>
              </a:rPr>
              <a:t>NEMD</a:t>
            </a:r>
            <a:r>
              <a:rPr lang="zh-CN" altLang="zh-CN" sz="1600" dirty="0">
                <a:solidFill>
                  <a:schemeClr val="tx1">
                    <a:lumMod val="65000"/>
                    <a:lumOff val="35000"/>
                  </a:schemeClr>
                </a:solidFill>
                <a:latin typeface="微软雅黑" charset="0"/>
                <a:ea typeface="微软雅黑" charset="0"/>
              </a:rPr>
              <a:t>方法都需要建立温度分布，而在相变温度附近，可能导致热导率的突变，所以给体系带来系统误差。同时，温度分布也导致两种</a:t>
            </a:r>
            <a:r>
              <a:rPr lang="en-US" altLang="zh-CN" sz="1600" dirty="0">
                <a:solidFill>
                  <a:schemeClr val="tx1">
                    <a:lumMod val="65000"/>
                    <a:lumOff val="35000"/>
                  </a:schemeClr>
                </a:solidFill>
                <a:latin typeface="微软雅黑" charset="0"/>
                <a:ea typeface="微软雅黑" charset="0"/>
              </a:rPr>
              <a:t>NEMD</a:t>
            </a:r>
            <a:r>
              <a:rPr lang="zh-CN" altLang="zh-CN" sz="1600" dirty="0">
                <a:solidFill>
                  <a:schemeClr val="tx1">
                    <a:lumMod val="65000"/>
                    <a:lumOff val="35000"/>
                  </a:schemeClr>
                </a:solidFill>
                <a:latin typeface="微软雅黑" charset="0"/>
                <a:ea typeface="微软雅黑" charset="0"/>
              </a:rPr>
              <a:t>方法受到梯度方向的尺寸大小的限制，声子会在边界发生散射。虽然可以改变体系尺寸拟合得到无限大体系的热导率，但是增大体系长度时，高低温区的温差也会增大，即体系</a:t>
            </a:r>
            <a:r>
              <a:rPr lang="en-US" altLang="zh-CN" sz="1600" dirty="0">
                <a:solidFill>
                  <a:schemeClr val="tx1">
                    <a:lumMod val="65000"/>
                    <a:lumOff val="35000"/>
                  </a:schemeClr>
                </a:solidFill>
                <a:latin typeface="微软雅黑" charset="0"/>
                <a:ea typeface="微软雅黑" charset="0"/>
              </a:rPr>
              <a:t>z</a:t>
            </a:r>
            <a:r>
              <a:rPr lang="zh-CN" altLang="zh-CN" sz="1600" dirty="0">
                <a:solidFill>
                  <a:schemeClr val="tx1">
                    <a:lumMod val="65000"/>
                    <a:lumOff val="35000"/>
                  </a:schemeClr>
                </a:solidFill>
                <a:latin typeface="微软雅黑" charset="0"/>
                <a:ea typeface="微软雅黑" charset="0"/>
              </a:rPr>
              <a:t>方向的温度变化范围增大，热导率可能会沿着这个方向上有明显变化，带来系统误差，同时大体系也需要更长的步数达到平衡，增加了计算成本。</a:t>
            </a:r>
            <a:endParaRPr lang="en-US" altLang="zh-CN" sz="1600" dirty="0">
              <a:solidFill>
                <a:schemeClr val="tx1">
                  <a:lumMod val="65000"/>
                  <a:lumOff val="35000"/>
                </a:schemeClr>
              </a:solidFill>
              <a:latin typeface="微软雅黑" charset="0"/>
              <a:ea typeface="微软雅黑" charset="0"/>
            </a:endParaRPr>
          </a:p>
          <a:p>
            <a:pPr>
              <a:lnSpc>
                <a:spcPct val="130000"/>
              </a:lnSpc>
            </a:pPr>
            <a:endParaRPr lang="zh-CN" altLang="zh-CN" sz="1600" dirty="0">
              <a:solidFill>
                <a:schemeClr val="tx1">
                  <a:lumMod val="65000"/>
                  <a:lumOff val="35000"/>
                </a:schemeClr>
              </a:solidFill>
              <a:latin typeface="微软雅黑" charset="0"/>
              <a:ea typeface="微软雅黑" charset="0"/>
            </a:endParaRPr>
          </a:p>
          <a:p>
            <a:pPr>
              <a:lnSpc>
                <a:spcPct val="130000"/>
              </a:lnSpc>
            </a:pPr>
            <a:r>
              <a:rPr lang="zh-CN" altLang="zh-CN" sz="1600" dirty="0">
                <a:solidFill>
                  <a:schemeClr val="tx1">
                    <a:lumMod val="65000"/>
                    <a:lumOff val="35000"/>
                  </a:schemeClr>
                </a:solidFill>
                <a:latin typeface="微软雅黑" charset="0"/>
                <a:ea typeface="微软雅黑" charset="0"/>
              </a:rPr>
              <a:t>相比之下，</a:t>
            </a:r>
            <a:r>
              <a:rPr lang="en-US" altLang="zh-CN" sz="1600" dirty="0">
                <a:solidFill>
                  <a:schemeClr val="tx1">
                    <a:lumMod val="65000"/>
                    <a:lumOff val="35000"/>
                  </a:schemeClr>
                </a:solidFill>
                <a:latin typeface="微软雅黑" charset="0"/>
                <a:ea typeface="微软雅黑" charset="0"/>
              </a:rPr>
              <a:t>Green Kubo</a:t>
            </a:r>
            <a:r>
              <a:rPr lang="zh-CN" altLang="zh-CN" sz="1600" dirty="0">
                <a:solidFill>
                  <a:schemeClr val="tx1">
                    <a:lumMod val="65000"/>
                    <a:lumOff val="35000"/>
                  </a:schemeClr>
                </a:solidFill>
                <a:latin typeface="微软雅黑" charset="0"/>
                <a:ea typeface="微软雅黑" charset="0"/>
              </a:rPr>
              <a:t>方法引入了平衡态下求解的途径，不需要建立温度分布，因此相变温度带来的系统误差较小，而且不受体系尺寸的限制，适合用小体系模拟无限大体系的热导率。但是</a:t>
            </a:r>
            <a:r>
              <a:rPr lang="en-US" altLang="zh-CN" sz="1600" dirty="0">
                <a:solidFill>
                  <a:schemeClr val="tx1">
                    <a:lumMod val="65000"/>
                    <a:lumOff val="35000"/>
                  </a:schemeClr>
                </a:solidFill>
                <a:latin typeface="微软雅黑" charset="0"/>
                <a:ea typeface="微软雅黑" charset="0"/>
              </a:rPr>
              <a:t>Green Kubo</a:t>
            </a:r>
            <a:r>
              <a:rPr lang="zh-CN" altLang="zh-CN" sz="1600" dirty="0">
                <a:solidFill>
                  <a:schemeClr val="tx1">
                    <a:lumMod val="65000"/>
                    <a:lumOff val="35000"/>
                  </a:schemeClr>
                </a:solidFill>
                <a:latin typeface="微软雅黑" charset="0"/>
                <a:ea typeface="微软雅黑" charset="0"/>
              </a:rPr>
              <a:t>方法由于随机数种子的选取，具有很强的随机性，需要多次计算求平均以减小随机误差。</a:t>
            </a:r>
          </a:p>
        </p:txBody>
      </p:sp>
      <p:sp>
        <p:nvSpPr>
          <p:cNvPr id="12" name="矩形 11">
            <a:extLst>
              <a:ext uri="{FF2B5EF4-FFF2-40B4-BE49-F238E27FC236}">
                <a16:creationId xmlns:a16="http://schemas.microsoft.com/office/drawing/2014/main" id="{0DAA18C3-EBFD-4C37-9790-6FB09200B711}"/>
              </a:ext>
            </a:extLst>
          </p:cNvPr>
          <p:cNvSpPr/>
          <p:nvPr/>
        </p:nvSpPr>
        <p:spPr>
          <a:xfrm>
            <a:off x="0" y="60523"/>
            <a:ext cx="1996252" cy="307777"/>
          </a:xfrm>
          <a:prstGeom prst="rect">
            <a:avLst/>
          </a:prstGeom>
        </p:spPr>
        <p:txBody>
          <a:bodyPr wrap="none">
            <a:spAutoFit/>
          </a:bodyPr>
          <a:lstStyle/>
          <a:p>
            <a:r>
              <a:rPr lang="en-US" altLang="zh-CN" sz="1400" b="1" dirty="0">
                <a:latin typeface="+mn-ea"/>
              </a:rPr>
              <a:t>PART FOUR </a:t>
            </a:r>
            <a:r>
              <a:rPr lang="zh-CN" altLang="en-US" sz="1400" b="1" dirty="0"/>
              <a:t>分析讨论</a:t>
            </a:r>
          </a:p>
        </p:txBody>
      </p:sp>
      <p:sp>
        <p:nvSpPr>
          <p:cNvPr id="14" name="椭圆 13">
            <a:extLst>
              <a:ext uri="{FF2B5EF4-FFF2-40B4-BE49-F238E27FC236}">
                <a16:creationId xmlns:a16="http://schemas.microsoft.com/office/drawing/2014/main" id="{A621662A-5865-4DDE-8B47-0D8E339126BF}"/>
              </a:ext>
            </a:extLst>
          </p:cNvPr>
          <p:cNvSpPr/>
          <p:nvPr/>
        </p:nvSpPr>
        <p:spPr>
          <a:xfrm>
            <a:off x="1930163"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240517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910794" y="928946"/>
            <a:ext cx="2300757" cy="509896"/>
            <a:chOff x="888096" y="1000203"/>
            <a:chExt cx="4259825" cy="944066"/>
          </a:xfrm>
        </p:grpSpPr>
        <p:sp>
          <p:nvSpPr>
            <p:cNvPr id="5" name="矩形 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椭圆 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椭圆 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椭圆 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7" name="矩形 16"/>
          <p:cNvSpPr/>
          <p:nvPr/>
        </p:nvSpPr>
        <p:spPr>
          <a:xfrm>
            <a:off x="943395" y="1004322"/>
            <a:ext cx="2268156" cy="369332"/>
          </a:xfrm>
          <a:prstGeom prst="rect">
            <a:avLst/>
          </a:prstGeom>
        </p:spPr>
        <p:txBody>
          <a:bodyPr wrap="square">
            <a:spAutoFit/>
          </a:bodyPr>
          <a:lstStyle/>
          <a:p>
            <a:pPr algn="ctr"/>
            <a:r>
              <a:rPr lang="zh-CN" altLang="zh-CN" dirty="0"/>
              <a:t>适用范围与操作比较</a:t>
            </a:r>
            <a:endParaRPr lang="zh-CN" altLang="en-US" dirty="0"/>
          </a:p>
        </p:txBody>
      </p:sp>
      <p:sp>
        <p:nvSpPr>
          <p:cNvPr id="18" name="矩形 17"/>
          <p:cNvSpPr/>
          <p:nvPr/>
        </p:nvSpPr>
        <p:spPr>
          <a:xfrm>
            <a:off x="959621" y="1481030"/>
            <a:ext cx="7372604" cy="4222310"/>
          </a:xfrm>
          <a:prstGeom prst="rect">
            <a:avLst/>
          </a:prstGeom>
        </p:spPr>
        <p:txBody>
          <a:bodyPr wrap="square">
            <a:spAutoFit/>
          </a:bodyPr>
          <a:lstStyle/>
          <a:p>
            <a:pPr>
              <a:lnSpc>
                <a:spcPct val="130000"/>
              </a:lnSpc>
            </a:pPr>
            <a:r>
              <a:rPr lang="zh-CN" altLang="zh-CN" sz="1600" dirty="0">
                <a:solidFill>
                  <a:schemeClr val="tx1">
                    <a:lumMod val="65000"/>
                    <a:lumOff val="35000"/>
                  </a:schemeClr>
                </a:solidFill>
                <a:latin typeface="微软雅黑" charset="0"/>
                <a:ea typeface="微软雅黑" charset="0"/>
              </a:rPr>
              <a:t>由于较小的系统误差和不受尺寸限制，对于参数变化的体系，</a:t>
            </a:r>
            <a:r>
              <a:rPr lang="en-US" altLang="zh-CN" sz="1600" dirty="0">
                <a:solidFill>
                  <a:schemeClr val="tx1">
                    <a:lumMod val="65000"/>
                    <a:lumOff val="35000"/>
                  </a:schemeClr>
                </a:solidFill>
                <a:latin typeface="微软雅黑" charset="0"/>
                <a:ea typeface="微软雅黑" charset="0"/>
              </a:rPr>
              <a:t>Green Kubo</a:t>
            </a:r>
            <a:r>
              <a:rPr lang="zh-CN" altLang="zh-CN" sz="1600" dirty="0">
                <a:solidFill>
                  <a:schemeClr val="tx1">
                    <a:lumMod val="65000"/>
                    <a:lumOff val="35000"/>
                  </a:schemeClr>
                </a:solidFill>
                <a:latin typeface="微软雅黑" charset="0"/>
                <a:ea typeface="微软雅黑" charset="0"/>
              </a:rPr>
              <a:t>方法适应的范围最广，只要有足够的计算资源，可以尽量多地取随机数种子给出较精确的结果。</a:t>
            </a:r>
            <a:endParaRPr lang="en-US" altLang="zh-CN" sz="1600" dirty="0">
              <a:solidFill>
                <a:schemeClr val="tx1">
                  <a:lumMod val="65000"/>
                  <a:lumOff val="35000"/>
                </a:schemeClr>
              </a:solidFill>
              <a:latin typeface="微软雅黑" charset="0"/>
              <a:ea typeface="微软雅黑" charset="0"/>
            </a:endParaRPr>
          </a:p>
          <a:p>
            <a:pPr>
              <a:lnSpc>
                <a:spcPct val="130000"/>
              </a:lnSpc>
            </a:pPr>
            <a:endParaRPr lang="zh-CN" altLang="zh-CN" sz="1600" dirty="0">
              <a:solidFill>
                <a:schemeClr val="tx1">
                  <a:lumMod val="65000"/>
                  <a:lumOff val="35000"/>
                </a:schemeClr>
              </a:solidFill>
              <a:latin typeface="微软雅黑" charset="0"/>
              <a:ea typeface="微软雅黑" charset="0"/>
            </a:endParaRPr>
          </a:p>
          <a:p>
            <a:pPr>
              <a:lnSpc>
                <a:spcPct val="130000"/>
              </a:lnSpc>
            </a:pPr>
            <a:r>
              <a:rPr lang="zh-CN" altLang="zh-CN" sz="1600" dirty="0">
                <a:solidFill>
                  <a:schemeClr val="tx1">
                    <a:lumMod val="65000"/>
                    <a:lumOff val="35000"/>
                  </a:schemeClr>
                </a:solidFill>
                <a:latin typeface="微软雅黑" charset="0"/>
                <a:ea typeface="微软雅黑" charset="0"/>
              </a:rPr>
              <a:t>体系较小时，两种</a:t>
            </a:r>
            <a:r>
              <a:rPr lang="en-US" altLang="zh-CN" sz="1600" dirty="0">
                <a:solidFill>
                  <a:schemeClr val="tx1">
                    <a:lumMod val="65000"/>
                    <a:lumOff val="35000"/>
                  </a:schemeClr>
                </a:solidFill>
                <a:latin typeface="微软雅黑" charset="0"/>
                <a:ea typeface="微软雅黑" charset="0"/>
              </a:rPr>
              <a:t>NEMD</a:t>
            </a:r>
            <a:r>
              <a:rPr lang="zh-CN" altLang="zh-CN" sz="1600" dirty="0">
                <a:solidFill>
                  <a:schemeClr val="tx1">
                    <a:lumMod val="65000"/>
                    <a:lumOff val="35000"/>
                  </a:schemeClr>
                </a:solidFill>
                <a:latin typeface="微软雅黑" charset="0"/>
                <a:ea typeface="微软雅黑" charset="0"/>
              </a:rPr>
              <a:t>方法能够很快建立线性较好的温度分布，得到结果的耗时短，效率较高；而</a:t>
            </a:r>
            <a:r>
              <a:rPr lang="en-US" altLang="zh-CN" sz="1600" dirty="0">
                <a:solidFill>
                  <a:schemeClr val="tx1">
                    <a:lumMod val="65000"/>
                    <a:lumOff val="35000"/>
                  </a:schemeClr>
                </a:solidFill>
                <a:latin typeface="微软雅黑" charset="0"/>
                <a:ea typeface="微软雅黑" charset="0"/>
              </a:rPr>
              <a:t>Green Kubo</a:t>
            </a:r>
            <a:r>
              <a:rPr lang="zh-CN" altLang="zh-CN" sz="1600" dirty="0">
                <a:solidFill>
                  <a:schemeClr val="tx1">
                    <a:lumMod val="65000"/>
                    <a:lumOff val="35000"/>
                  </a:schemeClr>
                </a:solidFill>
                <a:latin typeface="微软雅黑" charset="0"/>
                <a:ea typeface="微软雅黑" charset="0"/>
              </a:rPr>
              <a:t>方法中的热流关联函数收敛很慢，即使是一个随机数种子的结果都耗时较长，所以得到最终的结果效率很低。</a:t>
            </a:r>
            <a:endParaRPr lang="en-US" altLang="zh-CN" sz="1600" dirty="0">
              <a:solidFill>
                <a:schemeClr val="tx1">
                  <a:lumMod val="65000"/>
                  <a:lumOff val="35000"/>
                </a:schemeClr>
              </a:solidFill>
              <a:latin typeface="微软雅黑" charset="0"/>
              <a:ea typeface="微软雅黑" charset="0"/>
            </a:endParaRPr>
          </a:p>
          <a:p>
            <a:pPr>
              <a:lnSpc>
                <a:spcPct val="130000"/>
              </a:lnSpc>
            </a:pPr>
            <a:endParaRPr lang="en-US" altLang="zh-CN" sz="1600" dirty="0">
              <a:solidFill>
                <a:schemeClr val="tx1">
                  <a:lumMod val="65000"/>
                  <a:lumOff val="35000"/>
                </a:schemeClr>
              </a:solidFill>
              <a:latin typeface="微软雅黑" charset="0"/>
              <a:ea typeface="微软雅黑" charset="0"/>
            </a:endParaRPr>
          </a:p>
          <a:p>
            <a:pPr>
              <a:lnSpc>
                <a:spcPct val="130000"/>
              </a:lnSpc>
            </a:pPr>
            <a:r>
              <a:rPr lang="zh-CN" altLang="zh-CN" sz="1600" dirty="0">
                <a:solidFill>
                  <a:schemeClr val="tx1">
                    <a:lumMod val="65000"/>
                    <a:lumOff val="35000"/>
                  </a:schemeClr>
                </a:solidFill>
                <a:latin typeface="微软雅黑" charset="0"/>
                <a:ea typeface="微软雅黑" charset="0"/>
              </a:rPr>
              <a:t>在数据处理方面，两种</a:t>
            </a:r>
            <a:r>
              <a:rPr lang="en-US" altLang="zh-CN" sz="1600" dirty="0">
                <a:solidFill>
                  <a:schemeClr val="tx1">
                    <a:lumMod val="65000"/>
                    <a:lumOff val="35000"/>
                  </a:schemeClr>
                </a:solidFill>
                <a:latin typeface="微软雅黑" charset="0"/>
                <a:ea typeface="微软雅黑" charset="0"/>
              </a:rPr>
              <a:t>NEMD</a:t>
            </a:r>
            <a:r>
              <a:rPr lang="zh-CN" altLang="zh-CN" sz="1600" dirty="0">
                <a:solidFill>
                  <a:schemeClr val="tx1">
                    <a:lumMod val="65000"/>
                    <a:lumOff val="35000"/>
                  </a:schemeClr>
                </a:solidFill>
                <a:latin typeface="微软雅黑" charset="0"/>
                <a:ea typeface="微软雅黑" charset="0"/>
              </a:rPr>
              <a:t>方法都需要先收集输出能量的数据计算热流密度，再收集温度分布数据取平均计算温度梯度，最后利用傅里叶定律计算热导率，所以数据处理十分繁琐；相比之下，</a:t>
            </a:r>
            <a:r>
              <a:rPr lang="en-US" altLang="zh-CN" sz="1600" dirty="0">
                <a:solidFill>
                  <a:schemeClr val="tx1">
                    <a:lumMod val="65000"/>
                    <a:lumOff val="35000"/>
                  </a:schemeClr>
                </a:solidFill>
                <a:latin typeface="微软雅黑" charset="0"/>
                <a:ea typeface="微软雅黑" charset="0"/>
              </a:rPr>
              <a:t>Green Kubo</a:t>
            </a:r>
            <a:r>
              <a:rPr lang="zh-CN" altLang="zh-CN" sz="1600" dirty="0">
                <a:solidFill>
                  <a:schemeClr val="tx1">
                    <a:lumMod val="65000"/>
                    <a:lumOff val="35000"/>
                  </a:schemeClr>
                </a:solidFill>
                <a:latin typeface="微软雅黑" charset="0"/>
                <a:ea typeface="微软雅黑" charset="0"/>
              </a:rPr>
              <a:t>方法能直接给出热导率随时间的变化关系，所以直接取稳定后的数据求平均就可以得到结果，数据处理较为简便。</a:t>
            </a:r>
          </a:p>
          <a:p>
            <a:pPr>
              <a:lnSpc>
                <a:spcPct val="130000"/>
              </a:lnSpc>
            </a:pPr>
            <a:endParaRPr lang="zh-CN" altLang="en-US" sz="1600" dirty="0">
              <a:solidFill>
                <a:schemeClr val="tx1">
                  <a:lumMod val="65000"/>
                  <a:lumOff val="35000"/>
                </a:schemeClr>
              </a:solidFill>
              <a:latin typeface="微软雅黑" charset="0"/>
              <a:ea typeface="微软雅黑" charset="0"/>
            </a:endParaRPr>
          </a:p>
        </p:txBody>
      </p:sp>
      <p:sp>
        <p:nvSpPr>
          <p:cNvPr id="43" name="矩形 42">
            <a:extLst>
              <a:ext uri="{FF2B5EF4-FFF2-40B4-BE49-F238E27FC236}">
                <a16:creationId xmlns:a16="http://schemas.microsoft.com/office/drawing/2014/main" id="{BA181507-C12C-4E34-90F9-33DF67C5492E}"/>
              </a:ext>
            </a:extLst>
          </p:cNvPr>
          <p:cNvSpPr/>
          <p:nvPr/>
        </p:nvSpPr>
        <p:spPr>
          <a:xfrm>
            <a:off x="0" y="60523"/>
            <a:ext cx="1996252" cy="307777"/>
          </a:xfrm>
          <a:prstGeom prst="rect">
            <a:avLst/>
          </a:prstGeom>
        </p:spPr>
        <p:txBody>
          <a:bodyPr wrap="none">
            <a:spAutoFit/>
          </a:bodyPr>
          <a:lstStyle/>
          <a:p>
            <a:r>
              <a:rPr lang="en-US" altLang="zh-CN" sz="1400" b="1" dirty="0">
                <a:latin typeface="+mn-ea"/>
              </a:rPr>
              <a:t>PART FOUR </a:t>
            </a:r>
            <a:r>
              <a:rPr lang="zh-CN" altLang="en-US" sz="1400" b="1" dirty="0"/>
              <a:t>分析讨论</a:t>
            </a:r>
          </a:p>
        </p:txBody>
      </p:sp>
      <p:sp>
        <p:nvSpPr>
          <p:cNvPr id="44" name="椭圆 43">
            <a:extLst>
              <a:ext uri="{FF2B5EF4-FFF2-40B4-BE49-F238E27FC236}">
                <a16:creationId xmlns:a16="http://schemas.microsoft.com/office/drawing/2014/main" id="{CCAC8A94-7090-48CA-AFC7-728979ABF883}"/>
              </a:ext>
            </a:extLst>
          </p:cNvPr>
          <p:cNvSpPr/>
          <p:nvPr/>
        </p:nvSpPr>
        <p:spPr>
          <a:xfrm>
            <a:off x="1930163"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3022557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mn-ea"/>
              </a:rPr>
              <a:t>PART FIVE</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dirty="0">
                <a:latin typeface="+mj-lt"/>
                <a:ea typeface="微软雅黑" charset="0"/>
              </a:rPr>
              <a:t>主要结论</a:t>
            </a:r>
          </a:p>
        </p:txBody>
      </p:sp>
      <p:sp>
        <p:nvSpPr>
          <p:cNvPr id="4" name="矩形 3"/>
          <p:cNvSpPr/>
          <p:nvPr/>
        </p:nvSpPr>
        <p:spPr>
          <a:xfrm>
            <a:off x="4889817" y="4139690"/>
            <a:ext cx="2412366"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160484326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526572" cy="307777"/>
          </a:xfrm>
          <a:prstGeom prst="rect">
            <a:avLst/>
          </a:prstGeom>
        </p:spPr>
        <p:txBody>
          <a:bodyPr wrap="none">
            <a:spAutoFit/>
          </a:bodyPr>
          <a:lstStyle/>
          <a:p>
            <a:r>
              <a:rPr lang="en-US" altLang="zh-CN" sz="1400" b="1" dirty="0">
                <a:latin typeface="+mn-ea"/>
              </a:rPr>
              <a:t>PART ONE </a:t>
            </a:r>
            <a:r>
              <a:rPr lang="zh-CN" altLang="en-US" sz="1400" b="1" dirty="0"/>
              <a:t>引言</a:t>
            </a:r>
          </a:p>
        </p:txBody>
      </p:sp>
      <p:sp>
        <p:nvSpPr>
          <p:cNvPr id="3" name="椭圆 2"/>
          <p:cNvSpPr/>
          <p:nvPr/>
        </p:nvSpPr>
        <p:spPr>
          <a:xfrm>
            <a:off x="1495895"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mc:AlternateContent xmlns:mc="http://schemas.openxmlformats.org/markup-compatibility/2006" xmlns:a14="http://schemas.microsoft.com/office/drawing/2010/main">
        <mc:Choice Requires="a14">
          <p:sp>
            <p:nvSpPr>
              <p:cNvPr id="7" name="矩形 6"/>
              <p:cNvSpPr/>
              <p:nvPr/>
            </p:nvSpPr>
            <p:spPr>
              <a:xfrm>
                <a:off x="959621" y="2187015"/>
                <a:ext cx="6550312" cy="412421"/>
              </a:xfrm>
              <a:prstGeom prst="rect">
                <a:avLst/>
              </a:prstGeom>
            </p:spPr>
            <p:txBody>
              <a:bodyPr wrap="square">
                <a:spAutoFit/>
              </a:bodyPr>
              <a:lstStyle/>
              <a:p>
                <a:pPr>
                  <a:lnSpc>
                    <a:spcPct val="130000"/>
                  </a:lnSpc>
                </a:pPr>
                <a:r>
                  <a:rPr lang="zh-CN" altLang="zh-CN" sz="1600" dirty="0">
                    <a:solidFill>
                      <a:schemeClr val="tx1">
                        <a:lumMod val="65000"/>
                        <a:lumOff val="35000"/>
                      </a:schemeClr>
                    </a:solidFill>
                    <a:latin typeface="微软雅黑" charset="0"/>
                    <a:ea typeface="微软雅黑" charset="0"/>
                  </a:rPr>
                  <a:t>热导率</a:t>
                </a:r>
                <a14:m>
                  <m:oMath xmlns:m="http://schemas.openxmlformats.org/officeDocument/2006/math">
                    <m:r>
                      <a:rPr lang="en-US" altLang="zh-CN" sz="1600">
                        <a:solidFill>
                          <a:schemeClr val="tx1">
                            <a:lumMod val="65000"/>
                            <a:lumOff val="35000"/>
                          </a:schemeClr>
                        </a:solidFill>
                        <a:latin typeface="Cambria Math" panose="02040503050406030204" pitchFamily="18" charset="0"/>
                        <a:ea typeface="微软雅黑" charset="0"/>
                      </a:rPr>
                      <m:t>𝜅</m:t>
                    </m:r>
                  </m:oMath>
                </a14:m>
                <a:r>
                  <a:rPr lang="en-US" altLang="zh-CN" sz="1600" dirty="0">
                    <a:solidFill>
                      <a:schemeClr val="tx1">
                        <a:lumMod val="65000"/>
                        <a:lumOff val="35000"/>
                      </a:schemeClr>
                    </a:solidFill>
                    <a:latin typeface="微软雅黑" charset="0"/>
                    <a:ea typeface="微软雅黑" charset="0"/>
                  </a:rPr>
                  <a:t>——</a:t>
                </a:r>
                <a:r>
                  <a:rPr lang="zh-CN" altLang="zh-CN" sz="1600" dirty="0">
                    <a:solidFill>
                      <a:schemeClr val="tx1">
                        <a:lumMod val="65000"/>
                        <a:lumOff val="35000"/>
                      </a:schemeClr>
                    </a:solidFill>
                    <a:latin typeface="微软雅黑" charset="0"/>
                    <a:ea typeface="微软雅黑" charset="0"/>
                  </a:rPr>
                  <a:t>反映物理导热能力的重要物理量</a:t>
                </a:r>
                <a:endParaRPr lang="zh-CN" altLang="en-US" sz="1600" dirty="0">
                  <a:solidFill>
                    <a:schemeClr val="tx1">
                      <a:lumMod val="65000"/>
                      <a:lumOff val="35000"/>
                    </a:schemeClr>
                  </a:solidFill>
                  <a:latin typeface="微软雅黑" charset="0"/>
                  <a:ea typeface="微软雅黑"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959621" y="2187015"/>
                <a:ext cx="6550312" cy="412421"/>
              </a:xfrm>
              <a:prstGeom prst="rect">
                <a:avLst/>
              </a:prstGeom>
              <a:blipFill>
                <a:blip r:embed="rId3"/>
                <a:stretch>
                  <a:fillRect l="-465" b="-11940"/>
                </a:stretch>
              </a:blipFill>
            </p:spPr>
            <p:txBody>
              <a:bodyPr/>
              <a:lstStyle/>
              <a:p>
                <a:r>
                  <a:rPr lang="zh-CN" altLang="en-US">
                    <a:noFill/>
                  </a:rPr>
                  <a:t> </a:t>
                </a:r>
              </a:p>
            </p:txBody>
          </p:sp>
        </mc:Fallback>
      </mc:AlternateContent>
      <p:sp>
        <p:nvSpPr>
          <p:cNvPr id="9" name="矩形 8"/>
          <p:cNvSpPr/>
          <p:nvPr/>
        </p:nvSpPr>
        <p:spPr>
          <a:xfrm>
            <a:off x="959621" y="3468932"/>
            <a:ext cx="6550312" cy="381258"/>
          </a:xfrm>
          <a:prstGeom prst="rect">
            <a:avLst/>
          </a:prstGeom>
        </p:spPr>
        <p:txBody>
          <a:bodyPr wrap="square">
            <a:spAutoFit/>
          </a:bodyPr>
          <a:lstStyle/>
          <a:p>
            <a:pPr>
              <a:lnSpc>
                <a:spcPct val="130000"/>
              </a:lnSpc>
            </a:pPr>
            <a:r>
              <a:rPr lang="zh-CN" altLang="zh-CN" sz="1600" dirty="0">
                <a:solidFill>
                  <a:schemeClr val="tx1">
                    <a:lumMod val="65000"/>
                    <a:lumOff val="35000"/>
                  </a:schemeClr>
                </a:solidFill>
                <a:latin typeface="微软雅黑" charset="0"/>
                <a:ea typeface="微软雅黑" charset="0"/>
              </a:rPr>
              <a:t>理论计算</a:t>
            </a:r>
            <a:r>
              <a:rPr lang="en-US" altLang="zh-CN" sz="1600" dirty="0">
                <a:solidFill>
                  <a:schemeClr val="tx1">
                    <a:lumMod val="65000"/>
                    <a:lumOff val="35000"/>
                  </a:schemeClr>
                </a:solidFill>
                <a:latin typeface="微软雅黑" charset="0"/>
                <a:ea typeface="微软雅黑" charset="0"/>
              </a:rPr>
              <a:t>——</a:t>
            </a:r>
            <a:r>
              <a:rPr lang="zh-CN" altLang="zh-CN" sz="1600" dirty="0">
                <a:solidFill>
                  <a:schemeClr val="tx1">
                    <a:lumMod val="65000"/>
                    <a:lumOff val="35000"/>
                  </a:schemeClr>
                </a:solidFill>
                <a:latin typeface="微软雅黑" charset="0"/>
                <a:ea typeface="微软雅黑" charset="0"/>
              </a:rPr>
              <a:t>量子力学、统计力学的理论</a:t>
            </a:r>
          </a:p>
        </p:txBody>
      </p:sp>
      <p:sp>
        <p:nvSpPr>
          <p:cNvPr id="11" name="矩形 10">
            <a:extLst>
              <a:ext uri="{FF2B5EF4-FFF2-40B4-BE49-F238E27FC236}">
                <a16:creationId xmlns:a16="http://schemas.microsoft.com/office/drawing/2014/main" id="{87DEE337-4EFF-4177-9EC7-919DBC9F3507}"/>
              </a:ext>
            </a:extLst>
          </p:cNvPr>
          <p:cNvSpPr/>
          <p:nvPr/>
        </p:nvSpPr>
        <p:spPr>
          <a:xfrm>
            <a:off x="959621" y="2827973"/>
            <a:ext cx="6550312" cy="381258"/>
          </a:xfrm>
          <a:prstGeom prst="rect">
            <a:avLst/>
          </a:prstGeom>
        </p:spPr>
        <p:txBody>
          <a:bodyPr wrap="square">
            <a:spAutoFit/>
          </a:bodyPr>
          <a:lstStyle/>
          <a:p>
            <a:pPr>
              <a:lnSpc>
                <a:spcPct val="130000"/>
              </a:lnSpc>
            </a:pPr>
            <a:r>
              <a:rPr lang="zh-CN" altLang="zh-CN" sz="1600" dirty="0">
                <a:solidFill>
                  <a:schemeClr val="tx1">
                    <a:lumMod val="65000"/>
                    <a:lumOff val="35000"/>
                  </a:schemeClr>
                </a:solidFill>
                <a:latin typeface="微软雅黑" charset="0"/>
                <a:ea typeface="微软雅黑" charset="0"/>
              </a:rPr>
              <a:t>热导率</a:t>
            </a:r>
            <a:r>
              <a:rPr lang="en-US" altLang="zh-CN" sz="1600" dirty="0">
                <a:solidFill>
                  <a:schemeClr val="tx1">
                    <a:lumMod val="65000"/>
                    <a:lumOff val="35000"/>
                  </a:schemeClr>
                </a:solidFill>
                <a:latin typeface="微软雅黑" charset="0"/>
                <a:ea typeface="微软雅黑" charset="0"/>
              </a:rPr>
              <a:t>——</a:t>
            </a:r>
            <a:r>
              <a:rPr lang="zh-CN" altLang="zh-CN" sz="1600" dirty="0">
                <a:solidFill>
                  <a:schemeClr val="tx1">
                    <a:lumMod val="65000"/>
                    <a:lumOff val="35000"/>
                  </a:schemeClr>
                </a:solidFill>
                <a:latin typeface="微软雅黑" charset="0"/>
                <a:ea typeface="微软雅黑" charset="0"/>
              </a:rPr>
              <a:t>理论计算和实验测量两种方法</a:t>
            </a:r>
          </a:p>
        </p:txBody>
      </p:sp>
      <p:sp>
        <p:nvSpPr>
          <p:cNvPr id="12" name="矩形 11">
            <a:extLst>
              <a:ext uri="{FF2B5EF4-FFF2-40B4-BE49-F238E27FC236}">
                <a16:creationId xmlns:a16="http://schemas.microsoft.com/office/drawing/2014/main" id="{29D32823-CE06-423A-A064-75B71332436F}"/>
              </a:ext>
            </a:extLst>
          </p:cNvPr>
          <p:cNvSpPr/>
          <p:nvPr/>
        </p:nvSpPr>
        <p:spPr>
          <a:xfrm>
            <a:off x="959621" y="4040770"/>
            <a:ext cx="6550312" cy="381258"/>
          </a:xfrm>
          <a:prstGeom prst="rect">
            <a:avLst/>
          </a:prstGeom>
        </p:spPr>
        <p:txBody>
          <a:bodyPr wrap="square">
            <a:spAutoFit/>
          </a:bodyPr>
          <a:lstStyle/>
          <a:p>
            <a:pPr>
              <a:lnSpc>
                <a:spcPct val="130000"/>
              </a:lnSpc>
            </a:pPr>
            <a:r>
              <a:rPr lang="zh-CN" altLang="zh-CN" sz="1600" dirty="0">
                <a:solidFill>
                  <a:schemeClr val="tx1">
                    <a:lumMod val="65000"/>
                    <a:lumOff val="35000"/>
                  </a:schemeClr>
                </a:solidFill>
                <a:latin typeface="微软雅黑" charset="0"/>
                <a:ea typeface="微软雅黑" charset="0"/>
              </a:rPr>
              <a:t>分子动力学方法</a:t>
            </a:r>
            <a:r>
              <a:rPr lang="en-US" altLang="zh-CN" sz="1600" dirty="0">
                <a:solidFill>
                  <a:schemeClr val="tx1">
                    <a:lumMod val="65000"/>
                    <a:lumOff val="35000"/>
                  </a:schemeClr>
                </a:solidFill>
                <a:latin typeface="微软雅黑" charset="0"/>
                <a:ea typeface="微软雅黑" charset="0"/>
              </a:rPr>
              <a:t>——LAMMPS</a:t>
            </a:r>
            <a:r>
              <a:rPr lang="zh-CN" altLang="zh-CN" sz="1600" dirty="0">
                <a:solidFill>
                  <a:schemeClr val="tx1">
                    <a:lumMod val="65000"/>
                    <a:lumOff val="35000"/>
                  </a:schemeClr>
                </a:solidFill>
                <a:latin typeface="微软雅黑" charset="0"/>
                <a:ea typeface="微软雅黑" charset="0"/>
              </a:rPr>
              <a:t>软件模拟计算热导率</a:t>
            </a:r>
          </a:p>
        </p:txBody>
      </p:sp>
    </p:spTree>
    <p:extLst>
      <p:ext uri="{BB962C8B-B14F-4D97-AF65-F5344CB8AC3E}">
        <p14:creationId xmlns:p14="http://schemas.microsoft.com/office/powerpoint/2010/main" val="197668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76026" cy="307777"/>
          </a:xfrm>
          <a:prstGeom prst="rect">
            <a:avLst/>
          </a:prstGeom>
        </p:spPr>
        <p:txBody>
          <a:bodyPr wrap="none">
            <a:spAutoFit/>
          </a:bodyPr>
          <a:lstStyle/>
          <a:p>
            <a:r>
              <a:rPr lang="en-US" altLang="zh-CN" sz="1400" b="1" dirty="0">
                <a:latin typeface="+mn-ea"/>
              </a:rPr>
              <a:t>PART FIVE </a:t>
            </a:r>
            <a:r>
              <a:rPr lang="zh-CN" altLang="en-US" sz="1400" b="1" dirty="0"/>
              <a:t>主要结论</a:t>
            </a:r>
          </a:p>
        </p:txBody>
      </p:sp>
      <p:sp>
        <p:nvSpPr>
          <p:cNvPr id="3" name="椭圆 2"/>
          <p:cNvSpPr/>
          <p:nvPr/>
        </p:nvSpPr>
        <p:spPr>
          <a:xfrm>
            <a:off x="1800333" y="157740"/>
            <a:ext cx="130917" cy="11334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pic>
        <p:nvPicPr>
          <p:cNvPr id="5" name="图片 4"/>
          <p:cNvPicPr>
            <a:picLocks noChangeAspect="1"/>
          </p:cNvPicPr>
          <p:nvPr/>
        </p:nvPicPr>
        <p:blipFill rotWithShape="1">
          <a:blip r:embed="rId2"/>
          <a:srcRect l="54115" t="14479" r="4250" b="12370"/>
          <a:stretch/>
        </p:blipFill>
        <p:spPr>
          <a:xfrm>
            <a:off x="3848772" y="1363132"/>
            <a:ext cx="4587588" cy="4262632"/>
          </a:xfrm>
          <a:prstGeom prst="rect">
            <a:avLst/>
          </a:prstGeom>
        </p:spPr>
      </p:pic>
      <p:sp>
        <p:nvSpPr>
          <p:cNvPr id="6" name="菱形 5"/>
          <p:cNvSpPr/>
          <p:nvPr/>
        </p:nvSpPr>
        <p:spPr>
          <a:xfrm>
            <a:off x="4366156" y="1758630"/>
            <a:ext cx="3412840" cy="3471636"/>
          </a:xfrm>
          <a:prstGeom prst="diamond">
            <a:avLst/>
          </a:prstGeom>
          <a:gradFill flip="none" rotWithShape="1">
            <a:gsLst>
              <a:gs pos="0">
                <a:schemeClr val="accent3">
                  <a:lumMod val="5000"/>
                  <a:lumOff val="95000"/>
                  <a:alpha val="3000"/>
                </a:schemeClr>
              </a:gs>
              <a:gs pos="83000">
                <a:schemeClr val="accent3">
                  <a:lumMod val="45000"/>
                  <a:lumOff val="55000"/>
                  <a:alpha val="57000"/>
                </a:schemeClr>
              </a:gs>
              <a:gs pos="100000">
                <a:schemeClr val="accent3">
                  <a:lumMod val="30000"/>
                  <a:lumOff val="70000"/>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tx1">
                    <a:lumMod val="75000"/>
                    <a:lumOff val="25000"/>
                  </a:schemeClr>
                </a:solidFill>
              </a:rPr>
              <a:t>结论</a:t>
            </a:r>
          </a:p>
        </p:txBody>
      </p:sp>
      <p:grpSp>
        <p:nvGrpSpPr>
          <p:cNvPr id="7" name="组合 6"/>
          <p:cNvGrpSpPr/>
          <p:nvPr/>
        </p:nvGrpSpPr>
        <p:grpSpPr>
          <a:xfrm>
            <a:off x="1088594" y="1487746"/>
            <a:ext cx="2300757" cy="509896"/>
            <a:chOff x="888096" y="1000203"/>
            <a:chExt cx="4259825" cy="944066"/>
          </a:xfrm>
        </p:grpSpPr>
        <p:sp>
          <p:nvSpPr>
            <p:cNvPr id="8" name="矩形 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椭圆 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椭圆 1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3" name="矩形 12"/>
          <p:cNvSpPr/>
          <p:nvPr/>
        </p:nvSpPr>
        <p:spPr>
          <a:xfrm>
            <a:off x="1219500" y="1563122"/>
            <a:ext cx="2031325" cy="369332"/>
          </a:xfrm>
          <a:prstGeom prst="rect">
            <a:avLst/>
          </a:prstGeom>
        </p:spPr>
        <p:txBody>
          <a:bodyPr wrap="square">
            <a:spAutoFit/>
          </a:bodyPr>
          <a:lstStyle/>
          <a:p>
            <a:pPr algn="ctr"/>
            <a:r>
              <a:rPr lang="en-US" altLang="zh-CN" dirty="0"/>
              <a:t>1</a:t>
            </a:r>
            <a:endParaRPr lang="zh-CN" altLang="en-US" dirty="0"/>
          </a:p>
        </p:txBody>
      </p:sp>
      <mc:AlternateContent xmlns:mc="http://schemas.openxmlformats.org/markup-compatibility/2006" xmlns:a14="http://schemas.microsoft.com/office/drawing/2010/main">
        <mc:Choice Requires="a14">
          <p:sp>
            <p:nvSpPr>
              <p:cNvPr id="14" name="矩形 13"/>
              <p:cNvSpPr/>
              <p:nvPr/>
            </p:nvSpPr>
            <p:spPr>
              <a:xfrm>
                <a:off x="1017675" y="2039830"/>
                <a:ext cx="3336608" cy="1388713"/>
              </a:xfrm>
              <a:prstGeom prst="rect">
                <a:avLst/>
              </a:prstGeom>
            </p:spPr>
            <p:txBody>
              <a:bodyPr wrap="square">
                <a:spAutoFit/>
              </a:bodyPr>
              <a:lstStyle/>
              <a:p>
                <a:pPr>
                  <a:lnSpc>
                    <a:spcPct val="130000"/>
                  </a:lnSpc>
                </a:pPr>
                <a:r>
                  <a:rPr lang="zh-CN" altLang="zh-CN" sz="1600" kern="100" dirty="0">
                    <a:latin typeface="+mn-ea"/>
                    <a:cs typeface="Times New Roman" panose="02020603050405020304" pitchFamily="18" charset="0"/>
                  </a:rPr>
                  <a:t>利用</a:t>
                </a:r>
                <a:r>
                  <a:rPr lang="en-US" altLang="zh-CN" sz="1600" kern="100" dirty="0">
                    <a:latin typeface="+mn-ea"/>
                    <a:cs typeface="Times New Roman" panose="02020603050405020304" pitchFamily="18" charset="0"/>
                  </a:rPr>
                  <a:t>LAMMPS</a:t>
                </a:r>
                <a:r>
                  <a:rPr lang="zh-CN" altLang="zh-CN" sz="1600" kern="100" dirty="0">
                    <a:latin typeface="+mn-ea"/>
                    <a:cs typeface="Times New Roman" panose="02020603050405020304" pitchFamily="18" charset="0"/>
                  </a:rPr>
                  <a:t>软件模拟了温度为</a:t>
                </a:r>
                <a14:m>
                  <m:oMath xmlns:m="http://schemas.openxmlformats.org/officeDocument/2006/math">
                    <m:r>
                      <a:rPr lang="en-US" altLang="zh-CN" sz="1600" kern="100">
                        <a:latin typeface="Cambria Math" panose="02040503050406030204" pitchFamily="18" charset="0"/>
                        <a:cs typeface="Times New Roman" panose="02020603050405020304" pitchFamily="18" charset="0"/>
                      </a:rPr>
                      <m:t>85.06</m:t>
                    </m:r>
                    <m:r>
                      <m:rPr>
                        <m:sty m:val="p"/>
                      </m:rPr>
                      <a:rPr lang="en-US" altLang="zh-CN" sz="1600" kern="100">
                        <a:latin typeface="Cambria Math" panose="02040503050406030204" pitchFamily="18" charset="0"/>
                        <a:cs typeface="Times New Roman" panose="02020603050405020304" pitchFamily="18" charset="0"/>
                      </a:rPr>
                      <m:t>K</m:t>
                    </m:r>
                  </m:oMath>
                </a14:m>
                <a:r>
                  <a:rPr lang="zh-CN" altLang="zh-CN" sz="1600" kern="100" dirty="0">
                    <a:latin typeface="+mn-ea"/>
                    <a:cs typeface="Times New Roman" panose="02020603050405020304" pitchFamily="18" charset="0"/>
                  </a:rPr>
                  <a:t>，晶格常数为</a:t>
                </a:r>
                <a14:m>
                  <m:oMath xmlns:m="http://schemas.openxmlformats.org/officeDocument/2006/math">
                    <m:r>
                      <a:rPr lang="en-US" altLang="zh-CN" sz="1600" i="1" kern="100">
                        <a:latin typeface="Cambria Math" panose="02040503050406030204" pitchFamily="18" charset="0"/>
                        <a:cs typeface="Times New Roman" panose="02020603050405020304" pitchFamily="18" charset="0"/>
                      </a:rPr>
                      <m:t>5.71Å</m:t>
                    </m:r>
                  </m:oMath>
                </a14:m>
                <a:r>
                  <a:rPr lang="zh-CN" altLang="zh-CN" sz="1600" kern="100" dirty="0">
                    <a:latin typeface="+mn-ea"/>
                    <a:cs typeface="Times New Roman" panose="02020603050405020304" pitchFamily="18" charset="0"/>
                  </a:rPr>
                  <a:t>条件下</a:t>
                </a:r>
                <a:r>
                  <a:rPr lang="zh-CN" altLang="en-US" sz="1600" kern="100" dirty="0">
                    <a:latin typeface="+mn-ea"/>
                    <a:cs typeface="Times New Roman" panose="02020603050405020304" pitchFamily="18" charset="0"/>
                  </a:rPr>
                  <a:t>，</a:t>
                </a:r>
                <a:r>
                  <a:rPr lang="zh-CN" altLang="zh-CN" sz="1600" kern="100" dirty="0">
                    <a:latin typeface="+mn-ea"/>
                    <a:cs typeface="Times New Roman" panose="02020603050405020304" pitchFamily="18" charset="0"/>
                  </a:rPr>
                  <a:t>用</a:t>
                </a:r>
                <a:r>
                  <a:rPr lang="en-US" altLang="zh-CN" sz="1600" kern="100" dirty="0">
                    <a:latin typeface="+mn-ea"/>
                    <a:cs typeface="Times New Roman" panose="02020603050405020304" pitchFamily="18" charset="0"/>
                  </a:rPr>
                  <a:t>Thermostat</a:t>
                </a:r>
                <a:r>
                  <a:rPr lang="zh-CN" altLang="zh-CN" sz="1600" kern="100" dirty="0">
                    <a:latin typeface="+mn-ea"/>
                    <a:cs typeface="Times New Roman" panose="02020603050405020304" pitchFamily="18" charset="0"/>
                  </a:rPr>
                  <a:t>方法</a:t>
                </a:r>
                <a:r>
                  <a:rPr lang="zh-CN" altLang="en-US" sz="1600" kern="100" dirty="0">
                    <a:latin typeface="+mn-ea"/>
                    <a:cs typeface="Times New Roman" panose="02020603050405020304" pitchFamily="18" charset="0"/>
                  </a:rPr>
                  <a:t>计算的氩热导率</a:t>
                </a:r>
                <a:r>
                  <a:rPr lang="zh-CN" altLang="zh-CN" sz="1600" kern="100" dirty="0">
                    <a:latin typeface="+mn-ea"/>
                    <a:cs typeface="Times New Roman" panose="02020603050405020304" pitchFamily="18" charset="0"/>
                  </a:rPr>
                  <a:t>为</a:t>
                </a:r>
                <a14:m>
                  <m:oMath xmlns:m="http://schemas.openxmlformats.org/officeDocument/2006/math">
                    <m:r>
                      <a:rPr lang="en-US" altLang="zh-CN" sz="1600" i="1" kern="100">
                        <a:latin typeface="Cambria Math" panose="02040503050406030204" pitchFamily="18" charset="0"/>
                        <a:cs typeface="Times New Roman" panose="02020603050405020304" pitchFamily="18" charset="0"/>
                      </a:rPr>
                      <m:t>𝜅</m:t>
                    </m:r>
                    <m:r>
                      <a:rPr lang="en-US" altLang="zh-CN" sz="1600" i="1" kern="100">
                        <a:latin typeface="Cambria Math" panose="02040503050406030204" pitchFamily="18" charset="0"/>
                        <a:cs typeface="Times New Roman" panose="02020603050405020304" pitchFamily="18" charset="0"/>
                      </a:rPr>
                      <m:t>=(0.160±0.013)</m:t>
                    </m:r>
                    <m:r>
                      <m:rPr>
                        <m:sty m:val="p"/>
                      </m:rPr>
                      <a:rPr lang="en-US" altLang="zh-CN" sz="1600" kern="100">
                        <a:latin typeface="Cambria Math" panose="02040503050406030204" pitchFamily="18" charset="0"/>
                        <a:cs typeface="Times New Roman" panose="02020603050405020304" pitchFamily="18" charset="0"/>
                      </a:rPr>
                      <m:t>W</m:t>
                    </m:r>
                    <m:r>
                      <a:rPr lang="en-US" altLang="zh-CN" sz="1600" kern="100">
                        <a:latin typeface="Cambria Math" panose="02040503050406030204" pitchFamily="18" charset="0"/>
                        <a:cs typeface="Times New Roman" panose="02020603050405020304" pitchFamily="18" charset="0"/>
                      </a:rPr>
                      <m:t>/(</m:t>
                    </m:r>
                    <m:r>
                      <m:rPr>
                        <m:sty m:val="p"/>
                      </m:rPr>
                      <a:rPr lang="en-US" altLang="zh-CN" sz="1600" kern="100">
                        <a:latin typeface="Cambria Math" panose="02040503050406030204" pitchFamily="18" charset="0"/>
                        <a:cs typeface="Times New Roman" panose="02020603050405020304" pitchFamily="18" charset="0"/>
                      </a:rPr>
                      <m:t>m</m:t>
                    </m:r>
                    <m:r>
                      <a:rPr lang="en-US" altLang="zh-CN" sz="1600" kern="100">
                        <a:latin typeface="Cambria Math" panose="02040503050406030204" pitchFamily="18" charset="0"/>
                        <a:cs typeface="Times New Roman" panose="02020603050405020304" pitchFamily="18" charset="0"/>
                      </a:rPr>
                      <m:t>∙</m:t>
                    </m:r>
                    <m:r>
                      <m:rPr>
                        <m:sty m:val="p"/>
                      </m:rPr>
                      <a:rPr lang="en-US" altLang="zh-CN" sz="1600" kern="100">
                        <a:latin typeface="Cambria Math" panose="02040503050406030204" pitchFamily="18" charset="0"/>
                        <a:cs typeface="Times New Roman" panose="02020603050405020304" pitchFamily="18" charset="0"/>
                      </a:rPr>
                      <m:t>K</m:t>
                    </m:r>
                    <m:r>
                      <a:rPr lang="en-US" altLang="zh-CN" sz="1600" kern="100">
                        <a:latin typeface="Cambria Math" panose="02040503050406030204" pitchFamily="18" charset="0"/>
                        <a:cs typeface="Times New Roman" panose="02020603050405020304" pitchFamily="18" charset="0"/>
                      </a:rPr>
                      <m:t>)</m:t>
                    </m:r>
                  </m:oMath>
                </a14:m>
                <a:endParaRPr lang="en-US" altLang="zh-CN" sz="1600" kern="100" dirty="0">
                  <a:latin typeface="+mn-ea"/>
                  <a:cs typeface="Times New Roman" panose="02020603050405020304" pitchFamily="18" charset="0"/>
                </a:endParaRPr>
              </a:p>
            </p:txBody>
          </p:sp>
        </mc:Choice>
        <mc:Fallback xmlns="">
          <p:sp>
            <p:nvSpPr>
              <p:cNvPr id="14" name="矩形 13"/>
              <p:cNvSpPr>
                <a:spLocks noRot="1" noChangeAspect="1" noMove="1" noResize="1" noEditPoints="1" noAdjustHandles="1" noChangeArrowheads="1" noChangeShapeType="1" noTextEdit="1"/>
              </p:cNvSpPr>
              <p:nvPr/>
            </p:nvSpPr>
            <p:spPr>
              <a:xfrm>
                <a:off x="1017675" y="2039830"/>
                <a:ext cx="3336608" cy="1388713"/>
              </a:xfrm>
              <a:prstGeom prst="rect">
                <a:avLst/>
              </a:prstGeom>
              <a:blipFill>
                <a:blip r:embed="rId3"/>
                <a:stretch>
                  <a:fillRect l="-1097" r="-7130" b="-3084"/>
                </a:stretch>
              </a:blipFill>
            </p:spPr>
            <p:txBody>
              <a:bodyPr/>
              <a:lstStyle/>
              <a:p>
                <a:r>
                  <a:rPr lang="zh-CN" altLang="en-US">
                    <a:noFill/>
                  </a:rPr>
                  <a:t> </a:t>
                </a:r>
              </a:p>
            </p:txBody>
          </p:sp>
        </mc:Fallback>
      </mc:AlternateContent>
      <p:grpSp>
        <p:nvGrpSpPr>
          <p:cNvPr id="15" name="组合 14"/>
          <p:cNvGrpSpPr/>
          <p:nvPr/>
        </p:nvGrpSpPr>
        <p:grpSpPr>
          <a:xfrm>
            <a:off x="1088594" y="3837270"/>
            <a:ext cx="2300757" cy="509896"/>
            <a:chOff x="888096" y="1000203"/>
            <a:chExt cx="4259825" cy="944066"/>
          </a:xfrm>
        </p:grpSpPr>
        <p:sp>
          <p:nvSpPr>
            <p:cNvPr id="16" name="矩形 15"/>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椭圆 17"/>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椭圆 18"/>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椭圆 19"/>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1" name="矩形 20"/>
          <p:cNvSpPr/>
          <p:nvPr/>
        </p:nvSpPr>
        <p:spPr>
          <a:xfrm>
            <a:off x="1219501" y="3912646"/>
            <a:ext cx="2031324" cy="369332"/>
          </a:xfrm>
          <a:prstGeom prst="rect">
            <a:avLst/>
          </a:prstGeom>
        </p:spPr>
        <p:txBody>
          <a:bodyPr wrap="square">
            <a:spAutoFit/>
          </a:bodyPr>
          <a:lstStyle/>
          <a:p>
            <a:pPr algn="ctr"/>
            <a:r>
              <a:rPr lang="en-US" altLang="zh-CN" dirty="0"/>
              <a:t>3</a:t>
            </a:r>
            <a:endParaRPr lang="zh-CN" altLang="en-US" dirty="0"/>
          </a:p>
        </p:txBody>
      </p:sp>
      <mc:AlternateContent xmlns:mc="http://schemas.openxmlformats.org/markup-compatibility/2006" xmlns:a14="http://schemas.microsoft.com/office/drawing/2010/main">
        <mc:Choice Requires="a14">
          <p:sp>
            <p:nvSpPr>
              <p:cNvPr id="22" name="矩形 21"/>
              <p:cNvSpPr/>
              <p:nvPr/>
            </p:nvSpPr>
            <p:spPr>
              <a:xfrm>
                <a:off x="1017675" y="4389354"/>
                <a:ext cx="3336608" cy="1388713"/>
              </a:xfrm>
              <a:prstGeom prst="rect">
                <a:avLst/>
              </a:prstGeom>
            </p:spPr>
            <p:txBody>
              <a:bodyPr wrap="square">
                <a:spAutoFit/>
              </a:bodyPr>
              <a:lstStyle/>
              <a:p>
                <a:pPr>
                  <a:lnSpc>
                    <a:spcPct val="130000"/>
                  </a:lnSpc>
                </a:pPr>
                <a:r>
                  <a:rPr lang="zh-CN" altLang="zh-CN" sz="1600" kern="100" dirty="0">
                    <a:latin typeface="+mn-ea"/>
                    <a:cs typeface="Times New Roman" panose="02020603050405020304" pitchFamily="18" charset="0"/>
                  </a:rPr>
                  <a:t>利用</a:t>
                </a:r>
                <a:r>
                  <a:rPr lang="en-US" altLang="zh-CN" sz="1600" kern="100" dirty="0">
                    <a:latin typeface="+mn-ea"/>
                    <a:cs typeface="Times New Roman" panose="02020603050405020304" pitchFamily="18" charset="0"/>
                  </a:rPr>
                  <a:t>LAMMPS</a:t>
                </a:r>
                <a:r>
                  <a:rPr lang="zh-CN" altLang="zh-CN" sz="1600" kern="100" dirty="0">
                    <a:latin typeface="+mn-ea"/>
                    <a:cs typeface="Times New Roman" panose="02020603050405020304" pitchFamily="18" charset="0"/>
                  </a:rPr>
                  <a:t>软件模拟了温度为</a:t>
                </a:r>
                <a14:m>
                  <m:oMath xmlns:m="http://schemas.openxmlformats.org/officeDocument/2006/math">
                    <m:r>
                      <a:rPr lang="en-US" altLang="zh-CN" sz="1600" kern="100">
                        <a:latin typeface="Cambria Math" panose="02040503050406030204" pitchFamily="18" charset="0"/>
                        <a:cs typeface="Times New Roman" panose="02020603050405020304" pitchFamily="18" charset="0"/>
                      </a:rPr>
                      <m:t>85.06</m:t>
                    </m:r>
                    <m:r>
                      <m:rPr>
                        <m:sty m:val="p"/>
                      </m:rPr>
                      <a:rPr lang="en-US" altLang="zh-CN" sz="1600" kern="100">
                        <a:latin typeface="Cambria Math" panose="02040503050406030204" pitchFamily="18" charset="0"/>
                        <a:cs typeface="Times New Roman" panose="02020603050405020304" pitchFamily="18" charset="0"/>
                      </a:rPr>
                      <m:t>K</m:t>
                    </m:r>
                  </m:oMath>
                </a14:m>
                <a:r>
                  <a:rPr lang="zh-CN" altLang="zh-CN" sz="1600" kern="100" dirty="0">
                    <a:latin typeface="+mn-ea"/>
                    <a:cs typeface="Times New Roman" panose="02020603050405020304" pitchFamily="18" charset="0"/>
                  </a:rPr>
                  <a:t>，晶格常数为</a:t>
                </a:r>
                <a14:m>
                  <m:oMath xmlns:m="http://schemas.openxmlformats.org/officeDocument/2006/math">
                    <m:r>
                      <a:rPr lang="en-US" altLang="zh-CN" sz="1600" i="1" kern="100">
                        <a:latin typeface="Cambria Math" panose="02040503050406030204" pitchFamily="18" charset="0"/>
                        <a:cs typeface="Times New Roman" panose="02020603050405020304" pitchFamily="18" charset="0"/>
                      </a:rPr>
                      <m:t>5.71Å</m:t>
                    </m:r>
                  </m:oMath>
                </a14:m>
                <a:r>
                  <a:rPr lang="zh-CN" altLang="zh-CN" sz="1600" kern="100" dirty="0">
                    <a:latin typeface="+mn-ea"/>
                    <a:cs typeface="Times New Roman" panose="02020603050405020304" pitchFamily="18" charset="0"/>
                  </a:rPr>
                  <a:t>条件下</a:t>
                </a:r>
                <a:r>
                  <a:rPr lang="zh-CN" altLang="en-US" sz="1600" kern="100" dirty="0">
                    <a:latin typeface="+mn-ea"/>
                    <a:cs typeface="Times New Roman" panose="02020603050405020304" pitchFamily="18" charset="0"/>
                  </a:rPr>
                  <a:t>，</a:t>
                </a:r>
                <a:r>
                  <a:rPr lang="zh-CN" altLang="zh-CN" sz="1600" kern="100" dirty="0">
                    <a:latin typeface="+mn-ea"/>
                    <a:cs typeface="Times New Roman" panose="02020603050405020304" pitchFamily="18" charset="0"/>
                  </a:rPr>
                  <a:t>用</a:t>
                </a:r>
                <a:r>
                  <a:rPr lang="en-US" altLang="zh-CN" sz="1600" kern="100" dirty="0">
                    <a:latin typeface="+mn-ea"/>
                    <a:cs typeface="Times New Roman" panose="02020603050405020304" pitchFamily="18" charset="0"/>
                  </a:rPr>
                  <a:t>Green Kubo</a:t>
                </a:r>
                <a:r>
                  <a:rPr lang="zh-CN" altLang="zh-CN" sz="1600" kern="100" dirty="0">
                    <a:latin typeface="+mn-ea"/>
                    <a:cs typeface="Times New Roman" panose="02020603050405020304" pitchFamily="18" charset="0"/>
                  </a:rPr>
                  <a:t>方法</a:t>
                </a:r>
                <a:r>
                  <a:rPr lang="zh-CN" altLang="en-US" sz="1600" kern="100" dirty="0">
                    <a:latin typeface="+mn-ea"/>
                    <a:cs typeface="Times New Roman" panose="02020603050405020304" pitchFamily="18" charset="0"/>
                  </a:rPr>
                  <a:t>计算的氩热导率</a:t>
                </a:r>
                <a:r>
                  <a:rPr lang="zh-CN" altLang="zh-CN" sz="1600" kern="100" dirty="0">
                    <a:latin typeface="+mn-ea"/>
                    <a:cs typeface="Times New Roman" panose="02020603050405020304" pitchFamily="18" charset="0"/>
                  </a:rPr>
                  <a:t>为</a:t>
                </a:r>
                <a14:m>
                  <m:oMath xmlns:m="http://schemas.openxmlformats.org/officeDocument/2006/math">
                    <m:r>
                      <a:rPr lang="en-US" altLang="zh-CN" sz="1600" i="1" kern="100">
                        <a:latin typeface="Cambria Math" panose="02040503050406030204" pitchFamily="18" charset="0"/>
                        <a:cs typeface="Times New Roman" panose="02020603050405020304" pitchFamily="18" charset="0"/>
                      </a:rPr>
                      <m:t>𝜅</m:t>
                    </m:r>
                    <m:r>
                      <a:rPr lang="en-US" altLang="zh-CN" sz="1600" i="1" kern="100">
                        <a:latin typeface="Cambria Math" panose="02040503050406030204" pitchFamily="18" charset="0"/>
                        <a:cs typeface="Times New Roman" panose="02020603050405020304" pitchFamily="18" charset="0"/>
                      </a:rPr>
                      <m:t>=(0.105±0.008)</m:t>
                    </m:r>
                    <m:r>
                      <m:rPr>
                        <m:sty m:val="p"/>
                      </m:rPr>
                      <a:rPr lang="en-US" altLang="zh-CN" sz="1600" kern="100">
                        <a:latin typeface="Cambria Math" panose="02040503050406030204" pitchFamily="18" charset="0"/>
                        <a:cs typeface="Times New Roman" panose="02020603050405020304" pitchFamily="18" charset="0"/>
                      </a:rPr>
                      <m:t>W</m:t>
                    </m:r>
                    <m:r>
                      <a:rPr lang="en-US" altLang="zh-CN" sz="1600" kern="100">
                        <a:latin typeface="Cambria Math" panose="02040503050406030204" pitchFamily="18" charset="0"/>
                        <a:cs typeface="Times New Roman" panose="02020603050405020304" pitchFamily="18" charset="0"/>
                      </a:rPr>
                      <m:t>/(</m:t>
                    </m:r>
                    <m:r>
                      <m:rPr>
                        <m:sty m:val="p"/>
                      </m:rPr>
                      <a:rPr lang="en-US" altLang="zh-CN" sz="1600" kern="100">
                        <a:latin typeface="Cambria Math" panose="02040503050406030204" pitchFamily="18" charset="0"/>
                        <a:cs typeface="Times New Roman" panose="02020603050405020304" pitchFamily="18" charset="0"/>
                      </a:rPr>
                      <m:t>m</m:t>
                    </m:r>
                    <m:r>
                      <a:rPr lang="en-US" altLang="zh-CN" sz="1600" kern="100">
                        <a:latin typeface="Cambria Math" panose="02040503050406030204" pitchFamily="18" charset="0"/>
                        <a:cs typeface="Times New Roman" panose="02020603050405020304" pitchFamily="18" charset="0"/>
                      </a:rPr>
                      <m:t>∙</m:t>
                    </m:r>
                    <m:r>
                      <m:rPr>
                        <m:sty m:val="p"/>
                      </m:rPr>
                      <a:rPr lang="en-US" altLang="zh-CN" sz="1600" kern="100">
                        <a:latin typeface="Cambria Math" panose="02040503050406030204" pitchFamily="18" charset="0"/>
                        <a:cs typeface="Times New Roman" panose="02020603050405020304" pitchFamily="18" charset="0"/>
                      </a:rPr>
                      <m:t>K</m:t>
                    </m:r>
                    <m:r>
                      <a:rPr lang="en-US" altLang="zh-CN" sz="1600" kern="100">
                        <a:latin typeface="Cambria Math" panose="02040503050406030204" pitchFamily="18" charset="0"/>
                        <a:cs typeface="Times New Roman" panose="02020603050405020304" pitchFamily="18" charset="0"/>
                      </a:rPr>
                      <m:t>)</m:t>
                    </m:r>
                  </m:oMath>
                </a14:m>
                <a:endParaRPr lang="en-US" altLang="zh-CN" sz="1600" kern="100" dirty="0">
                  <a:latin typeface="+mn-ea"/>
                  <a:cs typeface="Times New Roman" panose="02020603050405020304" pitchFamily="18" charset="0"/>
                </a:endParaRPr>
              </a:p>
            </p:txBody>
          </p:sp>
        </mc:Choice>
        <mc:Fallback xmlns="">
          <p:sp>
            <p:nvSpPr>
              <p:cNvPr id="22" name="矩形 21"/>
              <p:cNvSpPr>
                <a:spLocks noRot="1" noChangeAspect="1" noMove="1" noResize="1" noEditPoints="1" noAdjustHandles="1" noChangeArrowheads="1" noChangeShapeType="1" noTextEdit="1"/>
              </p:cNvSpPr>
              <p:nvPr/>
            </p:nvSpPr>
            <p:spPr>
              <a:xfrm>
                <a:off x="1017675" y="4389354"/>
                <a:ext cx="3336608" cy="1388713"/>
              </a:xfrm>
              <a:prstGeom prst="rect">
                <a:avLst/>
              </a:prstGeom>
              <a:blipFill>
                <a:blip r:embed="rId4"/>
                <a:stretch>
                  <a:fillRect l="-1097" r="-7130" b="-2632"/>
                </a:stretch>
              </a:blipFill>
            </p:spPr>
            <p:txBody>
              <a:bodyPr/>
              <a:lstStyle/>
              <a:p>
                <a:r>
                  <a:rPr lang="zh-CN" altLang="en-US">
                    <a:noFill/>
                  </a:rPr>
                  <a:t> </a:t>
                </a:r>
              </a:p>
            </p:txBody>
          </p:sp>
        </mc:Fallback>
      </mc:AlternateContent>
      <p:grpSp>
        <p:nvGrpSpPr>
          <p:cNvPr id="23" name="组合 22"/>
          <p:cNvGrpSpPr/>
          <p:nvPr/>
        </p:nvGrpSpPr>
        <p:grpSpPr>
          <a:xfrm>
            <a:off x="9036927" y="1487746"/>
            <a:ext cx="2300757" cy="509896"/>
            <a:chOff x="888096" y="1000203"/>
            <a:chExt cx="4259825" cy="944066"/>
          </a:xfrm>
        </p:grpSpPr>
        <p:sp>
          <p:nvSpPr>
            <p:cNvPr id="24" name="矩形 23"/>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椭圆 24"/>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6" name="椭圆 25"/>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椭圆 26"/>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8" name="椭圆 27"/>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9" name="矩形 28"/>
          <p:cNvSpPr/>
          <p:nvPr/>
        </p:nvSpPr>
        <p:spPr>
          <a:xfrm>
            <a:off x="10028646" y="1563122"/>
            <a:ext cx="309700" cy="369332"/>
          </a:xfrm>
          <a:prstGeom prst="rect">
            <a:avLst/>
          </a:prstGeom>
        </p:spPr>
        <p:txBody>
          <a:bodyPr wrap="none">
            <a:spAutoFit/>
          </a:bodyPr>
          <a:lstStyle/>
          <a:p>
            <a:pPr algn="ctr"/>
            <a:r>
              <a:rPr lang="en-US" altLang="zh-CN" dirty="0"/>
              <a:t>2</a:t>
            </a:r>
            <a:endParaRPr lang="zh-CN" altLang="en-US" dirty="0"/>
          </a:p>
        </p:txBody>
      </p:sp>
      <mc:AlternateContent xmlns:mc="http://schemas.openxmlformats.org/markup-compatibility/2006" xmlns:a14="http://schemas.microsoft.com/office/drawing/2010/main">
        <mc:Choice Requires="a14">
          <p:sp>
            <p:nvSpPr>
              <p:cNvPr id="30" name="矩形 29"/>
              <p:cNvSpPr/>
              <p:nvPr/>
            </p:nvSpPr>
            <p:spPr>
              <a:xfrm>
                <a:off x="8044591" y="2039830"/>
                <a:ext cx="3412840" cy="1388713"/>
              </a:xfrm>
              <a:prstGeom prst="rect">
                <a:avLst/>
              </a:prstGeom>
            </p:spPr>
            <p:txBody>
              <a:bodyPr wrap="square">
                <a:spAutoFit/>
              </a:bodyPr>
              <a:lstStyle/>
              <a:p>
                <a:pPr algn="r">
                  <a:lnSpc>
                    <a:spcPct val="130000"/>
                  </a:lnSpc>
                </a:pPr>
                <a:r>
                  <a:rPr lang="zh-CN" altLang="zh-CN" sz="1600" kern="100" dirty="0">
                    <a:latin typeface="+mn-ea"/>
                    <a:cs typeface="Times New Roman" panose="02020603050405020304" pitchFamily="18" charset="0"/>
                  </a:rPr>
                  <a:t>利用</a:t>
                </a:r>
                <a:r>
                  <a:rPr lang="en-US" altLang="zh-CN" sz="1600" kern="100" dirty="0">
                    <a:latin typeface="+mn-ea"/>
                    <a:cs typeface="Times New Roman" panose="02020603050405020304" pitchFamily="18" charset="0"/>
                  </a:rPr>
                  <a:t>LAMMPS</a:t>
                </a:r>
                <a:r>
                  <a:rPr lang="zh-CN" altLang="zh-CN" sz="1600" kern="100" dirty="0">
                    <a:latin typeface="+mn-ea"/>
                    <a:cs typeface="Times New Roman" panose="02020603050405020304" pitchFamily="18" charset="0"/>
                  </a:rPr>
                  <a:t>软件模拟了温度为</a:t>
                </a:r>
                <a14:m>
                  <m:oMath xmlns:m="http://schemas.openxmlformats.org/officeDocument/2006/math">
                    <m:r>
                      <a:rPr lang="en-US" altLang="zh-CN" sz="1600" kern="100">
                        <a:latin typeface="Cambria Math" panose="02040503050406030204" pitchFamily="18" charset="0"/>
                        <a:cs typeface="Times New Roman" panose="02020603050405020304" pitchFamily="18" charset="0"/>
                      </a:rPr>
                      <m:t>85.06</m:t>
                    </m:r>
                    <m:r>
                      <m:rPr>
                        <m:sty m:val="p"/>
                      </m:rPr>
                      <a:rPr lang="en-US" altLang="zh-CN" sz="1600" kern="100">
                        <a:latin typeface="Cambria Math" panose="02040503050406030204" pitchFamily="18" charset="0"/>
                        <a:cs typeface="Times New Roman" panose="02020603050405020304" pitchFamily="18" charset="0"/>
                      </a:rPr>
                      <m:t>K</m:t>
                    </m:r>
                  </m:oMath>
                </a14:m>
                <a:r>
                  <a:rPr lang="zh-CN" altLang="zh-CN" sz="1600" kern="100" dirty="0">
                    <a:latin typeface="+mn-ea"/>
                    <a:cs typeface="Times New Roman" panose="02020603050405020304" pitchFamily="18" charset="0"/>
                  </a:rPr>
                  <a:t>，晶格常数为</a:t>
                </a:r>
                <a14:m>
                  <m:oMath xmlns:m="http://schemas.openxmlformats.org/officeDocument/2006/math">
                    <m:r>
                      <a:rPr lang="en-US" altLang="zh-CN" sz="1600" i="1" kern="100">
                        <a:latin typeface="Cambria Math" panose="02040503050406030204" pitchFamily="18" charset="0"/>
                        <a:cs typeface="Times New Roman" panose="02020603050405020304" pitchFamily="18" charset="0"/>
                      </a:rPr>
                      <m:t>5.71Å</m:t>
                    </m:r>
                  </m:oMath>
                </a14:m>
                <a:r>
                  <a:rPr lang="zh-CN" altLang="zh-CN" sz="1600" kern="100" dirty="0">
                    <a:latin typeface="+mn-ea"/>
                    <a:cs typeface="Times New Roman" panose="02020603050405020304" pitchFamily="18" charset="0"/>
                  </a:rPr>
                  <a:t>条件下</a:t>
                </a:r>
                <a:r>
                  <a:rPr lang="zh-CN" altLang="en-US" sz="1600" kern="100" dirty="0">
                    <a:latin typeface="+mn-ea"/>
                    <a:cs typeface="Times New Roman" panose="02020603050405020304" pitchFamily="18" charset="0"/>
                  </a:rPr>
                  <a:t>，</a:t>
                </a:r>
                <a:r>
                  <a:rPr lang="zh-CN" altLang="zh-CN" sz="1600" kern="100" dirty="0">
                    <a:latin typeface="+mn-ea"/>
                    <a:cs typeface="Times New Roman" panose="02020603050405020304" pitchFamily="18" charset="0"/>
                  </a:rPr>
                  <a:t>用</a:t>
                </a:r>
                <a:r>
                  <a:rPr lang="en-US" altLang="zh-CN" sz="1600" kern="100" dirty="0">
                    <a:latin typeface="+mn-ea"/>
                    <a:cs typeface="Times New Roman" panose="02020603050405020304" pitchFamily="18" charset="0"/>
                  </a:rPr>
                  <a:t>Muller </a:t>
                </a:r>
                <a:r>
                  <a:rPr lang="en-US" altLang="zh-CN" sz="1600" kern="100" dirty="0" err="1">
                    <a:latin typeface="+mn-ea"/>
                    <a:cs typeface="Times New Roman" panose="02020603050405020304" pitchFamily="18" charset="0"/>
                  </a:rPr>
                  <a:t>Plathe</a:t>
                </a:r>
                <a:r>
                  <a:rPr lang="zh-CN" altLang="zh-CN" sz="1600" kern="100" dirty="0">
                    <a:latin typeface="+mn-ea"/>
                    <a:cs typeface="Times New Roman" panose="02020603050405020304" pitchFamily="18" charset="0"/>
                  </a:rPr>
                  <a:t>方法</a:t>
                </a:r>
                <a:r>
                  <a:rPr lang="zh-CN" altLang="en-US" sz="1600" kern="100" dirty="0">
                    <a:latin typeface="+mn-ea"/>
                    <a:cs typeface="Times New Roman" panose="02020603050405020304" pitchFamily="18" charset="0"/>
                  </a:rPr>
                  <a:t>计算的氩热导率</a:t>
                </a:r>
                <a:r>
                  <a:rPr lang="zh-CN" altLang="zh-CN" sz="1600" kern="100" dirty="0">
                    <a:latin typeface="+mn-ea"/>
                    <a:cs typeface="Times New Roman" panose="02020603050405020304" pitchFamily="18" charset="0"/>
                  </a:rPr>
                  <a:t>为</a:t>
                </a:r>
                <a14:m>
                  <m:oMath xmlns:m="http://schemas.openxmlformats.org/officeDocument/2006/math">
                    <m:r>
                      <a:rPr lang="en-US" altLang="zh-CN" sz="1600" i="1" kern="100">
                        <a:latin typeface="Cambria Math" panose="02040503050406030204" pitchFamily="18" charset="0"/>
                        <a:cs typeface="Times New Roman" panose="02020603050405020304" pitchFamily="18" charset="0"/>
                      </a:rPr>
                      <m:t>𝜅</m:t>
                    </m:r>
                    <m:r>
                      <a:rPr lang="en-US" altLang="zh-CN" sz="1600" i="1" kern="100">
                        <a:latin typeface="Cambria Math" panose="02040503050406030204" pitchFamily="18" charset="0"/>
                        <a:cs typeface="Times New Roman" panose="02020603050405020304" pitchFamily="18" charset="0"/>
                      </a:rPr>
                      <m:t>=(0.130±0.003)</m:t>
                    </m:r>
                    <m:r>
                      <m:rPr>
                        <m:sty m:val="p"/>
                      </m:rPr>
                      <a:rPr lang="en-US" altLang="zh-CN" sz="1600" kern="100">
                        <a:latin typeface="Cambria Math" panose="02040503050406030204" pitchFamily="18" charset="0"/>
                        <a:cs typeface="Times New Roman" panose="02020603050405020304" pitchFamily="18" charset="0"/>
                      </a:rPr>
                      <m:t>W</m:t>
                    </m:r>
                    <m:r>
                      <a:rPr lang="en-US" altLang="zh-CN" sz="1600" kern="100">
                        <a:latin typeface="Cambria Math" panose="02040503050406030204" pitchFamily="18" charset="0"/>
                        <a:cs typeface="Times New Roman" panose="02020603050405020304" pitchFamily="18" charset="0"/>
                      </a:rPr>
                      <m:t>/(</m:t>
                    </m:r>
                    <m:r>
                      <m:rPr>
                        <m:sty m:val="p"/>
                      </m:rPr>
                      <a:rPr lang="en-US" altLang="zh-CN" sz="1600" kern="100">
                        <a:latin typeface="Cambria Math" panose="02040503050406030204" pitchFamily="18" charset="0"/>
                        <a:cs typeface="Times New Roman" panose="02020603050405020304" pitchFamily="18" charset="0"/>
                      </a:rPr>
                      <m:t>m</m:t>
                    </m:r>
                    <m:r>
                      <a:rPr lang="en-US" altLang="zh-CN" sz="1600" kern="100">
                        <a:latin typeface="Cambria Math" panose="02040503050406030204" pitchFamily="18" charset="0"/>
                        <a:cs typeface="Times New Roman" panose="02020603050405020304" pitchFamily="18" charset="0"/>
                      </a:rPr>
                      <m:t>∙</m:t>
                    </m:r>
                    <m:r>
                      <m:rPr>
                        <m:sty m:val="p"/>
                      </m:rPr>
                      <a:rPr lang="en-US" altLang="zh-CN" sz="1600" kern="100">
                        <a:latin typeface="Cambria Math" panose="02040503050406030204" pitchFamily="18" charset="0"/>
                        <a:cs typeface="Times New Roman" panose="02020603050405020304" pitchFamily="18" charset="0"/>
                      </a:rPr>
                      <m:t>K</m:t>
                    </m:r>
                    <m:r>
                      <a:rPr lang="en-US" altLang="zh-CN" sz="1600" kern="100">
                        <a:latin typeface="Cambria Math" panose="02040503050406030204" pitchFamily="18" charset="0"/>
                        <a:cs typeface="Times New Roman" panose="02020603050405020304" pitchFamily="18" charset="0"/>
                      </a:rPr>
                      <m:t>)</m:t>
                    </m:r>
                  </m:oMath>
                </a14:m>
                <a:endParaRPr lang="en-US" altLang="zh-CN" sz="1600" kern="100" dirty="0">
                  <a:latin typeface="+mn-ea"/>
                  <a:cs typeface="Times New Roman" panose="02020603050405020304" pitchFamily="18" charset="0"/>
                </a:endParaRPr>
              </a:p>
            </p:txBody>
          </p:sp>
        </mc:Choice>
        <mc:Fallback xmlns="">
          <p:sp>
            <p:nvSpPr>
              <p:cNvPr id="30" name="矩形 29"/>
              <p:cNvSpPr>
                <a:spLocks noRot="1" noChangeAspect="1" noMove="1" noResize="1" noEditPoints="1" noAdjustHandles="1" noChangeArrowheads="1" noChangeShapeType="1" noTextEdit="1"/>
              </p:cNvSpPr>
              <p:nvPr/>
            </p:nvSpPr>
            <p:spPr>
              <a:xfrm>
                <a:off x="8044591" y="2039830"/>
                <a:ext cx="3412840" cy="1388713"/>
              </a:xfrm>
              <a:prstGeom prst="rect">
                <a:avLst/>
              </a:prstGeom>
              <a:blipFill>
                <a:blip r:embed="rId5"/>
                <a:stretch>
                  <a:fillRect r="-1073" b="-3084"/>
                </a:stretch>
              </a:blipFill>
            </p:spPr>
            <p:txBody>
              <a:bodyPr/>
              <a:lstStyle/>
              <a:p>
                <a:r>
                  <a:rPr lang="zh-CN" altLang="en-US">
                    <a:noFill/>
                  </a:rPr>
                  <a:t> </a:t>
                </a:r>
              </a:p>
            </p:txBody>
          </p:sp>
        </mc:Fallback>
      </mc:AlternateContent>
      <p:grpSp>
        <p:nvGrpSpPr>
          <p:cNvPr id="31" name="组合 30"/>
          <p:cNvGrpSpPr/>
          <p:nvPr/>
        </p:nvGrpSpPr>
        <p:grpSpPr>
          <a:xfrm>
            <a:off x="8997376" y="3837270"/>
            <a:ext cx="2300757" cy="509896"/>
            <a:chOff x="888096" y="1000203"/>
            <a:chExt cx="4259825" cy="944066"/>
          </a:xfrm>
        </p:grpSpPr>
        <p:sp>
          <p:nvSpPr>
            <p:cNvPr id="32" name="矩形 31"/>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椭圆 32"/>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椭圆 33"/>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 name="椭圆 35"/>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37" name="矩形 36"/>
          <p:cNvSpPr/>
          <p:nvPr/>
        </p:nvSpPr>
        <p:spPr>
          <a:xfrm>
            <a:off x="9989095" y="3912646"/>
            <a:ext cx="309700" cy="369332"/>
          </a:xfrm>
          <a:prstGeom prst="rect">
            <a:avLst/>
          </a:prstGeom>
        </p:spPr>
        <p:txBody>
          <a:bodyPr wrap="none">
            <a:spAutoFit/>
          </a:bodyPr>
          <a:lstStyle/>
          <a:p>
            <a:pPr algn="ctr"/>
            <a:r>
              <a:rPr lang="en-US" altLang="zh-CN" dirty="0"/>
              <a:t>4</a:t>
            </a:r>
            <a:endParaRPr lang="zh-CN" altLang="en-US" dirty="0"/>
          </a:p>
        </p:txBody>
      </p:sp>
      <p:sp>
        <p:nvSpPr>
          <p:cNvPr id="38" name="矩形 37"/>
          <p:cNvSpPr/>
          <p:nvPr/>
        </p:nvSpPr>
        <p:spPr>
          <a:xfrm>
            <a:off x="7910615" y="4389354"/>
            <a:ext cx="3546815" cy="1692771"/>
          </a:xfrm>
          <a:prstGeom prst="rect">
            <a:avLst/>
          </a:prstGeom>
        </p:spPr>
        <p:txBody>
          <a:bodyPr wrap="square">
            <a:spAutoFit/>
          </a:bodyPr>
          <a:lstStyle/>
          <a:p>
            <a:pPr algn="r">
              <a:lnSpc>
                <a:spcPct val="130000"/>
              </a:lnSpc>
            </a:pPr>
            <a:r>
              <a:rPr lang="zh-CN" altLang="zh-CN" sz="1600" kern="100" dirty="0">
                <a:latin typeface="+mn-ea"/>
                <a:cs typeface="Times New Roman" panose="02020603050405020304" pitchFamily="18" charset="0"/>
              </a:rPr>
              <a:t>用</a:t>
            </a:r>
            <a:r>
              <a:rPr lang="en-US" altLang="zh-CN" sz="1600" kern="100" dirty="0">
                <a:latin typeface="+mn-ea"/>
                <a:cs typeface="Times New Roman" panose="02020603050405020304" pitchFamily="18" charset="0"/>
              </a:rPr>
              <a:t>Green Kubo</a:t>
            </a:r>
            <a:r>
              <a:rPr lang="zh-CN" altLang="zh-CN" sz="1600" kern="100" dirty="0">
                <a:latin typeface="+mn-ea"/>
                <a:cs typeface="Times New Roman" panose="02020603050405020304" pitchFamily="18" charset="0"/>
              </a:rPr>
              <a:t>方法讨论了体系温度对热导率模拟结果的影响</a:t>
            </a:r>
            <a:r>
              <a:rPr lang="zh-CN" altLang="en-US" sz="1600" kern="100" dirty="0">
                <a:latin typeface="+mn-ea"/>
                <a:cs typeface="Times New Roman" panose="02020603050405020304" pitchFamily="18" charset="0"/>
              </a:rPr>
              <a:t>；</a:t>
            </a:r>
            <a:r>
              <a:rPr lang="zh-CN" altLang="zh-CN" sz="1600" kern="100" dirty="0">
                <a:latin typeface="+mn-ea"/>
                <a:cs typeface="Times New Roman" panose="02020603050405020304" pitchFamily="18" charset="0"/>
              </a:rPr>
              <a:t>用</a:t>
            </a:r>
            <a:r>
              <a:rPr lang="en-US" altLang="zh-CN" sz="1600" kern="100" dirty="0">
                <a:latin typeface="+mn-ea"/>
                <a:cs typeface="Times New Roman" panose="02020603050405020304" pitchFamily="18" charset="0"/>
              </a:rPr>
              <a:t>Muller </a:t>
            </a:r>
            <a:r>
              <a:rPr lang="en-US" altLang="zh-CN" sz="1600" kern="100" dirty="0" err="1">
                <a:latin typeface="+mn-ea"/>
                <a:cs typeface="Times New Roman" panose="02020603050405020304" pitchFamily="18" charset="0"/>
              </a:rPr>
              <a:t>Plathe</a:t>
            </a:r>
            <a:r>
              <a:rPr lang="zh-CN" altLang="zh-CN" sz="1600" kern="100" dirty="0">
                <a:latin typeface="+mn-ea"/>
                <a:cs typeface="Times New Roman" panose="02020603050405020304" pitchFamily="18" charset="0"/>
              </a:rPr>
              <a:t>方法讨论了体系</a:t>
            </a:r>
            <a:r>
              <a:rPr lang="en-US" altLang="zh-CN" sz="1600" kern="100" dirty="0">
                <a:latin typeface="+mn-ea"/>
                <a:cs typeface="Times New Roman" panose="02020603050405020304" pitchFamily="18" charset="0"/>
              </a:rPr>
              <a:t>z</a:t>
            </a:r>
            <a:r>
              <a:rPr lang="zh-CN" altLang="zh-CN" sz="1600" kern="100" dirty="0">
                <a:latin typeface="+mn-ea"/>
                <a:cs typeface="Times New Roman" panose="02020603050405020304" pitchFamily="18" charset="0"/>
              </a:rPr>
              <a:t>方向长度、截面尺度、晶格常数和粒子动量交换频率这些因素对热导率模拟结果的影响</a:t>
            </a:r>
            <a:endParaRPr lang="en-US" altLang="zh-CN" sz="1600" kern="100" dirty="0">
              <a:latin typeface="+mn-ea"/>
              <a:cs typeface="Times New Roman" panose="02020603050405020304" pitchFamily="18" charset="0"/>
            </a:endParaRPr>
          </a:p>
        </p:txBody>
      </p:sp>
    </p:spTree>
    <p:extLst>
      <p:ext uri="{BB962C8B-B14F-4D97-AF65-F5344CB8AC3E}">
        <p14:creationId xmlns:p14="http://schemas.microsoft.com/office/powerpoint/2010/main" val="4149597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mn-ea"/>
              </a:rPr>
              <a:t>PART SIX</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dirty="0">
                <a:latin typeface="+mj-lt"/>
                <a:ea typeface="微软雅黑" charset="0"/>
              </a:rPr>
              <a:t>参考文献</a:t>
            </a:r>
          </a:p>
        </p:txBody>
      </p:sp>
      <p:sp>
        <p:nvSpPr>
          <p:cNvPr id="4" name="矩形 3"/>
          <p:cNvSpPr/>
          <p:nvPr/>
        </p:nvSpPr>
        <p:spPr>
          <a:xfrm>
            <a:off x="4889817" y="4139690"/>
            <a:ext cx="2412366" cy="11334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3443941402"/>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776640" cy="307777"/>
          </a:xfrm>
          <a:prstGeom prst="rect">
            <a:avLst/>
          </a:prstGeom>
        </p:spPr>
        <p:txBody>
          <a:bodyPr wrap="none">
            <a:spAutoFit/>
          </a:bodyPr>
          <a:lstStyle/>
          <a:p>
            <a:r>
              <a:rPr lang="en-US" altLang="zh-CN" sz="1400" b="1" dirty="0">
                <a:latin typeface="+mn-ea"/>
              </a:rPr>
              <a:t>PART SIX </a:t>
            </a:r>
            <a:r>
              <a:rPr lang="zh-CN" altLang="en-US" sz="1400" b="1" dirty="0"/>
              <a:t>参考文献</a:t>
            </a:r>
          </a:p>
        </p:txBody>
      </p:sp>
      <p:sp>
        <p:nvSpPr>
          <p:cNvPr id="3" name="椭圆 2"/>
          <p:cNvSpPr/>
          <p:nvPr/>
        </p:nvSpPr>
        <p:spPr>
          <a:xfrm>
            <a:off x="1692805" y="157740"/>
            <a:ext cx="130917" cy="11334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5" name="矩形 4"/>
          <p:cNvSpPr/>
          <p:nvPr/>
        </p:nvSpPr>
        <p:spPr>
          <a:xfrm>
            <a:off x="911225" y="682094"/>
            <a:ext cx="7307489" cy="5493812"/>
          </a:xfrm>
          <a:prstGeom prst="rect">
            <a:avLst/>
          </a:prstGeom>
        </p:spPr>
        <p:txBody>
          <a:bodyPr wrap="square">
            <a:spAutoFit/>
          </a:bodyPr>
          <a:lstStyle/>
          <a:p>
            <a:pPr algn="just">
              <a:lnSpc>
                <a:spcPct val="150000"/>
              </a:lnSpc>
              <a:spcAft>
                <a:spcPts val="0"/>
              </a:spcAft>
            </a:pPr>
            <a:r>
              <a:rPr lang="en-US" altLang="zh-CN" b="1" kern="100" dirty="0">
                <a:latin typeface="+mn-ea"/>
                <a:cs typeface="Times New Roman" panose="02020603050405020304" pitchFamily="18" charset="0"/>
              </a:rPr>
              <a:t>[1] </a:t>
            </a:r>
            <a:r>
              <a:rPr lang="en-US" altLang="zh-CN" kern="100" dirty="0">
                <a:latin typeface="+mn-ea"/>
                <a:cs typeface="Times New Roman" panose="02020603050405020304" pitchFamily="18" charset="0"/>
              </a:rPr>
              <a:t>N. W. Ashcroft and N. D. </a:t>
            </a:r>
            <a:r>
              <a:rPr lang="en-US" altLang="zh-CN" kern="100" dirty="0" err="1">
                <a:latin typeface="+mn-ea"/>
                <a:cs typeface="Times New Roman" panose="02020603050405020304" pitchFamily="18" charset="0"/>
              </a:rPr>
              <a:t>Mermin</a:t>
            </a:r>
            <a:r>
              <a:rPr lang="en-US" altLang="zh-CN" kern="100" dirty="0">
                <a:latin typeface="+mn-ea"/>
                <a:cs typeface="Times New Roman" panose="02020603050405020304" pitchFamily="18" charset="0"/>
              </a:rPr>
              <a:t>. Solid State Physics[M]. </a:t>
            </a:r>
            <a:r>
              <a:rPr lang="en-US" altLang="zh-CN" kern="100" dirty="0" err="1">
                <a:latin typeface="+mn-ea"/>
                <a:cs typeface="Times New Roman" panose="02020603050405020304" pitchFamily="18" charset="0"/>
              </a:rPr>
              <a:t>NewYork</a:t>
            </a:r>
            <a:r>
              <a:rPr lang="en-US" altLang="zh-CN" kern="100" dirty="0">
                <a:latin typeface="+mn-ea"/>
                <a:cs typeface="Times New Roman" panose="02020603050405020304" pitchFamily="18" charset="0"/>
              </a:rPr>
              <a:t>: Harcourt, 1976.</a:t>
            </a:r>
          </a:p>
          <a:p>
            <a:pPr algn="just">
              <a:lnSpc>
                <a:spcPct val="150000"/>
              </a:lnSpc>
              <a:spcAft>
                <a:spcPts val="0"/>
              </a:spcAft>
            </a:pPr>
            <a:endParaRPr lang="zh-CN" altLang="zh-CN" kern="100" dirty="0">
              <a:latin typeface="+mn-ea"/>
              <a:cs typeface="Times New Roman" panose="02020603050405020304" pitchFamily="18" charset="0"/>
            </a:endParaRPr>
          </a:p>
          <a:p>
            <a:pPr>
              <a:lnSpc>
                <a:spcPct val="150000"/>
              </a:lnSpc>
            </a:pPr>
            <a:r>
              <a:rPr lang="en-US" altLang="zh-CN" b="1" kern="100" dirty="0">
                <a:latin typeface="+mn-ea"/>
                <a:cs typeface="Times New Roman" panose="02020603050405020304" pitchFamily="18" charset="0"/>
              </a:rPr>
              <a:t>[2] </a:t>
            </a:r>
            <a:r>
              <a:rPr lang="en-US" altLang="zh-CN" kern="100" dirty="0">
                <a:latin typeface="+mn-ea"/>
                <a:cs typeface="Times New Roman" panose="02020603050405020304" pitchFamily="18" charset="0"/>
              </a:rPr>
              <a:t>Müller-</a:t>
            </a:r>
            <a:r>
              <a:rPr lang="en-US" altLang="zh-CN" kern="100" dirty="0" err="1">
                <a:latin typeface="+mn-ea"/>
                <a:cs typeface="Times New Roman" panose="02020603050405020304" pitchFamily="18" charset="0"/>
              </a:rPr>
              <a:t>Plathe</a:t>
            </a:r>
            <a:r>
              <a:rPr lang="en-US" altLang="zh-CN" kern="100" dirty="0">
                <a:latin typeface="+mn-ea"/>
                <a:cs typeface="Times New Roman" panose="02020603050405020304" pitchFamily="18" charset="0"/>
              </a:rPr>
              <a:t> F. A simple nonequilibrium molecular dynamics method for calculating the thermal conductivity[J]. The Journal of chemical physics, 1997, 106(14): 6082-6085.</a:t>
            </a:r>
          </a:p>
          <a:p>
            <a:pPr>
              <a:lnSpc>
                <a:spcPct val="150000"/>
              </a:lnSpc>
            </a:pPr>
            <a:endParaRPr lang="zh-CN" altLang="zh-CN" kern="100" dirty="0">
              <a:latin typeface="+mn-ea"/>
              <a:cs typeface="Times New Roman" panose="02020603050405020304" pitchFamily="18" charset="0"/>
            </a:endParaRPr>
          </a:p>
          <a:p>
            <a:pPr>
              <a:lnSpc>
                <a:spcPct val="150000"/>
              </a:lnSpc>
            </a:pPr>
            <a:r>
              <a:rPr lang="en-US" altLang="zh-CN" b="1" kern="100" dirty="0">
                <a:latin typeface="+mn-ea"/>
                <a:cs typeface="Times New Roman" panose="02020603050405020304" pitchFamily="18" charset="0"/>
              </a:rPr>
              <a:t>[3] </a:t>
            </a:r>
            <a:r>
              <a:rPr lang="en-US" altLang="zh-CN" kern="100" dirty="0">
                <a:latin typeface="+mn-ea"/>
                <a:cs typeface="Times New Roman" panose="02020603050405020304" pitchFamily="18" charset="0"/>
              </a:rPr>
              <a:t>Schelling P K, </a:t>
            </a:r>
            <a:r>
              <a:rPr lang="en-US" altLang="zh-CN" kern="100" dirty="0" err="1">
                <a:latin typeface="+mn-ea"/>
                <a:cs typeface="Times New Roman" panose="02020603050405020304" pitchFamily="18" charset="0"/>
              </a:rPr>
              <a:t>Phillpot</a:t>
            </a:r>
            <a:r>
              <a:rPr lang="en-US" altLang="zh-CN" kern="100" dirty="0">
                <a:latin typeface="+mn-ea"/>
                <a:cs typeface="Times New Roman" panose="02020603050405020304" pitchFamily="18" charset="0"/>
              </a:rPr>
              <a:t> S R, </a:t>
            </a:r>
            <a:r>
              <a:rPr lang="en-US" altLang="zh-CN" kern="100" dirty="0" err="1">
                <a:latin typeface="+mn-ea"/>
                <a:cs typeface="Times New Roman" panose="02020603050405020304" pitchFamily="18" charset="0"/>
              </a:rPr>
              <a:t>Keblinski</a:t>
            </a:r>
            <a:r>
              <a:rPr lang="en-US" altLang="zh-CN" kern="100" dirty="0">
                <a:latin typeface="+mn-ea"/>
                <a:cs typeface="Times New Roman" panose="02020603050405020304" pitchFamily="18" charset="0"/>
              </a:rPr>
              <a:t> P. Comparison of atomic-level simulation methods for computing thermal conductivity[J]. Physical Review B, 2002, 65(14): 144306.</a:t>
            </a:r>
          </a:p>
          <a:p>
            <a:pPr>
              <a:lnSpc>
                <a:spcPct val="150000"/>
              </a:lnSpc>
            </a:pPr>
            <a:endParaRPr lang="zh-CN" altLang="zh-CN" kern="100" dirty="0">
              <a:latin typeface="+mn-ea"/>
              <a:cs typeface="Times New Roman" panose="02020603050405020304" pitchFamily="18" charset="0"/>
            </a:endParaRPr>
          </a:p>
          <a:p>
            <a:pPr>
              <a:lnSpc>
                <a:spcPct val="150000"/>
              </a:lnSpc>
            </a:pPr>
            <a:r>
              <a:rPr lang="en-US" altLang="zh-CN" b="1" kern="100" dirty="0">
                <a:latin typeface="+mn-ea"/>
                <a:cs typeface="Times New Roman" panose="02020603050405020304" pitchFamily="18" charset="0"/>
              </a:rPr>
              <a:t>[4] </a:t>
            </a:r>
            <a:r>
              <a:rPr lang="en-US" altLang="zh-CN" kern="100" dirty="0">
                <a:latin typeface="+mn-ea"/>
                <a:cs typeface="Times New Roman" panose="02020603050405020304" pitchFamily="18" charset="0"/>
              </a:rPr>
              <a:t>Hoover W G. Canonical dynamics: equilibrium phase-space distributions[J]. Physical Review A, 1985, 31(3): 1695.</a:t>
            </a:r>
            <a:endParaRPr lang="zh-CN" altLang="zh-CN" kern="100" dirty="0">
              <a:latin typeface="+mn-ea"/>
              <a:cs typeface="Times New Roman" panose="02020603050405020304" pitchFamily="18" charset="0"/>
            </a:endParaRPr>
          </a:p>
        </p:txBody>
      </p:sp>
    </p:spTree>
    <p:extLst>
      <p:ext uri="{BB962C8B-B14F-4D97-AF65-F5344CB8AC3E}">
        <p14:creationId xmlns:p14="http://schemas.microsoft.com/office/powerpoint/2010/main" val="2279816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64777" y="2360410"/>
            <a:ext cx="8462445" cy="769441"/>
          </a:xfrm>
          <a:prstGeom prst="rect">
            <a:avLst/>
          </a:prstGeom>
        </p:spPr>
        <p:txBody>
          <a:bodyPr wrap="none">
            <a:spAutoFit/>
          </a:bodyPr>
          <a:lstStyle/>
          <a:p>
            <a:pPr algn="ctr"/>
            <a:r>
              <a:rPr lang="en-US" altLang="zh-CN" sz="4400" b="1" dirty="0">
                <a:latin typeface="+mn-ea"/>
              </a:rPr>
              <a:t>THANK YOU FOR WATCHING</a:t>
            </a:r>
          </a:p>
        </p:txBody>
      </p:sp>
      <p:sp>
        <p:nvSpPr>
          <p:cNvPr id="13" name="矩形 12"/>
          <p:cNvSpPr/>
          <p:nvPr/>
        </p:nvSpPr>
        <p:spPr>
          <a:xfrm>
            <a:off x="3107267" y="3330209"/>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a:solidFill>
                  <a:schemeClr val="tx1"/>
                </a:solidFill>
              </a:rPr>
              <a:t>报告时间</a:t>
            </a:r>
            <a:endParaRPr lang="en-US" altLang="zh-CN" sz="1400" dirty="0">
              <a:solidFill>
                <a:schemeClr val="tx1"/>
              </a:solidFill>
            </a:endParaRPr>
          </a:p>
          <a:p>
            <a:pPr algn="ctr"/>
            <a:r>
              <a:rPr lang="en-US" altLang="zh-CN" sz="1400" dirty="0">
                <a:solidFill>
                  <a:schemeClr val="tx1"/>
                </a:solidFill>
                <a:latin typeface="+mn-ea"/>
              </a:rPr>
              <a:t>2018 1 13</a:t>
            </a:r>
          </a:p>
        </p:txBody>
      </p:sp>
      <p:sp>
        <p:nvSpPr>
          <p:cNvPr id="14" name="矩形 13"/>
          <p:cNvSpPr/>
          <p:nvPr/>
        </p:nvSpPr>
        <p:spPr>
          <a:xfrm>
            <a:off x="6427264" y="3330209"/>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a:solidFill>
                  <a:schemeClr val="tx1"/>
                </a:solidFill>
              </a:rPr>
              <a:t>报告人</a:t>
            </a:r>
            <a:endParaRPr lang="en-US" altLang="zh-CN" sz="1400" dirty="0">
              <a:solidFill>
                <a:schemeClr val="tx1"/>
              </a:solidFill>
            </a:endParaRPr>
          </a:p>
          <a:p>
            <a:pPr algn="ctr"/>
            <a:r>
              <a:rPr lang="zh-CN" altLang="en-US" sz="1400" dirty="0">
                <a:solidFill>
                  <a:schemeClr val="tx1"/>
                </a:solidFill>
              </a:rPr>
              <a:t>公晨  </a:t>
            </a:r>
            <a:r>
              <a:rPr lang="en-US" altLang="zh-CN" sz="1400" dirty="0">
                <a:solidFill>
                  <a:schemeClr val="tx1"/>
                </a:solidFill>
              </a:rPr>
              <a:t>14307110240</a:t>
            </a:r>
          </a:p>
        </p:txBody>
      </p:sp>
    </p:spTree>
    <p:extLst>
      <p:ext uri="{BB962C8B-B14F-4D97-AF65-F5344CB8AC3E}">
        <p14:creationId xmlns:p14="http://schemas.microsoft.com/office/powerpoint/2010/main" val="192935170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mn-ea"/>
              </a:rPr>
              <a:t>PART TWO</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dirty="0">
                <a:latin typeface="+mj-lt"/>
                <a:ea typeface="微软雅黑" charset="0"/>
              </a:rPr>
              <a:t>实验原理</a:t>
            </a:r>
          </a:p>
        </p:txBody>
      </p:sp>
      <p:sp>
        <p:nvSpPr>
          <p:cNvPr id="4" name="矩形 3"/>
          <p:cNvSpPr/>
          <p:nvPr/>
        </p:nvSpPr>
        <p:spPr>
          <a:xfrm>
            <a:off x="4889817" y="4139690"/>
            <a:ext cx="2412366"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395282512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940724" cy="307777"/>
          </a:xfrm>
          <a:prstGeom prst="rect">
            <a:avLst/>
          </a:prstGeom>
        </p:spPr>
        <p:txBody>
          <a:bodyPr wrap="none">
            <a:spAutoFit/>
          </a:bodyPr>
          <a:lstStyle/>
          <a:p>
            <a:r>
              <a:rPr lang="en-US" altLang="zh-CN" sz="1400" b="1" dirty="0">
                <a:latin typeface="+mn-ea"/>
              </a:rPr>
              <a:t>PART TWO </a:t>
            </a:r>
            <a:r>
              <a:rPr lang="zh-CN" altLang="en-US" sz="1400" b="1" dirty="0"/>
              <a:t>实验原理</a:t>
            </a:r>
          </a:p>
        </p:txBody>
      </p:sp>
      <p:sp>
        <p:nvSpPr>
          <p:cNvPr id="3" name="椭圆 2"/>
          <p:cNvSpPr/>
          <p:nvPr/>
        </p:nvSpPr>
        <p:spPr>
          <a:xfrm>
            <a:off x="1887924"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grpSp>
        <p:nvGrpSpPr>
          <p:cNvPr id="6" name="组合 5"/>
          <p:cNvGrpSpPr/>
          <p:nvPr/>
        </p:nvGrpSpPr>
        <p:grpSpPr>
          <a:xfrm>
            <a:off x="3972497" y="4188208"/>
            <a:ext cx="2300757" cy="509896"/>
            <a:chOff x="888096" y="1000203"/>
            <a:chExt cx="4259825" cy="944066"/>
          </a:xfrm>
        </p:grpSpPr>
        <p:sp>
          <p:nvSpPr>
            <p:cNvPr id="7" name="矩形 6"/>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椭圆 7"/>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椭圆 8"/>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2" name="组合 11"/>
          <p:cNvGrpSpPr/>
          <p:nvPr/>
        </p:nvGrpSpPr>
        <p:grpSpPr>
          <a:xfrm>
            <a:off x="6586098" y="4188208"/>
            <a:ext cx="2300757" cy="509896"/>
            <a:chOff x="888096" y="1000203"/>
            <a:chExt cx="4259825" cy="944066"/>
          </a:xfrm>
        </p:grpSpPr>
        <p:sp>
          <p:nvSpPr>
            <p:cNvPr id="13" name="矩形 12"/>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椭圆 13"/>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椭圆 14"/>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椭圆 15"/>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椭圆 16"/>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8" name="组合 17"/>
          <p:cNvGrpSpPr/>
          <p:nvPr/>
        </p:nvGrpSpPr>
        <p:grpSpPr>
          <a:xfrm>
            <a:off x="6586098" y="3267423"/>
            <a:ext cx="2300757" cy="509896"/>
            <a:chOff x="888096" y="1000203"/>
            <a:chExt cx="4259825" cy="944066"/>
          </a:xfrm>
        </p:grpSpPr>
        <p:sp>
          <p:nvSpPr>
            <p:cNvPr id="19" name="矩形 18"/>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椭圆 19"/>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椭圆 20"/>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椭圆 21"/>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椭圆 22"/>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4" name="组合 23"/>
          <p:cNvGrpSpPr/>
          <p:nvPr/>
        </p:nvGrpSpPr>
        <p:grpSpPr>
          <a:xfrm>
            <a:off x="6586098" y="5110409"/>
            <a:ext cx="2300757" cy="509896"/>
            <a:chOff x="888096" y="1000203"/>
            <a:chExt cx="4259825" cy="944066"/>
          </a:xfrm>
        </p:grpSpPr>
        <p:sp>
          <p:nvSpPr>
            <p:cNvPr id="25" name="矩形 2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6" name="椭圆 2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椭圆 2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8" name="椭圆 2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椭圆 2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0" name="组合 29"/>
          <p:cNvGrpSpPr/>
          <p:nvPr/>
        </p:nvGrpSpPr>
        <p:grpSpPr>
          <a:xfrm>
            <a:off x="9170759" y="3730979"/>
            <a:ext cx="2300757" cy="509896"/>
            <a:chOff x="888096" y="1000203"/>
            <a:chExt cx="4259825" cy="944066"/>
          </a:xfrm>
        </p:grpSpPr>
        <p:sp>
          <p:nvSpPr>
            <p:cNvPr id="31" name="矩形 30"/>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椭圆 31"/>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椭圆 32"/>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椭圆 33"/>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6" name="组合 35"/>
          <p:cNvGrpSpPr/>
          <p:nvPr/>
        </p:nvGrpSpPr>
        <p:grpSpPr>
          <a:xfrm>
            <a:off x="9170759" y="2810194"/>
            <a:ext cx="2300757" cy="509896"/>
            <a:chOff x="888096" y="1000203"/>
            <a:chExt cx="4259825" cy="944066"/>
          </a:xfrm>
        </p:grpSpPr>
        <p:sp>
          <p:nvSpPr>
            <p:cNvPr id="37" name="矩形 36"/>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8" name="椭圆 37"/>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9" name="椭圆 38"/>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0" name="椭圆 39"/>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1" name="椭圆 40"/>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67" name="直接连接符 66"/>
          <p:cNvCxnSpPr>
            <a:stCxn id="7" idx="3"/>
          </p:cNvCxnSpPr>
          <p:nvPr/>
        </p:nvCxnSpPr>
        <p:spPr>
          <a:xfrm>
            <a:off x="6253146" y="4448250"/>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6420743" y="4448250"/>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6420743" y="3524325"/>
            <a:ext cx="0" cy="1847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420743" y="3524325"/>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6420743" y="5372175"/>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8992912" y="3081204"/>
            <a:ext cx="0" cy="9239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8992912" y="4005129"/>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8992912" y="3081204"/>
            <a:ext cx="1778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8866747" y="3533180"/>
            <a:ext cx="12616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4103404" y="4267250"/>
            <a:ext cx="2031326" cy="369332"/>
          </a:xfrm>
          <a:prstGeom prst="rect">
            <a:avLst/>
          </a:prstGeom>
        </p:spPr>
        <p:txBody>
          <a:bodyPr wrap="square">
            <a:spAutoFit/>
          </a:bodyPr>
          <a:lstStyle/>
          <a:p>
            <a:pPr algn="ctr"/>
            <a:r>
              <a:rPr lang="zh-CN" altLang="zh-CN" dirty="0"/>
              <a:t>热输运</a:t>
            </a:r>
            <a:endParaRPr lang="zh-CN" altLang="en-US" dirty="0"/>
          </a:p>
        </p:txBody>
      </p:sp>
      <p:sp>
        <p:nvSpPr>
          <p:cNvPr id="93" name="矩形 92"/>
          <p:cNvSpPr/>
          <p:nvPr/>
        </p:nvSpPr>
        <p:spPr>
          <a:xfrm>
            <a:off x="6717006" y="4267250"/>
            <a:ext cx="2023576" cy="369332"/>
          </a:xfrm>
          <a:prstGeom prst="rect">
            <a:avLst/>
          </a:prstGeom>
        </p:spPr>
        <p:txBody>
          <a:bodyPr wrap="square">
            <a:spAutoFit/>
          </a:bodyPr>
          <a:lstStyle/>
          <a:p>
            <a:pPr algn="ctr"/>
            <a:r>
              <a:rPr lang="zh-CN" altLang="en-US" dirty="0"/>
              <a:t>对流</a:t>
            </a:r>
          </a:p>
        </p:txBody>
      </p:sp>
      <p:sp>
        <p:nvSpPr>
          <p:cNvPr id="94" name="矩形 93"/>
          <p:cNvSpPr/>
          <p:nvPr/>
        </p:nvSpPr>
        <p:spPr>
          <a:xfrm>
            <a:off x="6717006" y="3348514"/>
            <a:ext cx="2023576" cy="369332"/>
          </a:xfrm>
          <a:prstGeom prst="rect">
            <a:avLst/>
          </a:prstGeom>
        </p:spPr>
        <p:txBody>
          <a:bodyPr wrap="square">
            <a:spAutoFit/>
          </a:bodyPr>
          <a:lstStyle/>
          <a:p>
            <a:pPr algn="ctr"/>
            <a:r>
              <a:rPr lang="zh-CN" altLang="en-US" dirty="0"/>
              <a:t>传导</a:t>
            </a:r>
          </a:p>
        </p:txBody>
      </p:sp>
      <p:sp>
        <p:nvSpPr>
          <p:cNvPr id="95" name="矩形 94"/>
          <p:cNvSpPr/>
          <p:nvPr/>
        </p:nvSpPr>
        <p:spPr>
          <a:xfrm>
            <a:off x="6717006" y="5187509"/>
            <a:ext cx="2023576" cy="369332"/>
          </a:xfrm>
          <a:prstGeom prst="rect">
            <a:avLst/>
          </a:prstGeom>
        </p:spPr>
        <p:txBody>
          <a:bodyPr wrap="square">
            <a:spAutoFit/>
          </a:bodyPr>
          <a:lstStyle/>
          <a:p>
            <a:pPr algn="ctr"/>
            <a:r>
              <a:rPr lang="zh-CN" altLang="en-US" dirty="0"/>
              <a:t>辐射</a:t>
            </a:r>
          </a:p>
        </p:txBody>
      </p:sp>
      <p:sp>
        <p:nvSpPr>
          <p:cNvPr id="96" name="矩形 95"/>
          <p:cNvSpPr/>
          <p:nvPr/>
        </p:nvSpPr>
        <p:spPr>
          <a:xfrm>
            <a:off x="9304812" y="3812094"/>
            <a:ext cx="2056027" cy="369332"/>
          </a:xfrm>
          <a:prstGeom prst="rect">
            <a:avLst/>
          </a:prstGeom>
        </p:spPr>
        <p:txBody>
          <a:bodyPr wrap="square">
            <a:spAutoFit/>
          </a:bodyPr>
          <a:lstStyle/>
          <a:p>
            <a:pPr algn="ctr"/>
            <a:r>
              <a:rPr lang="zh-CN" altLang="en-US" dirty="0"/>
              <a:t>电子</a:t>
            </a:r>
          </a:p>
        </p:txBody>
      </p:sp>
      <p:sp>
        <p:nvSpPr>
          <p:cNvPr id="97" name="矩形 96"/>
          <p:cNvSpPr/>
          <p:nvPr/>
        </p:nvSpPr>
        <p:spPr>
          <a:xfrm>
            <a:off x="9304812" y="2893358"/>
            <a:ext cx="2056027" cy="369332"/>
          </a:xfrm>
          <a:prstGeom prst="rect">
            <a:avLst/>
          </a:prstGeom>
        </p:spPr>
        <p:txBody>
          <a:bodyPr wrap="square">
            <a:spAutoFit/>
          </a:bodyPr>
          <a:lstStyle/>
          <a:p>
            <a:pPr algn="ctr"/>
            <a:r>
              <a:rPr lang="zh-CN" altLang="en-US" dirty="0"/>
              <a:t>声子</a:t>
            </a:r>
          </a:p>
        </p:txBody>
      </p:sp>
      <p:sp>
        <p:nvSpPr>
          <p:cNvPr id="100" name="矩形 99"/>
          <p:cNvSpPr/>
          <p:nvPr/>
        </p:nvSpPr>
        <p:spPr>
          <a:xfrm>
            <a:off x="3789253" y="729441"/>
            <a:ext cx="5262979" cy="769441"/>
          </a:xfrm>
          <a:prstGeom prst="rect">
            <a:avLst/>
          </a:prstGeom>
        </p:spPr>
        <p:txBody>
          <a:bodyPr wrap="none">
            <a:spAutoFit/>
          </a:bodyPr>
          <a:lstStyle/>
          <a:p>
            <a:r>
              <a:rPr lang="zh-CN" altLang="zh-CN" sz="4400" kern="100" dirty="0">
                <a:latin typeface="+mn-ea"/>
                <a:cs typeface="Times New Roman" panose="02020603050405020304" pitchFamily="18" charset="0"/>
              </a:rPr>
              <a:t>热导率与傅里叶定律</a:t>
            </a:r>
            <a:endParaRPr lang="zh-CN" altLang="zh-CN" sz="3600" kern="100" dirty="0">
              <a:latin typeface="+mn-ea"/>
              <a:cs typeface="Times New Roman" panose="02020603050405020304" pitchFamily="18" charset="0"/>
            </a:endParaRPr>
          </a:p>
        </p:txBody>
      </p:sp>
    </p:spTree>
    <p:extLst>
      <p:ext uri="{BB962C8B-B14F-4D97-AF65-F5344CB8AC3E}">
        <p14:creationId xmlns:p14="http://schemas.microsoft.com/office/powerpoint/2010/main" val="2686669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3789253" y="729441"/>
            <a:ext cx="5262979" cy="769441"/>
          </a:xfrm>
          <a:prstGeom prst="rect">
            <a:avLst/>
          </a:prstGeom>
        </p:spPr>
        <p:txBody>
          <a:bodyPr wrap="none">
            <a:spAutoFit/>
          </a:bodyPr>
          <a:lstStyle/>
          <a:p>
            <a:r>
              <a:rPr lang="zh-CN" altLang="zh-CN" sz="4400" kern="100" dirty="0">
                <a:latin typeface="+mn-ea"/>
                <a:cs typeface="Times New Roman" panose="02020603050405020304" pitchFamily="18" charset="0"/>
              </a:rPr>
              <a:t>热导率与傅里叶定律</a:t>
            </a:r>
            <a:endParaRPr lang="zh-CN" altLang="zh-CN" sz="3600" kern="100" dirty="0">
              <a:latin typeface="+mn-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6" name="矩形 55">
                <a:extLst>
                  <a:ext uri="{FF2B5EF4-FFF2-40B4-BE49-F238E27FC236}">
                    <a16:creationId xmlns:a16="http://schemas.microsoft.com/office/drawing/2014/main" id="{0FCCAE08-CAD9-4A91-899C-F864082A80B8}"/>
                  </a:ext>
                </a:extLst>
              </p:cNvPr>
              <p:cNvSpPr/>
              <p:nvPr/>
            </p:nvSpPr>
            <p:spPr>
              <a:xfrm>
                <a:off x="3866158" y="2110845"/>
                <a:ext cx="7039406" cy="454868"/>
              </a:xfrm>
              <a:prstGeom prst="rect">
                <a:avLst/>
              </a:prstGeom>
            </p:spPr>
            <p:txBody>
              <a:bodyPr wrap="square">
                <a:spAutoFit/>
              </a:bodyPr>
              <a:lstStyle/>
              <a:p>
                <a:pPr lvl="0">
                  <a:lnSpc>
                    <a:spcPct val="130000"/>
                  </a:lnSpc>
                </a:pPr>
                <a:r>
                  <a:rPr lang="zh-CN" altLang="zh-CN" dirty="0">
                    <a:solidFill>
                      <a:schemeClr val="tx1">
                        <a:lumMod val="65000"/>
                        <a:lumOff val="35000"/>
                      </a:schemeClr>
                    </a:solidFill>
                    <a:latin typeface="微软雅黑" charset="0"/>
                    <a:ea typeface="微软雅黑" charset="0"/>
                  </a:rPr>
                  <a:t>热流密度</a:t>
                </a:r>
                <a14:m>
                  <m:oMath xmlns:m="http://schemas.openxmlformats.org/officeDocument/2006/math">
                    <m:acc>
                      <m:accPr>
                        <m:chr m:val="⃑"/>
                        <m:ctrlPr>
                          <a:rPr lang="zh-CN" altLang="zh-CN" i="1">
                            <a:solidFill>
                              <a:schemeClr val="tx1">
                                <a:lumMod val="65000"/>
                                <a:lumOff val="35000"/>
                              </a:schemeClr>
                            </a:solidFill>
                            <a:latin typeface="Cambria Math" panose="02040503050406030204" pitchFamily="18" charset="0"/>
                            <a:ea typeface="微软雅黑" charset="0"/>
                          </a:rPr>
                        </m:ctrlPr>
                      </m:accPr>
                      <m:e>
                        <m:r>
                          <a:rPr lang="en-US" altLang="zh-CN">
                            <a:solidFill>
                              <a:schemeClr val="tx1">
                                <a:lumMod val="65000"/>
                                <a:lumOff val="35000"/>
                              </a:schemeClr>
                            </a:solidFill>
                            <a:latin typeface="Cambria Math" panose="02040503050406030204" pitchFamily="18" charset="0"/>
                            <a:ea typeface="微软雅黑" charset="0"/>
                          </a:rPr>
                          <m:t>𝐽</m:t>
                        </m:r>
                      </m:e>
                    </m:acc>
                  </m:oMath>
                </a14:m>
                <a:r>
                  <a:rPr lang="en-US" altLang="zh-CN" kern="100" dirty="0">
                    <a:solidFill>
                      <a:schemeClr val="tx1">
                        <a:lumMod val="65000"/>
                        <a:lumOff val="35000"/>
                      </a:schemeClr>
                    </a:solidFill>
                    <a:latin typeface="等线" panose="02010600030101010101" pitchFamily="2" charset="-122"/>
                    <a:ea typeface="宋体" panose="02010600030101010101" pitchFamily="2" charset="-122"/>
                    <a:cs typeface="Times New Roman" panose="02020603050405020304" pitchFamily="18" charset="0"/>
                  </a:rPr>
                  <a:t>    </a:t>
                </a:r>
                <a:r>
                  <a:rPr lang="zh-CN" altLang="zh-CN" dirty="0">
                    <a:solidFill>
                      <a:schemeClr val="tx1">
                        <a:lumMod val="65000"/>
                        <a:lumOff val="35000"/>
                      </a:schemeClr>
                    </a:solidFill>
                    <a:latin typeface="微软雅黑" charset="0"/>
                    <a:ea typeface="微软雅黑" charset="0"/>
                  </a:rPr>
                  <a:t>单位时间流过单位面积的热量</a:t>
                </a:r>
                <a:endParaRPr lang="zh-CN" altLang="en-US" dirty="0">
                  <a:solidFill>
                    <a:schemeClr val="tx1">
                      <a:lumMod val="65000"/>
                      <a:lumOff val="35000"/>
                    </a:schemeClr>
                  </a:solidFill>
                  <a:latin typeface="微软雅黑" charset="0"/>
                  <a:ea typeface="微软雅黑" charset="0"/>
                </a:endParaRPr>
              </a:p>
            </p:txBody>
          </p:sp>
        </mc:Choice>
        <mc:Fallback xmlns="">
          <p:sp>
            <p:nvSpPr>
              <p:cNvPr id="56" name="矩形 55">
                <a:extLst>
                  <a:ext uri="{FF2B5EF4-FFF2-40B4-BE49-F238E27FC236}">
                    <a16:creationId xmlns:a16="http://schemas.microsoft.com/office/drawing/2014/main" id="{0FCCAE08-CAD9-4A91-899C-F864082A80B8}"/>
                  </a:ext>
                </a:extLst>
              </p:cNvPr>
              <p:cNvSpPr>
                <a:spLocks noRot="1" noChangeAspect="1" noMove="1" noResize="1" noEditPoints="1" noAdjustHandles="1" noChangeArrowheads="1" noChangeShapeType="1" noTextEdit="1"/>
              </p:cNvSpPr>
              <p:nvPr/>
            </p:nvSpPr>
            <p:spPr>
              <a:xfrm>
                <a:off x="3866158" y="2110845"/>
                <a:ext cx="7039406" cy="454868"/>
              </a:xfrm>
              <a:prstGeom prst="rect">
                <a:avLst/>
              </a:prstGeom>
              <a:blipFill>
                <a:blip r:embed="rId3"/>
                <a:stretch>
                  <a:fillRect l="-693" b="-18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矩形 58">
                <a:extLst>
                  <a:ext uri="{FF2B5EF4-FFF2-40B4-BE49-F238E27FC236}">
                    <a16:creationId xmlns:a16="http://schemas.microsoft.com/office/drawing/2014/main" id="{B3066619-A407-4FA1-9912-42746767CF2C}"/>
                  </a:ext>
                </a:extLst>
              </p:cNvPr>
              <p:cNvSpPr/>
              <p:nvPr/>
            </p:nvSpPr>
            <p:spPr>
              <a:xfrm>
                <a:off x="3866158" y="2974132"/>
                <a:ext cx="7039406" cy="422616"/>
              </a:xfrm>
              <a:prstGeom prst="rect">
                <a:avLst/>
              </a:prstGeom>
            </p:spPr>
            <p:txBody>
              <a:bodyPr wrap="square">
                <a:spAutoFit/>
              </a:bodyPr>
              <a:lstStyle/>
              <a:p>
                <a:pPr>
                  <a:lnSpc>
                    <a:spcPct val="130000"/>
                  </a:lnSpc>
                </a:pPr>
                <a:r>
                  <a:rPr lang="zh-CN" altLang="en-US" dirty="0">
                    <a:solidFill>
                      <a:schemeClr val="tx1">
                        <a:lumMod val="65000"/>
                        <a:lumOff val="35000"/>
                      </a:schemeClr>
                    </a:solidFill>
                    <a:latin typeface="微软雅黑" charset="0"/>
                    <a:ea typeface="微软雅黑" charset="0"/>
                  </a:rPr>
                  <a:t>傅里叶定律   </a:t>
                </a:r>
                <a14:m>
                  <m:oMath xmlns:m="http://schemas.openxmlformats.org/officeDocument/2006/math">
                    <m:r>
                      <a:rPr lang="en-US" altLang="zh-CN" i="1" kern="100">
                        <a:solidFill>
                          <a:schemeClr val="tx1">
                            <a:lumMod val="65000"/>
                            <a:lumOff val="35000"/>
                          </a:schemeClr>
                        </a:solidFill>
                        <a:latin typeface="Cambria Math" panose="02040503050406030204" pitchFamily="18" charset="0"/>
                        <a:ea typeface="宋体" panose="02010600030101010101" pitchFamily="2" charset="-122"/>
                        <a:cs typeface="Times New Roman" panose="02020603050405020304" pitchFamily="18" charset="0"/>
                      </a:rPr>
                      <m:t>𝐽</m:t>
                    </m:r>
                    <m:r>
                      <a:rPr lang="en-US" altLang="zh-CN" i="1" kern="100">
                        <a:solidFill>
                          <a:schemeClr val="tx1">
                            <a:lumMod val="65000"/>
                            <a:lumOff val="35000"/>
                          </a:schemeClr>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solidFill>
                          <a:schemeClr val="tx1">
                            <a:lumMod val="65000"/>
                            <a:lumOff val="35000"/>
                          </a:schemeClr>
                        </a:solidFill>
                        <a:latin typeface="Cambria Math" panose="02040503050406030204" pitchFamily="18" charset="0"/>
                        <a:ea typeface="宋体" panose="02010600030101010101" pitchFamily="2" charset="-122"/>
                        <a:cs typeface="Times New Roman" panose="02020603050405020304" pitchFamily="18" charset="0"/>
                      </a:rPr>
                      <m:t>𝜅</m:t>
                    </m:r>
                    <m:r>
                      <m:rPr>
                        <m:sty m:val="p"/>
                      </m:rPr>
                      <a:rPr lang="en-US" altLang="zh-CN" kern="100">
                        <a:solidFill>
                          <a:schemeClr val="tx1">
                            <a:lumMod val="65000"/>
                            <a:lumOff val="35000"/>
                          </a:schemeClr>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solidFill>
                          <a:schemeClr val="tx1">
                            <a:lumMod val="65000"/>
                            <a:lumOff val="35000"/>
                          </a:schemeClr>
                        </a:solidFill>
                        <a:latin typeface="Cambria Math" panose="02040503050406030204" pitchFamily="18" charset="0"/>
                        <a:ea typeface="宋体" panose="02010600030101010101" pitchFamily="2" charset="-122"/>
                        <a:cs typeface="Times New Roman" panose="02020603050405020304" pitchFamily="18" charset="0"/>
                      </a:rPr>
                      <m:t>𝑇</m:t>
                    </m:r>
                  </m:oMath>
                </a14:m>
                <a:endParaRPr lang="zh-CN" altLang="zh-CN" sz="1400" kern="100" dirty="0">
                  <a:solidFill>
                    <a:schemeClr val="tx1">
                      <a:lumMod val="65000"/>
                      <a:lumOff val="35000"/>
                    </a:schemeClr>
                  </a:solidFill>
                  <a:latin typeface="等线" panose="02010600030101010101" pitchFamily="2" charset="-122"/>
                  <a:cs typeface="Times New Roman" panose="02020603050405020304" pitchFamily="18" charset="0"/>
                </a:endParaRPr>
              </a:p>
            </p:txBody>
          </p:sp>
        </mc:Choice>
        <mc:Fallback xmlns="">
          <p:sp>
            <p:nvSpPr>
              <p:cNvPr id="59" name="矩形 58">
                <a:extLst>
                  <a:ext uri="{FF2B5EF4-FFF2-40B4-BE49-F238E27FC236}">
                    <a16:creationId xmlns:a16="http://schemas.microsoft.com/office/drawing/2014/main" id="{B3066619-A407-4FA1-9912-42746767CF2C}"/>
                  </a:ext>
                </a:extLst>
              </p:cNvPr>
              <p:cNvSpPr>
                <a:spLocks noRot="1" noChangeAspect="1" noMove="1" noResize="1" noEditPoints="1" noAdjustHandles="1" noChangeArrowheads="1" noChangeShapeType="1" noTextEdit="1"/>
              </p:cNvSpPr>
              <p:nvPr/>
            </p:nvSpPr>
            <p:spPr>
              <a:xfrm>
                <a:off x="3866158" y="2974132"/>
                <a:ext cx="7039406" cy="422616"/>
              </a:xfrm>
              <a:prstGeom prst="rect">
                <a:avLst/>
              </a:prstGeom>
              <a:blipFill>
                <a:blip r:embed="rId4"/>
                <a:stretch>
                  <a:fillRect l="-693" b="-217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矩形 59">
                <a:extLst>
                  <a:ext uri="{FF2B5EF4-FFF2-40B4-BE49-F238E27FC236}">
                    <a16:creationId xmlns:a16="http://schemas.microsoft.com/office/drawing/2014/main" id="{69594B88-5FC9-4712-A3A3-DB0ADB150D12}"/>
                  </a:ext>
                </a:extLst>
              </p:cNvPr>
              <p:cNvSpPr/>
              <p:nvPr/>
            </p:nvSpPr>
            <p:spPr>
              <a:xfrm>
                <a:off x="3866158" y="3805643"/>
                <a:ext cx="7039406" cy="452432"/>
              </a:xfrm>
              <a:prstGeom prst="rect">
                <a:avLst/>
              </a:prstGeom>
            </p:spPr>
            <p:txBody>
              <a:bodyPr wrap="square">
                <a:spAutoFit/>
              </a:bodyPr>
              <a:lstStyle/>
              <a:p>
                <a:pPr lvl="0">
                  <a:lnSpc>
                    <a:spcPct val="130000"/>
                  </a:lnSpc>
                </a:pPr>
                <a:r>
                  <a:rPr lang="zh-CN" altLang="zh-CN" dirty="0">
                    <a:solidFill>
                      <a:schemeClr val="tx1">
                        <a:lumMod val="65000"/>
                        <a:lumOff val="35000"/>
                      </a:schemeClr>
                    </a:solidFill>
                    <a:latin typeface="微软雅黑" charset="0"/>
                    <a:ea typeface="微软雅黑" charset="0"/>
                  </a:rPr>
                  <a:t>热导率</a:t>
                </a:r>
                <a:r>
                  <a:rPr lang="en-US" altLang="zh-CN" dirty="0">
                    <a:solidFill>
                      <a:schemeClr val="tx1">
                        <a:lumMod val="65000"/>
                        <a:lumOff val="35000"/>
                      </a:schemeClr>
                    </a:solidFill>
                    <a:latin typeface="微软雅黑" charset="0"/>
                    <a:ea typeface="微软雅黑" charset="0"/>
                  </a:rPr>
                  <a:t>   </a:t>
                </a:r>
                <a:r>
                  <a:rPr lang="zh-CN" altLang="en-US" dirty="0">
                    <a:solidFill>
                      <a:schemeClr val="tx1">
                        <a:lumMod val="65000"/>
                        <a:lumOff val="35000"/>
                      </a:schemeClr>
                    </a:solidFill>
                    <a:latin typeface="微软雅黑" charset="0"/>
                    <a:ea typeface="微软雅黑" charset="0"/>
                  </a:rPr>
                  <a:t>比例系数</a:t>
                </a:r>
                <a14:m>
                  <m:oMath xmlns:m="http://schemas.openxmlformats.org/officeDocument/2006/math">
                    <m:r>
                      <a:rPr lang="en-US" altLang="zh-CN">
                        <a:solidFill>
                          <a:schemeClr val="tx1">
                            <a:lumMod val="65000"/>
                            <a:lumOff val="35000"/>
                          </a:schemeClr>
                        </a:solidFill>
                        <a:latin typeface="Cambria Math" panose="02040503050406030204" pitchFamily="18" charset="0"/>
                        <a:ea typeface="微软雅黑" charset="0"/>
                      </a:rPr>
                      <m:t>𝜅</m:t>
                    </m:r>
                  </m:oMath>
                </a14:m>
                <a:endParaRPr lang="zh-CN" altLang="en-US" dirty="0">
                  <a:solidFill>
                    <a:schemeClr val="tx1">
                      <a:lumMod val="65000"/>
                      <a:lumOff val="35000"/>
                    </a:schemeClr>
                  </a:solidFill>
                  <a:latin typeface="微软雅黑" charset="0"/>
                  <a:ea typeface="微软雅黑" charset="0"/>
                </a:endParaRPr>
              </a:p>
            </p:txBody>
          </p:sp>
        </mc:Choice>
        <mc:Fallback xmlns="">
          <p:sp>
            <p:nvSpPr>
              <p:cNvPr id="60" name="矩形 59">
                <a:extLst>
                  <a:ext uri="{FF2B5EF4-FFF2-40B4-BE49-F238E27FC236}">
                    <a16:creationId xmlns:a16="http://schemas.microsoft.com/office/drawing/2014/main" id="{69594B88-5FC9-4712-A3A3-DB0ADB150D12}"/>
                  </a:ext>
                </a:extLst>
              </p:cNvPr>
              <p:cNvSpPr>
                <a:spLocks noRot="1" noChangeAspect="1" noMove="1" noResize="1" noEditPoints="1" noAdjustHandles="1" noChangeArrowheads="1" noChangeShapeType="1" noTextEdit="1"/>
              </p:cNvSpPr>
              <p:nvPr/>
            </p:nvSpPr>
            <p:spPr>
              <a:xfrm>
                <a:off x="3866158" y="3805643"/>
                <a:ext cx="7039406" cy="452432"/>
              </a:xfrm>
              <a:prstGeom prst="rect">
                <a:avLst/>
              </a:prstGeom>
              <a:blipFill>
                <a:blip r:embed="rId5"/>
                <a:stretch>
                  <a:fillRect l="-693" b="-12000"/>
                </a:stretch>
              </a:blipFill>
            </p:spPr>
            <p:txBody>
              <a:bodyPr/>
              <a:lstStyle/>
              <a:p>
                <a:r>
                  <a:rPr lang="zh-CN" altLang="en-US">
                    <a:noFill/>
                  </a:rPr>
                  <a:t> </a:t>
                </a:r>
              </a:p>
            </p:txBody>
          </p:sp>
        </mc:Fallback>
      </mc:AlternateContent>
      <p:sp>
        <p:nvSpPr>
          <p:cNvPr id="61" name="矩形 60">
            <a:extLst>
              <a:ext uri="{FF2B5EF4-FFF2-40B4-BE49-F238E27FC236}">
                <a16:creationId xmlns:a16="http://schemas.microsoft.com/office/drawing/2014/main" id="{B7AC5DB0-FABE-4944-B8FF-37DE97D948B1}"/>
              </a:ext>
            </a:extLst>
          </p:cNvPr>
          <p:cNvSpPr/>
          <p:nvPr/>
        </p:nvSpPr>
        <p:spPr>
          <a:xfrm>
            <a:off x="0" y="60523"/>
            <a:ext cx="1940724" cy="307777"/>
          </a:xfrm>
          <a:prstGeom prst="rect">
            <a:avLst/>
          </a:prstGeom>
        </p:spPr>
        <p:txBody>
          <a:bodyPr wrap="none">
            <a:spAutoFit/>
          </a:bodyPr>
          <a:lstStyle/>
          <a:p>
            <a:r>
              <a:rPr lang="en-US" altLang="zh-CN" sz="1400" b="1" dirty="0">
                <a:latin typeface="+mn-ea"/>
              </a:rPr>
              <a:t>PART TWO </a:t>
            </a:r>
            <a:r>
              <a:rPr lang="zh-CN" altLang="en-US" sz="1400" b="1" dirty="0"/>
              <a:t>实验原理</a:t>
            </a:r>
          </a:p>
        </p:txBody>
      </p:sp>
      <p:sp>
        <p:nvSpPr>
          <p:cNvPr id="62" name="椭圆 61">
            <a:extLst>
              <a:ext uri="{FF2B5EF4-FFF2-40B4-BE49-F238E27FC236}">
                <a16:creationId xmlns:a16="http://schemas.microsoft.com/office/drawing/2014/main" id="{D7CC9982-0AEB-452D-BA84-C2D8EA36279A}"/>
              </a:ext>
            </a:extLst>
          </p:cNvPr>
          <p:cNvSpPr/>
          <p:nvPr/>
        </p:nvSpPr>
        <p:spPr>
          <a:xfrm>
            <a:off x="1887924"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1140466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3789253" y="729441"/>
            <a:ext cx="4401077" cy="769441"/>
          </a:xfrm>
          <a:prstGeom prst="rect">
            <a:avLst/>
          </a:prstGeom>
        </p:spPr>
        <p:txBody>
          <a:bodyPr wrap="none">
            <a:spAutoFit/>
          </a:bodyPr>
          <a:lstStyle/>
          <a:p>
            <a:r>
              <a:rPr lang="en-US" altLang="zh-CN" sz="4400" kern="100" dirty="0">
                <a:latin typeface="+mn-ea"/>
                <a:cs typeface="Times New Roman" panose="02020603050405020304" pitchFamily="18" charset="0"/>
              </a:rPr>
              <a:t>Thermostat</a:t>
            </a:r>
            <a:r>
              <a:rPr lang="zh-CN" altLang="en-US" sz="4400" kern="100" dirty="0">
                <a:latin typeface="+mn-ea"/>
                <a:cs typeface="Times New Roman" panose="02020603050405020304" pitchFamily="18" charset="0"/>
              </a:rPr>
              <a:t>方法</a:t>
            </a:r>
            <a:endParaRPr lang="zh-CN" altLang="zh-CN" sz="3600" kern="100" dirty="0">
              <a:latin typeface="+mn-ea"/>
              <a:cs typeface="Times New Roman" panose="02020603050405020304" pitchFamily="18" charset="0"/>
            </a:endParaRPr>
          </a:p>
        </p:txBody>
      </p:sp>
      <p:sp>
        <p:nvSpPr>
          <p:cNvPr id="56" name="矩形 55">
            <a:extLst>
              <a:ext uri="{FF2B5EF4-FFF2-40B4-BE49-F238E27FC236}">
                <a16:creationId xmlns:a16="http://schemas.microsoft.com/office/drawing/2014/main" id="{0FCCAE08-CAD9-4A91-899C-F864082A80B8}"/>
              </a:ext>
            </a:extLst>
          </p:cNvPr>
          <p:cNvSpPr/>
          <p:nvPr/>
        </p:nvSpPr>
        <p:spPr>
          <a:xfrm>
            <a:off x="3866158" y="2110845"/>
            <a:ext cx="7039406" cy="452432"/>
          </a:xfrm>
          <a:prstGeom prst="rect">
            <a:avLst/>
          </a:prstGeom>
        </p:spPr>
        <p:txBody>
          <a:bodyPr wrap="square">
            <a:spAutoFit/>
          </a:bodyPr>
          <a:lstStyle/>
          <a:p>
            <a:pPr lvl="0">
              <a:lnSpc>
                <a:spcPct val="130000"/>
              </a:lnSpc>
            </a:pPr>
            <a:r>
              <a:rPr lang="en-US" altLang="zh-CN" dirty="0">
                <a:solidFill>
                  <a:schemeClr val="tx1">
                    <a:lumMod val="65000"/>
                    <a:lumOff val="35000"/>
                  </a:schemeClr>
                </a:solidFill>
                <a:latin typeface="微软雅黑" charset="0"/>
                <a:ea typeface="微软雅黑" charset="0"/>
              </a:rPr>
              <a:t>10</a:t>
            </a:r>
            <a:r>
              <a:rPr lang="zh-CN" altLang="zh-CN" dirty="0">
                <a:solidFill>
                  <a:schemeClr val="tx1">
                    <a:lumMod val="65000"/>
                    <a:lumOff val="35000"/>
                  </a:schemeClr>
                </a:solidFill>
                <a:latin typeface="微软雅黑" charset="0"/>
                <a:ea typeface="微软雅黑" charset="0"/>
              </a:rPr>
              <a:t>×</a:t>
            </a:r>
            <a:r>
              <a:rPr lang="en-US" altLang="zh-CN" dirty="0">
                <a:solidFill>
                  <a:schemeClr val="tx1">
                    <a:lumMod val="65000"/>
                    <a:lumOff val="35000"/>
                  </a:schemeClr>
                </a:solidFill>
                <a:latin typeface="微软雅黑" charset="0"/>
                <a:ea typeface="微软雅黑" charset="0"/>
              </a:rPr>
              <a:t>10</a:t>
            </a:r>
            <a:r>
              <a:rPr lang="zh-CN" altLang="zh-CN" dirty="0">
                <a:solidFill>
                  <a:schemeClr val="tx1">
                    <a:lumMod val="65000"/>
                    <a:lumOff val="35000"/>
                  </a:schemeClr>
                </a:solidFill>
                <a:latin typeface="微软雅黑" charset="0"/>
                <a:ea typeface="微软雅黑" charset="0"/>
              </a:rPr>
              <a:t>×</a:t>
            </a:r>
            <a:r>
              <a:rPr lang="en-US" altLang="zh-CN" dirty="0">
                <a:solidFill>
                  <a:schemeClr val="tx1">
                    <a:lumMod val="65000"/>
                    <a:lumOff val="35000"/>
                  </a:schemeClr>
                </a:solidFill>
                <a:latin typeface="微软雅黑" charset="0"/>
                <a:ea typeface="微软雅黑" charset="0"/>
              </a:rPr>
              <a:t>20</a:t>
            </a:r>
            <a:r>
              <a:rPr lang="zh-CN" altLang="zh-CN" dirty="0">
                <a:solidFill>
                  <a:schemeClr val="tx1">
                    <a:lumMod val="65000"/>
                    <a:lumOff val="35000"/>
                  </a:schemeClr>
                </a:solidFill>
                <a:latin typeface="微软雅黑" charset="0"/>
                <a:ea typeface="微软雅黑" charset="0"/>
              </a:rPr>
              <a:t>规格的</a:t>
            </a:r>
            <a:r>
              <a:rPr lang="en-US" altLang="zh-CN" dirty="0" err="1">
                <a:solidFill>
                  <a:schemeClr val="tx1">
                    <a:lumMod val="65000"/>
                    <a:lumOff val="35000"/>
                  </a:schemeClr>
                </a:solidFill>
                <a:latin typeface="微软雅黑" charset="0"/>
                <a:ea typeface="微软雅黑" charset="0"/>
              </a:rPr>
              <a:t>Ar</a:t>
            </a:r>
            <a:r>
              <a:rPr lang="zh-CN" altLang="zh-CN" dirty="0">
                <a:solidFill>
                  <a:schemeClr val="tx1">
                    <a:lumMod val="65000"/>
                    <a:lumOff val="35000"/>
                  </a:schemeClr>
                </a:solidFill>
                <a:latin typeface="微软雅黑" charset="0"/>
                <a:ea typeface="微软雅黑" charset="0"/>
              </a:rPr>
              <a:t>晶体</a:t>
            </a:r>
            <a:r>
              <a:rPr lang="zh-CN" altLang="en-US" dirty="0">
                <a:solidFill>
                  <a:schemeClr val="tx1">
                    <a:lumMod val="65000"/>
                    <a:lumOff val="35000"/>
                  </a:schemeClr>
                </a:solidFill>
                <a:latin typeface="微软雅黑" charset="0"/>
                <a:ea typeface="微软雅黑" charset="0"/>
              </a:rPr>
              <a:t>体系</a:t>
            </a:r>
          </a:p>
        </p:txBody>
      </p:sp>
      <p:sp>
        <p:nvSpPr>
          <p:cNvPr id="59" name="矩形 58">
            <a:extLst>
              <a:ext uri="{FF2B5EF4-FFF2-40B4-BE49-F238E27FC236}">
                <a16:creationId xmlns:a16="http://schemas.microsoft.com/office/drawing/2014/main" id="{B3066619-A407-4FA1-9912-42746767CF2C}"/>
              </a:ext>
            </a:extLst>
          </p:cNvPr>
          <p:cNvSpPr/>
          <p:nvPr/>
        </p:nvSpPr>
        <p:spPr>
          <a:xfrm>
            <a:off x="3866158" y="2974132"/>
            <a:ext cx="7039406" cy="452432"/>
          </a:xfrm>
          <a:prstGeom prst="rect">
            <a:avLst/>
          </a:prstGeom>
        </p:spPr>
        <p:txBody>
          <a:bodyPr wrap="square">
            <a:spAutoFit/>
          </a:bodyPr>
          <a:lstStyle/>
          <a:p>
            <a:pPr>
              <a:lnSpc>
                <a:spcPct val="130000"/>
              </a:lnSpc>
            </a:pPr>
            <a:r>
              <a:rPr lang="zh-CN" altLang="zh-CN" dirty="0">
                <a:solidFill>
                  <a:schemeClr val="tx1">
                    <a:lumMod val="65000"/>
                    <a:lumOff val="35000"/>
                  </a:schemeClr>
                </a:solidFill>
                <a:latin typeface="微软雅黑" charset="0"/>
                <a:ea typeface="微软雅黑" charset="0"/>
              </a:rPr>
              <a:t>使体系处于</a:t>
            </a:r>
            <a:r>
              <a:rPr lang="en-US" altLang="zh-CN" dirty="0">
                <a:solidFill>
                  <a:schemeClr val="tx1">
                    <a:lumMod val="65000"/>
                    <a:lumOff val="35000"/>
                  </a:schemeClr>
                </a:solidFill>
                <a:latin typeface="微软雅黑" charset="0"/>
                <a:ea typeface="微软雅黑" charset="0"/>
              </a:rPr>
              <a:t>NVT</a:t>
            </a:r>
            <a:r>
              <a:rPr lang="zh-CN" altLang="zh-CN" dirty="0">
                <a:solidFill>
                  <a:schemeClr val="tx1">
                    <a:lumMod val="65000"/>
                    <a:lumOff val="35000"/>
                  </a:schemeClr>
                </a:solidFill>
                <a:latin typeface="微软雅黑" charset="0"/>
                <a:ea typeface="微软雅黑" charset="0"/>
              </a:rPr>
              <a:t>系综</a:t>
            </a:r>
            <a:r>
              <a:rPr lang="zh-CN" altLang="en-US" dirty="0">
                <a:solidFill>
                  <a:schemeClr val="tx1">
                    <a:lumMod val="65000"/>
                    <a:lumOff val="35000"/>
                  </a:schemeClr>
                </a:solidFill>
                <a:latin typeface="微软雅黑" charset="0"/>
                <a:ea typeface="微软雅黑" charset="0"/>
              </a:rPr>
              <a:t>：</a:t>
            </a:r>
            <a:r>
              <a:rPr lang="en-US" altLang="zh-CN" dirty="0">
                <a:solidFill>
                  <a:schemeClr val="tx1">
                    <a:lumMod val="65000"/>
                    <a:lumOff val="35000"/>
                  </a:schemeClr>
                </a:solidFill>
                <a:latin typeface="微软雅黑" charset="0"/>
                <a:ea typeface="微软雅黑" charset="0"/>
              </a:rPr>
              <a:t>Nose-Hoover</a:t>
            </a:r>
            <a:r>
              <a:rPr lang="zh-CN" altLang="zh-CN" dirty="0">
                <a:solidFill>
                  <a:schemeClr val="tx1">
                    <a:lumMod val="65000"/>
                    <a:lumOff val="35000"/>
                  </a:schemeClr>
                </a:solidFill>
                <a:latin typeface="微软雅黑" charset="0"/>
                <a:ea typeface="微软雅黑" charset="0"/>
              </a:rPr>
              <a:t>热浴，使体系达到设定的温度</a:t>
            </a:r>
          </a:p>
        </p:txBody>
      </p:sp>
      <p:sp>
        <p:nvSpPr>
          <p:cNvPr id="60" name="矩形 59">
            <a:extLst>
              <a:ext uri="{FF2B5EF4-FFF2-40B4-BE49-F238E27FC236}">
                <a16:creationId xmlns:a16="http://schemas.microsoft.com/office/drawing/2014/main" id="{69594B88-5FC9-4712-A3A3-DB0ADB150D12}"/>
              </a:ext>
            </a:extLst>
          </p:cNvPr>
          <p:cNvSpPr/>
          <p:nvPr/>
        </p:nvSpPr>
        <p:spPr>
          <a:xfrm>
            <a:off x="3866158" y="3805643"/>
            <a:ext cx="7039406" cy="812530"/>
          </a:xfrm>
          <a:prstGeom prst="rect">
            <a:avLst/>
          </a:prstGeom>
        </p:spPr>
        <p:txBody>
          <a:bodyPr wrap="square">
            <a:spAutoFit/>
          </a:bodyPr>
          <a:lstStyle/>
          <a:p>
            <a:pPr lvl="0">
              <a:lnSpc>
                <a:spcPct val="130000"/>
              </a:lnSpc>
            </a:pPr>
            <a:r>
              <a:rPr lang="zh-CN" altLang="zh-CN" dirty="0">
                <a:solidFill>
                  <a:schemeClr val="tx1">
                    <a:lumMod val="65000"/>
                    <a:lumOff val="35000"/>
                  </a:schemeClr>
                </a:solidFill>
                <a:latin typeface="微软雅黑" charset="0"/>
                <a:ea typeface="微软雅黑" charset="0"/>
              </a:rPr>
              <a:t>使体系处于</a:t>
            </a:r>
            <a:r>
              <a:rPr lang="en-US" altLang="zh-CN" dirty="0">
                <a:solidFill>
                  <a:schemeClr val="tx1">
                    <a:lumMod val="65000"/>
                    <a:lumOff val="35000"/>
                  </a:schemeClr>
                </a:solidFill>
                <a:latin typeface="微软雅黑" charset="0"/>
                <a:ea typeface="微软雅黑" charset="0"/>
              </a:rPr>
              <a:t>NVE</a:t>
            </a:r>
            <a:r>
              <a:rPr lang="zh-CN" altLang="zh-CN" dirty="0">
                <a:solidFill>
                  <a:schemeClr val="tx1">
                    <a:lumMod val="65000"/>
                    <a:lumOff val="35000"/>
                  </a:schemeClr>
                </a:solidFill>
                <a:latin typeface="微软雅黑" charset="0"/>
                <a:ea typeface="微软雅黑" charset="0"/>
              </a:rPr>
              <a:t>系综</a:t>
            </a:r>
            <a:r>
              <a:rPr lang="zh-CN" altLang="en-US" dirty="0">
                <a:solidFill>
                  <a:schemeClr val="tx1">
                    <a:lumMod val="65000"/>
                    <a:lumOff val="35000"/>
                  </a:schemeClr>
                </a:solidFill>
                <a:latin typeface="微软雅黑" charset="0"/>
                <a:ea typeface="微软雅黑" charset="0"/>
              </a:rPr>
              <a:t>：</a:t>
            </a:r>
            <a:r>
              <a:rPr lang="zh-CN" altLang="zh-CN" dirty="0">
                <a:solidFill>
                  <a:schemeClr val="tx1">
                    <a:lumMod val="65000"/>
                    <a:lumOff val="35000"/>
                  </a:schemeClr>
                </a:solidFill>
                <a:latin typeface="微软雅黑" charset="0"/>
                <a:ea typeface="微软雅黑" charset="0"/>
              </a:rPr>
              <a:t>沿着</a:t>
            </a:r>
            <a:r>
              <a:rPr lang="en-US" altLang="zh-CN" dirty="0">
                <a:solidFill>
                  <a:schemeClr val="tx1">
                    <a:lumMod val="65000"/>
                    <a:lumOff val="35000"/>
                  </a:schemeClr>
                </a:solidFill>
                <a:latin typeface="微软雅黑" charset="0"/>
                <a:ea typeface="微软雅黑" charset="0"/>
              </a:rPr>
              <a:t>z</a:t>
            </a:r>
            <a:r>
              <a:rPr lang="zh-CN" altLang="zh-CN" dirty="0">
                <a:solidFill>
                  <a:schemeClr val="tx1">
                    <a:lumMod val="65000"/>
                    <a:lumOff val="35000"/>
                  </a:schemeClr>
                </a:solidFill>
                <a:latin typeface="微软雅黑" charset="0"/>
                <a:ea typeface="微软雅黑" charset="0"/>
              </a:rPr>
              <a:t>方向选取高温区和低温区，施加郎之万热浴以控制高低温区的温度</a:t>
            </a:r>
            <a:endParaRPr lang="zh-CN" altLang="en-US" dirty="0">
              <a:solidFill>
                <a:schemeClr val="tx1">
                  <a:lumMod val="65000"/>
                  <a:lumOff val="35000"/>
                </a:schemeClr>
              </a:solidFill>
              <a:latin typeface="微软雅黑" charset="0"/>
              <a:ea typeface="微软雅黑" charset="0"/>
            </a:endParaRPr>
          </a:p>
        </p:txBody>
      </p:sp>
      <p:sp>
        <p:nvSpPr>
          <p:cNvPr id="61" name="矩形 60">
            <a:extLst>
              <a:ext uri="{FF2B5EF4-FFF2-40B4-BE49-F238E27FC236}">
                <a16:creationId xmlns:a16="http://schemas.microsoft.com/office/drawing/2014/main" id="{B7AC5DB0-FABE-4944-B8FF-37DE97D948B1}"/>
              </a:ext>
            </a:extLst>
          </p:cNvPr>
          <p:cNvSpPr/>
          <p:nvPr/>
        </p:nvSpPr>
        <p:spPr>
          <a:xfrm>
            <a:off x="0" y="60523"/>
            <a:ext cx="1940724" cy="307777"/>
          </a:xfrm>
          <a:prstGeom prst="rect">
            <a:avLst/>
          </a:prstGeom>
        </p:spPr>
        <p:txBody>
          <a:bodyPr wrap="none">
            <a:spAutoFit/>
          </a:bodyPr>
          <a:lstStyle/>
          <a:p>
            <a:r>
              <a:rPr lang="en-US" altLang="zh-CN" sz="1400" b="1" dirty="0">
                <a:latin typeface="+mn-ea"/>
              </a:rPr>
              <a:t>PART TWO </a:t>
            </a:r>
            <a:r>
              <a:rPr lang="zh-CN" altLang="en-US" sz="1400" b="1" dirty="0"/>
              <a:t>实验原理</a:t>
            </a:r>
          </a:p>
        </p:txBody>
      </p:sp>
      <p:sp>
        <p:nvSpPr>
          <p:cNvPr id="62" name="椭圆 61">
            <a:extLst>
              <a:ext uri="{FF2B5EF4-FFF2-40B4-BE49-F238E27FC236}">
                <a16:creationId xmlns:a16="http://schemas.microsoft.com/office/drawing/2014/main" id="{D7CC9982-0AEB-452D-BA84-C2D8EA36279A}"/>
              </a:ext>
            </a:extLst>
          </p:cNvPr>
          <p:cNvSpPr/>
          <p:nvPr/>
        </p:nvSpPr>
        <p:spPr>
          <a:xfrm>
            <a:off x="1887924"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AFB678AF-EDE6-4547-97DD-BB4B99780A81}"/>
                  </a:ext>
                </a:extLst>
              </p:cNvPr>
              <p:cNvSpPr/>
              <p:nvPr/>
            </p:nvSpPr>
            <p:spPr>
              <a:xfrm>
                <a:off x="3866158" y="4997252"/>
                <a:ext cx="7039406" cy="597664"/>
              </a:xfrm>
              <a:prstGeom prst="rect">
                <a:avLst/>
              </a:prstGeom>
            </p:spPr>
            <p:txBody>
              <a:bodyPr wrap="square">
                <a:spAutoFit/>
              </a:bodyPr>
              <a:lstStyle/>
              <a:p>
                <a:pPr lvl="0">
                  <a:lnSpc>
                    <a:spcPct val="130000"/>
                  </a:lnSpc>
                </a:pPr>
                <a:r>
                  <a:rPr lang="zh-CN" altLang="zh-CN" dirty="0">
                    <a:solidFill>
                      <a:schemeClr val="tx1">
                        <a:lumMod val="65000"/>
                        <a:lumOff val="35000"/>
                      </a:schemeClr>
                    </a:solidFill>
                    <a:latin typeface="微软雅黑" charset="0"/>
                    <a:ea typeface="微软雅黑" charset="0"/>
                  </a:rPr>
                  <a:t>热导率</a:t>
                </a:r>
                <a14:m>
                  <m:oMath xmlns:m="http://schemas.openxmlformats.org/officeDocument/2006/math">
                    <m:r>
                      <a:rPr lang="en-US" altLang="zh-CN">
                        <a:solidFill>
                          <a:schemeClr val="tx1">
                            <a:lumMod val="65000"/>
                            <a:lumOff val="35000"/>
                          </a:schemeClr>
                        </a:solidFill>
                        <a:latin typeface="Cambria Math" panose="02040503050406030204" pitchFamily="18" charset="0"/>
                        <a:ea typeface="微软雅黑" charset="0"/>
                      </a:rPr>
                      <m:t>𝜅</m:t>
                    </m:r>
                    <m:r>
                      <a:rPr lang="en-US" altLang="zh-CN">
                        <a:solidFill>
                          <a:schemeClr val="tx1">
                            <a:lumMod val="65000"/>
                            <a:lumOff val="35000"/>
                          </a:schemeClr>
                        </a:solidFill>
                        <a:latin typeface="Cambria Math" panose="02040503050406030204" pitchFamily="18" charset="0"/>
                        <a:ea typeface="微软雅黑" charset="0"/>
                      </a:rPr>
                      <m:t>=</m:t>
                    </m:r>
                    <m:d>
                      <m:dPr>
                        <m:begChr m:val="|"/>
                        <m:endChr m:val="|"/>
                        <m:ctrlPr>
                          <a:rPr lang="zh-CN" altLang="zh-CN" i="1">
                            <a:solidFill>
                              <a:schemeClr val="tx1">
                                <a:lumMod val="65000"/>
                                <a:lumOff val="35000"/>
                              </a:schemeClr>
                            </a:solidFill>
                            <a:latin typeface="Cambria Math" panose="02040503050406030204" pitchFamily="18" charset="0"/>
                            <a:ea typeface="微软雅黑" charset="0"/>
                          </a:rPr>
                        </m:ctrlPr>
                      </m:dPr>
                      <m:e>
                        <m:f>
                          <m:fPr>
                            <m:ctrlPr>
                              <a:rPr lang="zh-CN" altLang="zh-CN" i="1">
                                <a:solidFill>
                                  <a:schemeClr val="tx1">
                                    <a:lumMod val="65000"/>
                                    <a:lumOff val="35000"/>
                                  </a:schemeClr>
                                </a:solidFill>
                                <a:latin typeface="Cambria Math" panose="02040503050406030204" pitchFamily="18" charset="0"/>
                                <a:ea typeface="微软雅黑" charset="0"/>
                              </a:rPr>
                            </m:ctrlPr>
                          </m:fPr>
                          <m:num>
                            <m:r>
                              <a:rPr lang="en-US" altLang="zh-CN">
                                <a:solidFill>
                                  <a:schemeClr val="tx1">
                                    <a:lumMod val="65000"/>
                                    <a:lumOff val="35000"/>
                                  </a:schemeClr>
                                </a:solidFill>
                                <a:latin typeface="Cambria Math" panose="02040503050406030204" pitchFamily="18" charset="0"/>
                                <a:ea typeface="微软雅黑" charset="0"/>
                              </a:rPr>
                              <m:t>𝐽</m:t>
                            </m:r>
                          </m:num>
                          <m:den>
                            <m:r>
                              <m:rPr>
                                <m:sty m:val="p"/>
                              </m:rPr>
                              <a:rPr lang="en-US" altLang="zh-CN">
                                <a:solidFill>
                                  <a:schemeClr val="tx1">
                                    <a:lumMod val="65000"/>
                                    <a:lumOff val="35000"/>
                                  </a:schemeClr>
                                </a:solidFill>
                                <a:latin typeface="Cambria Math" panose="02040503050406030204" pitchFamily="18" charset="0"/>
                                <a:ea typeface="微软雅黑" charset="0"/>
                              </a:rPr>
                              <m:t>∇</m:t>
                            </m:r>
                            <m:r>
                              <a:rPr lang="en-US" altLang="zh-CN">
                                <a:solidFill>
                                  <a:schemeClr val="tx1">
                                    <a:lumMod val="65000"/>
                                    <a:lumOff val="35000"/>
                                  </a:schemeClr>
                                </a:solidFill>
                                <a:latin typeface="Cambria Math" panose="02040503050406030204" pitchFamily="18" charset="0"/>
                                <a:ea typeface="微软雅黑" charset="0"/>
                              </a:rPr>
                              <m:t>𝑇</m:t>
                            </m:r>
                          </m:den>
                        </m:f>
                      </m:e>
                    </m:d>
                  </m:oMath>
                </a14:m>
                <a:endParaRPr lang="zh-CN" altLang="en-US" dirty="0">
                  <a:solidFill>
                    <a:schemeClr val="tx1">
                      <a:lumMod val="65000"/>
                      <a:lumOff val="35000"/>
                    </a:schemeClr>
                  </a:solidFill>
                  <a:latin typeface="微软雅黑" charset="0"/>
                  <a:ea typeface="微软雅黑" charset="0"/>
                </a:endParaRPr>
              </a:p>
            </p:txBody>
          </p:sp>
        </mc:Choice>
        <mc:Fallback xmlns="">
          <p:sp>
            <p:nvSpPr>
              <p:cNvPr id="8" name="矩形 7">
                <a:extLst>
                  <a:ext uri="{FF2B5EF4-FFF2-40B4-BE49-F238E27FC236}">
                    <a16:creationId xmlns:a16="http://schemas.microsoft.com/office/drawing/2014/main" id="{AFB678AF-EDE6-4547-97DD-BB4B99780A81}"/>
                  </a:ext>
                </a:extLst>
              </p:cNvPr>
              <p:cNvSpPr>
                <a:spLocks noRot="1" noChangeAspect="1" noMove="1" noResize="1" noEditPoints="1" noAdjustHandles="1" noChangeArrowheads="1" noChangeShapeType="1" noTextEdit="1"/>
              </p:cNvSpPr>
              <p:nvPr/>
            </p:nvSpPr>
            <p:spPr>
              <a:xfrm>
                <a:off x="3866158" y="4997252"/>
                <a:ext cx="7039406" cy="597664"/>
              </a:xfrm>
              <a:prstGeom prst="rect">
                <a:avLst/>
              </a:prstGeom>
              <a:blipFill>
                <a:blip r:embed="rId3"/>
                <a:stretch>
                  <a:fillRect l="-693" b="-40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1305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800</TotalTime>
  <Words>4948</Words>
  <Application>Microsoft Office PowerPoint</Application>
  <PresentationFormat>宽屏</PresentationFormat>
  <Paragraphs>467</Paragraphs>
  <Slides>53</Slides>
  <Notes>36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53</vt:i4>
      </vt:variant>
    </vt:vector>
  </HeadingPairs>
  <TitlesOfParts>
    <vt:vector size="63" baseType="lpstr">
      <vt:lpstr>等线</vt:lpstr>
      <vt:lpstr>宋体</vt:lpstr>
      <vt:lpstr>微软雅黑</vt:lpstr>
      <vt:lpstr>Arial</vt:lpstr>
      <vt:lpstr>Cambria Math</vt:lpstr>
      <vt:lpstr>Century Gothic</vt:lpstr>
      <vt:lpstr>Segoe UI</vt:lpstr>
      <vt:lpstr>Segoe UI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公晨</cp:lastModifiedBy>
  <cp:revision>116</cp:revision>
  <dcterms:created xsi:type="dcterms:W3CDTF">2015-08-18T02:51:41Z</dcterms:created>
  <dcterms:modified xsi:type="dcterms:W3CDTF">2018-01-12T14:50:13Z</dcterms:modified>
  <cp:category/>
</cp:coreProperties>
</file>