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1" r:id="rId4"/>
    <p:sldId id="262" r:id="rId5"/>
    <p:sldId id="263" r:id="rId6"/>
    <p:sldId id="264" r:id="rId7"/>
    <p:sldId id="265" r:id="rId8"/>
    <p:sldId id="266" r:id="rId9"/>
    <p:sldId id="256" r:id="rId10"/>
    <p:sldId id="257" r:id="rId11"/>
    <p:sldId id="258" r:id="rId12"/>
    <p:sldId id="25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765304"/>
            <a:ext cx="7776864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分子动力学模拟材料的熔点</a:t>
            </a:r>
            <a:endParaRPr lang="zh-CN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4077072"/>
            <a:ext cx="2339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复旦大学物理系</a:t>
            </a:r>
            <a:endParaRPr lang="en-US" altLang="zh-CN" sz="2400" dirty="0" smtClean="0"/>
          </a:p>
          <a:p>
            <a:pPr algn="ctr"/>
            <a:r>
              <a:rPr lang="en-US" altLang="zh-CN" sz="2400" dirty="0"/>
              <a:t> </a:t>
            </a:r>
            <a:r>
              <a:rPr lang="zh-CN" altLang="en-US" sz="2400" dirty="0" smtClean="0"/>
              <a:t>舒强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2014.09.27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01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Project I. 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分子动力学模拟材料的熔点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412776"/>
            <a:ext cx="775860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# 3d </a:t>
            </a:r>
            <a:r>
              <a:rPr lang="en-US" altLang="zh-CN" sz="1600" dirty="0" err="1"/>
              <a:t>Lennard</a:t>
            </a:r>
            <a:r>
              <a:rPr lang="en-US" altLang="zh-CN" sz="1600" dirty="0"/>
              <a:t>-Jones </a:t>
            </a:r>
            <a:r>
              <a:rPr lang="en-US" altLang="zh-CN" sz="1600" dirty="0" smtClean="0"/>
              <a:t>melt</a:t>
            </a:r>
            <a:endParaRPr lang="en-US" altLang="zh-CN" sz="1600" dirty="0"/>
          </a:p>
          <a:p>
            <a:r>
              <a:rPr lang="en-US" altLang="zh-CN" sz="1600" dirty="0"/>
              <a:t>units           </a:t>
            </a:r>
            <a:r>
              <a:rPr lang="en-US" altLang="zh-CN" sz="1600" dirty="0" smtClean="0"/>
              <a:t>metal                                     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#</a:t>
            </a:r>
            <a:r>
              <a:rPr lang="zh-CN" altLang="en-US" sz="1600" dirty="0" smtClean="0">
                <a:solidFill>
                  <a:srgbClr val="FF0000"/>
                </a:solidFill>
              </a:rPr>
              <a:t>单位的选取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err="1"/>
              <a:t>atom_style</a:t>
            </a:r>
            <a:r>
              <a:rPr lang="en-US" altLang="zh-CN" sz="1600" dirty="0"/>
              <a:t>      </a:t>
            </a:r>
            <a:r>
              <a:rPr lang="en-US" altLang="zh-CN" sz="1600" dirty="0" smtClean="0"/>
              <a:t>atomic                                          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原子的类型的定义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/>
          </a:p>
          <a:p>
            <a:r>
              <a:rPr lang="en-US" altLang="zh-CN" sz="1600" dirty="0"/>
              <a:t>lattice         </a:t>
            </a:r>
            <a:r>
              <a:rPr lang="en-US" altLang="zh-CN" sz="1600" dirty="0" err="1"/>
              <a:t>fcc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5.41229                                        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晶格信息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region          box block 0 5 0 5 0 5 units </a:t>
            </a:r>
            <a:r>
              <a:rPr lang="en-US" altLang="zh-CN" sz="1600" dirty="0" smtClean="0"/>
              <a:t>lattice 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定义区域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err="1"/>
              <a:t>create_box</a:t>
            </a:r>
            <a:r>
              <a:rPr lang="en-US" altLang="zh-CN" sz="1600" dirty="0"/>
              <a:t>      1 </a:t>
            </a:r>
            <a:r>
              <a:rPr lang="en-US" altLang="zh-CN" sz="1600" dirty="0" smtClean="0"/>
              <a:t>box                                             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创建一个区域</a:t>
            </a:r>
            <a:r>
              <a:rPr lang="en-US" altLang="zh-CN" sz="1600" dirty="0">
                <a:solidFill>
                  <a:srgbClr val="FF0000"/>
                </a:solidFill>
              </a:rPr>
              <a:t>box</a:t>
            </a:r>
          </a:p>
          <a:p>
            <a:r>
              <a:rPr lang="en-US" altLang="zh-CN" sz="1600" dirty="0" err="1"/>
              <a:t>create_atoms</a:t>
            </a:r>
            <a:r>
              <a:rPr lang="en-US" altLang="zh-CN" sz="1600" dirty="0"/>
              <a:t>    1 </a:t>
            </a:r>
            <a:r>
              <a:rPr lang="en-US" altLang="zh-CN" sz="1600" dirty="0" smtClean="0"/>
              <a:t>box                                          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在</a:t>
            </a:r>
            <a:r>
              <a:rPr lang="en-US" altLang="zh-CN" sz="1600" dirty="0">
                <a:solidFill>
                  <a:srgbClr val="FF0000"/>
                </a:solidFill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</a:rPr>
              <a:t>创建了一种原子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mass            1 </a:t>
            </a:r>
            <a:r>
              <a:rPr lang="en-US" altLang="zh-CN" sz="1600" dirty="0" smtClean="0"/>
              <a:t>39.948                                         </a:t>
            </a:r>
            <a:r>
              <a:rPr lang="en-US" altLang="zh-CN" sz="1600" dirty="0">
                <a:solidFill>
                  <a:srgbClr val="FF0000"/>
                </a:solidFill>
              </a:rPr>
              <a:t>     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原子质量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/>
          </a:p>
          <a:p>
            <a:r>
              <a:rPr lang="en-US" altLang="zh-CN" sz="1600" dirty="0" err="1"/>
              <a:t>pair_style</a:t>
            </a:r>
            <a:r>
              <a:rPr lang="en-US" altLang="zh-CN" sz="1600" dirty="0"/>
              <a:t>      </a:t>
            </a:r>
            <a:r>
              <a:rPr lang="en-US" altLang="zh-CN" sz="1600" dirty="0" err="1"/>
              <a:t>lj</a:t>
            </a:r>
            <a:r>
              <a:rPr lang="en-US" altLang="zh-CN" sz="1600" dirty="0"/>
              <a:t>/cut </a:t>
            </a:r>
            <a:r>
              <a:rPr lang="en-US" altLang="zh-CN" sz="1600" dirty="0" smtClean="0"/>
              <a:t>8.5125                                   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作用势的选取与截断半径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err="1"/>
              <a:t>pair_coeff</a:t>
            </a:r>
            <a:r>
              <a:rPr lang="en-US" altLang="zh-CN" sz="1600" dirty="0"/>
              <a:t>      * * 0.0103235761 3.405 </a:t>
            </a:r>
            <a:r>
              <a:rPr lang="en-US" altLang="zh-CN" sz="1600" dirty="0" smtClean="0"/>
              <a:t>8.5125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作用势中参数的设定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/>
          </a:p>
          <a:p>
            <a:r>
              <a:rPr lang="en-US" altLang="zh-CN" sz="1600" dirty="0"/>
              <a:t>neighbor        2.0 </a:t>
            </a:r>
            <a:r>
              <a:rPr lang="en-US" altLang="zh-CN" sz="1600" dirty="0" smtClean="0"/>
              <a:t>bin                                             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近邻列表相关的东西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err="1"/>
              <a:t>neigh_modify</a:t>
            </a:r>
            <a:r>
              <a:rPr lang="en-US" altLang="zh-CN" sz="1600" dirty="0"/>
              <a:t>    every 2 delay 10 check </a:t>
            </a:r>
            <a:r>
              <a:rPr lang="en-US" altLang="zh-CN" sz="1600" dirty="0" smtClean="0"/>
              <a:t>yes     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近邻列表更新速度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/>
          </a:p>
          <a:p>
            <a:r>
              <a:rPr lang="en-US" altLang="zh-CN" sz="1600" dirty="0"/>
              <a:t>variable        sqv0 equal </a:t>
            </a:r>
            <a:r>
              <a:rPr lang="en-US" altLang="zh-CN" sz="1600" dirty="0" err="1" smtClean="0"/>
              <a:t>etotal</a:t>
            </a:r>
            <a:r>
              <a:rPr lang="en-US" altLang="zh-CN" sz="1600" dirty="0" smtClean="0"/>
              <a:t>                            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变量的设定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variable        sqv1 equal </a:t>
            </a:r>
            <a:r>
              <a:rPr lang="en-US" altLang="zh-CN" sz="1600" dirty="0" err="1"/>
              <a:t>vol</a:t>
            </a:r>
            <a:endParaRPr lang="en-US" altLang="zh-CN" sz="1600" dirty="0"/>
          </a:p>
          <a:p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0181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Project I. 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分子动力学模拟材料的熔点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071801"/>
            <a:ext cx="775860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/>
          </a:p>
          <a:p>
            <a:r>
              <a:rPr lang="en-US" altLang="zh-CN" sz="1600" dirty="0" err="1" smtClean="0"/>
              <a:t>timestep</a:t>
            </a:r>
            <a:r>
              <a:rPr lang="en-US" altLang="zh-CN" sz="1600" dirty="0" smtClean="0"/>
              <a:t>        0.001                                                                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时间步长为</a:t>
            </a:r>
            <a:r>
              <a:rPr lang="en-US" altLang="zh-CN" sz="1600" dirty="0">
                <a:solidFill>
                  <a:srgbClr val="FF0000"/>
                </a:solidFill>
              </a:rPr>
              <a:t>1fs</a:t>
            </a:r>
          </a:p>
          <a:p>
            <a:r>
              <a:rPr lang="en-US" altLang="zh-CN" sz="1600" dirty="0" smtClean="0"/>
              <a:t>dump            id all custom 20 </a:t>
            </a:r>
            <a:r>
              <a:rPr lang="en-US" altLang="zh-CN" sz="1600" dirty="0" err="1" smtClean="0"/>
              <a:t>dump.melt</a:t>
            </a:r>
            <a:r>
              <a:rPr lang="en-US" altLang="zh-CN" sz="1600" dirty="0" smtClean="0"/>
              <a:t> id type x y z     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原子坐标的输出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#</a:t>
            </a:r>
            <a:r>
              <a:rPr lang="en-US" altLang="zh-CN" sz="1600" dirty="0" err="1" smtClean="0"/>
              <a:t>dump_modify</a:t>
            </a:r>
            <a:r>
              <a:rPr lang="en-US" altLang="zh-CN" sz="1600" dirty="0" smtClean="0"/>
              <a:t>     id format "%d  %20.15g  %20.15g  %20.15g“  </a:t>
            </a:r>
          </a:p>
          <a:p>
            <a:r>
              <a:rPr lang="en-US" altLang="zh-CN" sz="1600" dirty="0" smtClean="0"/>
              <a:t>fix             sqo1 all </a:t>
            </a:r>
            <a:r>
              <a:rPr lang="en-US" altLang="zh-CN" sz="1600" dirty="0" err="1" smtClean="0"/>
              <a:t>ave</a:t>
            </a:r>
            <a:r>
              <a:rPr lang="en-US" altLang="zh-CN" sz="1600" dirty="0" smtClean="0"/>
              <a:t>/time 1 5000 10000 </a:t>
            </a:r>
            <a:r>
              <a:rPr lang="en-US" altLang="zh-CN" sz="1600" dirty="0" err="1" smtClean="0"/>
              <a:t>c_thermo_temp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c_thermo_pe</a:t>
            </a:r>
            <a:r>
              <a:rPr lang="en-US" altLang="zh-CN" sz="1600" dirty="0" smtClean="0"/>
              <a:t> v_sqv0 v_sqv1 file </a:t>
            </a:r>
            <a:r>
              <a:rPr lang="en-US" altLang="zh-CN" sz="1600" dirty="0" err="1" smtClean="0"/>
              <a:t>log.Ave</a:t>
            </a:r>
            <a:r>
              <a:rPr lang="en-US" altLang="zh-CN" sz="1600" dirty="0" smtClean="0"/>
              <a:t>                                                                                     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热力学量的输出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thermo          20                                                                       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每隔</a:t>
            </a:r>
            <a:r>
              <a:rPr lang="en-US" altLang="zh-CN" sz="1600" dirty="0">
                <a:solidFill>
                  <a:srgbClr val="FF0000"/>
                </a:solidFill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</a:rPr>
              <a:t>步输出一次热力学量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err="1" smtClean="0"/>
              <a:t>thermo_style</a:t>
            </a:r>
            <a:r>
              <a:rPr lang="en-US" altLang="zh-CN" sz="1600" dirty="0" smtClean="0"/>
              <a:t>    custom step  temp </a:t>
            </a:r>
            <a:r>
              <a:rPr lang="en-US" altLang="zh-CN" sz="1600" dirty="0" err="1" smtClean="0"/>
              <a:t>pe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etotal</a:t>
            </a:r>
            <a:r>
              <a:rPr lang="en-US" altLang="zh-CN" sz="1600" dirty="0" smtClean="0"/>
              <a:t> lx </a:t>
            </a:r>
            <a:r>
              <a:rPr lang="en-US" altLang="zh-CN" sz="1600" dirty="0" err="1" smtClean="0"/>
              <a:t>ly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lz</a:t>
            </a:r>
            <a:r>
              <a:rPr lang="en-US" altLang="zh-CN" sz="1600" dirty="0" smtClean="0"/>
              <a:t>         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热力学量的输出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velocity        all create 40 1234567                                       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给定原子初始速度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fix             a1 all </a:t>
            </a:r>
            <a:r>
              <a:rPr lang="en-US" altLang="zh-CN" sz="1600" dirty="0" err="1" smtClean="0"/>
              <a:t>npt</a:t>
            </a:r>
            <a:r>
              <a:rPr lang="en-US" altLang="zh-CN" sz="1600" dirty="0" smtClean="0"/>
              <a:t> temp 40.0  40.0  0.1 </a:t>
            </a:r>
            <a:r>
              <a:rPr lang="en-US" altLang="zh-CN" sz="1600" dirty="0" err="1" smtClean="0"/>
              <a:t>iso</a:t>
            </a:r>
            <a:r>
              <a:rPr lang="en-US" altLang="zh-CN" sz="1600" dirty="0" smtClean="0"/>
              <a:t> 0.0 0.0 1.0   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固定温度为</a:t>
            </a:r>
            <a:r>
              <a:rPr lang="en-US" altLang="zh-CN" sz="1600" dirty="0">
                <a:solidFill>
                  <a:srgbClr val="FF0000"/>
                </a:solidFill>
              </a:rPr>
              <a:t>40K</a:t>
            </a:r>
            <a:r>
              <a:rPr lang="zh-CN" altLang="en-US" sz="1600" dirty="0">
                <a:solidFill>
                  <a:srgbClr val="FF0000"/>
                </a:solidFill>
              </a:rPr>
              <a:t>的</a:t>
            </a:r>
            <a:r>
              <a:rPr lang="en-US" altLang="zh-CN" sz="1600" dirty="0">
                <a:solidFill>
                  <a:srgbClr val="FF0000"/>
                </a:solidFill>
              </a:rPr>
              <a:t>NPT</a:t>
            </a:r>
            <a:r>
              <a:rPr lang="zh-CN" altLang="en-US" sz="1600" dirty="0">
                <a:solidFill>
                  <a:srgbClr val="FF0000"/>
                </a:solidFill>
              </a:rPr>
              <a:t>模拟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run             10000                                                                       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运行</a:t>
            </a:r>
            <a:r>
              <a:rPr lang="en-US" altLang="zh-CN" sz="1600" dirty="0">
                <a:solidFill>
                  <a:srgbClr val="FF0000"/>
                </a:solidFill>
              </a:rPr>
              <a:t>10000</a:t>
            </a:r>
            <a:r>
              <a:rPr lang="zh-CN" altLang="en-US" sz="1600" dirty="0">
                <a:solidFill>
                  <a:srgbClr val="FF0000"/>
                </a:solidFill>
              </a:rPr>
              <a:t>步（</a:t>
            </a:r>
            <a:r>
              <a:rPr lang="en-US" altLang="zh-CN" sz="1600" dirty="0">
                <a:solidFill>
                  <a:srgbClr val="FF0000"/>
                </a:solidFill>
              </a:rPr>
              <a:t>10ps</a:t>
            </a:r>
            <a:r>
              <a:rPr lang="zh-CN" altLang="en-US" sz="1600" dirty="0">
                <a:solidFill>
                  <a:srgbClr val="FF0000"/>
                </a:solidFill>
              </a:rPr>
              <a:t>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unfix           a1</a:t>
            </a:r>
          </a:p>
          <a:p>
            <a:r>
              <a:rPr lang="en-US" altLang="zh-CN" sz="1600" dirty="0" smtClean="0"/>
              <a:t>fix             a1 all </a:t>
            </a:r>
            <a:r>
              <a:rPr lang="en-US" altLang="zh-CN" sz="1600" dirty="0" err="1" smtClean="0"/>
              <a:t>npt</a:t>
            </a:r>
            <a:r>
              <a:rPr lang="en-US" altLang="zh-CN" sz="1600" dirty="0" smtClean="0"/>
              <a:t> temp 50.0  50.0  0.1 </a:t>
            </a:r>
            <a:r>
              <a:rPr lang="en-US" altLang="zh-CN" sz="1600" dirty="0" err="1" smtClean="0"/>
              <a:t>iso</a:t>
            </a:r>
            <a:r>
              <a:rPr lang="en-US" altLang="zh-CN" sz="1600" dirty="0" smtClean="0"/>
              <a:t> 0.0 0.0 1.0</a:t>
            </a:r>
          </a:p>
          <a:p>
            <a:r>
              <a:rPr lang="en-US" altLang="zh-CN" sz="1600" dirty="0" smtClean="0"/>
              <a:t>run             10000</a:t>
            </a:r>
          </a:p>
          <a:p>
            <a:r>
              <a:rPr lang="en-US" altLang="zh-CN" sz="1600" dirty="0" smtClean="0"/>
              <a:t>unfix           a1</a:t>
            </a:r>
          </a:p>
          <a:p>
            <a:r>
              <a:rPr lang="en-US" altLang="zh-CN" sz="1600" dirty="0" smtClean="0"/>
              <a:t>fix             a1 all </a:t>
            </a:r>
            <a:r>
              <a:rPr lang="en-US" altLang="zh-CN" sz="1600" dirty="0" err="1" smtClean="0"/>
              <a:t>npt</a:t>
            </a:r>
            <a:r>
              <a:rPr lang="en-US" altLang="zh-CN" sz="1600" dirty="0" smtClean="0"/>
              <a:t> temp 60.0  60.0  0.1 </a:t>
            </a:r>
            <a:r>
              <a:rPr lang="en-US" altLang="zh-CN" sz="1600" dirty="0" err="1" smtClean="0"/>
              <a:t>iso</a:t>
            </a:r>
            <a:r>
              <a:rPr lang="en-US" altLang="zh-CN" sz="1600" dirty="0" smtClean="0"/>
              <a:t> 0.0 0.0 1.0</a:t>
            </a:r>
          </a:p>
          <a:p>
            <a:r>
              <a:rPr lang="en-US" altLang="zh-CN" sz="1600" dirty="0" smtClean="0"/>
              <a:t>run             10000</a:t>
            </a:r>
          </a:p>
          <a:p>
            <a:r>
              <a:rPr lang="en-US" altLang="zh-CN" sz="1600" dirty="0" smtClean="0"/>
              <a:t>unfix           a1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463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Project I. 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分子动力学模拟材料的熔点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7864" y="1196752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基本的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LINUX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命令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988840"/>
            <a:ext cx="24881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cd 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进入目录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d .. </a:t>
            </a:r>
            <a:r>
              <a:rPr lang="en-US" altLang="zh-CN" dirty="0" smtClean="0"/>
              <a:t>:</a:t>
            </a:r>
            <a:r>
              <a:rPr lang="zh-CN" altLang="en-US" dirty="0" smtClean="0"/>
              <a:t>进入上一级目录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ls</a:t>
            </a:r>
            <a:r>
              <a:rPr lang="en-US" altLang="zh-CN" dirty="0" smtClean="0"/>
              <a:t>:</a:t>
            </a:r>
            <a:r>
              <a:rPr lang="zh-CN" altLang="en-US" dirty="0" smtClean="0"/>
              <a:t>文件列表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FF0000"/>
                </a:solidFill>
              </a:rPr>
              <a:t>m</a:t>
            </a:r>
            <a:r>
              <a:rPr lang="en-US" altLang="zh-CN" dirty="0" err="1" smtClean="0">
                <a:solidFill>
                  <a:srgbClr val="FF0000"/>
                </a:solidFill>
              </a:rPr>
              <a:t>kdir</a:t>
            </a:r>
            <a:r>
              <a:rPr lang="en-US" altLang="zh-CN" dirty="0" smtClean="0"/>
              <a:t>: </a:t>
            </a:r>
            <a:r>
              <a:rPr lang="zh-CN" altLang="en-US" dirty="0" smtClean="0"/>
              <a:t>建立一个文件夹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rm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rm</a:t>
            </a:r>
            <a:r>
              <a:rPr lang="en-US" altLang="zh-CN" dirty="0" smtClean="0">
                <a:solidFill>
                  <a:srgbClr val="FF0000"/>
                </a:solidFill>
              </a:rPr>
              <a:t> –r </a:t>
            </a:r>
            <a:r>
              <a:rPr lang="en-US" altLang="zh-CN" dirty="0" smtClean="0"/>
              <a:t>:</a:t>
            </a:r>
            <a:r>
              <a:rPr lang="zh-CN" altLang="en-US" dirty="0" smtClean="0"/>
              <a:t>删除文件夹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vim 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对文件进行编辑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6558" y="4148191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投任务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4746403"/>
            <a:ext cx="5375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lmp.mkl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&lt; tmp.in &amp;&gt; </a:t>
            </a:r>
            <a:r>
              <a:rPr lang="en-US" altLang="zh-CN" dirty="0" err="1">
                <a:solidFill>
                  <a:srgbClr val="FF0000"/>
                </a:solidFill>
              </a:rPr>
              <a:t>tmp.out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&amp; </a:t>
            </a:r>
            <a:r>
              <a:rPr lang="en-US" altLang="zh-CN" dirty="0" smtClean="0"/>
              <a:t>: </a:t>
            </a:r>
            <a:r>
              <a:rPr lang="zh-CN" altLang="en-US" dirty="0" smtClean="0"/>
              <a:t>把程序投到后台运行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op </a:t>
            </a:r>
            <a:r>
              <a:rPr lang="zh-CN" altLang="en-US" dirty="0" smtClean="0"/>
              <a:t>：查看程序运行状态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69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分子动力学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5567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基本原理：</a:t>
            </a:r>
            <a:endParaRPr lang="en-US" altLang="zh-CN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348880"/>
            <a:ext cx="17240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1669" y="3372161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当知道体系的相互作用势时：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411669" y="5229200"/>
            <a:ext cx="8408803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首要任务就是对牛顿运动方程积分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934164"/>
            <a:ext cx="31718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0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时间积分算法：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Verlet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算法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566138"/>
            <a:ext cx="145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Taylor</a:t>
            </a:r>
            <a:r>
              <a:rPr lang="zh-CN" altLang="en-US" b="1" dirty="0" smtClean="0"/>
              <a:t>展开：</a:t>
            </a:r>
            <a:endParaRPr lang="en-US" altLang="zh-CN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4" y="2420888"/>
            <a:ext cx="8820472" cy="132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" y="4697705"/>
            <a:ext cx="9086031" cy="5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>
            <a:stCxn id="3074" idx="2"/>
          </p:cNvCxnSpPr>
          <p:nvPr/>
        </p:nvCxnSpPr>
        <p:spPr>
          <a:xfrm>
            <a:off x="4572000" y="3743959"/>
            <a:ext cx="11520" cy="83716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520" y="5805264"/>
            <a:ext cx="554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以及还有速度</a:t>
            </a:r>
            <a:r>
              <a:rPr lang="en-US" altLang="zh-CN" dirty="0" err="1" smtClean="0"/>
              <a:t>Verlet</a:t>
            </a:r>
            <a:r>
              <a:rPr lang="zh-CN" altLang="en-US" dirty="0" smtClean="0"/>
              <a:t>算法、</a:t>
            </a:r>
            <a:r>
              <a:rPr lang="en-US" altLang="zh-CN" dirty="0" smtClean="0"/>
              <a:t>Predictor-corrector</a:t>
            </a:r>
            <a:r>
              <a:rPr lang="zh-CN" altLang="en-US" dirty="0" smtClean="0"/>
              <a:t>算法等。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8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原子间的相互作用势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12776"/>
            <a:ext cx="5306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两</a:t>
            </a:r>
            <a:r>
              <a:rPr lang="zh-CN" altLang="en-US" b="1" dirty="0" smtClean="0">
                <a:solidFill>
                  <a:srgbClr val="FF0000"/>
                </a:solidFill>
              </a:rPr>
              <a:t>体势：</a:t>
            </a:r>
            <a:r>
              <a:rPr lang="en-US" altLang="zh-CN" dirty="0"/>
              <a:t> </a:t>
            </a:r>
            <a:r>
              <a:rPr lang="en-US" altLang="zh-CN" dirty="0" err="1"/>
              <a:t>Lennard</a:t>
            </a:r>
            <a:r>
              <a:rPr lang="en-US" altLang="zh-CN" dirty="0"/>
              <a:t>-Jones (LJ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Morse</a:t>
            </a:r>
          </a:p>
          <a:p>
            <a:r>
              <a:rPr lang="en-US" altLang="zh-CN" b="1" dirty="0"/>
              <a:t> </a:t>
            </a:r>
            <a:r>
              <a:rPr lang="zh-CN" altLang="en-US" dirty="0" smtClean="0"/>
              <a:t>惰性气体、简单金属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原子内嵌势：</a:t>
            </a:r>
            <a:r>
              <a:rPr lang="en-US" altLang="zh-CN" dirty="0"/>
              <a:t>Embed Atom </a:t>
            </a:r>
            <a:r>
              <a:rPr lang="en-US" altLang="zh-CN" dirty="0" smtClean="0"/>
              <a:t>Methods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EAM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简单金属、过渡金属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紧束缚势：</a:t>
            </a:r>
            <a:r>
              <a:rPr lang="en-US" altLang="zh-CN" dirty="0" err="1" smtClean="0"/>
              <a:t>Tersoff,Brennerd,Stillinger-WeberPotential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半导体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69160"/>
            <a:ext cx="23622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685728" y="3466429"/>
            <a:ext cx="3278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Lennard</a:t>
            </a:r>
            <a:r>
              <a:rPr lang="en-US" altLang="zh-CN" sz="2800" b="1" dirty="0">
                <a:solidFill>
                  <a:srgbClr val="FF0000"/>
                </a:solidFill>
              </a:rPr>
              <a:t>-Jones (LJ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势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148064" y="5665054"/>
            <a:ext cx="36724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148064" y="4245516"/>
            <a:ext cx="0" cy="23518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5292080" y="4431323"/>
            <a:ext cx="2505808" cy="2039841"/>
          </a:xfrm>
          <a:custGeom>
            <a:avLst/>
            <a:gdLst>
              <a:gd name="connsiteX0" fmla="*/ 0 w 2505808"/>
              <a:gd name="connsiteY0" fmla="*/ 0 h 2039841"/>
              <a:gd name="connsiteX1" fmla="*/ 131885 w 2505808"/>
              <a:gd name="connsiteY1" fmla="*/ 1459523 h 2039841"/>
              <a:gd name="connsiteX2" fmla="*/ 404446 w 2505808"/>
              <a:gd name="connsiteY2" fmla="*/ 2039815 h 2039841"/>
              <a:gd name="connsiteX3" fmla="*/ 826477 w 2505808"/>
              <a:gd name="connsiteY3" fmla="*/ 1441939 h 2039841"/>
              <a:gd name="connsiteX4" fmla="*/ 2505808 w 2505808"/>
              <a:gd name="connsiteY4" fmla="*/ 1266092 h 2039841"/>
              <a:gd name="connsiteX5" fmla="*/ 2505808 w 2505808"/>
              <a:gd name="connsiteY5" fmla="*/ 1266092 h 203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5808" h="2039841">
                <a:moveTo>
                  <a:pt x="0" y="0"/>
                </a:moveTo>
                <a:cubicBezTo>
                  <a:pt x="32238" y="559777"/>
                  <a:pt x="64477" y="1119554"/>
                  <a:pt x="131885" y="1459523"/>
                </a:cubicBezTo>
                <a:cubicBezTo>
                  <a:pt x="199293" y="1799492"/>
                  <a:pt x="288681" y="2042746"/>
                  <a:pt x="404446" y="2039815"/>
                </a:cubicBezTo>
                <a:cubicBezTo>
                  <a:pt x="520211" y="2036884"/>
                  <a:pt x="476250" y="1570893"/>
                  <a:pt x="826477" y="1441939"/>
                </a:cubicBezTo>
                <a:cubicBezTo>
                  <a:pt x="1176704" y="1312985"/>
                  <a:pt x="2505808" y="1266092"/>
                  <a:pt x="2505808" y="1266092"/>
                </a:cubicBezTo>
                <a:lnTo>
                  <a:pt x="2505808" y="1266092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6660232" y="5229200"/>
            <a:ext cx="0" cy="93610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/>
        </p:nvSpPr>
        <p:spPr>
          <a:xfrm>
            <a:off x="6224954" y="5675087"/>
            <a:ext cx="488092" cy="154213"/>
          </a:xfrm>
          <a:custGeom>
            <a:avLst/>
            <a:gdLst>
              <a:gd name="connsiteX0" fmla="*/ 0 w 488092"/>
              <a:gd name="connsiteY0" fmla="*/ 154213 h 154213"/>
              <a:gd name="connsiteX1" fmla="*/ 439615 w 488092"/>
              <a:gd name="connsiteY1" fmla="*/ 13536 h 154213"/>
              <a:gd name="connsiteX2" fmla="*/ 457200 w 488092"/>
              <a:gd name="connsiteY2" fmla="*/ 13536 h 15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092" h="154213">
                <a:moveTo>
                  <a:pt x="0" y="154213"/>
                </a:moveTo>
                <a:lnTo>
                  <a:pt x="439615" y="13536"/>
                </a:lnTo>
                <a:cubicBezTo>
                  <a:pt x="515815" y="-9910"/>
                  <a:pt x="486507" y="1813"/>
                  <a:pt x="457200" y="13536"/>
                </a:cubicBezTo>
              </a:path>
            </a:pathLst>
          </a:custGeom>
          <a:ln w="381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13046" y="50521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="1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周期性边界条件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47635"/>
            <a:ext cx="5256584" cy="295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62053"/>
            <a:ext cx="5619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631532"/>
            <a:ext cx="2181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999" y="3284984"/>
            <a:ext cx="1731367" cy="146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104" y="5233990"/>
            <a:ext cx="3420229" cy="129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07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分子动力学模拟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163739" cy="5313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2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物理量的统计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412776"/>
            <a:ext cx="5256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Radial distribution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（径向分布函数）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98575"/>
            <a:ext cx="3252787" cy="79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54" y="3717032"/>
            <a:ext cx="1995166" cy="52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243953" y="3203631"/>
            <a:ext cx="4714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Pair-Correlation function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（对关联函数）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0" y="4543291"/>
            <a:ext cx="72199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4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物理量的统计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1412776"/>
            <a:ext cx="4564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square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displacement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（均方位移）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505671"/>
              </p:ext>
            </p:extLst>
          </p:nvPr>
        </p:nvGraphicFramePr>
        <p:xfrm>
          <a:off x="463340" y="2132856"/>
          <a:ext cx="535781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3" imgW="3022600" imgH="685800" progId="Equation.DSMT4">
                  <p:embed/>
                </p:oleObj>
              </mc:Choice>
              <mc:Fallback>
                <p:oleObj name="Equation" r:id="rId3" imgW="3022600" imgH="685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40" y="2132856"/>
                        <a:ext cx="5357812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79512" y="4151584"/>
            <a:ext cx="5925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Velocity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autocorrelation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（速度关联函数）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872311"/>
              </p:ext>
            </p:extLst>
          </p:nvPr>
        </p:nvGraphicFramePr>
        <p:xfrm>
          <a:off x="405397" y="4725144"/>
          <a:ext cx="5795963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5" imgW="2806700" imgH="685800" progId="Equation.DSMT4">
                  <p:embed/>
                </p:oleObj>
              </mc:Choice>
              <mc:Fallback>
                <p:oleObj name="Equation" r:id="rId5" imgW="2806700" imgH="685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397" y="4725144"/>
                        <a:ext cx="5795963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6228184" y="3476580"/>
            <a:ext cx="29158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228184" y="1124744"/>
            <a:ext cx="0" cy="23518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228184" y="6597352"/>
            <a:ext cx="29158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228184" y="4245516"/>
            <a:ext cx="0" cy="23518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6409711" y="1700808"/>
            <a:ext cx="2338753" cy="1600200"/>
          </a:xfrm>
          <a:custGeom>
            <a:avLst/>
            <a:gdLst>
              <a:gd name="connsiteX0" fmla="*/ 0 w 2338753"/>
              <a:gd name="connsiteY0" fmla="*/ 1600200 h 1600200"/>
              <a:gd name="connsiteX1" fmla="*/ 703384 w 2338753"/>
              <a:gd name="connsiteY1" fmla="*/ 1301261 h 1600200"/>
              <a:gd name="connsiteX2" fmla="*/ 2338753 w 2338753"/>
              <a:gd name="connsiteY2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753" h="1600200">
                <a:moveTo>
                  <a:pt x="0" y="1600200"/>
                </a:moveTo>
                <a:cubicBezTo>
                  <a:pt x="156796" y="1584080"/>
                  <a:pt x="313592" y="1567961"/>
                  <a:pt x="703384" y="1301261"/>
                </a:cubicBezTo>
                <a:cubicBezTo>
                  <a:pt x="1093176" y="1034561"/>
                  <a:pt x="1715964" y="517280"/>
                  <a:pt x="2338753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6409711" y="3284984"/>
            <a:ext cx="241076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68216" y="278092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solid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34725" y="213157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liquid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321669" y="4501662"/>
            <a:ext cx="2497016" cy="1908307"/>
          </a:xfrm>
          <a:custGeom>
            <a:avLst/>
            <a:gdLst>
              <a:gd name="connsiteX0" fmla="*/ 0 w 2497016"/>
              <a:gd name="connsiteY0" fmla="*/ 0 h 1908307"/>
              <a:gd name="connsiteX1" fmla="*/ 158262 w 2497016"/>
              <a:gd name="connsiteY1" fmla="*/ 1872761 h 1908307"/>
              <a:gd name="connsiteX2" fmla="*/ 360485 w 2497016"/>
              <a:gd name="connsiteY2" fmla="*/ 1248507 h 1908307"/>
              <a:gd name="connsiteX3" fmla="*/ 483577 w 2497016"/>
              <a:gd name="connsiteY3" fmla="*/ 1503484 h 1908307"/>
              <a:gd name="connsiteX4" fmla="*/ 597877 w 2497016"/>
              <a:gd name="connsiteY4" fmla="*/ 1248507 h 1908307"/>
              <a:gd name="connsiteX5" fmla="*/ 720969 w 2497016"/>
              <a:gd name="connsiteY5" fmla="*/ 1450730 h 1908307"/>
              <a:gd name="connsiteX6" fmla="*/ 975946 w 2497016"/>
              <a:gd name="connsiteY6" fmla="*/ 1362807 h 1908307"/>
              <a:gd name="connsiteX7" fmla="*/ 1081454 w 2497016"/>
              <a:gd name="connsiteY7" fmla="*/ 1406769 h 1908307"/>
              <a:gd name="connsiteX8" fmla="*/ 1336431 w 2497016"/>
              <a:gd name="connsiteY8" fmla="*/ 1406769 h 1908307"/>
              <a:gd name="connsiteX9" fmla="*/ 1503485 w 2497016"/>
              <a:gd name="connsiteY9" fmla="*/ 1459523 h 1908307"/>
              <a:gd name="connsiteX10" fmla="*/ 1784839 w 2497016"/>
              <a:gd name="connsiteY10" fmla="*/ 1380392 h 1908307"/>
              <a:gd name="connsiteX11" fmla="*/ 1943100 w 2497016"/>
              <a:gd name="connsiteY11" fmla="*/ 1406769 h 1908307"/>
              <a:gd name="connsiteX12" fmla="*/ 2259623 w 2497016"/>
              <a:gd name="connsiteY12" fmla="*/ 1397976 h 1908307"/>
              <a:gd name="connsiteX13" fmla="*/ 2391508 w 2497016"/>
              <a:gd name="connsiteY13" fmla="*/ 1450730 h 1908307"/>
              <a:gd name="connsiteX14" fmla="*/ 2497016 w 2497016"/>
              <a:gd name="connsiteY14" fmla="*/ 1450730 h 1908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97016" h="1908307">
                <a:moveTo>
                  <a:pt x="0" y="0"/>
                </a:moveTo>
                <a:cubicBezTo>
                  <a:pt x="49090" y="832338"/>
                  <a:pt x="98181" y="1664677"/>
                  <a:pt x="158262" y="1872761"/>
                </a:cubicBezTo>
                <a:cubicBezTo>
                  <a:pt x="218343" y="2080845"/>
                  <a:pt x="306266" y="1310053"/>
                  <a:pt x="360485" y="1248507"/>
                </a:cubicBezTo>
                <a:cubicBezTo>
                  <a:pt x="414704" y="1186961"/>
                  <a:pt x="444012" y="1503484"/>
                  <a:pt x="483577" y="1503484"/>
                </a:cubicBezTo>
                <a:cubicBezTo>
                  <a:pt x="523142" y="1503484"/>
                  <a:pt x="558312" y="1257299"/>
                  <a:pt x="597877" y="1248507"/>
                </a:cubicBezTo>
                <a:cubicBezTo>
                  <a:pt x="637442" y="1239715"/>
                  <a:pt x="657958" y="1431680"/>
                  <a:pt x="720969" y="1450730"/>
                </a:cubicBezTo>
                <a:cubicBezTo>
                  <a:pt x="783981" y="1469780"/>
                  <a:pt x="915865" y="1370134"/>
                  <a:pt x="975946" y="1362807"/>
                </a:cubicBezTo>
                <a:cubicBezTo>
                  <a:pt x="1036027" y="1355480"/>
                  <a:pt x="1021373" y="1399442"/>
                  <a:pt x="1081454" y="1406769"/>
                </a:cubicBezTo>
                <a:cubicBezTo>
                  <a:pt x="1141535" y="1414096"/>
                  <a:pt x="1266093" y="1397977"/>
                  <a:pt x="1336431" y="1406769"/>
                </a:cubicBezTo>
                <a:cubicBezTo>
                  <a:pt x="1406769" y="1415561"/>
                  <a:pt x="1428750" y="1463919"/>
                  <a:pt x="1503485" y="1459523"/>
                </a:cubicBezTo>
                <a:cubicBezTo>
                  <a:pt x="1578220" y="1455127"/>
                  <a:pt x="1711570" y="1389184"/>
                  <a:pt x="1784839" y="1380392"/>
                </a:cubicBezTo>
                <a:cubicBezTo>
                  <a:pt x="1858108" y="1371600"/>
                  <a:pt x="1863969" y="1403838"/>
                  <a:pt x="1943100" y="1406769"/>
                </a:cubicBezTo>
                <a:cubicBezTo>
                  <a:pt x="2022231" y="1409700"/>
                  <a:pt x="2184889" y="1390649"/>
                  <a:pt x="2259623" y="1397976"/>
                </a:cubicBezTo>
                <a:cubicBezTo>
                  <a:pt x="2334357" y="1405303"/>
                  <a:pt x="2351943" y="1441938"/>
                  <a:pt x="2391508" y="1450730"/>
                </a:cubicBezTo>
                <a:cubicBezTo>
                  <a:pt x="2431074" y="1459522"/>
                  <a:pt x="2497016" y="1450730"/>
                  <a:pt x="2497016" y="145073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Project I. 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分子动力学模拟材料的熔点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164" y="4068198"/>
            <a:ext cx="4687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体系：</a:t>
            </a:r>
            <a:r>
              <a:rPr lang="en-US" altLang="zh-CN" dirty="0" err="1" smtClean="0"/>
              <a:t>Ar</a:t>
            </a:r>
            <a:endParaRPr lang="en-US" altLang="zh-CN" dirty="0" smtClean="0"/>
          </a:p>
          <a:p>
            <a:r>
              <a:rPr lang="zh-CN" altLang="en-US" dirty="0" smtClean="0"/>
              <a:t>相互作用势：</a:t>
            </a:r>
            <a:r>
              <a:rPr lang="en-US" altLang="zh-CN" dirty="0" err="1" smtClean="0"/>
              <a:t>Lennard</a:t>
            </a:r>
            <a:r>
              <a:rPr lang="en-US" altLang="zh-CN" dirty="0" smtClean="0"/>
              <a:t>-Jones (LJ)</a:t>
            </a:r>
            <a:r>
              <a:rPr lang="zh-CN" altLang="en-US" dirty="0" smtClean="0"/>
              <a:t>势</a:t>
            </a:r>
            <a:endParaRPr lang="en-US" altLang="zh-CN" dirty="0" smtClean="0"/>
          </a:p>
          <a:p>
            <a:r>
              <a:rPr lang="zh-CN" altLang="en-US" dirty="0" smtClean="0"/>
              <a:t>边界条件：周期性边界（</a:t>
            </a:r>
            <a:r>
              <a:rPr lang="en-US" altLang="zh-CN" dirty="0" smtClean="0"/>
              <a:t>PBC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模拟软件包：</a:t>
            </a:r>
            <a:r>
              <a:rPr lang="en-US" altLang="zh-CN" dirty="0" smtClean="0"/>
              <a:t>LAMMPS</a:t>
            </a:r>
          </a:p>
          <a:p>
            <a:r>
              <a:rPr lang="zh-CN" altLang="en-US" dirty="0" smtClean="0"/>
              <a:t>辅助画图与原子结构视图软件：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VMD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295325" y="2333799"/>
            <a:ext cx="1052539" cy="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11760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熔化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228184" y="3476580"/>
            <a:ext cx="29158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6228184" y="1124744"/>
            <a:ext cx="0" cy="23518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660232" y="2708920"/>
            <a:ext cx="115212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7812360" y="1556792"/>
            <a:ext cx="115212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7797234" y="1916832"/>
            <a:ext cx="0" cy="79858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60210" y="354497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0601" y="917803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295325" y="2636912"/>
            <a:ext cx="972069" cy="1224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84262" y="275362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凝固</a:t>
            </a:r>
            <a:endParaRPr lang="zh-CN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7544" y="5623173"/>
            <a:ext cx="327461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计算节点登陆与文件传输</a:t>
            </a:r>
            <a:endParaRPr lang="en-US" altLang="zh-CN" dirty="0" smtClean="0"/>
          </a:p>
          <a:p>
            <a:r>
              <a:rPr lang="en-US" altLang="zh-CN" dirty="0"/>
              <a:t>IP:</a:t>
            </a:r>
            <a:r>
              <a:rPr lang="en-US" altLang="zh-CN" dirty="0">
                <a:solidFill>
                  <a:srgbClr val="FF0000"/>
                </a:solidFill>
              </a:rPr>
              <a:t>10.40.236.240 </a:t>
            </a:r>
            <a:r>
              <a:rPr lang="en-US" altLang="zh-CN" dirty="0"/>
              <a:t> </a:t>
            </a:r>
            <a:r>
              <a:rPr lang="zh-CN" altLang="en-US" dirty="0"/>
              <a:t>端口：</a:t>
            </a:r>
            <a:r>
              <a:rPr lang="en-US" altLang="zh-CN" dirty="0" smtClean="0">
                <a:solidFill>
                  <a:srgbClr val="FF0000"/>
                </a:solidFill>
              </a:rPr>
              <a:t>22</a:t>
            </a:r>
          </a:p>
          <a:p>
            <a:r>
              <a:rPr lang="zh-CN" altLang="en-US" dirty="0" smtClean="0"/>
              <a:t>用户名：</a:t>
            </a:r>
            <a:r>
              <a:rPr lang="en-US" altLang="zh-CN" dirty="0" smtClean="0"/>
              <a:t>tutorial, </a:t>
            </a:r>
            <a:r>
              <a:rPr lang="zh-CN" altLang="en-US" dirty="0" smtClean="0"/>
              <a:t>密码：</a:t>
            </a:r>
            <a:r>
              <a:rPr lang="en-US" altLang="zh-CN" dirty="0" smtClean="0"/>
              <a:t>physics</a:t>
            </a:r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a630/a631</a:t>
            </a:r>
            <a:endParaRPr lang="zh-CN" altLang="en-US" dirty="0"/>
          </a:p>
        </p:txBody>
      </p:sp>
      <p:pic>
        <p:nvPicPr>
          <p:cNvPr id="1028" name="Picture 4" descr="D:\work\23machine\TMPwork\picture\xyz7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5" t="6994" r="10022" b="7781"/>
          <a:stretch/>
        </p:blipFill>
        <p:spPr bwMode="auto">
          <a:xfrm>
            <a:off x="175844" y="1456861"/>
            <a:ext cx="2119479" cy="208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work\23machine\TMPwork\picture\xyz9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8" t="20535" r="21568" b="23263"/>
          <a:stretch/>
        </p:blipFill>
        <p:spPr bwMode="auto">
          <a:xfrm>
            <a:off x="3358326" y="1503557"/>
            <a:ext cx="2065012" cy="19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9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560</Words>
  <Application>Microsoft Office PowerPoint</Application>
  <PresentationFormat>全屏显示(4:3)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sq</cp:lastModifiedBy>
  <cp:revision>82</cp:revision>
  <dcterms:created xsi:type="dcterms:W3CDTF">2014-09-26T10:47:40Z</dcterms:created>
  <dcterms:modified xsi:type="dcterms:W3CDTF">2014-09-27T00:38:09Z</dcterms:modified>
</cp:coreProperties>
</file>