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401" r:id="rId2"/>
    <p:sldId id="436" r:id="rId3"/>
    <p:sldId id="424" r:id="rId4"/>
    <p:sldId id="425" r:id="rId5"/>
    <p:sldId id="438" r:id="rId6"/>
    <p:sldId id="439" r:id="rId7"/>
    <p:sldId id="426" r:id="rId8"/>
    <p:sldId id="435" r:id="rId9"/>
    <p:sldId id="441" r:id="rId10"/>
    <p:sldId id="442" r:id="rId11"/>
    <p:sldId id="427" r:id="rId12"/>
    <p:sldId id="443" r:id="rId13"/>
    <p:sldId id="444" r:id="rId14"/>
    <p:sldId id="429" r:id="rId15"/>
    <p:sldId id="428" r:id="rId16"/>
    <p:sldId id="445" r:id="rId17"/>
    <p:sldId id="437" r:id="rId18"/>
    <p:sldId id="402" r:id="rId19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CA380"/>
    <a:srgbClr val="606060"/>
    <a:srgbClr val="0070C0"/>
    <a:srgbClr val="8BB0F9"/>
    <a:srgbClr val="6659DD"/>
    <a:srgbClr val="FACD5C"/>
    <a:srgbClr val="4E0DA5"/>
    <a:srgbClr val="FF6699"/>
    <a:srgbClr val="F8C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2604" autoAdjust="0"/>
  </p:normalViewPr>
  <p:slideViewPr>
    <p:cSldViewPr>
      <p:cViewPr varScale="1">
        <p:scale>
          <a:sx n="90" d="100"/>
          <a:sy n="90" d="100"/>
        </p:scale>
        <p:origin x="900" y="96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9482531-065D-41E7-A145-1D4707A5730B}" type="datetimeFigureOut">
              <a:rPr lang="zh-CN" altLang="en-US"/>
              <a:pPr>
                <a:defRPr/>
              </a:pPr>
              <a:t>2017-09-18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32DB9D-E44B-4536-A418-A5F632A38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note2015.11.23</a:t>
            </a:r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） 把第一和第二页的</a:t>
            </a:r>
            <a:r>
              <a:rPr lang="en-US" altLang="zh-CN" dirty="0" smtClean="0"/>
              <a:t>title Basic</a:t>
            </a:r>
            <a:r>
              <a:rPr lang="en-US" altLang="zh-CN" baseline="0" dirty="0" smtClean="0"/>
              <a:t> Physics…</a:t>
            </a:r>
            <a:r>
              <a:rPr lang="zh-CN" altLang="en-US" baseline="0" dirty="0" smtClean="0"/>
              <a:t>改成短语</a:t>
            </a:r>
            <a:endParaRPr lang="en-US" altLang="zh-CN" baseline="0" dirty="0" smtClean="0"/>
          </a:p>
          <a:p>
            <a:r>
              <a:rPr lang="en-US" altLang="zh-CN" baseline="0" dirty="0" smtClean="0"/>
              <a:t>2 )  </a:t>
            </a:r>
            <a:r>
              <a:rPr lang="zh-CN" altLang="en-US" baseline="0" dirty="0" smtClean="0"/>
              <a:t>减少字</a:t>
            </a:r>
            <a:endParaRPr lang="en-US" altLang="zh-CN" baseline="0" dirty="0" smtClean="0"/>
          </a:p>
          <a:p>
            <a:r>
              <a:rPr lang="en-US" altLang="zh-CN" baseline="0" dirty="0" smtClean="0"/>
              <a:t>3</a:t>
            </a:r>
            <a:r>
              <a:rPr lang="zh-CN" altLang="en-US" baseline="0" dirty="0" smtClean="0"/>
              <a:t>） 修改</a:t>
            </a:r>
            <a:r>
              <a:rPr lang="en-US" altLang="zh-CN" baseline="0" dirty="0" smtClean="0"/>
              <a:t>introduction</a:t>
            </a:r>
            <a:r>
              <a:rPr lang="zh-CN" altLang="en-US" baseline="0" dirty="0" smtClean="0"/>
              <a:t>，向电子器件的散热问题靠拢。</a:t>
            </a:r>
            <a:endParaRPr lang="en-US" altLang="zh-CN" baseline="0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41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79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6DDF1-9020-498A-8265-A55075CA9D5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1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12E-DBB3-4806-A660-B776E40D16C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4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F97A-FBBF-4ABF-A274-6746BB32EE1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2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1882-5F18-40FE-B68C-62B53CBC0C8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2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2055A-3EA9-47DA-89B9-20297AFC41E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81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5281-A856-45E7-8342-234E23A3409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88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1B23B-D310-455E-A747-9CB0E292351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08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AE25-3388-4160-8999-2B87A57DBB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6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23B6B-D19E-4BA7-9D10-7BF6CEE46D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8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001D6-93A1-4E1E-81E9-2F386FE0AE0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20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4E1BB67-AD3B-4BDE-BCE1-92F9A09469D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0.png"/><Relationship Id="rId4" Type="http://schemas.openxmlformats.org/officeDocument/2006/relationships/image" Target="../media/image7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80.png"/><Relationship Id="rId7" Type="http://schemas.openxmlformats.org/officeDocument/2006/relationships/image" Target="../media/image13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1.png"/><Relationship Id="rId4" Type="http://schemas.openxmlformats.org/officeDocument/2006/relationships/image" Target="../media/image90.png"/><Relationship Id="rId9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79912" y="3644724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1760" y="537321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772816"/>
            <a:ext cx="9144000" cy="1470884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rgbClr val="FACD5C"/>
                </a:solidFill>
              </a:rPr>
              <a:t>T</a:t>
            </a:r>
            <a:r>
              <a:rPr lang="en-US" altLang="zh-CN" sz="2800" b="1" dirty="0" smtClean="0"/>
              <a:t>hermal Conductivity Calculation of Argon </a:t>
            </a:r>
          </a:p>
          <a:p>
            <a:pPr algn="ctr"/>
            <a:r>
              <a:rPr lang="en-US" altLang="zh-CN" sz="2800" b="1" dirty="0" smtClean="0"/>
              <a:t>by Molecular Dynamics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08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1600" y="1916832"/>
            <a:ext cx="5472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fix 2 </a:t>
            </a:r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all ave/spatial 10 100 1000 z lower 0.05 v_temp 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file </a:t>
            </a:r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profile.langevin units 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box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203848" y="1916832"/>
            <a:ext cx="1440160" cy="432048"/>
          </a:xfrm>
          <a:prstGeom prst="ellipse">
            <a:avLst/>
          </a:prstGeom>
          <a:noFill/>
          <a:ln>
            <a:solidFill>
              <a:srgbClr val="FF7C8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935640" y="1313221"/>
            <a:ext cx="204312" cy="579069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35896" y="9087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same with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ave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/time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788024" y="1774318"/>
            <a:ext cx="479764" cy="28953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166363" y="3201943"/>
            <a:ext cx="4546478" cy="93610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63688" y="4487054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lower 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2054324" y="3973826"/>
            <a:ext cx="127844" cy="60880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78644" y="342999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box low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76256" y="34213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box high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228184" y="4671720"/>
            <a:ext cx="1512168" cy="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712841" y="4302388"/>
            <a:ext cx="45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z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66509" y="3201943"/>
            <a:ext cx="669061" cy="93610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35570" y="3201943"/>
            <a:ext cx="669061" cy="93610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7210" y="3201943"/>
            <a:ext cx="669061" cy="93610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Centaur" panose="020305040502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05098" y="2881562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0.05 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832592" y="2822073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0.05 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488972" y="2832611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0.05 </a:t>
            </a:r>
            <a:endParaRPr lang="zh-CN" altLang="en-US" dirty="0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148064" y="2419292"/>
            <a:ext cx="504056" cy="18466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724128" y="250560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real length unit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32" name="直接连接符 31"/>
            <p:cNvCxnSpPr>
              <a:endCxn id="34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TextBox 3"/>
          <p:cNvSpPr txBox="1"/>
          <p:nvPr/>
        </p:nvSpPr>
        <p:spPr>
          <a:xfrm>
            <a:off x="142844" y="116632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NEMD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07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67008" y="928670"/>
                <a:ext cx="6552728" cy="2747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Constantly </a:t>
                </a:r>
                <a:r>
                  <a:rPr lang="en-US" altLang="zh-CN" dirty="0" err="1" smtClean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exchane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 the energy of the hottest atom within the cold region and the coldest atom within the hot region. </a:t>
                </a:r>
              </a:p>
              <a:p>
                <a:pPr marL="342900" indent="-342900">
                  <a:buAutoNum type="arabicParenR"/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Calculation 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κ</m:t>
                    </m:r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〈"/>
                            <m:endChr m:val="〉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m:rPr>
                                <m:sty m:val="p"/>
                              </m:rPr>
                              <a:rPr lang="zh-CN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den>
                    </m:f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Besides solids</a:t>
                </a:r>
              </a:p>
              <a:p>
                <a:r>
                  <a:rPr lang="en-US" altLang="zh-CN" b="1" dirty="0" smtClean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Advantages</a:t>
                </a:r>
              </a:p>
              <a:p>
                <a:pPr marL="342900" indent="-342900">
                  <a:buAutoNum type="arabicParenR"/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Liquids and gas could be simulated</a:t>
                </a:r>
              </a:p>
              <a:p>
                <a:pPr marL="342900" indent="-342900">
                  <a:buAutoNum type="arabicParenR"/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Heat flow could be controlled accurately. </a:t>
                </a:r>
              </a:p>
              <a:p>
                <a:pPr marL="342900" indent="-342900">
                  <a:buAutoNum type="arabicParenR"/>
                </a:pPr>
                <a:endParaRPr lang="en-US" altLang="zh-CN" dirty="0" smtClean="0">
                  <a:solidFill>
                    <a:schemeClr val="tx1"/>
                  </a:solidFill>
                  <a:latin typeface="+mn-lt"/>
                  <a:ea typeface="Batang" panose="02030600000101010101" pitchFamily="18" charset="-127"/>
                </a:endParaRPr>
              </a:p>
              <a:p>
                <a:r>
                  <a:rPr lang="en-US" altLang="zh-CN" b="1" dirty="0" smtClean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Disadvantages</a:t>
                </a:r>
              </a:p>
              <a:p>
                <a:r>
                  <a:rPr lang="en-US" altLang="zh-CN" dirty="0" smtClean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)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 Double 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atoms must be use.</a:t>
                </a:r>
                <a:endParaRPr lang="zh-CN" altLang="en-US" dirty="0">
                  <a:solidFill>
                    <a:schemeClr val="tx1"/>
                  </a:solidFill>
                  <a:latin typeface="+mn-lt"/>
                  <a:ea typeface="Batang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08" y="928670"/>
                <a:ext cx="6552728" cy="2747419"/>
              </a:xfrm>
              <a:prstGeom prst="rect">
                <a:avLst/>
              </a:prstGeom>
              <a:blipFill>
                <a:blip r:embed="rId2"/>
                <a:stretch>
                  <a:fillRect l="-744" t="-1109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3" y="4005064"/>
            <a:ext cx="4378509" cy="1872208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5220072" y="3295684"/>
            <a:ext cx="3849874" cy="3085644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8" name="直接连接符 7"/>
            <p:cNvCxnSpPr>
              <a:endCxn id="10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TextBox 3"/>
          <p:cNvSpPr txBox="1"/>
          <p:nvPr/>
        </p:nvSpPr>
        <p:spPr>
          <a:xfrm>
            <a:off x="142844" y="116632"/>
            <a:ext cx="3820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a typeface="微软雅黑" pitchFamily="34" charset="-122"/>
                <a:cs typeface="Times New Roman" pitchFamily="18" charset="0"/>
              </a:rPr>
              <a:t>Muller-</a:t>
            </a:r>
            <a:r>
              <a:rPr lang="en-US" altLang="zh-CN" sz="2800" b="1" dirty="0" err="1">
                <a:ea typeface="微软雅黑" pitchFamily="34" charset="-122"/>
                <a:cs typeface="Times New Roman" pitchFamily="18" charset="0"/>
              </a:rPr>
              <a:t>Plathe</a:t>
            </a:r>
            <a:r>
              <a:rPr lang="en-US" altLang="zh-CN" sz="2800" b="1" dirty="0">
                <a:ea typeface="微软雅黑" pitchFamily="34" charset="-122"/>
                <a:cs typeface="Times New Roman" pitchFamily="18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9927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064332" y="1708442"/>
                <a:ext cx="1728192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1"/>
                    </a:solidFill>
                    <a:latin typeface="Centaur" panose="02030504050205020304" pitchFamily="18" charset="0"/>
                  </a:rPr>
                  <a:t>heat flow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zh-CN" altLang="en-US" dirty="0" err="1">
                  <a:solidFill>
                    <a:schemeClr val="tx1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332" y="1708442"/>
                <a:ext cx="1728192" cy="402931"/>
              </a:xfrm>
              <a:prstGeom prst="rect">
                <a:avLst/>
              </a:prstGeom>
              <a:blipFill rotWithShape="0">
                <a:blip r:embed="rId2"/>
                <a:stretch>
                  <a:fillRect l="-3180" t="-9091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4427984" y="1699150"/>
            <a:ext cx="2678308" cy="720080"/>
            <a:chOff x="1993724" y="1699150"/>
            <a:chExt cx="5112568" cy="720080"/>
          </a:xfrm>
        </p:grpSpPr>
        <p:sp>
          <p:nvSpPr>
            <p:cNvPr id="7" name="矩形 6"/>
            <p:cNvSpPr/>
            <p:nvPr/>
          </p:nvSpPr>
          <p:spPr>
            <a:xfrm>
              <a:off x="2641796" y="1699150"/>
              <a:ext cx="3816424" cy="720080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993724" y="1699150"/>
              <a:ext cx="648072" cy="720080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458220" y="1699150"/>
              <a:ext cx="648072" cy="720080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entaur" panose="02030504050205020304" pitchFamily="18" charset="0"/>
              </a:endParaRPr>
            </a:p>
          </p:txBody>
        </p:sp>
      </p:grpSp>
      <p:cxnSp>
        <p:nvCxnSpPr>
          <p:cNvPr id="10" name="直接箭头连接符 9"/>
          <p:cNvCxnSpPr/>
          <p:nvPr/>
        </p:nvCxnSpPr>
        <p:spPr>
          <a:xfrm>
            <a:off x="4932040" y="2059190"/>
            <a:ext cx="1656184" cy="0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597736" y="1204386"/>
            <a:ext cx="56606" cy="720121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6818260" y="1573718"/>
            <a:ext cx="1139492" cy="485472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182804" y="709663"/>
                <a:ext cx="943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h𝑜𝑡</m:t>
                          </m:r>
                        </m:sub>
                      </m:sSub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804" y="709663"/>
                <a:ext cx="94307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691774" y="1005418"/>
                <a:ext cx="2444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𝑐𝑜𝑙𝑑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h𝑜𝑡</m:t>
                          </m:r>
                        </m:sub>
                      </m:sSub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774" y="1005418"/>
                <a:ext cx="244474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7466331" y="1879819"/>
            <a:ext cx="170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</a:rPr>
              <a:t>periodic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4597736" y="1204386"/>
            <a:ext cx="3360016" cy="360060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2092455" y="1700808"/>
            <a:ext cx="2678308" cy="720080"/>
            <a:chOff x="1993724" y="1699150"/>
            <a:chExt cx="5112568" cy="720080"/>
          </a:xfrm>
        </p:grpSpPr>
        <p:sp>
          <p:nvSpPr>
            <p:cNvPr id="22" name="矩形 21"/>
            <p:cNvSpPr/>
            <p:nvPr/>
          </p:nvSpPr>
          <p:spPr>
            <a:xfrm>
              <a:off x="2641796" y="1699150"/>
              <a:ext cx="3816424" cy="720080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993724" y="1699150"/>
              <a:ext cx="648072" cy="720080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entaur" panose="020305040502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458220" y="1699150"/>
              <a:ext cx="648072" cy="720080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Centaur" panose="02030504050205020304" pitchFamily="18" charset="0"/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1692461" y="1457243"/>
            <a:ext cx="505981" cy="543458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1692461" y="1236241"/>
            <a:ext cx="2933578" cy="229476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2555776" y="2111373"/>
            <a:ext cx="1627028" cy="0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114613" y="1909907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735930" y="1902284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485837" y="193545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1560391" y="2600365"/>
                <a:ext cx="7260082" cy="25183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CN" dirty="0" smtClean="0">
                    <a:latin typeface="Centaur" panose="02030504050205020304" pitchFamily="18" charset="0"/>
                    <a:ea typeface="GulimChe" panose="020B0609000101010101" pitchFamily="49" charset="-127"/>
                  </a:rPr>
                  <a:t>the two regions A are one region in fact because of periodicity</a:t>
                </a:r>
              </a:p>
              <a:p>
                <a:pPr marL="342900" indent="-342900">
                  <a:buAutoNum type="arabicPeriod"/>
                </a:pPr>
                <a:r>
                  <a:rPr lang="en-US" altLang="zh-CN" dirty="0" smtClean="0">
                    <a:latin typeface="Centaur" panose="02030504050205020304" pitchFamily="18" charset="0"/>
                    <a:ea typeface="GulimChe" panose="020B0609000101010101" pitchFamily="49" charset="-127"/>
                  </a:rPr>
                  <a:t>exchange the energy of the atom of  min energy in A (e1) and the atom of max energy in B (e2).  So energy in B increases by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CN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aur" panose="020305040502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dirty="0" smtClean="0">
                  <a:latin typeface="Centaur" panose="020305040502050203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altLang="zh-CN" dirty="0" smtClean="0">
                    <a:latin typeface="Centaur" panose="02030504050205020304" pitchFamily="18" charset="0"/>
                  </a:rPr>
                  <a:t>if exchange is carried out by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Centaur" panose="02030504050205020304" pitchFamily="18" charset="0"/>
                  </a:rPr>
                  <a:t> steps so the power is </a:t>
                </a: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𝑒𝑣𝑒𝑟𝑦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altLang="zh-CN" dirty="0" smtClean="0">
                  <a:latin typeface="Centaur" panose="020305040502050203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CN" dirty="0" smtClean="0">
                    <a:latin typeface="Centaur" panose="02030504050205020304" pitchFamily="18" charset="0"/>
                  </a:rPr>
                  <a:t>the total surface area of region B is 2B so heat flux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altLang="zh-CN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𝑆𝑛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𝑒𝑣𝑒𝑟𝑦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aur" panose="02030504050205020304" pitchFamily="18" charset="0"/>
                </a:endParaRPr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CN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entaur" panose="02030504050205020304" pitchFamily="18" charset="0"/>
                  </a:rPr>
                  <a:t>fit the temperature profile between AB so we get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zh-CN" altLang="en-US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aur" panose="02030504050205020304" pitchFamily="18" charset="0"/>
                </a:endParaRPr>
              </a:p>
              <a:p>
                <a:endParaRPr lang="zh-CN" altLang="en-US" dirty="0"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391" y="2600365"/>
                <a:ext cx="7260082" cy="2518382"/>
              </a:xfrm>
              <a:prstGeom prst="rect">
                <a:avLst/>
              </a:prstGeom>
              <a:blipFill rotWithShape="0">
                <a:blip r:embed="rId5"/>
                <a:stretch>
                  <a:fillRect l="-588" t="-1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4700042" y="189181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124791" y="1899849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4585088" y="210477"/>
            <a:ext cx="37323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Florian Muller-</a:t>
            </a:r>
            <a:r>
              <a:rPr lang="en-US" altLang="zh-CN" sz="1200" dirty="0" err="1">
                <a:solidFill>
                  <a:srgbClr val="333333"/>
                </a:solidFill>
                <a:latin typeface="arial" panose="020B0604020202020204" pitchFamily="34" charset="0"/>
              </a:rPr>
              <a:t>Plathe</a:t>
            </a: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. </a:t>
            </a:r>
            <a:r>
              <a:rPr lang="en-US" altLang="zh-CN" sz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J</a:t>
            </a: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</a:rPr>
              <a:t>. Chem. </a:t>
            </a:r>
            <a:r>
              <a:rPr lang="en-US" altLang="zh-CN" sz="1200" dirty="0" smtClean="0">
                <a:solidFill>
                  <a:srgbClr val="333333"/>
                </a:solidFill>
                <a:latin typeface="arial" panose="020B0604020202020204" pitchFamily="34" charset="0"/>
              </a:rPr>
              <a:t>Phys</a:t>
            </a:r>
            <a:r>
              <a:rPr lang="en-US" altLang="zh-CN" sz="1200" dirty="0" smtClean="0"/>
              <a:t>. </a:t>
            </a:r>
            <a:r>
              <a:rPr lang="en-US" altLang="zh-CN" sz="1200" dirty="0"/>
              <a:t>1997, 106(14)</a:t>
            </a:r>
            <a:endParaRPr lang="zh-CN" altLang="en-US" sz="12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32" name="直接连接符 31"/>
            <p:cNvCxnSpPr>
              <a:endCxn id="33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" name="TextBox 3"/>
          <p:cNvSpPr txBox="1"/>
          <p:nvPr/>
        </p:nvSpPr>
        <p:spPr>
          <a:xfrm>
            <a:off x="142844" y="116632"/>
            <a:ext cx="3820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a typeface="微软雅黑" pitchFamily="34" charset="-122"/>
                <a:cs typeface="Times New Roman" pitchFamily="18" charset="0"/>
              </a:rPr>
              <a:t>Muller-</a:t>
            </a:r>
            <a:r>
              <a:rPr lang="en-US" altLang="zh-CN" sz="2800" b="1" dirty="0" err="1">
                <a:ea typeface="微软雅黑" pitchFamily="34" charset="-122"/>
                <a:cs typeface="Times New Roman" pitchFamily="18" charset="0"/>
              </a:rPr>
              <a:t>Plathe</a:t>
            </a:r>
            <a:r>
              <a:rPr lang="en-US" altLang="zh-CN" sz="2800" b="1" dirty="0">
                <a:ea typeface="微软雅黑" pitchFamily="34" charset="-122"/>
                <a:cs typeface="Times New Roman" pitchFamily="18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363545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647" y="1772816"/>
            <a:ext cx="5748003" cy="93610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3728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83768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49978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10018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70058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30098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88731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48771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08811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68851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711491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71531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31571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91611" y="1772816"/>
            <a:ext cx="360040" cy="936104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434741" y="1416085"/>
            <a:ext cx="2880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 err="1"/>
          </a:p>
        </p:txBody>
      </p:sp>
      <p:sp>
        <p:nvSpPr>
          <p:cNvPr id="23" name="文本框 22"/>
          <p:cNvSpPr txBox="1"/>
          <p:nvPr/>
        </p:nvSpPr>
        <p:spPr>
          <a:xfrm>
            <a:off x="4321541" y="1416085"/>
            <a:ext cx="28803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9</a:t>
            </a:r>
            <a:endParaRPr lang="zh-CN" altLang="en-US" sz="1200" dirty="0" err="1"/>
          </a:p>
        </p:txBody>
      </p:sp>
      <p:sp>
        <p:nvSpPr>
          <p:cNvPr id="24" name="文本框 23"/>
          <p:cNvSpPr txBox="1"/>
          <p:nvPr/>
        </p:nvSpPr>
        <p:spPr>
          <a:xfrm>
            <a:off x="6827613" y="1526595"/>
            <a:ext cx="106949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N=16</a:t>
            </a:r>
            <a:endParaRPr lang="zh-CN" altLang="en-US" sz="1200" dirty="0" err="1"/>
          </a:p>
        </p:txBody>
      </p:sp>
      <p:sp>
        <p:nvSpPr>
          <p:cNvPr id="27" name="文本框 26"/>
          <p:cNvSpPr txBox="1"/>
          <p:nvPr/>
        </p:nvSpPr>
        <p:spPr>
          <a:xfrm>
            <a:off x="6682180" y="1350718"/>
            <a:ext cx="71079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（</a:t>
            </a:r>
            <a:r>
              <a:rPr lang="en-US" altLang="zh-CN" sz="1200" dirty="0" smtClean="0"/>
              <a:t>even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 71"/>
              <p:cNvSpPr/>
              <p:nvPr/>
            </p:nvSpPr>
            <p:spPr>
              <a:xfrm>
                <a:off x="1369434" y="1125977"/>
                <a:ext cx="6280973" cy="324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 smtClean="0">
                    <a:solidFill>
                      <a:srgbClr val="444444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fix               </a:t>
                </a:r>
                <a:r>
                  <a:rPr lang="en-US" altLang="zh-CN" sz="1400" dirty="0" err="1">
                    <a:solidFill>
                      <a:srgbClr val="444444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heat_swap</a:t>
                </a:r>
                <a:r>
                  <a:rPr lang="en-US" altLang="zh-CN" sz="1400" dirty="0">
                    <a:solidFill>
                      <a:srgbClr val="444444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   all  thermal/conductivity 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i="1" dirty="0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e>
                      <m:sub>
                        <m:r>
                          <a:rPr lang="en-US" altLang="zh-CN" sz="1400" i="1" dirty="0" smtClean="0">
                            <a:solidFill>
                              <a:srgbClr val="44444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𝑒𝑣𝑒𝑟𝑦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rgbClr val="444444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  z  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rgbClr val="444444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endParaRPr lang="zh-CN" altLang="en-US" sz="1400" dirty="0">
                  <a:latin typeface="Batang" panose="02030600000101010101" pitchFamily="18" charset="-127"/>
                  <a:ea typeface="Batang" panose="02030600000101010101" pitchFamily="18" charset="-127"/>
                </a:endParaRPr>
              </a:p>
            </p:txBody>
          </p:sp>
        </mc:Choice>
        <mc:Fallback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434" y="1125977"/>
                <a:ext cx="6280973" cy="324769"/>
              </a:xfrm>
              <a:prstGeom prst="rect">
                <a:avLst/>
              </a:prstGeom>
              <a:blipFill>
                <a:blip r:embed="rId2"/>
                <a:stretch>
                  <a:fillRect l="-291" t="-1887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箭头连接符 75"/>
          <p:cNvCxnSpPr/>
          <p:nvPr/>
        </p:nvCxnSpPr>
        <p:spPr>
          <a:xfrm flipV="1">
            <a:off x="5891511" y="1125985"/>
            <a:ext cx="1776833" cy="196222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7671732" y="954863"/>
            <a:ext cx="933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</a:rPr>
              <a:t>direction</a:t>
            </a:r>
            <a:endParaRPr lang="zh-CN" altLang="en-US" dirty="0">
              <a:latin typeface="Centaur" panose="02030504050205020304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306131" y="20909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B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397478" y="2056202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6805801" y="2071218"/>
            <a:ext cx="328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32" name="直接连接符 31"/>
            <p:cNvCxnSpPr>
              <a:endCxn id="33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" name="TextBox 3"/>
          <p:cNvSpPr txBox="1"/>
          <p:nvPr/>
        </p:nvSpPr>
        <p:spPr>
          <a:xfrm>
            <a:off x="142844" y="116632"/>
            <a:ext cx="3820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a typeface="微软雅黑" pitchFamily="34" charset="-122"/>
                <a:cs typeface="Times New Roman" pitchFamily="18" charset="0"/>
              </a:rPr>
              <a:t>Muller-</a:t>
            </a:r>
            <a:r>
              <a:rPr lang="en-US" altLang="zh-CN" sz="2800" b="1" dirty="0" err="1">
                <a:ea typeface="微软雅黑" pitchFamily="34" charset="-122"/>
                <a:cs typeface="Times New Roman" pitchFamily="18" charset="0"/>
              </a:rPr>
              <a:t>Plathe</a:t>
            </a:r>
            <a:r>
              <a:rPr lang="en-US" altLang="zh-CN" sz="2800" b="1" dirty="0">
                <a:ea typeface="微软雅黑" pitchFamily="34" charset="-122"/>
                <a:cs typeface="Times New Roman" pitchFamily="18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40048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1083123"/>
            <a:ext cx="71777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latin typeface="+mn-lt"/>
                <a:ea typeface="Batang" panose="02030600000101010101" pitchFamily="18" charset="-127"/>
              </a:rPr>
              <a:t>Calculated by integrate the heat flux autocorrelation function , which is based on a formula </a:t>
            </a:r>
            <a:r>
              <a:rPr lang="en-US" altLang="zh-CN" sz="1600" dirty="0">
                <a:latin typeface="+mn-lt"/>
                <a:ea typeface="Batang" panose="02030600000101010101" pitchFamily="18" charset="-127"/>
              </a:rPr>
              <a:t>from Fluctuation dissipation </a:t>
            </a:r>
            <a:r>
              <a:rPr lang="en-US" altLang="zh-CN" sz="1600" dirty="0" smtClean="0">
                <a:latin typeface="+mn-lt"/>
                <a:ea typeface="Batang" panose="02030600000101010101" pitchFamily="18" charset="-127"/>
              </a:rPr>
              <a:t>theorem.</a:t>
            </a:r>
          </a:p>
          <a:p>
            <a:endParaRPr lang="en-US" altLang="zh-CN" sz="1600" dirty="0" smtClean="0">
              <a:latin typeface="+mn-lt"/>
              <a:ea typeface="Batang" panose="02030600000101010101" pitchFamily="18" charset="-127"/>
            </a:endParaRPr>
          </a:p>
          <a:p>
            <a:r>
              <a:rPr lang="en-US" altLang="zh-CN" sz="1600" b="1" dirty="0" smtClean="0">
                <a:latin typeface="+mn-lt"/>
                <a:ea typeface="Batang" panose="02030600000101010101" pitchFamily="18" charset="-127"/>
              </a:rPr>
              <a:t>Advantages:</a:t>
            </a:r>
          </a:p>
          <a:p>
            <a:r>
              <a:rPr lang="en-US" altLang="zh-CN" sz="1600" dirty="0" smtClean="0">
                <a:latin typeface="+mn-lt"/>
                <a:ea typeface="Batang" panose="02030600000101010101" pitchFamily="18" charset="-127"/>
              </a:rPr>
              <a:t>1) The size of the system is not needed to be too large</a:t>
            </a:r>
          </a:p>
          <a:p>
            <a:r>
              <a:rPr lang="en-US" altLang="zh-CN" sz="1600" dirty="0" smtClean="0">
                <a:latin typeface="+mn-lt"/>
                <a:ea typeface="Batang" panose="02030600000101010101" pitchFamily="18" charset="-127"/>
              </a:rPr>
              <a:t>2) The whole thermal conductivity tensor could be obtained within one simulation </a:t>
            </a:r>
          </a:p>
          <a:p>
            <a:r>
              <a:rPr lang="en-US" altLang="zh-CN" sz="1600" dirty="0" smtClean="0">
                <a:latin typeface="+mn-lt"/>
                <a:ea typeface="Batang" panose="02030600000101010101" pitchFamily="18" charset="-127"/>
              </a:rPr>
              <a:t>3) The temperature is uniform under equilibrium. </a:t>
            </a:r>
            <a:endParaRPr lang="zh-CN" altLang="en-US" sz="1600" dirty="0">
              <a:latin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519" y="3426468"/>
            <a:ext cx="3629727" cy="65919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154086"/>
            <a:ext cx="2889014" cy="254419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32877" y="4293096"/>
            <a:ext cx="38884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+mn-lt"/>
                <a:ea typeface="Batang" panose="02030600000101010101" pitchFamily="18" charset="-127"/>
              </a:rPr>
              <a:t>Disadvantages</a:t>
            </a:r>
            <a:r>
              <a:rPr lang="en-US" altLang="zh-CN" b="1" dirty="0">
                <a:latin typeface="+mn-lt"/>
                <a:ea typeface="Batang" panose="02030600000101010101" pitchFamily="18" charset="-127"/>
              </a:rPr>
              <a:t>:</a:t>
            </a:r>
          </a:p>
          <a:p>
            <a:r>
              <a:rPr lang="en-US" altLang="zh-CN" dirty="0" smtClean="0">
                <a:latin typeface="+mn-lt"/>
                <a:ea typeface="Batang" panose="02030600000101010101" pitchFamily="18" charset="-127"/>
              </a:rPr>
              <a:t>The </a:t>
            </a:r>
            <a:r>
              <a:rPr lang="en-US" altLang="zh-CN" dirty="0">
                <a:latin typeface="+mn-lt"/>
                <a:ea typeface="Batang" panose="02030600000101010101" pitchFamily="18" charset="-127"/>
              </a:rPr>
              <a:t>average heat flux autocorrelation function converges really slow </a:t>
            </a:r>
            <a:r>
              <a:rPr lang="en-US" altLang="zh-CN" dirty="0" smtClean="0">
                <a:latin typeface="+mn-lt"/>
                <a:ea typeface="Batang" panose="02030600000101010101" pitchFamily="18" charset="-127"/>
              </a:rPr>
              <a:t>=&gt;much </a:t>
            </a:r>
            <a:r>
              <a:rPr lang="en-US" altLang="zh-CN" dirty="0">
                <a:latin typeface="+mn-lt"/>
                <a:ea typeface="Batang" panose="02030600000101010101" pitchFamily="18" charset="-127"/>
              </a:rPr>
              <a:t>computational affordance.</a:t>
            </a:r>
            <a:endParaRPr lang="zh-CN" altLang="en-US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32058" y="5767146"/>
            <a:ext cx="3600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+mn-lt"/>
              </a:rPr>
              <a:t>Zhang</a:t>
            </a:r>
            <a:r>
              <a:rPr lang="en-US" altLang="zh-CN" sz="1200" dirty="0">
                <a:latin typeface="+mn-lt"/>
              </a:rPr>
              <a:t>, H</a:t>
            </a:r>
            <a:r>
              <a:rPr lang="en-US" altLang="zh-CN" sz="1200" dirty="0" smtClean="0">
                <a:latin typeface="+mn-lt"/>
              </a:rPr>
              <a:t>.</a:t>
            </a:r>
            <a:r>
              <a:rPr lang="en-US" altLang="zh-CN" sz="1200" dirty="0">
                <a:latin typeface="+mn-lt"/>
              </a:rPr>
              <a:t> et.al.</a:t>
            </a:r>
            <a:r>
              <a:rPr lang="en-US" altLang="zh-CN" sz="1200" dirty="0" smtClean="0">
                <a:latin typeface="+mn-lt"/>
              </a:rPr>
              <a:t> </a:t>
            </a:r>
            <a:r>
              <a:rPr lang="en-US" altLang="zh-CN" sz="1200" i="1" dirty="0" smtClean="0">
                <a:latin typeface="+mn-lt"/>
              </a:rPr>
              <a:t>Phys</a:t>
            </a:r>
            <a:r>
              <a:rPr lang="en-US" altLang="zh-CN" sz="1200" i="1" dirty="0">
                <a:latin typeface="+mn-lt"/>
              </a:rPr>
              <a:t>. Rev. B</a:t>
            </a:r>
            <a:r>
              <a:rPr lang="en-US" altLang="zh-CN" sz="1200" dirty="0">
                <a:latin typeface="+mn-lt"/>
              </a:rPr>
              <a:t> </a:t>
            </a:r>
            <a:r>
              <a:rPr lang="en-US" altLang="zh-CN" sz="1200" b="1" dirty="0">
                <a:latin typeface="+mn-lt"/>
              </a:rPr>
              <a:t>2011</a:t>
            </a:r>
            <a:r>
              <a:rPr lang="en-US" altLang="zh-CN" sz="1200" dirty="0">
                <a:latin typeface="+mn-lt"/>
              </a:rPr>
              <a:t>, </a:t>
            </a:r>
            <a:r>
              <a:rPr lang="en-US" altLang="zh-CN" sz="1200" i="1" dirty="0">
                <a:latin typeface="+mn-lt"/>
              </a:rPr>
              <a:t>84</a:t>
            </a:r>
            <a:r>
              <a:rPr lang="en-US" altLang="zh-CN" sz="1200" dirty="0">
                <a:latin typeface="+mn-lt"/>
              </a:rPr>
              <a:t> (11), 115460.</a:t>
            </a:r>
            <a:endParaRPr lang="zh-CN" altLang="en-US" sz="1200" dirty="0">
              <a:latin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9" name="直接连接符 8"/>
            <p:cNvCxnSpPr>
              <a:endCxn id="10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TextBox 3"/>
          <p:cNvSpPr txBox="1"/>
          <p:nvPr/>
        </p:nvSpPr>
        <p:spPr>
          <a:xfrm>
            <a:off x="142844" y="116632"/>
            <a:ext cx="3640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a typeface="微软雅黑" pitchFamily="34" charset="-122"/>
                <a:cs typeface="Times New Roman" pitchFamily="18" charset="0"/>
              </a:rPr>
              <a:t>Green-Kubo M</a:t>
            </a:r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ethod</a:t>
            </a:r>
            <a:endParaRPr lang="zh-CN" altLang="en-US" sz="2800" b="1" dirty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59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1742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Compare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67544" y="1844824"/>
                <a:ext cx="8496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+mn-lt"/>
                    <a:ea typeface="Batang" panose="02030600000101010101" pitchFamily="18" charset="-127"/>
                  </a:rPr>
                  <a:t>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Batang" panose="02030600000101010101" pitchFamily="18" charset="-127"/>
                      </a:rPr>
                      <m:t>T</m:t>
                    </m:r>
                    <m:r>
                      <a:rPr lang="en-US" altLang="zh-CN">
                        <a:latin typeface="Cambria Math" panose="02040503050406030204" pitchFamily="18" charset="0"/>
                        <a:ea typeface="Batang" panose="02030600000101010101" pitchFamily="18" charset="-127"/>
                      </a:rPr>
                      <m:t>=0.71 ,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Batang" panose="02030600000101010101" pitchFamily="18" charset="-127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Batang" panose="02030600000101010101" pitchFamily="18" charset="-127"/>
                      </a:rPr>
                      <m:t>=0.844</m:t>
                    </m:r>
                  </m:oMath>
                </a14:m>
                <a:r>
                  <a:rPr lang="en-US" altLang="zh-CN" dirty="0" smtClean="0">
                    <a:latin typeface="+mn-lt"/>
                    <a:ea typeface="Batang" panose="02030600000101010101" pitchFamily="18" charset="-127"/>
                  </a:rPr>
                  <a:t>, thermal </a:t>
                </a:r>
                <a:r>
                  <a:rPr lang="en-US" altLang="zh-CN" dirty="0">
                    <a:latin typeface="+mn-lt"/>
                    <a:ea typeface="Batang" panose="02030600000101010101" pitchFamily="18" charset="-127"/>
                  </a:rPr>
                  <a:t>conductivity of Argon calculated </a:t>
                </a:r>
                <a:r>
                  <a:rPr lang="en-US" altLang="zh-CN" dirty="0" smtClean="0">
                    <a:latin typeface="+mn-lt"/>
                    <a:ea typeface="Batang" panose="02030600000101010101" pitchFamily="18" charset="-127"/>
                  </a:rPr>
                  <a:t>with three methods: </a:t>
                </a:r>
                <a:endParaRPr lang="zh-CN" altLang="en-US" dirty="0">
                  <a:latin typeface="+mn-lt"/>
                  <a:ea typeface="Batang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44824"/>
                <a:ext cx="849694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64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1115616" y="2564904"/>
          <a:ext cx="709929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7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4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direct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Muller-</a:t>
                      </a:r>
                      <a:r>
                        <a:rPr lang="en-US" altLang="zh-CN" dirty="0" err="1" smtClean="0"/>
                        <a:t>Plathe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Green-Kubo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Condition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20x10x10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20x10x10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+mn-lt"/>
                          <a:ea typeface="Batang" panose="02030600000101010101" pitchFamily="18" charset="-127"/>
                        </a:rPr>
                        <a:t>10x10x10 </a:t>
                      </a:r>
                      <a:r>
                        <a:rPr lang="en-US" altLang="zh-CN" sz="1800" baseline="0" dirty="0" smtClean="0">
                          <a:latin typeface="+mn-lt"/>
                          <a:ea typeface="Batang" panose="02030600000101010101" pitchFamily="18" charset="-127"/>
                        </a:rPr>
                        <a:t> , </a:t>
                      </a:r>
                      <a:r>
                        <a:rPr lang="en-US" altLang="zh-CN" sz="1800" dirty="0" smtClean="0">
                          <a:latin typeface="+mn-lt"/>
                          <a:ea typeface="Batang" panose="02030600000101010101" pitchFamily="18" charset="-127"/>
                        </a:rPr>
                        <a:t>12 seeds</a:t>
                      </a:r>
                      <a:endParaRPr lang="zh-CN" altLang="en-US" sz="1800" dirty="0" smtClean="0">
                        <a:latin typeface="+mn-lt"/>
                        <a:ea typeface="Batang" panose="02030600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Tc</a:t>
                      </a:r>
                      <a:r>
                        <a:rPr lang="en-US" altLang="zh-CN" dirty="0" smtClean="0"/>
                        <a:t> (W/</a:t>
                      </a:r>
                      <a:r>
                        <a:rPr lang="en-US" altLang="zh-CN" dirty="0" err="1" smtClean="0"/>
                        <a:t>mK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0.126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0.124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51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Project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844318" y="1076199"/>
                <a:ext cx="7361132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  <a:spcAft>
                    <a:spcPts val="0"/>
                  </a:spcAft>
                </a:pPr>
                <a:endParaRPr lang="zh-CN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测量不同长度</a:t>
                </a:r>
                <a:r>
                  <a:rPr lang="en-US" altLang="zh-CN" sz="1400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Lz</a:t>
                </a:r>
                <a:r>
                  <a:rPr lang="zh-CN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，不同宽度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Lx</a:t>
                </a:r>
                <a:r>
                  <a:rPr lang="zh-CN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时的热导率，并拟合得出无穷大体系的热导率。</a:t>
                </a:r>
                <a:endParaRPr lang="zh-CN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研究热导率与温度的关系</a:t>
                </a:r>
                <a:endParaRPr lang="zh-CN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研究热导率与晶格常数的关系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(</a:t>
                </a:r>
                <a:r>
                  <a:rPr lang="zh-CN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加压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)</a:t>
                </a:r>
                <a:endParaRPr lang="zh-CN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2860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 </a:t>
                </a:r>
                <a:endPara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70510">
                  <a:lnSpc>
                    <a:spcPct val="150000"/>
                  </a:lnSpc>
                  <a:spcAft>
                    <a:spcPts val="0"/>
                  </a:spcAft>
                </a:pPr>
                <a:endParaRPr lang="zh-CN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分析</a:t>
                </a:r>
                <a:r>
                  <a:rPr lang="zh-CN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热导率计算误差的主要来源</a:t>
                </a:r>
                <a:r>
                  <a:rPr lang="zh-CN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。</a:t>
                </a:r>
                <a:endPara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如何</a:t>
                </a:r>
                <a:r>
                  <a:rPr lang="zh-CN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更准确</a:t>
                </a:r>
                <a:r>
                  <a:rPr lang="zh-CN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统计温度分布？</a:t>
                </a:r>
                <a:r>
                  <a:rPr lang="zh-CN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 </a:t>
                </a:r>
                <a:endPara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交换</a:t>
                </a:r>
                <a:r>
                  <a:rPr lang="zh-CN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间隔</a:t>
                </a:r>
                <a14:m>
                  <m:oMath xmlns:m="http://schemas.openxmlformats.org/officeDocument/2006/math">
                    <m:r>
                      <a:rPr lang="en-US" altLang="zh-CN" sz="1400" b="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𝛥</m:t>
                    </m:r>
                    <m:r>
                      <a:rPr lang="en-US" altLang="zh-CN" sz="1400" b="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zh-CN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的不同对结果有何影响？对温度分布有何影响？热源宽度</a:t>
                </a:r>
                <a14:m>
                  <m:oMath xmlns:m="http://schemas.openxmlformats.org/officeDocument/2006/math">
                    <m:r>
                      <a:rPr lang="en-US" altLang="zh-CN" sz="1400" b="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𝛿</m:t>
                    </m:r>
                  </m:oMath>
                </a14:m>
                <a:r>
                  <a:rPr lang="zh-CN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对结果有何</a:t>
                </a:r>
                <a:r>
                  <a:rPr lang="zh-CN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影响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体会</a:t>
                </a:r>
                <a:r>
                  <a:rPr lang="zh-CN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计算机‘实验’与真实物理实验的</a:t>
                </a:r>
                <a:r>
                  <a:rPr lang="zh-CN" altLang="zh-CN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异同</a:t>
                </a:r>
                <a:r>
                  <a:rPr lang="zh-CN" altLang="en-US" sz="14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。</a:t>
                </a:r>
                <a:endPara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1400" dirty="0" smtClean="0">
                    <a:solidFill>
                      <a:srgbClr val="FF7C8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3</a:t>
                </a:r>
                <a:r>
                  <a:rPr lang="zh-CN" altLang="en-US" sz="1400" dirty="0" smtClean="0">
                    <a:solidFill>
                      <a:srgbClr val="FF7C8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、</a:t>
                </a:r>
                <a:r>
                  <a:rPr lang="zh-CN" altLang="zh-CN" sz="1400" dirty="0" smtClean="0">
                    <a:solidFill>
                      <a:srgbClr val="FF7C8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撰写</a:t>
                </a:r>
                <a:r>
                  <a:rPr lang="zh-CN" altLang="zh-CN" sz="1400" dirty="0">
                    <a:solidFill>
                      <a:srgbClr val="FF7C8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实验报告</a:t>
                </a:r>
                <a:endParaRPr lang="zh-CN" altLang="zh-CN" sz="1400" dirty="0">
                  <a:solidFill>
                    <a:srgbClr val="FF7C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18" y="1076199"/>
                <a:ext cx="7361132" cy="3970318"/>
              </a:xfrm>
              <a:prstGeom prst="rect">
                <a:avLst/>
              </a:prstGeom>
              <a:blipFill>
                <a:blip r:embed="rId2"/>
                <a:stretch>
                  <a:fillRect l="-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388263" y="1000107"/>
            <a:ext cx="2600392" cy="377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 smtClean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r>
              <a:rPr lang="zh-CN" altLang="en-US" sz="1400" dirty="0" smtClean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、</a:t>
            </a:r>
            <a:r>
              <a:rPr lang="zh-CN" altLang="zh-CN" sz="1400" dirty="0" smtClean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影响</a:t>
            </a:r>
            <a:r>
              <a:rPr lang="zh-CN" altLang="zh-CN" sz="1400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热导率的因素： </a:t>
            </a:r>
            <a:endParaRPr lang="en-US" altLang="zh-CN" sz="1400" dirty="0">
              <a:solidFill>
                <a:srgbClr val="FF7C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723" y="2469314"/>
            <a:ext cx="146226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1400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分析</a:t>
            </a:r>
            <a:r>
              <a:rPr lang="zh-CN" altLang="zh-CN" sz="1400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ongti SC Black"/>
              </a:rPr>
              <a:t>讨论</a:t>
            </a:r>
            <a:r>
              <a:rPr lang="en-US" altLang="zh-CN" sz="1400" dirty="0">
                <a:solidFill>
                  <a:srgbClr val="FF7C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ongti SC Black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1216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5" name="直接连接符 4"/>
            <p:cNvCxnSpPr>
              <a:endCxn id="6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" name="TextBox 3"/>
          <p:cNvSpPr txBox="1"/>
          <p:nvPr/>
        </p:nvSpPr>
        <p:spPr>
          <a:xfrm>
            <a:off x="142844" y="116632"/>
            <a:ext cx="2021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Homework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8604" y="1146049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仔细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阅读本节课涉及的lammps命令，弄清热导率计算的详细过程。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开始课程大作业</a:t>
            </a:r>
          </a:p>
        </p:txBody>
      </p:sp>
    </p:spTree>
    <p:extLst>
      <p:ext uri="{BB962C8B-B14F-4D97-AF65-F5344CB8AC3E}">
        <p14:creationId xmlns:p14="http://schemas.microsoft.com/office/powerpoint/2010/main" val="322142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97913" y="3712359"/>
            <a:ext cx="1548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Yang Zhou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5856" y="5373216"/>
            <a:ext cx="259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Fudan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08" y="152477"/>
            <a:ext cx="3842983" cy="10159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23" y="116632"/>
            <a:ext cx="2944622" cy="101596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72816"/>
            <a:ext cx="9144000" cy="1470884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FOR YOUR ATTENTION!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18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37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772816"/>
            <a:ext cx="9144000" cy="1470884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solidFill>
                  <a:srgbClr val="FACD5C"/>
                </a:solidFill>
              </a:rPr>
              <a:t>L</a:t>
            </a:r>
            <a:r>
              <a:rPr lang="en-US" altLang="zh-CN" sz="2800" b="1" dirty="0" smtClean="0"/>
              <a:t>ecture 3   Calculate Thermal conductivity with LAMMPS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74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67714" y="1487720"/>
                <a:ext cx="798602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Heat </a:t>
                </a:r>
                <a:r>
                  <a:rPr lang="en-US" altLang="zh-CN" b="1" dirty="0">
                    <a:solidFill>
                      <a:schemeClr val="tx1"/>
                    </a:solidFill>
                    <a:latin typeface="+mn-lt"/>
                    <a:ea typeface="+mn-ea"/>
                  </a:rPr>
                  <a:t>transfer</a:t>
                </a:r>
                <a:r>
                  <a:rPr lang="en-US" altLang="zh-CN" sz="1400" dirty="0" smtClean="0">
                    <a:solidFill>
                      <a:schemeClr val="tx1"/>
                    </a:solidFill>
                    <a:latin typeface="Batang" panose="02030600000101010101" pitchFamily="18" charset="-127"/>
                    <a:ea typeface="Batang" panose="02030600000101010101" pitchFamily="18" charset="-127"/>
                  </a:rPr>
                  <a:t> </a:t>
                </a:r>
                <a:r>
                  <a:rPr lang="zh-CN" altLang="en-US" b="1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：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The 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  <a:ea typeface="+mn-ea"/>
                  </a:rPr>
                  <a:t>phenomenon that heat energy transfer spontaneously from high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lt"/>
                    <a:ea typeface="+mn-ea"/>
                  </a:rPr>
                  <a:t>temperature 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  <a:ea typeface="+mn-ea"/>
                  </a:rPr>
                  <a:t>region to low temperature region when </a:t>
                </a:r>
                <a14:m>
                  <m:oMath xmlns:m="http://schemas.openxmlformats.org/officeDocument/2006/math">
                    <m:r>
                      <a:rPr lang="en-US" altLang="zh-CN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∆</m:t>
                    </m:r>
                    <m:r>
                      <m:rPr>
                        <m:sty m:val="p"/>
                      </m:rPr>
                      <a:rPr lang="en-US" altLang="zh-CN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T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lt"/>
                    <a:ea typeface="+mn-ea"/>
                  </a:rPr>
                  <a:t> is presented.</a:t>
                </a:r>
                <a:endParaRPr lang="zh-CN" altLang="en-US" dirty="0">
                  <a:solidFill>
                    <a:schemeClr val="tx1"/>
                  </a:solidFill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14" y="1487720"/>
                <a:ext cx="7986028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687" t="-754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021911" y="4886764"/>
            <a:ext cx="1441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+mn-lt"/>
                <a:ea typeface="+mn-ea"/>
              </a:rPr>
              <a:t>Heat </a:t>
            </a:r>
            <a:r>
              <a:rPr lang="en-US" altLang="zh-CN" b="1" dirty="0">
                <a:latin typeface="+mn-lt"/>
                <a:ea typeface="+mn-ea"/>
              </a:rPr>
              <a:t>transfer</a:t>
            </a:r>
            <a:endParaRPr lang="zh-CN" altLang="en-US" b="1" dirty="0">
              <a:latin typeface="+mn-lt"/>
              <a:ea typeface="+mn-ea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3468938" y="4639382"/>
            <a:ext cx="160525" cy="864096"/>
          </a:xfrm>
          <a:prstGeom prst="leftBrace">
            <a:avLst>
              <a:gd name="adj1" fmla="val 10990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16190" y="4554780"/>
            <a:ext cx="3438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Heat </a:t>
            </a:r>
            <a:r>
              <a:rPr lang="en-US" altLang="zh-CN" dirty="0">
                <a:latin typeface="+mn-lt"/>
                <a:ea typeface="+mn-ea"/>
              </a:rPr>
              <a:t>conduction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altLang="zh-CN" dirty="0">
                <a:latin typeface="+mn-lt"/>
                <a:ea typeface="+mn-ea"/>
              </a:rPr>
              <a:t>physical contact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16190" y="4849415"/>
            <a:ext cx="3260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Convection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altLang="zh-CN" dirty="0">
                <a:latin typeface="+mn-lt"/>
                <a:ea typeface="+mn-ea"/>
              </a:rPr>
              <a:t>fluid motion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16191" y="5157192"/>
            <a:ext cx="3438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</a:rPr>
              <a:t>Radiation</a:t>
            </a:r>
            <a:r>
              <a:rPr lang="zh-CN" altLang="en-US" dirty="0">
                <a:latin typeface="+mn-lt"/>
                <a:ea typeface="+mn-ea"/>
              </a:rPr>
              <a:t>：</a:t>
            </a:r>
            <a:r>
              <a:rPr lang="en-US" altLang="zh-CN" dirty="0">
                <a:latin typeface="+mn-lt"/>
                <a:ea typeface="+mn-ea"/>
              </a:rPr>
              <a:t>electromagnetic wave.</a:t>
            </a:r>
            <a:endParaRPr lang="zh-CN" altLang="en-US" dirty="0">
              <a:latin typeface="+mn-lt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159840"/>
            <a:ext cx="2942456" cy="2069527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13" name="直接连接符 12"/>
            <p:cNvCxnSpPr>
              <a:endCxn id="14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TextBox 3"/>
          <p:cNvSpPr txBox="1"/>
          <p:nvPr/>
        </p:nvSpPr>
        <p:spPr>
          <a:xfrm>
            <a:off x="142844" y="116632"/>
            <a:ext cx="2803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微软雅黑" pitchFamily="34" charset="-122"/>
                <a:cs typeface="Times New Roman" pitchFamily="18" charset="0"/>
              </a:rPr>
              <a:t>Heat Transfer</a:t>
            </a:r>
            <a:endParaRPr lang="zh-CN" altLang="en-US" sz="3200" b="1" dirty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1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85068" y="1249913"/>
            <a:ext cx="6946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+mn-lt"/>
                <a:ea typeface="Batang" panose="02030600000101010101" pitchFamily="18" charset="-127"/>
                <a:cs typeface="Calibri" panose="020F0502020204030204" pitchFamily="34" charset="0"/>
              </a:rPr>
              <a:t>Thermal </a:t>
            </a:r>
            <a:r>
              <a:rPr lang="en-US" altLang="zh-CN" b="1" dirty="0">
                <a:latin typeface="+mn-lt"/>
                <a:ea typeface="Batang" panose="02030600000101010101" pitchFamily="18" charset="-127"/>
                <a:cs typeface="Calibri" panose="020F0502020204030204" pitchFamily="34" charset="0"/>
              </a:rPr>
              <a:t>conductivity</a:t>
            </a:r>
            <a:r>
              <a:rPr lang="en-US" altLang="zh-CN" dirty="0">
                <a:latin typeface="+mn-lt"/>
                <a:ea typeface="Batang" panose="02030600000101010101" pitchFamily="18" charset="-127"/>
                <a:cs typeface="Calibri" panose="020F0502020204030204" pitchFamily="34" charset="0"/>
              </a:rPr>
              <a:t> </a:t>
            </a:r>
            <a:r>
              <a:rPr lang="en-US" altLang="zh-CN" dirty="0" smtClean="0">
                <a:latin typeface="+mn-lt"/>
                <a:ea typeface="Batang" panose="02030600000101010101" pitchFamily="18" charset="-127"/>
                <a:cs typeface="Calibri" panose="020F0502020204030204" pitchFamily="34" charset="0"/>
              </a:rPr>
              <a:t>: capability of heat conduction</a:t>
            </a:r>
            <a:endParaRPr lang="zh-CN" altLang="en-US" dirty="0">
              <a:latin typeface="+mn-lt"/>
              <a:ea typeface="Batang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41986" y="2362501"/>
                <a:ext cx="3816424" cy="1823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96000">
                  <a:lnSpc>
                    <a:spcPct val="12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𝛻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+mn-lt"/>
                    <a:ea typeface="Batang" panose="02030600000101010101" pitchFamily="18" charset="-127"/>
                    <a:cs typeface="Calibri" panose="020F0502020204030204" pitchFamily="34" charset="0"/>
                  </a:rPr>
                  <a:t>: </a:t>
                </a:r>
                <a:r>
                  <a:rPr lang="en-US" altLang="zh-CN" dirty="0" smtClean="0">
                    <a:latin typeface="+mn-lt"/>
                    <a:ea typeface="Batang" panose="02030600000101010101" pitchFamily="18" charset="-127"/>
                    <a:cs typeface="Calibri" panose="020F0502020204030204" pitchFamily="34" charset="0"/>
                  </a:rPr>
                  <a:t>gradient </a:t>
                </a:r>
                <a:r>
                  <a:rPr lang="en-US" altLang="zh-CN" dirty="0">
                    <a:latin typeface="+mn-lt"/>
                    <a:ea typeface="Batang" panose="02030600000101010101" pitchFamily="18" charset="-127"/>
                    <a:cs typeface="Calibri" panose="020F0502020204030204" pitchFamily="34" charset="0"/>
                  </a:rPr>
                  <a:t>of </a:t>
                </a:r>
                <a:r>
                  <a:rPr lang="en-US" altLang="zh-CN" dirty="0" smtClean="0">
                    <a:latin typeface="+mn-lt"/>
                    <a:ea typeface="Batang" panose="02030600000101010101" pitchFamily="18" charset="-127"/>
                    <a:cs typeface="Calibri" panose="020F0502020204030204" pitchFamily="34" charset="0"/>
                  </a:rPr>
                  <a:t>temperature</a:t>
                </a:r>
              </a:p>
              <a:p>
                <a:pPr indent="396000">
                  <a:lnSpc>
                    <a:spcPct val="125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altLang="zh-CN" dirty="0" smtClean="0">
                    <a:latin typeface="+mn-lt"/>
                    <a:ea typeface="Batang" panose="02030600000101010101" pitchFamily="18" charset="-127"/>
                    <a:cs typeface="Calibri" panose="020F0502020204030204" pitchFamily="34" charset="0"/>
                  </a:rPr>
                  <a:t>   : </a:t>
                </a:r>
                <a:r>
                  <a:rPr lang="en-US" altLang="zh-CN" dirty="0">
                    <a:latin typeface="+mn-lt"/>
                    <a:ea typeface="Batang" panose="02030600000101010101" pitchFamily="18" charset="-127"/>
                    <a:cs typeface="Calibri" panose="020F0502020204030204" pitchFamily="34" charset="0"/>
                  </a:rPr>
                  <a:t>heat flow </a:t>
                </a:r>
                <a:r>
                  <a:rPr lang="en-US" altLang="zh-CN" dirty="0" smtClean="0">
                    <a:latin typeface="+mn-lt"/>
                    <a:ea typeface="Batang" panose="02030600000101010101" pitchFamily="18" charset="-127"/>
                    <a:cs typeface="Calibri" panose="020F0502020204030204" pitchFamily="34" charset="0"/>
                  </a:rPr>
                  <a:t>density</a:t>
                </a:r>
              </a:p>
              <a:p>
                <a:pPr indent="396000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altLang="zh-CN" dirty="0" smtClean="0">
                    <a:latin typeface="+mn-lt"/>
                    <a:ea typeface="Batang" panose="02030600000101010101" pitchFamily="18" charset="-127"/>
                    <a:cs typeface="Calibri" panose="020F0502020204030204" pitchFamily="34" charset="0"/>
                  </a:rPr>
                  <a:t>κ   : thermal conductivity</a:t>
                </a:r>
              </a:p>
              <a:p>
                <a:pPr indent="396000">
                  <a:lnSpc>
                    <a:spcPct val="125000"/>
                  </a:lnSpc>
                  <a:spcAft>
                    <a:spcPts val="0"/>
                  </a:spcAft>
                </a:pPr>
                <a:endParaRPr lang="en-US" altLang="zh-CN" dirty="0" smtClean="0">
                  <a:latin typeface="+mn-lt"/>
                  <a:ea typeface="Batang" panose="02030600000101010101" pitchFamily="18" charset="-127"/>
                  <a:cs typeface="Calibri" panose="020F0502020204030204" pitchFamily="34" charset="0"/>
                </a:endParaRPr>
              </a:p>
              <a:p>
                <a:pPr indent="396000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altLang="zh-CN" spc="0" dirty="0" smtClean="0">
                    <a:effectLst/>
                    <a:latin typeface="+mn-lt"/>
                    <a:ea typeface="Batang" panose="02030600000101010101" pitchFamily="18" charset="-127"/>
                    <a:cs typeface="Calibri" panose="020F0502020204030204" pitchFamily="34" charset="0"/>
                  </a:rPr>
                  <a:t>Fourier’s Law </a:t>
                </a:r>
                <a:r>
                  <a:rPr lang="zh-CN" altLang="zh-CN" spc="0" dirty="0" smtClean="0">
                    <a:effectLst/>
                    <a:latin typeface="+mn-lt"/>
                    <a:ea typeface="Batang" panose="02030600000101010101" pitchFamily="18" charset="-127"/>
                    <a:cs typeface="Calibri" panose="020F0502020204030204" pitchFamily="34" charset="0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altLang="zh-CN" b="0" i="1" spc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e>
                    </m:acc>
                    <m:r>
                      <a:rPr lang="en-US" altLang="zh-CN" b="0" spc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b="0" i="1" spc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altLang="zh-CN" b="0" i="1" spc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𝜅𝛻</m:t>
                    </m:r>
                    <m:r>
                      <a:rPr lang="en-US" altLang="zh-CN" b="0" i="1" spc="0">
                        <a:effectLst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endParaRPr lang="zh-CN" altLang="zh-CN" sz="1600" dirty="0">
                  <a:latin typeface="+mn-lt"/>
                  <a:ea typeface="Batang" panose="02030600000101010101" pitchFamily="18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86" y="2362501"/>
                <a:ext cx="3816424" cy="1823576"/>
              </a:xfrm>
              <a:prstGeom prst="rect">
                <a:avLst/>
              </a:prstGeom>
              <a:blipFill rotWithShape="0">
                <a:blip r:embed="rId3"/>
                <a:stretch>
                  <a:fillRect b="-3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4211960" y="2010338"/>
            <a:ext cx="4785590" cy="3570984"/>
            <a:chOff x="5115002" y="2594320"/>
            <a:chExt cx="3543199" cy="253345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5002" y="2594320"/>
              <a:ext cx="3543199" cy="2533455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5652120" y="3068960"/>
              <a:ext cx="2232248" cy="158417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300192" y="3573016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latin typeface="+mn-lt"/>
                  <a:ea typeface="Batang" panose="02030600000101010101" pitchFamily="18" charset="-127"/>
                </a:rPr>
                <a:t>T : linear</a:t>
              </a:r>
              <a:endParaRPr lang="zh-CN" altLang="en-US" sz="1400" b="1" dirty="0">
                <a:latin typeface="+mn-lt"/>
                <a:ea typeface="Batang" panose="02030600000101010101" pitchFamily="18" charset="-127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84168" y="4124146"/>
              <a:ext cx="18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latin typeface="+mn-lt"/>
                  <a:ea typeface="Batang" panose="02030600000101010101" pitchFamily="18" charset="-127"/>
                </a:rPr>
                <a:t>heat flux : constant</a:t>
              </a:r>
              <a:endParaRPr lang="zh-CN" altLang="en-US" sz="1400" b="1" dirty="0">
                <a:latin typeface="+mn-lt"/>
                <a:ea typeface="Batang" panose="02030600000101010101" pitchFamily="18" charset="-127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13" name="直接连接符 12"/>
            <p:cNvCxnSpPr>
              <a:endCxn id="14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TextBox 3"/>
          <p:cNvSpPr txBox="1"/>
          <p:nvPr/>
        </p:nvSpPr>
        <p:spPr>
          <a:xfrm>
            <a:off x="142844" y="116632"/>
            <a:ext cx="2848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微软雅黑" pitchFamily="34" charset="-122"/>
                <a:cs typeface="Times New Roman" pitchFamily="18" charset="0"/>
              </a:rPr>
              <a:t>Fourier’s Law</a:t>
            </a:r>
            <a:endParaRPr lang="zh-CN" altLang="en-US" sz="3200" b="1" dirty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0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730827" y="1274958"/>
                <a:ext cx="14810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827" y="1274958"/>
                <a:ext cx="1481046" cy="276999"/>
              </a:xfrm>
              <a:prstGeom prst="rect">
                <a:avLst/>
              </a:prstGeom>
              <a:blipFill>
                <a:blip r:embed="rId2"/>
                <a:stretch>
                  <a:fillRect l="-4527" r="-3292" b="-30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539684" y="1690883"/>
                <a:ext cx="1654940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84" y="1690883"/>
                <a:ext cx="1654940" cy="52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635896" y="2360684"/>
                <a:ext cx="10373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60684"/>
                <a:ext cx="10373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右大括号 6"/>
          <p:cNvSpPr/>
          <p:nvPr/>
        </p:nvSpPr>
        <p:spPr>
          <a:xfrm>
            <a:off x="5183112" y="1274958"/>
            <a:ext cx="260184" cy="1696662"/>
          </a:xfrm>
          <a:prstGeom prst="rightBrace">
            <a:avLst>
              <a:gd name="adj1" fmla="val 6324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5508682" y="1702140"/>
                <a:ext cx="1880130" cy="6657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82" y="1702140"/>
                <a:ext cx="1880130" cy="6657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584072" y="3331536"/>
            <a:ext cx="2278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Green-Kubo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250984" y="3110546"/>
                <a:ext cx="3046283" cy="811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984" y="3110546"/>
                <a:ext cx="3046283" cy="8113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965304" y="3921858"/>
            <a:ext cx="58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prof.</a:t>
            </a:r>
            <a:endParaRPr lang="en-US" altLang="zh-CN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88224" y="3331536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at equilibrium of T</a:t>
            </a:r>
            <a:endParaRPr lang="en-US" altLang="zh-CN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5342234" y="2407861"/>
                <a:ext cx="23108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𝑠𝑝𝑒𝑐𝑖𝑓𝑖𝑐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h𝑒𝑎𝑡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234" y="2407861"/>
                <a:ext cx="2310825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1619672" y="39330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latin typeface="Centaur" panose="02030504050205020304" pitchFamily="18" charset="0"/>
              </a:rPr>
              <a:t>Kaviany</a:t>
            </a:r>
            <a:r>
              <a:rPr lang="en-US" altLang="zh-CN" dirty="0">
                <a:latin typeface="Centaur" panose="02030504050205020304" pitchFamily="18" charset="0"/>
              </a:rPr>
              <a:t>, </a:t>
            </a:r>
            <a:r>
              <a:rPr lang="en-US" altLang="zh-CN" dirty="0" err="1" smtClean="0">
                <a:latin typeface="Centaur" panose="02030504050205020304" pitchFamily="18" charset="0"/>
              </a:rPr>
              <a:t>Massoud</a:t>
            </a:r>
            <a:r>
              <a:rPr lang="en-US" altLang="zh-CN" dirty="0" smtClean="0">
                <a:latin typeface="Centaur" panose="02030504050205020304" pitchFamily="18" charset="0"/>
              </a:rPr>
              <a:t>, Heat </a:t>
            </a:r>
            <a:r>
              <a:rPr lang="en-US" altLang="zh-CN" dirty="0">
                <a:latin typeface="Centaur" panose="02030504050205020304" pitchFamily="18" charset="0"/>
              </a:rPr>
              <a:t>Transfer </a:t>
            </a:r>
            <a:r>
              <a:rPr lang="en-US" altLang="zh-CN" dirty="0" smtClean="0">
                <a:latin typeface="Centaur" panose="02030504050205020304" pitchFamily="18" charset="0"/>
              </a:rPr>
              <a:t>Physics</a:t>
            </a:r>
            <a:endParaRPr lang="en-US" altLang="zh-CN" dirty="0">
              <a:latin typeface="Centaur" panose="020305040502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16" name="直接连接符 15"/>
            <p:cNvCxnSpPr>
              <a:endCxn id="17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" name="TextBox 3"/>
          <p:cNvSpPr txBox="1"/>
          <p:nvPr/>
        </p:nvSpPr>
        <p:spPr>
          <a:xfrm>
            <a:off x="142844" y="116632"/>
            <a:ext cx="3825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微软雅黑" pitchFamily="34" charset="-122"/>
                <a:cs typeface="Times New Roman" pitchFamily="18" charset="0"/>
              </a:rPr>
              <a:t>Diffusion Equation</a:t>
            </a:r>
            <a:endParaRPr lang="zh-CN" altLang="en-US" sz="3200" b="1" dirty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8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42357" y="310088"/>
            <a:ext cx="18405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Ballistic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Phonon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2003" y="1625977"/>
            <a:ext cx="5065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when MFP is larger than the system then the temperature profile is like this , and phonon translate without scattering like this is called ballistic phonon.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9251" y="4050510"/>
            <a:ext cx="4149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sufficient scattering could build local equilibrium and we get Fourier law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297347" y="2885346"/>
            <a:ext cx="0" cy="1038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297347" y="3923495"/>
            <a:ext cx="2592288" cy="4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297347" y="3029361"/>
            <a:ext cx="0" cy="5040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297347" y="3533417"/>
            <a:ext cx="20162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313571" y="3533417"/>
            <a:ext cx="0" cy="3947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1081323" y="4909407"/>
            <a:ext cx="0" cy="6567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81323" y="5566146"/>
            <a:ext cx="2602597" cy="30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081323" y="5151583"/>
            <a:ext cx="2002944" cy="4145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793291" y="3749441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91" y="3749441"/>
                <a:ext cx="288032" cy="369332"/>
              </a:xfrm>
              <a:prstGeom prst="rect">
                <a:avLst/>
              </a:prstGeom>
              <a:blipFill>
                <a:blip r:embed="rId2"/>
                <a:stretch>
                  <a:fillRect r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17540" y="2789892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40" y="2789892"/>
                <a:ext cx="288032" cy="369332"/>
              </a:xfrm>
              <a:prstGeom prst="rect">
                <a:avLst/>
              </a:prstGeom>
              <a:blipFill>
                <a:blip r:embed="rId3"/>
                <a:stretch>
                  <a:fillRect r="-27660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793291" y="3296871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91" y="3296871"/>
                <a:ext cx="288032" cy="369332"/>
              </a:xfrm>
              <a:prstGeom prst="rect">
                <a:avLst/>
              </a:prstGeom>
              <a:blipFill>
                <a:blip r:embed="rId4"/>
                <a:stretch>
                  <a:fillRect r="-27660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3457587" y="2698692"/>
                <a:ext cx="1656184" cy="373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87" y="2698692"/>
                <a:ext cx="1656184" cy="373307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5650634" y="1835687"/>
            <a:ext cx="36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this can be understand using black body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radiation and Stefan-Boltzmann law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5148064" y="3501008"/>
            <a:ext cx="0" cy="2016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5148064" y="5517232"/>
            <a:ext cx="3744416" cy="44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447890" y="4748014"/>
            <a:ext cx="2002944" cy="4145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5164772" y="4065240"/>
            <a:ext cx="324629" cy="685800"/>
          </a:xfrm>
          <a:custGeom>
            <a:avLst/>
            <a:gdLst>
              <a:gd name="connsiteX0" fmla="*/ 324629 w 324629"/>
              <a:gd name="connsiteY0" fmla="*/ 685800 h 685800"/>
              <a:gd name="connsiteX1" fmla="*/ 277004 w 324629"/>
              <a:gd name="connsiteY1" fmla="*/ 676275 h 685800"/>
              <a:gd name="connsiteX2" fmla="*/ 248429 w 324629"/>
              <a:gd name="connsiteY2" fmla="*/ 647700 h 685800"/>
              <a:gd name="connsiteX3" fmla="*/ 219854 w 324629"/>
              <a:gd name="connsiteY3" fmla="*/ 628650 h 685800"/>
              <a:gd name="connsiteX4" fmla="*/ 210329 w 324629"/>
              <a:gd name="connsiteY4" fmla="*/ 600075 h 685800"/>
              <a:gd name="connsiteX5" fmla="*/ 181754 w 324629"/>
              <a:gd name="connsiteY5" fmla="*/ 581025 h 685800"/>
              <a:gd name="connsiteX6" fmla="*/ 134129 w 324629"/>
              <a:gd name="connsiteY6" fmla="*/ 504825 h 685800"/>
              <a:gd name="connsiteX7" fmla="*/ 67454 w 324629"/>
              <a:gd name="connsiteY7" fmla="*/ 304800 h 685800"/>
              <a:gd name="connsiteX8" fmla="*/ 48404 w 324629"/>
              <a:gd name="connsiteY8" fmla="*/ 247650 h 685800"/>
              <a:gd name="connsiteX9" fmla="*/ 38879 w 324629"/>
              <a:gd name="connsiteY9" fmla="*/ 219075 h 685800"/>
              <a:gd name="connsiteX10" fmla="*/ 19829 w 324629"/>
              <a:gd name="connsiteY10" fmla="*/ 152400 h 685800"/>
              <a:gd name="connsiteX11" fmla="*/ 10304 w 324629"/>
              <a:gd name="connsiteY11" fmla="*/ 85725 h 685800"/>
              <a:gd name="connsiteX12" fmla="*/ 779 w 324629"/>
              <a:gd name="connsiteY12" fmla="*/ 47625 h 685800"/>
              <a:gd name="connsiteX13" fmla="*/ 779 w 324629"/>
              <a:gd name="connsiteY13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4629" h="685800">
                <a:moveTo>
                  <a:pt x="324629" y="685800"/>
                </a:moveTo>
                <a:cubicBezTo>
                  <a:pt x="308754" y="682625"/>
                  <a:pt x="291484" y="683515"/>
                  <a:pt x="277004" y="676275"/>
                </a:cubicBezTo>
                <a:cubicBezTo>
                  <a:pt x="264956" y="670251"/>
                  <a:pt x="258777" y="656324"/>
                  <a:pt x="248429" y="647700"/>
                </a:cubicBezTo>
                <a:cubicBezTo>
                  <a:pt x="239635" y="640371"/>
                  <a:pt x="229379" y="635000"/>
                  <a:pt x="219854" y="628650"/>
                </a:cubicBezTo>
                <a:cubicBezTo>
                  <a:pt x="216679" y="619125"/>
                  <a:pt x="216601" y="607915"/>
                  <a:pt x="210329" y="600075"/>
                </a:cubicBezTo>
                <a:cubicBezTo>
                  <a:pt x="203178" y="591136"/>
                  <a:pt x="187821" y="590733"/>
                  <a:pt x="181754" y="581025"/>
                </a:cubicBezTo>
                <a:cubicBezTo>
                  <a:pt x="125079" y="490345"/>
                  <a:pt x="198798" y="547938"/>
                  <a:pt x="134129" y="504825"/>
                </a:cubicBezTo>
                <a:lnTo>
                  <a:pt x="67454" y="304800"/>
                </a:lnTo>
                <a:lnTo>
                  <a:pt x="48404" y="247650"/>
                </a:lnTo>
                <a:cubicBezTo>
                  <a:pt x="45229" y="238125"/>
                  <a:pt x="41314" y="228815"/>
                  <a:pt x="38879" y="219075"/>
                </a:cubicBezTo>
                <a:cubicBezTo>
                  <a:pt x="26919" y="171235"/>
                  <a:pt x="33494" y="193394"/>
                  <a:pt x="19829" y="152400"/>
                </a:cubicBezTo>
                <a:cubicBezTo>
                  <a:pt x="16654" y="130175"/>
                  <a:pt x="14320" y="107814"/>
                  <a:pt x="10304" y="85725"/>
                </a:cubicBezTo>
                <a:cubicBezTo>
                  <a:pt x="7962" y="72845"/>
                  <a:pt x="2225" y="60636"/>
                  <a:pt x="779" y="47625"/>
                </a:cubicBezTo>
                <a:cubicBezTo>
                  <a:pt x="-974" y="31847"/>
                  <a:pt x="779" y="15875"/>
                  <a:pt x="779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>
            <a:off x="7442026" y="5151090"/>
            <a:ext cx="257175" cy="371475"/>
          </a:xfrm>
          <a:custGeom>
            <a:avLst/>
            <a:gdLst>
              <a:gd name="connsiteX0" fmla="*/ 0 w 257175"/>
              <a:gd name="connsiteY0" fmla="*/ 0 h 371475"/>
              <a:gd name="connsiteX1" fmla="*/ 76200 w 257175"/>
              <a:gd name="connsiteY1" fmla="*/ 38100 h 371475"/>
              <a:gd name="connsiteX2" fmla="*/ 123825 w 257175"/>
              <a:gd name="connsiteY2" fmla="*/ 85725 h 371475"/>
              <a:gd name="connsiteX3" fmla="*/ 161925 w 257175"/>
              <a:gd name="connsiteY3" fmla="*/ 142875 h 371475"/>
              <a:gd name="connsiteX4" fmla="*/ 171450 w 257175"/>
              <a:gd name="connsiteY4" fmla="*/ 171450 h 371475"/>
              <a:gd name="connsiteX5" fmla="*/ 190500 w 257175"/>
              <a:gd name="connsiteY5" fmla="*/ 200025 h 371475"/>
              <a:gd name="connsiteX6" fmla="*/ 200025 w 257175"/>
              <a:gd name="connsiteY6" fmla="*/ 228600 h 371475"/>
              <a:gd name="connsiteX7" fmla="*/ 219075 w 257175"/>
              <a:gd name="connsiteY7" fmla="*/ 257175 h 371475"/>
              <a:gd name="connsiteX8" fmla="*/ 247650 w 257175"/>
              <a:gd name="connsiteY8" fmla="*/ 342900 h 371475"/>
              <a:gd name="connsiteX9" fmla="*/ 257175 w 257175"/>
              <a:gd name="connsiteY9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175" h="371475">
                <a:moveTo>
                  <a:pt x="0" y="0"/>
                </a:moveTo>
                <a:cubicBezTo>
                  <a:pt x="22739" y="9096"/>
                  <a:pt x="57177" y="19077"/>
                  <a:pt x="76200" y="38100"/>
                </a:cubicBezTo>
                <a:cubicBezTo>
                  <a:pt x="139700" y="101600"/>
                  <a:pt x="47625" y="34925"/>
                  <a:pt x="123825" y="85725"/>
                </a:cubicBezTo>
                <a:cubicBezTo>
                  <a:pt x="136525" y="104775"/>
                  <a:pt x="154685" y="121155"/>
                  <a:pt x="161925" y="142875"/>
                </a:cubicBezTo>
                <a:cubicBezTo>
                  <a:pt x="165100" y="152400"/>
                  <a:pt x="166960" y="162470"/>
                  <a:pt x="171450" y="171450"/>
                </a:cubicBezTo>
                <a:cubicBezTo>
                  <a:pt x="176570" y="181689"/>
                  <a:pt x="185380" y="189786"/>
                  <a:pt x="190500" y="200025"/>
                </a:cubicBezTo>
                <a:cubicBezTo>
                  <a:pt x="194990" y="209005"/>
                  <a:pt x="195535" y="219620"/>
                  <a:pt x="200025" y="228600"/>
                </a:cubicBezTo>
                <a:cubicBezTo>
                  <a:pt x="205145" y="238839"/>
                  <a:pt x="214426" y="246714"/>
                  <a:pt x="219075" y="257175"/>
                </a:cubicBezTo>
                <a:lnTo>
                  <a:pt x="247650" y="342900"/>
                </a:lnTo>
                <a:lnTo>
                  <a:pt x="257175" y="37147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6372200" y="4065240"/>
            <a:ext cx="504056" cy="682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020272" y="36450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Fourier zone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19470" y="3173580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MFP~L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29" name="直接连接符 28"/>
            <p:cNvCxnSpPr>
              <a:endCxn id="30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TextBox 3"/>
          <p:cNvSpPr txBox="1"/>
          <p:nvPr/>
        </p:nvSpPr>
        <p:spPr>
          <a:xfrm>
            <a:off x="142844" y="116632"/>
            <a:ext cx="4027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ea typeface="微软雅黑" pitchFamily="34" charset="-122"/>
                <a:cs typeface="Times New Roman" pitchFamily="18" charset="0"/>
              </a:rPr>
              <a:t>Temperature Profile</a:t>
            </a:r>
            <a:endParaRPr lang="zh-CN" altLang="en-US" sz="3200" b="1" dirty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18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27584" y="1025692"/>
                <a:ext cx="7953464" cy="2747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Direct method</a:t>
                </a:r>
                <a:r>
                  <a:rPr lang="zh-CN" altLang="en-US" b="1" dirty="0" smtClean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：</a:t>
                </a:r>
                <a:endParaRPr lang="en-US" altLang="zh-CN" b="1" dirty="0" smtClean="0">
                  <a:solidFill>
                    <a:schemeClr val="tx1"/>
                  </a:solidFill>
                  <a:latin typeface="+mn-lt"/>
                  <a:ea typeface="Batang" panose="02030600000101010101" pitchFamily="18" charset="-127"/>
                </a:endParaRPr>
              </a:p>
              <a:p>
                <a:r>
                  <a:rPr lang="en-US" altLang="zh-CN" dirty="0" smtClean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1) Fix the two ends</a:t>
                </a:r>
              </a:p>
              <a:p>
                <a:r>
                  <a:rPr lang="en-US" altLang="zh-CN" dirty="0" smtClean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2) Heat baths of high and low temperature is applied</a:t>
                </a:r>
              </a:p>
              <a:p>
                <a:r>
                  <a:rPr lang="en-US" altLang="zh-CN" dirty="0" smtClean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3) 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G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et into steady state, heat flow 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and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temperature gradient is measured.</a:t>
                </a:r>
              </a:p>
              <a:p>
                <a:r>
                  <a:rPr lang="en-US" altLang="zh-CN" dirty="0" smtClean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4) </a:t>
                </a:r>
                <a:r>
                  <a:rPr lang="en-US" altLang="zh-CN" dirty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C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alculate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κ</m:t>
                    </m:r>
                    <m: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〈"/>
                            <m:endChr m:val="〉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m:rPr>
                                <m:sty m:val="p"/>
                              </m:rPr>
                              <a:rPr lang="zh-CN" alt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 smtClean="0">
                  <a:solidFill>
                    <a:schemeClr val="tx1"/>
                  </a:solidFill>
                  <a:latin typeface="+mn-lt"/>
                  <a:ea typeface="Batang" panose="02030600000101010101" pitchFamily="18" charset="-127"/>
                </a:endParaRPr>
              </a:p>
              <a:p>
                <a:r>
                  <a:rPr lang="en-US" altLang="zh-CN" b="1" dirty="0" smtClean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Disadvantage:</a:t>
                </a:r>
                <a:endParaRPr lang="en-US" altLang="zh-CN" b="1" dirty="0">
                  <a:solidFill>
                    <a:schemeClr val="tx1"/>
                  </a:solidFill>
                  <a:latin typeface="+mn-lt"/>
                  <a:ea typeface="Batang" panose="02030600000101010101" pitchFamily="18" charset="-127"/>
                </a:endParaRPr>
              </a:p>
              <a:p>
                <a:pPr marL="342900" indent="-342900">
                  <a:buAutoNum type="arabicParenR"/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Only solids could be explored</a:t>
                </a:r>
              </a:p>
              <a:p>
                <a:pPr marL="342900" indent="-342900">
                  <a:buAutoNum type="arabicParenR"/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Finite length effect</a:t>
                </a:r>
              </a:p>
              <a:p>
                <a:pPr marL="342900" indent="-342900">
                  <a:buAutoNum type="arabicParenR"/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+mn-lt"/>
                    <a:ea typeface="Batang" panose="02030600000101010101" pitchFamily="18" charset="-127"/>
                  </a:rPr>
                  <a:t>One direction a time</a:t>
                </a:r>
                <a:endParaRPr lang="zh-CN" altLang="en-US" dirty="0">
                  <a:solidFill>
                    <a:schemeClr val="tx1"/>
                  </a:solidFill>
                  <a:latin typeface="+mn-lt"/>
                  <a:ea typeface="Batang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025692"/>
                <a:ext cx="7953464" cy="2747419"/>
              </a:xfrm>
              <a:prstGeom prst="rect">
                <a:avLst/>
              </a:prstGeom>
              <a:blipFill rotWithShape="0">
                <a:blip r:embed="rId2"/>
                <a:stretch>
                  <a:fillRect l="-690" t="-1774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0755" y="3958656"/>
            <a:ext cx="4853652" cy="2291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89" y="3645024"/>
            <a:ext cx="3895918" cy="27856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9" name="直接连接符 8"/>
            <p:cNvCxnSpPr>
              <a:endCxn id="10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TextBox 3"/>
          <p:cNvSpPr txBox="1"/>
          <p:nvPr/>
        </p:nvSpPr>
        <p:spPr>
          <a:xfrm>
            <a:off x="142844" y="116632"/>
            <a:ext cx="2601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Direct method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4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157844" y="1749899"/>
                <a:ext cx="1728192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heat flow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zh-CN" altLang="en-US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844" y="1749899"/>
                <a:ext cx="1728192" cy="402931"/>
              </a:xfrm>
              <a:prstGeom prst="rect">
                <a:avLst/>
              </a:prstGeom>
              <a:blipFill>
                <a:blip r:embed="rId2"/>
                <a:stretch>
                  <a:fillRect l="-2817" t="-6061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645676" y="1740607"/>
            <a:ext cx="3816424" cy="720080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7604" y="1740607"/>
            <a:ext cx="648072" cy="720080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62100" y="1740607"/>
            <a:ext cx="648072" cy="720080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157844" y="2100647"/>
            <a:ext cx="1656184" cy="0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81580" y="1740607"/>
            <a:ext cx="540060" cy="360040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822140" y="1615175"/>
            <a:ext cx="1139492" cy="485472"/>
          </a:xfrm>
          <a:prstGeom prst="straightConnector1">
            <a:avLst/>
          </a:prstGeom>
          <a:ln>
            <a:solidFill>
              <a:srgbClr val="FF99FF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61881" y="1380567"/>
                <a:ext cx="16598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h𝑜𝑡</m:t>
                          </m:r>
                        </m:sub>
                      </m:sSub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1" y="1380567"/>
                <a:ext cx="1659859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473739" y="1245843"/>
                <a:ext cx="2444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𝑐𝑜𝑙𝑑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h𝑜𝑡</m:t>
                          </m:r>
                        </m:sub>
                      </m:sSub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739" y="1245843"/>
                <a:ext cx="2444745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639849" y="3318010"/>
                <a:ext cx="1284839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h𝑜𝑡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849" y="3318010"/>
                <a:ext cx="1284839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796453" y="4186437"/>
                <a:ext cx="4165179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453" y="4186437"/>
                <a:ext cx="4165179" cy="737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395536" y="2964743"/>
            <a:ext cx="394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two ways to calculate heat flux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4848" y="5113109"/>
            <a:ext cx="292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continuation equation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3275856" y="5085184"/>
                <a:ext cx="1283236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085184"/>
                <a:ext cx="1283236" cy="4251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6470211" y="1921276"/>
            <a:ext cx="170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non-periodic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481836" y="2922752"/>
                <a:ext cx="4266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fit the temperature profile to get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836" y="2922752"/>
                <a:ext cx="4266628" cy="369332"/>
              </a:xfrm>
              <a:prstGeom prst="rect">
                <a:avLst/>
              </a:prstGeom>
              <a:blipFill>
                <a:blip r:embed="rId8"/>
                <a:stretch>
                  <a:fillRect l="-114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913609" y="3399962"/>
                <a:ext cx="1902316" cy="453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 we get 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num>
                      <m:den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altLang="zh-CN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609" y="3399962"/>
                <a:ext cx="1902316" cy="453073"/>
              </a:xfrm>
              <a:prstGeom prst="rect">
                <a:avLst/>
              </a:prstGeom>
              <a:blipFill>
                <a:blip r:embed="rId9"/>
                <a:stretch>
                  <a:fillRect l="-7372"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781580" y="4387847"/>
            <a:ext cx="188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 definition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87088" y="3450497"/>
            <a:ext cx="15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from source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456115" y="4757179"/>
            <a:ext cx="0" cy="37357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886195" y="5072939"/>
            <a:ext cx="1547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particle flow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660233" y="4681268"/>
            <a:ext cx="752903" cy="373571"/>
          </a:xfrm>
          <a:prstGeom prst="straightConnector1">
            <a:avLst/>
          </a:prstGeom>
          <a:ln>
            <a:solidFill>
              <a:srgbClr val="FF66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843216" y="4997028"/>
            <a:ext cx="2138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through potential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29" name="直接连接符 28"/>
            <p:cNvCxnSpPr>
              <a:endCxn id="30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TextBox 3"/>
          <p:cNvSpPr txBox="1"/>
          <p:nvPr/>
        </p:nvSpPr>
        <p:spPr>
          <a:xfrm>
            <a:off x="142844" y="116632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NEMD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22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20871" y="1124744"/>
                <a:ext cx="8257389" cy="79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CN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altLang="zh-CN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6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0" i="1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  <m:r>
                        <a:rPr lang="en-US" altLang="zh-CN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6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160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b="0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1600" b="0" i="1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0" i="1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0" i="1" smtClean="0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CN" sz="1600" i="1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600" i="1">
                                                      <a:solidFill>
                                                        <a:schemeClr val="tx1">
                                                          <a:lumMod val="85000"/>
                                                          <a:lumOff val="1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i="1">
                                                      <a:solidFill>
                                                        <a:schemeClr val="tx1">
                                                          <a:lumMod val="85000"/>
                                                          <a:lumOff val="1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solidFill>
                                                        <a:schemeClr val="tx1">
                                                          <a:lumMod val="85000"/>
                                                          <a:lumOff val="1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num>
                                        <m:den>
                                          <m:r>
                                            <a:rPr lang="en-US" altLang="zh-CN" sz="16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𝑑𝑡</m:t>
                                          </m:r>
                                        </m:den>
                                      </m:f>
                                    </m:e>
                                  </m:nary>
                                </m:e>
                              </m:d>
                              <m:acc>
                                <m:accPr>
                                  <m:chr m:val="⃑"/>
                                  <m:ctrlPr>
                                    <a:rPr lang="en-US" altLang="zh-CN" sz="16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16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entaur" panose="020305040502050203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71" y="1124744"/>
                <a:ext cx="8257389" cy="7927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11560" y="2060848"/>
                <a:ext cx="8166723" cy="992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  <m:r>
                            <a:rPr lang="en-US" altLang="zh-CN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i="1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i="1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d>
                              <m:acc>
                                <m:accPr>
                                  <m:chr m:val="⃑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i="1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b="0" i="1" smtClean="0">
                                                  <a:solidFill>
                                                    <a:schemeClr val="tx1">
                                                      <a:lumMod val="85000"/>
                                                      <a:lumOff val="1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d>
                              <m:acc>
                                <m:accPr>
                                  <m:chr m:val="⃑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1400" dirty="0" smtClean="0"/>
              </a:p>
              <a:p>
                <a:endParaRPr lang="zh-CN" altLang="en-US" sz="1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060848"/>
                <a:ext cx="8166723" cy="9925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11560" y="3995761"/>
                <a:ext cx="1343829" cy="639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brk m:alnAt="7"/>
                            </m:r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995761"/>
                <a:ext cx="1343829" cy="639534"/>
              </a:xfrm>
              <a:prstGeom prst="rect">
                <a:avLst/>
              </a:prstGeom>
              <a:blipFill rotWithShape="0">
                <a:blip r:embed="rId4"/>
                <a:stretch>
                  <a:fillRect l="-12670" t="-111429" r="-52489" b="-15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960995" y="4113607"/>
            <a:ext cx="1930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</a:rPr>
              <a:t>is called stress tensor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358779" y="4075894"/>
            <a:ext cx="49120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entaur" panose="02030504050205020304" pitchFamily="18" charset="0"/>
              </a:rPr>
              <a:t>compute         myKE all ke/atom</a:t>
            </a:r>
          </a:p>
          <a:p>
            <a:r>
              <a:rPr lang="zh-CN" altLang="en-US" dirty="0">
                <a:latin typeface="Centaur" panose="02030504050205020304" pitchFamily="18" charset="0"/>
              </a:rPr>
              <a:t>compute         myPE all pe/atom</a:t>
            </a:r>
          </a:p>
          <a:p>
            <a:r>
              <a:rPr lang="zh-CN" altLang="en-US" dirty="0">
                <a:latin typeface="Centaur" panose="02030504050205020304" pitchFamily="18" charset="0"/>
              </a:rPr>
              <a:t>compute         myStress all stress/atom NULL virial</a:t>
            </a:r>
          </a:p>
          <a:p>
            <a:r>
              <a:rPr lang="zh-CN" altLang="en-US" dirty="0">
                <a:latin typeface="Centaur" panose="02030504050205020304" pitchFamily="18" charset="0"/>
              </a:rPr>
              <a:t>compute         flux all heat/flux myKE myPE myStress</a:t>
            </a:r>
          </a:p>
          <a:p>
            <a:r>
              <a:rPr lang="zh-CN" altLang="en-US" dirty="0">
                <a:latin typeface="Centaur" panose="02030504050205020304" pitchFamily="18" charset="0"/>
              </a:rPr>
              <a:t>variable        Jx equal c_flux[1]/vol</a:t>
            </a:r>
          </a:p>
          <a:p>
            <a:r>
              <a:rPr lang="zh-CN" altLang="en-US" dirty="0">
                <a:latin typeface="Centaur" panose="02030504050205020304" pitchFamily="18" charset="0"/>
              </a:rPr>
              <a:t>variable        Jy equal c_flux[2]/vol</a:t>
            </a:r>
          </a:p>
          <a:p>
            <a:r>
              <a:rPr lang="zh-CN" altLang="en-US" dirty="0">
                <a:latin typeface="Centaur" panose="02030504050205020304" pitchFamily="18" charset="0"/>
              </a:rPr>
              <a:t>variable        Jz equal c_flux[3]/vol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918327" y="412452"/>
                <a:ext cx="1289007" cy="4469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327" y="412452"/>
                <a:ext cx="1289007" cy="4469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45146" y="2862650"/>
                <a:ext cx="7827254" cy="651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acc>
                                <m:accPr>
                                  <m:chr m:val="⃑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𝛻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chemeClr val="tx1">
                                                  <a:lumMod val="85000"/>
                                                  <a:lumOff val="1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acc>
                                <m:accPr>
                                  <m:chr m:val="⃑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1400" dirty="0" smtClean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46" y="2862650"/>
                <a:ext cx="7827254" cy="651076"/>
              </a:xfrm>
              <a:prstGeom prst="rect">
                <a:avLst/>
              </a:prstGeom>
              <a:blipFill rotWithShape="0">
                <a:blip r:embed="rId6"/>
                <a:stretch>
                  <a:fillRect t="-110377" b="-15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04541" y="3410160"/>
                <a:ext cx="3824756" cy="666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1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4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40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altLang="zh-CN" sz="1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1400" dirty="0" smtClean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41" y="3410160"/>
                <a:ext cx="3824756" cy="6660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0" y="785794"/>
            <a:ext cx="4143372" cy="142876"/>
            <a:chOff x="0" y="785794"/>
            <a:chExt cx="4143372" cy="142876"/>
          </a:xfrm>
        </p:grpSpPr>
        <p:cxnSp>
          <p:nvCxnSpPr>
            <p:cNvPr id="14" name="直接连接符 13"/>
            <p:cNvCxnSpPr>
              <a:endCxn id="15" idx="3"/>
            </p:cNvCxnSpPr>
            <p:nvPr/>
          </p:nvCxnSpPr>
          <p:spPr>
            <a:xfrm rot="10800000">
              <a:off x="642910" y="857232"/>
              <a:ext cx="3500462" cy="1588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0" y="785794"/>
              <a:ext cx="642910" cy="142876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rgbClr val="7030A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TextBox 3"/>
          <p:cNvSpPr txBox="1"/>
          <p:nvPr/>
        </p:nvSpPr>
        <p:spPr>
          <a:xfrm>
            <a:off x="142844" y="116632"/>
            <a:ext cx="1242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itchFamily="34" charset="-122"/>
                <a:cs typeface="Times New Roman" pitchFamily="18" charset="0"/>
              </a:rPr>
              <a:t>NEMD</a:t>
            </a:r>
            <a:endParaRPr lang="en-US" altLang="zh-CN" sz="2800" b="1" dirty="0"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94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94de473a2ecac145efb29632742c94ebc7be98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>
            <a:latin typeface="Batang" panose="02030600000101010101" pitchFamily="18" charset="-127"/>
            <a:ea typeface="Batang" panose="02030600000101010101" pitchFamily="18" charset="-127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30237</TotalTime>
  <Pages>0</Pages>
  <Words>765</Words>
  <Characters>0</Characters>
  <Application>Microsoft Office PowerPoint</Application>
  <DocSecurity>0</DocSecurity>
  <PresentationFormat>全屏显示(4:3)</PresentationFormat>
  <Lines>0</Lines>
  <Paragraphs>180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Batang</vt:lpstr>
      <vt:lpstr>GulimChe</vt:lpstr>
      <vt:lpstr>Songti SC Black</vt:lpstr>
      <vt:lpstr>黑体</vt:lpstr>
      <vt:lpstr>宋体</vt:lpstr>
      <vt:lpstr>微软雅黑</vt:lpstr>
      <vt:lpstr>Arial</vt:lpstr>
      <vt:lpstr>Arial</vt:lpstr>
      <vt:lpstr>Calibri</vt:lpstr>
      <vt:lpstr>Cambria</vt:lpstr>
      <vt:lpstr>Cambria Math</vt:lpstr>
      <vt:lpstr>Centaur</vt:lpstr>
      <vt:lpstr>Times New Roman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vance</dc:creator>
  <cp:lastModifiedBy>yang zhou</cp:lastModifiedBy>
  <cp:revision>1273</cp:revision>
  <cp:lastPrinted>2013-04-10T14:14:11Z</cp:lastPrinted>
  <dcterms:created xsi:type="dcterms:W3CDTF">2012-07-01T05:49:28Z</dcterms:created>
  <dcterms:modified xsi:type="dcterms:W3CDTF">2017-09-18T16:59:09Z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