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7" r:id="rId9"/>
    <p:sldId id="263" r:id="rId10"/>
    <p:sldId id="266" r:id="rId11"/>
    <p:sldId id="270" r:id="rId12"/>
    <p:sldId id="274" r:id="rId13"/>
    <p:sldId id="275" r:id="rId14"/>
    <p:sldId id="264" r:id="rId15"/>
    <p:sldId id="268" r:id="rId16"/>
    <p:sldId id="273" r:id="rId17"/>
    <p:sldId id="26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2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5EF5-1F18-4253-A703-49D27C03603A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C5DD-2C81-4F06-BCA1-71D1AD60C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6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5EF5-1F18-4253-A703-49D27C03603A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C5DD-2C81-4F06-BCA1-71D1AD60C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48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5EF5-1F18-4253-A703-49D27C03603A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C5DD-2C81-4F06-BCA1-71D1AD60C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4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>
            <a:lvl1pPr algn="l">
              <a:defRPr sz="3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5EF5-1F18-4253-A703-49D27C03603A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C5DD-2C81-4F06-BCA1-71D1AD60C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50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5EF5-1F18-4253-A703-49D27C03603A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C5DD-2C81-4F06-BCA1-71D1AD60C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22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5EF5-1F18-4253-A703-49D27C03603A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C5DD-2C81-4F06-BCA1-71D1AD60C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5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5EF5-1F18-4253-A703-49D27C03603A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C5DD-2C81-4F06-BCA1-71D1AD60C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44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5EF5-1F18-4253-A703-49D27C03603A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C5DD-2C81-4F06-BCA1-71D1AD60C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44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5EF5-1F18-4253-A703-49D27C03603A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C5DD-2C81-4F06-BCA1-71D1AD60C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72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5EF5-1F18-4253-A703-49D27C03603A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C5DD-2C81-4F06-BCA1-71D1AD60C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04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5EF5-1F18-4253-A703-49D27C03603A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C5DD-2C81-4F06-BCA1-71D1AD60C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95EF5-1F18-4253-A703-49D27C03603A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FC5DD-2C81-4F06-BCA1-71D1AD60C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78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8.jpg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6.wmf"/><Relationship Id="rId4" Type="http://schemas.openxmlformats.org/officeDocument/2006/relationships/image" Target="../media/image19.jpg"/><Relationship Id="rId9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30.jpg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8.wmf"/><Relationship Id="rId4" Type="http://schemas.openxmlformats.org/officeDocument/2006/relationships/image" Target="../media/image31.jpg"/><Relationship Id="rId9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用分子动力学模拟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固体氩的热传导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65104"/>
            <a:ext cx="6400800" cy="127369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余润雪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14307110376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63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计算热导率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375501"/>
            <a:ext cx="4572000" cy="342769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070"/>
            <a:ext cx="4536505" cy="340108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499980"/>
              </p:ext>
            </p:extLst>
          </p:nvPr>
        </p:nvGraphicFramePr>
        <p:xfrm>
          <a:off x="1475656" y="5085184"/>
          <a:ext cx="2343709" cy="309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Equation" r:id="rId5" imgW="1371600" imgH="177800" progId="Equation.DSMT4">
                  <p:embed/>
                </p:oleObj>
              </mc:Choice>
              <mc:Fallback>
                <p:oleObj name="Equation" r:id="rId5" imgW="1371600" imgH="177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5085184"/>
                        <a:ext cx="2343709" cy="3092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062300"/>
              </p:ext>
            </p:extLst>
          </p:nvPr>
        </p:nvGraphicFramePr>
        <p:xfrm>
          <a:off x="4932040" y="4941167"/>
          <a:ext cx="2808312" cy="685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Equation" r:id="rId7" imgW="1612800" imgH="393480" progId="Equation.DSMT4">
                  <p:embed/>
                </p:oleObj>
              </mc:Choice>
              <mc:Fallback>
                <p:oleObj name="Equation" r:id="rId7" imgW="1612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32040" y="4941167"/>
                        <a:ext cx="2808312" cy="6854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775792"/>
              </p:ext>
            </p:extLst>
          </p:nvPr>
        </p:nvGraphicFramePr>
        <p:xfrm>
          <a:off x="1619672" y="5733256"/>
          <a:ext cx="2232248" cy="72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Equation" r:id="rId9" imgW="1244600" imgH="393700" progId="Equation.DSMT4">
                  <p:embed/>
                </p:oleObj>
              </mc:Choice>
              <mc:Fallback>
                <p:oleObj name="Equation" r:id="rId9" imgW="12446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5733256"/>
                        <a:ext cx="2232248" cy="721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046584"/>
              </p:ext>
            </p:extLst>
          </p:nvPr>
        </p:nvGraphicFramePr>
        <p:xfrm>
          <a:off x="5076056" y="5877272"/>
          <a:ext cx="2808312" cy="465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Equation" r:id="rId11" imgW="1548728" imgH="253890" progId="Equation.DSMT4">
                  <p:embed/>
                </p:oleObj>
              </mc:Choice>
              <mc:Fallback>
                <p:oleObj name="Equation" r:id="rId11" imgW="1548728" imgH="25389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5877272"/>
                        <a:ext cx="2808312" cy="4651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924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交换粒子的步数间隔对热导率计算的影响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316" y="1412776"/>
            <a:ext cx="4572000" cy="342769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403398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9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交换粒子的步数间隔对热导率计算的影响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24717"/>
            <a:ext cx="4280961" cy="32094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47664" y="5445224"/>
            <a:ext cx="6329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交换粒子的步数间隔增大，体系的温度梯度减小，单位时间内流过体系的能量也减小。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72" y="1440198"/>
            <a:ext cx="4326781" cy="3243850"/>
          </a:xfrm>
        </p:spPr>
      </p:pic>
    </p:spTree>
    <p:extLst>
      <p:ext uri="{BB962C8B-B14F-4D97-AF65-F5344CB8AC3E}">
        <p14:creationId xmlns:p14="http://schemas.microsoft.com/office/powerpoint/2010/main" val="30958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交换粒子的步数间隔对热导率计算的影响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23728" y="5229200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若步数间隔太小，可能导致单位时间内流过体系的能量太大，破坏体系的稳定性。由此取在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-10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之间较为合适。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484784"/>
            <a:ext cx="4802230" cy="3600301"/>
          </a:xfrm>
        </p:spPr>
      </p:pic>
    </p:spTree>
    <p:extLst>
      <p:ext uri="{BB962C8B-B14F-4D97-AF65-F5344CB8AC3E}">
        <p14:creationId xmlns:p14="http://schemas.microsoft.com/office/powerpoint/2010/main" val="322683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Thermostat</a:t>
            </a:r>
            <a:r>
              <a:rPr lang="zh-CN" altLang="zh-CN" dirty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在热传导方向上分别设置两个相同大小的低温区和高温区，分别施加低温热浴和高温热浴（控制 </a:t>
            </a:r>
            <a:r>
              <a:rPr lang="en-US" altLang="zh-CN" dirty="0" smtClean="0"/>
              <a:t>NVT </a:t>
            </a:r>
            <a:r>
              <a:rPr lang="zh-CN" altLang="en-US" dirty="0" smtClean="0"/>
              <a:t>不变）。</a:t>
            </a:r>
            <a:endParaRPr lang="en-US" altLang="zh-CN" dirty="0" smtClean="0"/>
          </a:p>
          <a:p>
            <a:r>
              <a:rPr lang="zh-CN" altLang="en-US" dirty="0" smtClean="0"/>
              <a:t>经历一段模拟时间后到达稳态，即在高温区与低温区间建立一个温度缓变区。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06" y="1412776"/>
            <a:ext cx="741045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166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计算热导率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091" y="1268760"/>
            <a:ext cx="4610266" cy="345638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4572000" cy="3427693"/>
          </a:xfrm>
          <a:prstGeom prst="rect">
            <a:avLst/>
          </a:prstGeom>
        </p:spPr>
      </p:pic>
      <p:sp>
        <p:nvSpPr>
          <p:cNvPr id="3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042128"/>
              </p:ext>
            </p:extLst>
          </p:nvPr>
        </p:nvGraphicFramePr>
        <p:xfrm>
          <a:off x="1259631" y="5013176"/>
          <a:ext cx="2232249" cy="331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Equation" r:id="rId5" imgW="1218671" imgH="177723" progId="Equation.DSMT4">
                  <p:embed/>
                </p:oleObj>
              </mc:Choice>
              <mc:Fallback>
                <p:oleObj name="Equation" r:id="rId5" imgW="1218671" imgH="177723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1" y="5013176"/>
                        <a:ext cx="2232249" cy="3313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529618"/>
              </p:ext>
            </p:extLst>
          </p:nvPr>
        </p:nvGraphicFramePr>
        <p:xfrm>
          <a:off x="4788024" y="4869160"/>
          <a:ext cx="2376264" cy="652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3" name="Equation" r:id="rId7" imgW="1459866" imgH="393529" progId="Equation.DSMT4">
                  <p:embed/>
                </p:oleObj>
              </mc:Choice>
              <mc:Fallback>
                <p:oleObj name="Equation" r:id="rId7" imgW="1459866" imgH="393529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869160"/>
                        <a:ext cx="2376264" cy="6523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744439"/>
              </p:ext>
            </p:extLst>
          </p:nvPr>
        </p:nvGraphicFramePr>
        <p:xfrm>
          <a:off x="1547664" y="5661247"/>
          <a:ext cx="1872208" cy="728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Equation" r:id="rId9" imgW="1028254" imgH="393529" progId="Equation.DSMT4">
                  <p:embed/>
                </p:oleObj>
              </mc:Choice>
              <mc:Fallback>
                <p:oleObj name="Equation" r:id="rId9" imgW="1028254" imgH="393529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661247"/>
                        <a:ext cx="1872208" cy="7280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8758"/>
              </p:ext>
            </p:extLst>
          </p:nvPr>
        </p:nvGraphicFramePr>
        <p:xfrm>
          <a:off x="4732338" y="5805488"/>
          <a:ext cx="26241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Equation" r:id="rId11" imgW="1562040" imgH="253800" progId="Equation.DSMT4">
                  <p:embed/>
                </p:oleObj>
              </mc:Choice>
              <mc:Fallback>
                <p:oleObj name="Equation" r:id="rId11" imgW="1562040" imgH="2538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338" y="5805488"/>
                        <a:ext cx="2624137" cy="43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09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温度</a:t>
            </a:r>
            <a:r>
              <a:rPr lang="en-US" altLang="zh-CN" i="1" dirty="0"/>
              <a:t>T</a:t>
            </a:r>
            <a:r>
              <a:rPr lang="en-US" altLang="zh-CN" dirty="0"/>
              <a:t>=119.8K</a:t>
            </a:r>
            <a:r>
              <a:rPr lang="zh-CN" altLang="zh-CN" dirty="0"/>
              <a:t>，晶格常数</a:t>
            </a:r>
            <a:r>
              <a:rPr lang="en-US" altLang="zh-CN" i="1" dirty="0"/>
              <a:t>a</a:t>
            </a:r>
            <a:r>
              <a:rPr lang="en-US" altLang="zh-CN" dirty="0"/>
              <a:t>=5.09Å</a:t>
            </a:r>
            <a:r>
              <a:rPr lang="zh-CN" altLang="zh-CN" dirty="0"/>
              <a:t>，体系尺寸为</a:t>
            </a:r>
            <a:r>
              <a:rPr lang="en-US" altLang="zh-CN" dirty="0"/>
              <a:t>10</a:t>
            </a:r>
            <a:r>
              <a:rPr lang="en-US" altLang="zh-CN" i="1" dirty="0"/>
              <a:t>a</a:t>
            </a:r>
            <a:r>
              <a:rPr lang="zh-CN" altLang="zh-CN" dirty="0"/>
              <a:t>×</a:t>
            </a:r>
            <a:r>
              <a:rPr lang="en-US" altLang="zh-CN" dirty="0"/>
              <a:t>10</a:t>
            </a:r>
            <a:r>
              <a:rPr lang="en-US" altLang="zh-CN" i="1" dirty="0"/>
              <a:t>a</a:t>
            </a:r>
            <a:r>
              <a:rPr lang="zh-CN" altLang="zh-CN" dirty="0"/>
              <a:t>×</a:t>
            </a:r>
            <a:r>
              <a:rPr lang="en-US" altLang="zh-CN" dirty="0" smtClean="0"/>
              <a:t>10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的条件下，通过三种方法求得固体氩的热导率分别为</a:t>
            </a:r>
            <a:endParaRPr lang="en-US" altLang="zh-CN" dirty="0" smtClean="0"/>
          </a:p>
          <a:p>
            <a:r>
              <a:rPr lang="en-US" altLang="zh-CN" dirty="0" smtClean="0"/>
              <a:t>Green Kubo</a:t>
            </a:r>
            <a:r>
              <a:rPr lang="zh-CN" altLang="en-US" dirty="0" smtClean="0"/>
              <a:t>方法：</a:t>
            </a:r>
            <a:endParaRPr lang="en-US" altLang="zh-CN" dirty="0" smtClean="0"/>
          </a:p>
          <a:p>
            <a:r>
              <a:rPr lang="en-US" altLang="zh-CN" dirty="0" smtClean="0"/>
              <a:t>Muller </a:t>
            </a:r>
            <a:r>
              <a:rPr lang="en-US" altLang="zh-CN" dirty="0" err="1" smtClean="0"/>
              <a:t>Plathe</a:t>
            </a:r>
            <a:r>
              <a:rPr lang="zh-CN" altLang="en-US" dirty="0" smtClean="0"/>
              <a:t>方法：</a:t>
            </a:r>
            <a:endParaRPr lang="en-US" altLang="zh-CN" dirty="0" smtClean="0"/>
          </a:p>
          <a:p>
            <a:r>
              <a:rPr lang="en-US" altLang="zh-CN" dirty="0" smtClean="0"/>
              <a:t>Thermostat</a:t>
            </a:r>
            <a:r>
              <a:rPr lang="zh-CN" altLang="en-US" dirty="0" smtClean="0"/>
              <a:t>方法：</a:t>
            </a:r>
            <a:endParaRPr lang="en-US" altLang="zh-CN" dirty="0" smtClean="0"/>
          </a:p>
          <a:p>
            <a:r>
              <a:rPr lang="zh-CN" altLang="en-US" dirty="0" smtClean="0"/>
              <a:t>并且探究得到固体氩的热导率与温度成反比，随着晶格常数的增加而减小，在平衡状态下固体氩的热导率与体系尺寸无关，在非平衡状态下有关。</a:t>
            </a: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183164"/>
              </p:ext>
            </p:extLst>
          </p:nvPr>
        </p:nvGraphicFramePr>
        <p:xfrm>
          <a:off x="2949575" y="1701800"/>
          <a:ext cx="3022600" cy="34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Equation" r:id="rId3" imgW="1777680" imgH="2031840" progId="Equation.DSMT4">
                  <p:embed/>
                </p:oleObj>
              </mc:Choice>
              <mc:Fallback>
                <p:oleObj name="Equation" r:id="rId3" imgW="1777680" imgH="203184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5" y="1701800"/>
                        <a:ext cx="3022600" cy="345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414369"/>
              </p:ext>
            </p:extLst>
          </p:nvPr>
        </p:nvGraphicFramePr>
        <p:xfrm>
          <a:off x="2843808" y="2708920"/>
          <a:ext cx="2880320" cy="453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Equation" r:id="rId5" imgW="1612800" imgH="253800" progId="Equation.DSMT4">
                  <p:embed/>
                </p:oleObj>
              </mc:Choice>
              <mc:Fallback>
                <p:oleObj name="Equation" r:id="rId5" imgW="1612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3808" y="2708920"/>
                        <a:ext cx="2880320" cy="453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729417"/>
              </p:ext>
            </p:extLst>
          </p:nvPr>
        </p:nvGraphicFramePr>
        <p:xfrm>
          <a:off x="2833688" y="3716338"/>
          <a:ext cx="26241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Equation" r:id="rId7" imgW="1562040" imgH="253800" progId="Equation.DSMT4">
                  <p:embed/>
                </p:oleObj>
              </mc:Choice>
              <mc:Fallback>
                <p:oleObj name="Equation" r:id="rId7" imgW="1562040" imgH="25380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3716338"/>
                        <a:ext cx="26241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323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[1] LAMMPS Users Manual (30 Jul 2016 version).</a:t>
            </a:r>
            <a:endParaRPr lang="zh-CN" altLang="zh-CN" dirty="0"/>
          </a:p>
          <a:p>
            <a:r>
              <a:rPr lang="en-US" altLang="zh-CN" dirty="0"/>
              <a:t>[2] F </a:t>
            </a:r>
            <a:r>
              <a:rPr lang="en-US" altLang="zh-CN" dirty="0" err="1"/>
              <a:t>Müllerplathe</a:t>
            </a:r>
            <a:r>
              <a:rPr lang="en-US" altLang="zh-CN" dirty="0"/>
              <a:t>. </a:t>
            </a:r>
            <a:r>
              <a:rPr lang="en-US" altLang="zh-CN" i="1" dirty="0"/>
              <a:t>A simple </a:t>
            </a:r>
            <a:r>
              <a:rPr lang="en-US" altLang="zh-CN" i="1" dirty="0" err="1"/>
              <a:t>nonequilibrium</a:t>
            </a:r>
            <a:r>
              <a:rPr lang="en-US" altLang="zh-CN" i="1" dirty="0"/>
              <a:t> molecular dynamics method for calculating the thermal conductivity.</a:t>
            </a:r>
            <a:r>
              <a:rPr lang="en-US" altLang="zh-CN" dirty="0"/>
              <a:t> Journal of Chemical Physics, </a:t>
            </a:r>
            <a:r>
              <a:rPr lang="en-US" altLang="zh-CN" b="1" dirty="0"/>
              <a:t>106</a:t>
            </a:r>
            <a:r>
              <a:rPr lang="en-US" altLang="zh-CN" dirty="0"/>
              <a:t>, 14(1997) :6082-6085.</a:t>
            </a:r>
            <a:endParaRPr lang="zh-CN" altLang="zh-CN" dirty="0"/>
          </a:p>
          <a:p>
            <a:r>
              <a:rPr lang="en-US" altLang="zh-CN" dirty="0"/>
              <a:t>[3] W.G. Hoover. </a:t>
            </a:r>
            <a:r>
              <a:rPr lang="en-US" altLang="zh-CN" i="1" dirty="0"/>
              <a:t>Canonical dynamics: Equilibrium phase-space distributions.</a:t>
            </a:r>
            <a:r>
              <a:rPr lang="en-US" altLang="zh-CN" dirty="0"/>
              <a:t> Phys. Rev. A, </a:t>
            </a:r>
            <a:r>
              <a:rPr lang="en-US" altLang="zh-CN" b="1" dirty="0"/>
              <a:t>31</a:t>
            </a:r>
            <a:r>
              <a:rPr lang="en-US" altLang="zh-CN" dirty="0"/>
              <a:t>, 3(1985):1965.</a:t>
            </a:r>
            <a:endParaRPr lang="zh-CN" altLang="zh-CN" dirty="0"/>
          </a:p>
          <a:p>
            <a:r>
              <a:rPr lang="en-US" altLang="zh-CN" dirty="0"/>
              <a:t>[4] P.K. Schelling, S.R. </a:t>
            </a:r>
            <a:r>
              <a:rPr lang="en-US" altLang="zh-CN" dirty="0" err="1"/>
              <a:t>Phillpot</a:t>
            </a:r>
            <a:r>
              <a:rPr lang="en-US" altLang="zh-CN" dirty="0"/>
              <a:t>, P. </a:t>
            </a:r>
            <a:r>
              <a:rPr lang="en-US" altLang="zh-CN" dirty="0" err="1"/>
              <a:t>Keblinski</a:t>
            </a:r>
            <a:r>
              <a:rPr lang="en-US" altLang="zh-CN" dirty="0"/>
              <a:t>. </a:t>
            </a:r>
            <a:r>
              <a:rPr lang="en-US" altLang="zh-CN" i="1" dirty="0"/>
              <a:t>Comparison of atomic-level simulation methods for computing thermal conductivity.</a:t>
            </a:r>
            <a:r>
              <a:rPr lang="en-US" altLang="zh-CN" dirty="0"/>
              <a:t> Phys. Rev. B, </a:t>
            </a:r>
            <a:r>
              <a:rPr lang="en-US" altLang="zh-CN" b="1" dirty="0"/>
              <a:t>65</a:t>
            </a:r>
            <a:r>
              <a:rPr lang="en-US" altLang="zh-CN" dirty="0"/>
              <a:t>, 14(2002).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0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热导率</a:t>
            </a:r>
            <a:endParaRPr lang="en-US" altLang="zh-CN" sz="3200" dirty="0" smtClean="0"/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Green Kubo</a:t>
            </a:r>
            <a:r>
              <a:rPr lang="zh-CN" altLang="en-US" sz="3200" dirty="0" smtClean="0"/>
              <a:t>方法</a:t>
            </a:r>
            <a:endParaRPr lang="en-US" altLang="zh-CN" sz="3200" dirty="0" smtClean="0"/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Muller </a:t>
            </a:r>
            <a:r>
              <a:rPr lang="en-US" altLang="zh-CN" sz="3200" dirty="0" err="1" smtClean="0"/>
              <a:t>Plathe</a:t>
            </a:r>
            <a:r>
              <a:rPr lang="zh-CN" altLang="en-US" sz="3200" dirty="0" smtClean="0"/>
              <a:t>方法</a:t>
            </a:r>
            <a:endParaRPr lang="en-US" altLang="zh-CN" sz="3200" dirty="0" smtClean="0"/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Thermostat</a:t>
            </a:r>
            <a:r>
              <a:rPr lang="zh-CN" altLang="en-US" sz="3200" dirty="0" smtClean="0"/>
              <a:t>方法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5983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热导率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热传导实质是由物质中大量的分子热运动互相撞击，而使能量从物体的高温部分传至低温部分，或由高温物体传给低温物体的过程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热导率是</a:t>
            </a:r>
            <a:r>
              <a:rPr lang="zh-CN" altLang="zh-CN" dirty="0"/>
              <a:t>物质导热能力的量度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热导率遵循傅里叶定律：</a:t>
            </a:r>
            <a:endParaRPr lang="en-US" altLang="zh-CN" dirty="0" smtClean="0"/>
          </a:p>
          <a:p>
            <a:r>
              <a:rPr lang="zh-CN" altLang="zh-CN" dirty="0" smtClean="0"/>
              <a:t>其中</a:t>
            </a:r>
            <a:r>
              <a:rPr lang="en-US" altLang="zh-CN" i="1" dirty="0" smtClean="0"/>
              <a:t>J</a:t>
            </a:r>
            <a:r>
              <a:rPr lang="zh-CN" altLang="zh-CN" dirty="0" smtClean="0"/>
              <a:t>是</a:t>
            </a:r>
            <a:r>
              <a:rPr lang="zh-CN" altLang="zh-CN" dirty="0"/>
              <a:t>热流</a:t>
            </a:r>
            <a:r>
              <a:rPr lang="zh-CN" altLang="zh-CN" dirty="0" smtClean="0"/>
              <a:t>密度</a:t>
            </a:r>
            <a:r>
              <a:rPr lang="zh-CN" altLang="en-US" dirty="0" smtClean="0"/>
              <a:t>，   </a:t>
            </a:r>
            <a:r>
              <a:rPr lang="zh-CN" altLang="zh-CN" dirty="0" smtClean="0"/>
              <a:t>是</a:t>
            </a:r>
            <a:r>
              <a:rPr lang="zh-CN" altLang="zh-CN" dirty="0"/>
              <a:t>固体内部的温度梯度，比例常数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zh-CN" dirty="0" smtClean="0"/>
              <a:t>即</a:t>
            </a:r>
            <a:r>
              <a:rPr lang="zh-CN" altLang="zh-CN" dirty="0"/>
              <a:t>为热导率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本实验研究氩固体热传导，仅考虑声子对热传导的贡献。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293590"/>
              </p:ext>
            </p:extLst>
          </p:nvPr>
        </p:nvGraphicFramePr>
        <p:xfrm>
          <a:off x="3779912" y="3212976"/>
          <a:ext cx="1152128" cy="36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3" imgW="672840" imgH="215640" progId="Equation.DSMT4">
                  <p:embed/>
                </p:oleObj>
              </mc:Choice>
              <mc:Fallback>
                <p:oleObj name="Equation" r:id="rId3" imgW="6728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9912" y="3212976"/>
                        <a:ext cx="1152128" cy="36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45039"/>
              </p:ext>
            </p:extLst>
          </p:nvPr>
        </p:nvGraphicFramePr>
        <p:xfrm>
          <a:off x="2987823" y="3789040"/>
          <a:ext cx="432049" cy="302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5" imgW="253800" imgH="177480" progId="Equation.DSMT4">
                  <p:embed/>
                </p:oleObj>
              </mc:Choice>
              <mc:Fallback>
                <p:oleObj name="Equation" r:id="rId5" imgW="253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7823" y="3789040"/>
                        <a:ext cx="432049" cy="302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667492"/>
              </p:ext>
            </p:extLst>
          </p:nvPr>
        </p:nvGraphicFramePr>
        <p:xfrm>
          <a:off x="7925697" y="3789528"/>
          <a:ext cx="178221" cy="237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7" imgW="139680" imgH="126720" progId="Equation.DSMT4">
                  <p:embed/>
                </p:oleObj>
              </mc:Choice>
              <mc:Fallback>
                <p:oleObj name="Equation" r:id="rId7" imgW="13968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25697" y="3789528"/>
                        <a:ext cx="178221" cy="237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41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Green Kubo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基于</a:t>
            </a:r>
            <a:r>
              <a:rPr lang="en-US" altLang="zh-CN" dirty="0"/>
              <a:t>Green-Kubo</a:t>
            </a:r>
            <a:r>
              <a:rPr lang="zh-CN" altLang="zh-CN" dirty="0"/>
              <a:t>线性相应</a:t>
            </a:r>
            <a:r>
              <a:rPr lang="zh-CN" altLang="zh-CN" dirty="0" smtClean="0"/>
              <a:t>理论</a:t>
            </a:r>
            <a:r>
              <a:rPr lang="zh-CN" altLang="en-US" dirty="0" smtClean="0"/>
              <a:t>，</a:t>
            </a:r>
            <a:r>
              <a:rPr lang="zh-CN" altLang="zh-CN" dirty="0"/>
              <a:t>将热导率表示为平衡态热流自关联函数在实空间的积分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其中热流密度可用微观定义式求得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696133"/>
              </p:ext>
            </p:extLst>
          </p:nvPr>
        </p:nvGraphicFramePr>
        <p:xfrm>
          <a:off x="2699792" y="2348880"/>
          <a:ext cx="4032448" cy="994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3" imgW="1904760" imgH="469800" progId="Equation.DSMT4">
                  <p:embed/>
                </p:oleObj>
              </mc:Choice>
              <mc:Fallback>
                <p:oleObj name="Equation" r:id="rId3" imgW="19047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9792" y="2348880"/>
                        <a:ext cx="4032448" cy="9946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520006"/>
              </p:ext>
            </p:extLst>
          </p:nvPr>
        </p:nvGraphicFramePr>
        <p:xfrm>
          <a:off x="827584" y="4437112"/>
          <a:ext cx="7854873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5" imgW="4533840" imgH="457200" progId="Equation.DSMT4">
                  <p:embed/>
                </p:oleObj>
              </mc:Choice>
              <mc:Fallback>
                <p:oleObj name="Equation" r:id="rId5" imgW="45338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584" y="4437112"/>
                        <a:ext cx="7854873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97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选择合适的模拟参数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/>
          <a:lstStyle/>
          <a:p>
            <a:r>
              <a:rPr lang="zh-CN" altLang="en-US" dirty="0" smtClean="0"/>
              <a:t>固体氩：</a:t>
            </a:r>
            <a:r>
              <a:rPr lang="zh-CN" altLang="zh-CN" dirty="0"/>
              <a:t>温度</a:t>
            </a:r>
            <a:r>
              <a:rPr lang="en-US" altLang="zh-CN" i="1" dirty="0"/>
              <a:t>T</a:t>
            </a:r>
            <a:r>
              <a:rPr lang="en-US" altLang="zh-CN" dirty="0"/>
              <a:t>=119.8K</a:t>
            </a:r>
            <a:r>
              <a:rPr lang="zh-CN" altLang="zh-CN" dirty="0"/>
              <a:t>，晶格常数</a:t>
            </a:r>
            <a:r>
              <a:rPr lang="en-US" altLang="zh-CN" i="1" dirty="0"/>
              <a:t>a</a:t>
            </a:r>
            <a:r>
              <a:rPr lang="en-US" altLang="zh-CN" dirty="0"/>
              <a:t>=5.09Å</a:t>
            </a:r>
            <a:r>
              <a:rPr lang="zh-CN" altLang="zh-CN" dirty="0"/>
              <a:t>，体系尺寸为</a:t>
            </a:r>
            <a:r>
              <a:rPr lang="en-US" altLang="zh-CN" dirty="0"/>
              <a:t>10</a:t>
            </a:r>
            <a:r>
              <a:rPr lang="en-US" altLang="zh-CN" i="1" dirty="0"/>
              <a:t>a</a:t>
            </a:r>
            <a:r>
              <a:rPr lang="zh-CN" altLang="zh-CN" dirty="0"/>
              <a:t>×</a:t>
            </a:r>
            <a:r>
              <a:rPr lang="en-US" altLang="zh-CN" dirty="0"/>
              <a:t>10</a:t>
            </a:r>
            <a:r>
              <a:rPr lang="en-US" altLang="zh-CN" i="1" dirty="0"/>
              <a:t>a</a:t>
            </a:r>
            <a:r>
              <a:rPr lang="zh-CN" altLang="zh-CN" dirty="0"/>
              <a:t>×</a:t>
            </a:r>
            <a:r>
              <a:rPr lang="en-US" altLang="zh-CN" dirty="0"/>
              <a:t>10</a:t>
            </a:r>
            <a:r>
              <a:rPr lang="en-US" altLang="zh-CN" i="1" dirty="0"/>
              <a:t>a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algn="ctr"/>
            <a:r>
              <a:rPr lang="zh-CN" altLang="en-US" sz="2000" b="1" dirty="0" smtClean="0">
                <a:solidFill>
                  <a:srgbClr val="FF0000"/>
                </a:solidFill>
              </a:rPr>
              <a:t>合适的积分区间为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4000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61" y="2492896"/>
            <a:ext cx="4896544" cy="32129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015" y="2492896"/>
            <a:ext cx="403398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8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热导率与温度的关系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484784"/>
            <a:ext cx="4518699" cy="338773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259" y="1481426"/>
            <a:ext cx="4614746" cy="3459742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232532"/>
              </p:ext>
            </p:extLst>
          </p:nvPr>
        </p:nvGraphicFramePr>
        <p:xfrm>
          <a:off x="2640766" y="5301208"/>
          <a:ext cx="3728986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5" imgW="1841400" imgH="177480" progId="Equation.DSMT4">
                  <p:embed/>
                </p:oleObj>
              </mc:Choice>
              <mc:Fallback>
                <p:oleObj name="Equation" r:id="rId5" imgW="18414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40766" y="5301208"/>
                        <a:ext cx="3728986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11760" y="6021288"/>
            <a:ext cx="447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固体氩的热导率与温度反比。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47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热导率与晶格常数的关系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412776"/>
            <a:ext cx="4583549" cy="3436353"/>
          </a:xfrm>
        </p:spPr>
      </p:pic>
      <p:sp>
        <p:nvSpPr>
          <p:cNvPr id="5" name="TextBox 4"/>
          <p:cNvSpPr txBox="1"/>
          <p:nvPr/>
        </p:nvSpPr>
        <p:spPr>
          <a:xfrm>
            <a:off x="2419436" y="5445224"/>
            <a:ext cx="4472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固体氩的热导率随着晶格常数的增大而减小。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9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热导率与体系尺寸的关系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194" y="1556792"/>
            <a:ext cx="4799573" cy="3598309"/>
          </a:xfrm>
        </p:spPr>
      </p:pic>
      <p:sp>
        <p:nvSpPr>
          <p:cNvPr id="4" name="TextBox 3"/>
          <p:cNvSpPr txBox="1"/>
          <p:nvPr/>
        </p:nvSpPr>
        <p:spPr>
          <a:xfrm>
            <a:off x="2419436" y="5445224"/>
            <a:ext cx="447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mtClean="0">
                <a:solidFill>
                  <a:srgbClr val="FF0000"/>
                </a:solidFill>
              </a:rPr>
              <a:t>固体氩的热导率与体系尺寸无关。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63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Muller </a:t>
            </a:r>
            <a:r>
              <a:rPr lang="en-US" altLang="zh-CN" dirty="0" err="1" smtClean="0"/>
              <a:t>Plathe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在热传导方向上每隔相同的一段距离分别设置高温区和低温区，每隔一段时间，将高温区能量最低粒子与低温区能量最高粒子做交换，经历一段模拟时间后到达稳态，即在高温区与低温区间建立一个温度缓变</a:t>
            </a:r>
            <a:r>
              <a:rPr lang="zh-CN" altLang="zh-CN" dirty="0" smtClean="0"/>
              <a:t>区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33866"/>
            <a:ext cx="740092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66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602</Words>
  <Application>Microsoft Office PowerPoint</Application>
  <PresentationFormat>全屏显示(4:3)</PresentationFormat>
  <Paragraphs>67</Paragraphs>
  <Slides>17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Office 主题​​</vt:lpstr>
      <vt:lpstr>Equation</vt:lpstr>
      <vt:lpstr>MathType 6.0 Equation</vt:lpstr>
      <vt:lpstr>用分子动力学模拟 固体氩的热传导</vt:lpstr>
      <vt:lpstr>内容</vt:lpstr>
      <vt:lpstr>热导率</vt:lpstr>
      <vt:lpstr>Green Kubo方法</vt:lpstr>
      <vt:lpstr>选择合适的模拟参数</vt:lpstr>
      <vt:lpstr>热导率与温度的关系</vt:lpstr>
      <vt:lpstr>热导率与晶格常数的关系</vt:lpstr>
      <vt:lpstr>热导率与体系尺寸的关系</vt:lpstr>
      <vt:lpstr>Muller Plathe方法</vt:lpstr>
      <vt:lpstr>计算热导率</vt:lpstr>
      <vt:lpstr>交换粒子的步数间隔对热导率计算的影响</vt:lpstr>
      <vt:lpstr>交换粒子的步数间隔对热导率计算的影响</vt:lpstr>
      <vt:lpstr>交换粒子的步数间隔对热导率计算的影响</vt:lpstr>
      <vt:lpstr>Thermostat方法</vt:lpstr>
      <vt:lpstr>计算热导率</vt:lpstr>
      <vt:lpstr>结论</vt:lpstr>
      <vt:lpstr>参考文献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用分子动力学研究 固体氩的热传导</dc:title>
  <dc:creator>余润雪</dc:creator>
  <cp:lastModifiedBy>余润雪</cp:lastModifiedBy>
  <cp:revision>26</cp:revision>
  <dcterms:created xsi:type="dcterms:W3CDTF">2018-01-11T21:52:53Z</dcterms:created>
  <dcterms:modified xsi:type="dcterms:W3CDTF">2018-01-13T03:31:33Z</dcterms:modified>
</cp:coreProperties>
</file>