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01" r:id="rId2"/>
    <p:sldId id="403" r:id="rId3"/>
    <p:sldId id="406" r:id="rId4"/>
    <p:sldId id="407" r:id="rId5"/>
    <p:sldId id="413" r:id="rId6"/>
    <p:sldId id="408" r:id="rId7"/>
    <p:sldId id="410" r:id="rId8"/>
    <p:sldId id="411" r:id="rId9"/>
    <p:sldId id="412" r:id="rId10"/>
    <p:sldId id="414" r:id="rId11"/>
    <p:sldId id="415" r:id="rId12"/>
    <p:sldId id="416" r:id="rId13"/>
    <p:sldId id="404" r:id="rId14"/>
    <p:sldId id="405" r:id="rId15"/>
    <p:sldId id="417" r:id="rId16"/>
    <p:sldId id="418" r:id="rId17"/>
    <p:sldId id="420" r:id="rId18"/>
    <p:sldId id="419" r:id="rId19"/>
    <p:sldId id="421" r:id="rId20"/>
    <p:sldId id="422" r:id="rId21"/>
    <p:sldId id="400" r:id="rId22"/>
    <p:sldId id="402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95" d="100"/>
          <a:sy n="95" d="100"/>
        </p:scale>
        <p:origin x="1680" y="7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ED332-D77F-4E19-B6F2-640ED7DF0F20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65259B0A-65B5-4206-95FF-12F38068ECE0}">
      <dgm:prSet phldrT="[文本]" custT="1"/>
      <dgm:spPr/>
      <dgm:t>
        <a:bodyPr/>
        <a:lstStyle/>
        <a:p>
          <a:r>
            <a:rPr lang="en-US" altLang="zh-CN" sz="2000" dirty="0" smtClean="0"/>
            <a:t>Thermoelectricity</a:t>
          </a:r>
          <a:endParaRPr lang="zh-CN" altLang="en-US" sz="2000" dirty="0"/>
        </a:p>
      </dgm:t>
    </dgm:pt>
    <dgm:pt modelId="{3A4FE06E-E62D-40CC-AB4A-F0DBAD4012F5}" type="par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31CF3880-5B96-4AEE-AA88-B039A0597F65}" type="sibTrans" cxnId="{3D819414-E3F3-4C97-9870-AF4455C4A973}">
      <dgm:prSet/>
      <dgm:spPr/>
      <dgm:t>
        <a:bodyPr/>
        <a:lstStyle/>
        <a:p>
          <a:endParaRPr lang="zh-CN" altLang="en-US"/>
        </a:p>
      </dgm:t>
    </dgm:pt>
    <dgm:pt modelId="{86381EBF-B1A2-4AB4-9A73-CEAA8E4D598E}">
      <dgm:prSet phldrT="[文本]"/>
      <dgm:spPr/>
      <dgm:t>
        <a:bodyPr/>
        <a:lstStyle/>
        <a:p>
          <a:r>
            <a:rPr lang="en-US" altLang="en-US" dirty="0" smtClean="0"/>
            <a:t>Peltier effect</a:t>
          </a:r>
          <a:endParaRPr lang="zh-CN" altLang="en-US" dirty="0"/>
        </a:p>
      </dgm:t>
    </dgm:pt>
    <dgm:pt modelId="{21E16D9E-462D-41AC-90DA-01D013365BCC}" type="par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8AB65150-2E53-4A27-950E-3BBCB5CEA0BD}" type="sibTrans" cxnId="{2B498D92-6336-4A1A-83A5-6296538835E2}">
      <dgm:prSet/>
      <dgm:spPr/>
      <dgm:t>
        <a:bodyPr/>
        <a:lstStyle/>
        <a:p>
          <a:endParaRPr lang="zh-CN" altLang="en-US"/>
        </a:p>
      </dgm:t>
    </dgm:pt>
    <dgm:pt modelId="{30AC8C7D-88D1-4A0A-B17A-67CCC359226D}">
      <dgm:prSet phldrT="[文本]"/>
      <dgm:spPr/>
      <dgm:t>
        <a:bodyPr/>
        <a:lstStyle/>
        <a:p>
          <a:r>
            <a:rPr lang="en-US" altLang="en-US" dirty="0" smtClean="0"/>
            <a:t>Seebeck Effect</a:t>
          </a:r>
          <a:endParaRPr lang="zh-CN" altLang="en-US" dirty="0"/>
        </a:p>
      </dgm:t>
    </dgm:pt>
    <dgm:pt modelId="{9F79D2AE-8062-4070-BFB2-495C87287ACC}" type="par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583C035B-340E-492A-BFF8-F3815534CEB1}" type="sibTrans" cxnId="{CAB3B77A-E33A-400A-BEEC-9B7BE557EB9D}">
      <dgm:prSet/>
      <dgm:spPr/>
      <dgm:t>
        <a:bodyPr/>
        <a:lstStyle/>
        <a:p>
          <a:endParaRPr lang="zh-CN" altLang="en-US"/>
        </a:p>
      </dgm:t>
    </dgm:pt>
    <dgm:pt modelId="{D354DB8F-8FF4-4BB6-B28E-576325DF37F2}">
      <dgm:prSet phldrT="[文本]"/>
      <dgm:spPr/>
      <dgm:t>
        <a:bodyPr/>
        <a:lstStyle/>
        <a:p>
          <a:r>
            <a:rPr lang="en-US" altLang="zh-CN" dirty="0" smtClean="0"/>
            <a:t>Thomson</a:t>
          </a:r>
          <a:endParaRPr lang="zh-CN" altLang="en-US" dirty="0"/>
        </a:p>
      </dgm:t>
    </dgm:pt>
    <dgm:pt modelId="{619707FD-954E-49BF-8EEC-4FD28404D120}" type="par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79125845-5695-4E40-81A2-D283A28F1203}" type="sibTrans" cxnId="{628988BF-F5C9-413A-9E2B-C78ADB04415D}">
      <dgm:prSet/>
      <dgm:spPr/>
      <dgm:t>
        <a:bodyPr/>
        <a:lstStyle/>
        <a:p>
          <a:endParaRPr lang="zh-CN" altLang="en-US"/>
        </a:p>
      </dgm:t>
    </dgm:pt>
    <dgm:pt modelId="{6284DE7B-9B33-42C7-BAF1-B406A17C881C}" type="pres">
      <dgm:prSet presAssocID="{A95ED332-D77F-4E19-B6F2-640ED7DF0F2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3BB85AE0-9991-431B-B296-CCFC1AAA5C42}" type="pres">
      <dgm:prSet presAssocID="{65259B0A-65B5-4206-95FF-12F38068ECE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F80D3E63-CFE0-431E-8D23-D84EE0DA9CFE}" type="pres">
      <dgm:prSet presAssocID="{65259B0A-65B5-4206-95FF-12F38068ECE0}" presName="Accent1" presStyleLbl="node1" presStyleIdx="0" presStyleCnt="15" custLinFactNeighborX="58523" custLinFactNeighborY="-32817"/>
      <dgm:spPr/>
    </dgm:pt>
    <dgm:pt modelId="{5E0765FC-8E3B-423D-BEFE-B72133AA3969}" type="pres">
      <dgm:prSet presAssocID="{65259B0A-65B5-4206-95FF-12F38068ECE0}" presName="Accent2" presStyleLbl="node1" presStyleIdx="1" presStyleCnt="15" custLinFactY="39979" custLinFactNeighborX="4274" custLinFactNeighborY="100000"/>
      <dgm:spPr/>
    </dgm:pt>
    <dgm:pt modelId="{C9C3B332-B2BD-4FD6-B076-62892DBEE923}" type="pres">
      <dgm:prSet presAssocID="{65259B0A-65B5-4206-95FF-12F38068ECE0}" presName="Accent3" presStyleLbl="node1" presStyleIdx="2" presStyleCnt="15" custLinFactNeighborX="76761" custLinFactNeighborY="-19937"/>
      <dgm:spPr/>
    </dgm:pt>
    <dgm:pt modelId="{BCA029D7-0305-4657-8213-F47E61FA327F}" type="pres">
      <dgm:prSet presAssocID="{65259B0A-65B5-4206-95FF-12F38068ECE0}" presName="Accent4" presStyleLbl="node1" presStyleIdx="3" presStyleCnt="15"/>
      <dgm:spPr/>
    </dgm:pt>
    <dgm:pt modelId="{3FAD6EA8-E679-4AC3-88DF-0714D0AEA520}" type="pres">
      <dgm:prSet presAssocID="{65259B0A-65B5-4206-95FF-12F38068ECE0}" presName="Accent5" presStyleLbl="node1" presStyleIdx="4" presStyleCnt="15" custLinFactX="-111251" custLinFactY="-100000" custLinFactNeighborX="-200000" custLinFactNeighborY="-116976"/>
      <dgm:spPr/>
    </dgm:pt>
    <dgm:pt modelId="{F74A4B2B-2DDC-41ED-9CA4-1B5CFF602CD6}" type="pres">
      <dgm:prSet presAssocID="{65259B0A-65B5-4206-95FF-12F38068ECE0}" presName="Accent6" presStyleLbl="node1" presStyleIdx="5" presStyleCnt="15" custLinFactY="200000" custLinFactNeighborX="-46492" custLinFactNeighborY="254844"/>
      <dgm:spPr/>
    </dgm:pt>
    <dgm:pt modelId="{514CC15F-F116-4D96-B7A1-1E8314897DBA}" type="pres">
      <dgm:prSet presAssocID="{86381EBF-B1A2-4AB4-9A73-CEAA8E4D598E}" presName="Child1" presStyleLbl="node1" presStyleIdx="6" presStyleCnt="15" custLinFactNeighborX="15636" custLinFactNeighborY="-2106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01D2E65-F7D8-4C35-BE01-55B8F873372E}" type="pres">
      <dgm:prSet presAssocID="{86381EBF-B1A2-4AB4-9A73-CEAA8E4D598E}" presName="Accent7" presStyleCnt="0"/>
      <dgm:spPr/>
    </dgm:pt>
    <dgm:pt modelId="{FA54EAA2-B2E8-474D-B123-D2F81CD269FB}" type="pres">
      <dgm:prSet presAssocID="{86381EBF-B1A2-4AB4-9A73-CEAA8E4D598E}" presName="AccentHold1" presStyleLbl="node1" presStyleIdx="7" presStyleCnt="15" custLinFactY="-100000" custLinFactNeighborX="-62595" custLinFactNeighborY="-134700"/>
      <dgm:spPr/>
    </dgm:pt>
    <dgm:pt modelId="{BEA42C79-9DAA-4CEB-BE14-BD44346DA9F9}" type="pres">
      <dgm:prSet presAssocID="{86381EBF-B1A2-4AB4-9A73-CEAA8E4D598E}" presName="Accent8" presStyleCnt="0"/>
      <dgm:spPr/>
    </dgm:pt>
    <dgm:pt modelId="{EA91C77B-CFDB-419A-927E-C635F1D1FEB3}" type="pres">
      <dgm:prSet presAssocID="{86381EBF-B1A2-4AB4-9A73-CEAA8E4D598E}" presName="AccentHold2" presStyleLbl="node1" presStyleIdx="8" presStyleCnt="15"/>
      <dgm:spPr/>
    </dgm:pt>
    <dgm:pt modelId="{72B51755-ECDB-45A8-9F94-1770CFC9528E}" type="pres">
      <dgm:prSet presAssocID="{30AC8C7D-88D1-4A0A-B17A-67CCC359226D}" presName="Child2" presStyleLbl="node1" presStyleIdx="9" presStyleCnt="15" custLinFactNeighborX="-71349" custLinFactNeighborY="-303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968BB87-8C8F-4398-8D1A-05CC970E801C}" type="pres">
      <dgm:prSet presAssocID="{30AC8C7D-88D1-4A0A-B17A-67CCC359226D}" presName="Accent9" presStyleCnt="0"/>
      <dgm:spPr/>
    </dgm:pt>
    <dgm:pt modelId="{ADF00A1B-3A9B-4DC4-806F-9592B7ACDA4C}" type="pres">
      <dgm:prSet presAssocID="{30AC8C7D-88D1-4A0A-B17A-67CCC359226D}" presName="AccentHold1" presStyleLbl="node1" presStyleIdx="10" presStyleCnt="15" custLinFactX="179858" custLinFactNeighborX="200000" custLinFactNeighborY="-86629"/>
      <dgm:spPr/>
    </dgm:pt>
    <dgm:pt modelId="{5B178368-31EB-4382-A188-6E49473DE038}" type="pres">
      <dgm:prSet presAssocID="{30AC8C7D-88D1-4A0A-B17A-67CCC359226D}" presName="Accent10" presStyleCnt="0"/>
      <dgm:spPr/>
    </dgm:pt>
    <dgm:pt modelId="{844E9F30-7C5C-4FE9-AB90-89C261730F9D}" type="pres">
      <dgm:prSet presAssocID="{30AC8C7D-88D1-4A0A-B17A-67CCC359226D}" presName="AccentHold2" presStyleLbl="node1" presStyleIdx="11" presStyleCnt="15"/>
      <dgm:spPr/>
    </dgm:pt>
    <dgm:pt modelId="{8C534ACA-E30B-47E3-B572-D5772B9FACA5}" type="pres">
      <dgm:prSet presAssocID="{30AC8C7D-88D1-4A0A-B17A-67CCC359226D}" presName="Accent11" presStyleCnt="0"/>
      <dgm:spPr/>
    </dgm:pt>
    <dgm:pt modelId="{F36074E9-EE47-4DCD-9DA8-904DEB515C2F}" type="pres">
      <dgm:prSet presAssocID="{30AC8C7D-88D1-4A0A-B17A-67CCC359226D}" presName="AccentHold3" presStyleLbl="node1" presStyleIdx="12" presStyleCnt="15" custLinFactY="100000" custLinFactNeighborX="79655" custLinFactNeighborY="157950"/>
      <dgm:spPr/>
    </dgm:pt>
    <dgm:pt modelId="{3E7A47E1-7315-4F89-977E-A0DE9A9CF1C5}" type="pres">
      <dgm:prSet presAssocID="{D354DB8F-8FF4-4BB6-B28E-576325DF37F2}" presName="Child3" presStyleLbl="node1" presStyleIdx="13" presStyleCnt="15" custLinFactX="-28045" custLinFactNeighborX="-100000" custLinFactNeighborY="-659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49E2377-09CD-4F08-B300-FFDAD9E59868}" type="pres">
      <dgm:prSet presAssocID="{D354DB8F-8FF4-4BB6-B28E-576325DF37F2}" presName="Accent12" presStyleCnt="0"/>
      <dgm:spPr/>
    </dgm:pt>
    <dgm:pt modelId="{9885621D-09FA-44AC-B628-CEAAF187EF32}" type="pres">
      <dgm:prSet presAssocID="{D354DB8F-8FF4-4BB6-B28E-576325DF37F2}" presName="AccentHold1" presStyleLbl="node1" presStyleIdx="14" presStyleCnt="15"/>
      <dgm:spPr/>
    </dgm:pt>
  </dgm:ptLst>
  <dgm:cxnLst>
    <dgm:cxn modelId="{701D201B-2B8F-4E70-9253-6178CF4D7626}" type="presOf" srcId="{A95ED332-D77F-4E19-B6F2-640ED7DF0F20}" destId="{6284DE7B-9B33-42C7-BAF1-B406A17C881C}" srcOrd="0" destOrd="0" presId="urn:microsoft.com/office/officeart/2009/3/layout/CircleRelationship"/>
    <dgm:cxn modelId="{CE20C6C7-F102-4394-AFC9-EBD73F3B6AE4}" type="presOf" srcId="{86381EBF-B1A2-4AB4-9A73-CEAA8E4D598E}" destId="{514CC15F-F116-4D96-B7A1-1E8314897DBA}" srcOrd="0" destOrd="0" presId="urn:microsoft.com/office/officeart/2009/3/layout/CircleRelationship"/>
    <dgm:cxn modelId="{F1435F08-6EB9-47F6-9227-EEA0A78F82C6}" type="presOf" srcId="{65259B0A-65B5-4206-95FF-12F38068ECE0}" destId="{3BB85AE0-9991-431B-B296-CCFC1AAA5C42}" srcOrd="0" destOrd="0" presId="urn:microsoft.com/office/officeart/2009/3/layout/CircleRelationship"/>
    <dgm:cxn modelId="{3D819414-E3F3-4C97-9870-AF4455C4A973}" srcId="{A95ED332-D77F-4E19-B6F2-640ED7DF0F20}" destId="{65259B0A-65B5-4206-95FF-12F38068ECE0}" srcOrd="0" destOrd="0" parTransId="{3A4FE06E-E62D-40CC-AB4A-F0DBAD4012F5}" sibTransId="{31CF3880-5B96-4AEE-AA88-B039A0597F65}"/>
    <dgm:cxn modelId="{CAB3B77A-E33A-400A-BEEC-9B7BE557EB9D}" srcId="{65259B0A-65B5-4206-95FF-12F38068ECE0}" destId="{30AC8C7D-88D1-4A0A-B17A-67CCC359226D}" srcOrd="1" destOrd="0" parTransId="{9F79D2AE-8062-4070-BFB2-495C87287ACC}" sibTransId="{583C035B-340E-492A-BFF8-F3815534CEB1}"/>
    <dgm:cxn modelId="{90695C22-0D62-4C9C-BF85-A815D75F080B}" type="presOf" srcId="{30AC8C7D-88D1-4A0A-B17A-67CCC359226D}" destId="{72B51755-ECDB-45A8-9F94-1770CFC9528E}" srcOrd="0" destOrd="0" presId="urn:microsoft.com/office/officeart/2009/3/layout/CircleRelationship"/>
    <dgm:cxn modelId="{2B498D92-6336-4A1A-83A5-6296538835E2}" srcId="{65259B0A-65B5-4206-95FF-12F38068ECE0}" destId="{86381EBF-B1A2-4AB4-9A73-CEAA8E4D598E}" srcOrd="0" destOrd="0" parTransId="{21E16D9E-462D-41AC-90DA-01D013365BCC}" sibTransId="{8AB65150-2E53-4A27-950E-3BBCB5CEA0BD}"/>
    <dgm:cxn modelId="{628988BF-F5C9-413A-9E2B-C78ADB04415D}" srcId="{65259B0A-65B5-4206-95FF-12F38068ECE0}" destId="{D354DB8F-8FF4-4BB6-B28E-576325DF37F2}" srcOrd="2" destOrd="0" parTransId="{619707FD-954E-49BF-8EEC-4FD28404D120}" sibTransId="{79125845-5695-4E40-81A2-D283A28F1203}"/>
    <dgm:cxn modelId="{3E14079E-B535-4709-8EAC-2C54567A9BCD}" type="presOf" srcId="{D354DB8F-8FF4-4BB6-B28E-576325DF37F2}" destId="{3E7A47E1-7315-4F89-977E-A0DE9A9CF1C5}" srcOrd="0" destOrd="0" presId="urn:microsoft.com/office/officeart/2009/3/layout/CircleRelationship"/>
    <dgm:cxn modelId="{8F764659-76CC-4A29-8DBF-0D00615A4AC2}" type="presParOf" srcId="{6284DE7B-9B33-42C7-BAF1-B406A17C881C}" destId="{3BB85AE0-9991-431B-B296-CCFC1AAA5C42}" srcOrd="0" destOrd="0" presId="urn:microsoft.com/office/officeart/2009/3/layout/CircleRelationship"/>
    <dgm:cxn modelId="{DAC5C8BD-DDE4-4DB0-B630-6C87DAAB22D6}" type="presParOf" srcId="{6284DE7B-9B33-42C7-BAF1-B406A17C881C}" destId="{F80D3E63-CFE0-431E-8D23-D84EE0DA9CFE}" srcOrd="1" destOrd="0" presId="urn:microsoft.com/office/officeart/2009/3/layout/CircleRelationship"/>
    <dgm:cxn modelId="{ECEAEBFA-E43D-493E-AB6A-4CA62D62996F}" type="presParOf" srcId="{6284DE7B-9B33-42C7-BAF1-B406A17C881C}" destId="{5E0765FC-8E3B-423D-BEFE-B72133AA3969}" srcOrd="2" destOrd="0" presId="urn:microsoft.com/office/officeart/2009/3/layout/CircleRelationship"/>
    <dgm:cxn modelId="{0EE170B0-2C22-4321-AC36-58B256B09FEA}" type="presParOf" srcId="{6284DE7B-9B33-42C7-BAF1-B406A17C881C}" destId="{C9C3B332-B2BD-4FD6-B076-62892DBEE923}" srcOrd="3" destOrd="0" presId="urn:microsoft.com/office/officeart/2009/3/layout/CircleRelationship"/>
    <dgm:cxn modelId="{AE324B60-375D-4EF3-9D55-976B8C1B31C4}" type="presParOf" srcId="{6284DE7B-9B33-42C7-BAF1-B406A17C881C}" destId="{BCA029D7-0305-4657-8213-F47E61FA327F}" srcOrd="4" destOrd="0" presId="urn:microsoft.com/office/officeart/2009/3/layout/CircleRelationship"/>
    <dgm:cxn modelId="{E56C7C0A-4873-4A9E-8341-5DEBFC0568F0}" type="presParOf" srcId="{6284DE7B-9B33-42C7-BAF1-B406A17C881C}" destId="{3FAD6EA8-E679-4AC3-88DF-0714D0AEA520}" srcOrd="5" destOrd="0" presId="urn:microsoft.com/office/officeart/2009/3/layout/CircleRelationship"/>
    <dgm:cxn modelId="{944F7F2D-0E15-4765-BB16-0BFAEF6F217B}" type="presParOf" srcId="{6284DE7B-9B33-42C7-BAF1-B406A17C881C}" destId="{F74A4B2B-2DDC-41ED-9CA4-1B5CFF602CD6}" srcOrd="6" destOrd="0" presId="urn:microsoft.com/office/officeart/2009/3/layout/CircleRelationship"/>
    <dgm:cxn modelId="{8A98F1AB-956F-44D9-8274-8AEA515CDE00}" type="presParOf" srcId="{6284DE7B-9B33-42C7-BAF1-B406A17C881C}" destId="{514CC15F-F116-4D96-B7A1-1E8314897DBA}" srcOrd="7" destOrd="0" presId="urn:microsoft.com/office/officeart/2009/3/layout/CircleRelationship"/>
    <dgm:cxn modelId="{C0FAA466-31CA-4360-96A4-2A1DFBAF53F3}" type="presParOf" srcId="{6284DE7B-9B33-42C7-BAF1-B406A17C881C}" destId="{501D2E65-F7D8-4C35-BE01-55B8F873372E}" srcOrd="8" destOrd="0" presId="urn:microsoft.com/office/officeart/2009/3/layout/CircleRelationship"/>
    <dgm:cxn modelId="{7A6BAD3A-F07A-47C9-8E98-2390598B4A8C}" type="presParOf" srcId="{501D2E65-F7D8-4C35-BE01-55B8F873372E}" destId="{FA54EAA2-B2E8-474D-B123-D2F81CD269FB}" srcOrd="0" destOrd="0" presId="urn:microsoft.com/office/officeart/2009/3/layout/CircleRelationship"/>
    <dgm:cxn modelId="{6891EB91-6631-43F1-85AC-60734DA48FBE}" type="presParOf" srcId="{6284DE7B-9B33-42C7-BAF1-B406A17C881C}" destId="{BEA42C79-9DAA-4CEB-BE14-BD44346DA9F9}" srcOrd="9" destOrd="0" presId="urn:microsoft.com/office/officeart/2009/3/layout/CircleRelationship"/>
    <dgm:cxn modelId="{D29815DE-5A30-412D-A41D-2B19FF9BC9D9}" type="presParOf" srcId="{BEA42C79-9DAA-4CEB-BE14-BD44346DA9F9}" destId="{EA91C77B-CFDB-419A-927E-C635F1D1FEB3}" srcOrd="0" destOrd="0" presId="urn:microsoft.com/office/officeart/2009/3/layout/CircleRelationship"/>
    <dgm:cxn modelId="{006D75BA-7AB5-4071-A8A6-0BC828E54995}" type="presParOf" srcId="{6284DE7B-9B33-42C7-BAF1-B406A17C881C}" destId="{72B51755-ECDB-45A8-9F94-1770CFC9528E}" srcOrd="10" destOrd="0" presId="urn:microsoft.com/office/officeart/2009/3/layout/CircleRelationship"/>
    <dgm:cxn modelId="{94EA9FAE-F6FF-4900-A7F6-705AD384F5A3}" type="presParOf" srcId="{6284DE7B-9B33-42C7-BAF1-B406A17C881C}" destId="{9968BB87-8C8F-4398-8D1A-05CC970E801C}" srcOrd="11" destOrd="0" presId="urn:microsoft.com/office/officeart/2009/3/layout/CircleRelationship"/>
    <dgm:cxn modelId="{8F45F637-9272-4371-88A9-23F4E74630FC}" type="presParOf" srcId="{9968BB87-8C8F-4398-8D1A-05CC970E801C}" destId="{ADF00A1B-3A9B-4DC4-806F-9592B7ACDA4C}" srcOrd="0" destOrd="0" presId="urn:microsoft.com/office/officeart/2009/3/layout/CircleRelationship"/>
    <dgm:cxn modelId="{229ED5F5-0E4F-4996-BDAE-DBF1BA8E081D}" type="presParOf" srcId="{6284DE7B-9B33-42C7-BAF1-B406A17C881C}" destId="{5B178368-31EB-4382-A188-6E49473DE038}" srcOrd="12" destOrd="0" presId="urn:microsoft.com/office/officeart/2009/3/layout/CircleRelationship"/>
    <dgm:cxn modelId="{8AFB8C19-6EAB-4DE0-B641-AC349B7F2B0A}" type="presParOf" srcId="{5B178368-31EB-4382-A188-6E49473DE038}" destId="{844E9F30-7C5C-4FE9-AB90-89C261730F9D}" srcOrd="0" destOrd="0" presId="urn:microsoft.com/office/officeart/2009/3/layout/CircleRelationship"/>
    <dgm:cxn modelId="{14507AFB-7F4E-4F2F-8D27-64512467B059}" type="presParOf" srcId="{6284DE7B-9B33-42C7-BAF1-B406A17C881C}" destId="{8C534ACA-E30B-47E3-B572-D5772B9FACA5}" srcOrd="13" destOrd="0" presId="urn:microsoft.com/office/officeart/2009/3/layout/CircleRelationship"/>
    <dgm:cxn modelId="{E8715125-A942-4EC3-949F-CFD8ACD96A86}" type="presParOf" srcId="{8C534ACA-E30B-47E3-B572-D5772B9FACA5}" destId="{F36074E9-EE47-4DCD-9DA8-904DEB515C2F}" srcOrd="0" destOrd="0" presId="urn:microsoft.com/office/officeart/2009/3/layout/CircleRelationship"/>
    <dgm:cxn modelId="{60BA9A25-3675-4C19-9CE6-781E23054250}" type="presParOf" srcId="{6284DE7B-9B33-42C7-BAF1-B406A17C881C}" destId="{3E7A47E1-7315-4F89-977E-A0DE9A9CF1C5}" srcOrd="14" destOrd="0" presId="urn:microsoft.com/office/officeart/2009/3/layout/CircleRelationship"/>
    <dgm:cxn modelId="{A3D5035C-3A6E-494A-BA42-78AFBCBE41BB}" type="presParOf" srcId="{6284DE7B-9B33-42C7-BAF1-B406A17C881C}" destId="{949E2377-09CD-4F08-B300-FFDAD9E59868}" srcOrd="15" destOrd="0" presId="urn:microsoft.com/office/officeart/2009/3/layout/CircleRelationship"/>
    <dgm:cxn modelId="{F74F131E-8691-4D04-AA5A-92A68AAEF4EF}" type="presParOf" srcId="{949E2377-09CD-4F08-B300-FFDAD9E59868}" destId="{9885621D-09FA-44AC-B628-CEAAF187EF32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5AE0-9991-431B-B296-CCFC1AAA5C42}">
      <dsp:nvSpPr>
        <dsp:cNvPr id="0" name=""/>
        <dsp:cNvSpPr/>
      </dsp:nvSpPr>
      <dsp:spPr>
        <a:xfrm>
          <a:off x="1284636" y="531584"/>
          <a:ext cx="3662341" cy="3662753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Thermoelectricity</a:t>
          </a:r>
          <a:endParaRPr lang="zh-CN" altLang="en-US" sz="2000" kern="1200" dirty="0"/>
        </a:p>
      </dsp:txBody>
      <dsp:txXfrm>
        <a:off x="1820973" y="1067982"/>
        <a:ext cx="2589667" cy="2589957"/>
      </dsp:txXfrm>
    </dsp:sp>
    <dsp:sp modelId="{F80D3E63-CFE0-431E-8D23-D84EE0DA9CFE}">
      <dsp:nvSpPr>
        <dsp:cNvPr id="0" name=""/>
        <dsp:cNvSpPr/>
      </dsp:nvSpPr>
      <dsp:spPr>
        <a:xfrm>
          <a:off x="3612905" y="231025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765FC-8E3B-423D-BEFE-B72133AA3969}">
      <dsp:nvSpPr>
        <dsp:cNvPr id="0" name=""/>
        <dsp:cNvSpPr/>
      </dsp:nvSpPr>
      <dsp:spPr>
        <a:xfrm>
          <a:off x="2423378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332-B2BD-4FD6-B076-62892DBEE923}">
      <dsp:nvSpPr>
        <dsp:cNvPr id="0" name=""/>
        <dsp:cNvSpPr/>
      </dsp:nvSpPr>
      <dsp:spPr>
        <a:xfrm>
          <a:off x="5409501" y="1959217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29D7-0305-4657-8213-F47E61FA327F}">
      <dsp:nvSpPr>
        <dsp:cNvPr id="0" name=""/>
        <dsp:cNvSpPr/>
      </dsp:nvSpPr>
      <dsp:spPr>
        <a:xfrm>
          <a:off x="3772024" y="4236271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D6EA8-E679-4AC3-88DF-0714D0AEA520}">
      <dsp:nvSpPr>
        <dsp:cNvPr id="0" name=""/>
        <dsp:cNvSpPr/>
      </dsp:nvSpPr>
      <dsp:spPr>
        <a:xfrm>
          <a:off x="1574456" y="303032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4B2B-2DDC-41ED-9CA4-1B5CFF602CD6}">
      <dsp:nvSpPr>
        <dsp:cNvPr id="0" name=""/>
        <dsp:cNvSpPr/>
      </dsp:nvSpPr>
      <dsp:spPr>
        <a:xfrm>
          <a:off x="1426838" y="3975438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CC15F-F116-4D96-B7A1-1E8314897DBA}">
      <dsp:nvSpPr>
        <dsp:cNvPr id="0" name=""/>
        <dsp:cNvSpPr/>
      </dsp:nvSpPr>
      <dsp:spPr>
        <a:xfrm>
          <a:off x="372548" y="879096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Peltier effect</a:t>
          </a:r>
          <a:endParaRPr lang="zh-CN" altLang="en-US" sz="1800" kern="1200" dirty="0"/>
        </a:p>
      </dsp:txBody>
      <dsp:txXfrm>
        <a:off x="590603" y="1097102"/>
        <a:ext cx="1052866" cy="1052623"/>
      </dsp:txXfrm>
    </dsp:sp>
    <dsp:sp modelId="{FA54EAA2-B2E8-474D-B123-D2F81CD269FB}">
      <dsp:nvSpPr>
        <dsp:cNvPr id="0" name=""/>
        <dsp:cNvSpPr/>
      </dsp:nvSpPr>
      <dsp:spPr>
        <a:xfrm>
          <a:off x="2708055" y="423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C77B-CFDB-419A-927E-C635F1D1FEB3}">
      <dsp:nvSpPr>
        <dsp:cNvPr id="0" name=""/>
        <dsp:cNvSpPr/>
      </dsp:nvSpPr>
      <dsp:spPr>
        <a:xfrm>
          <a:off x="280216" y="3117762"/>
          <a:ext cx="736224" cy="736401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1755-ECDB-45A8-9F94-1770CFC9528E}">
      <dsp:nvSpPr>
        <dsp:cNvPr id="0" name=""/>
        <dsp:cNvSpPr/>
      </dsp:nvSpPr>
      <dsp:spPr>
        <a:xfrm>
          <a:off x="4260984" y="447053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Seebeck Effect</a:t>
          </a:r>
          <a:endParaRPr lang="zh-CN" altLang="en-US" sz="1800" kern="1200" dirty="0"/>
        </a:p>
      </dsp:txBody>
      <dsp:txXfrm>
        <a:off x="4479039" y="665059"/>
        <a:ext cx="1052866" cy="1052623"/>
      </dsp:txXfrm>
    </dsp:sp>
    <dsp:sp modelId="{ADF00A1B-3A9B-4DC4-806F-9592B7ACDA4C}">
      <dsp:nvSpPr>
        <dsp:cNvPr id="0" name=""/>
        <dsp:cNvSpPr/>
      </dsp:nvSpPr>
      <dsp:spPr>
        <a:xfrm>
          <a:off x="6205194" y="1167128"/>
          <a:ext cx="407177" cy="407352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9F30-7C5C-4FE9-AB90-89C261730F9D}">
      <dsp:nvSpPr>
        <dsp:cNvPr id="0" name=""/>
        <dsp:cNvSpPr/>
      </dsp:nvSpPr>
      <dsp:spPr>
        <a:xfrm>
          <a:off x="0" y="3994084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74E9-EE47-4DCD-9DA8-904DEB515C2F}">
      <dsp:nvSpPr>
        <dsp:cNvPr id="0" name=""/>
        <dsp:cNvSpPr/>
      </dsp:nvSpPr>
      <dsp:spPr>
        <a:xfrm>
          <a:off x="3177067" y="4335480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47E1-7315-4F89-977E-A0DE9A9CF1C5}">
      <dsp:nvSpPr>
        <dsp:cNvPr id="0" name=""/>
        <dsp:cNvSpPr/>
      </dsp:nvSpPr>
      <dsp:spPr>
        <a:xfrm>
          <a:off x="4116959" y="2967324"/>
          <a:ext cx="1488976" cy="148863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Thomson</a:t>
          </a:r>
          <a:endParaRPr lang="zh-CN" altLang="en-US" sz="1800" kern="1200" dirty="0"/>
        </a:p>
      </dsp:txBody>
      <dsp:txXfrm>
        <a:off x="4335014" y="3185330"/>
        <a:ext cx="1052866" cy="1052623"/>
      </dsp:txXfrm>
    </dsp:sp>
    <dsp:sp modelId="{9885621D-09FA-44AC-B628-CEAAF187EF32}">
      <dsp:nvSpPr>
        <dsp:cNvPr id="0" name=""/>
        <dsp:cNvSpPr/>
      </dsp:nvSpPr>
      <dsp:spPr>
        <a:xfrm>
          <a:off x="5603570" y="3013356"/>
          <a:ext cx="295241" cy="29524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2016-10-21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rgbClr val="FACD5C"/>
                    </a:solidFill>
                  </a:rPr>
                  <a:t>U</a:t>
                </a:r>
                <a:r>
                  <a:rPr lang="en-US" altLang="zh-CN" sz="2800" b="1" dirty="0"/>
                  <a:t>ltra low thermal conductivity and thermoelectric effects of quasi 1D topological insulator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1470884"/>
              </a:xfrm>
              <a:prstGeom prst="rect">
                <a:avLst/>
              </a:prstGeom>
              <a:blipFill>
                <a:blip r:embed="rId4"/>
                <a:stretch>
                  <a:fillRect l="-733" r="-467" b="-2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70425"/>
            <a:ext cx="4854129" cy="1384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6600" y="26561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Y</a:t>
            </a:r>
            <a:r>
              <a:rPr lang="en-US" altLang="zh-CN" sz="1200" dirty="0"/>
              <a:t>. Xu, Z. 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and S. C. Zhang, </a:t>
            </a:r>
            <a:r>
              <a:rPr lang="en-US" altLang="zh-CN" sz="1200" i="1" dirty="0"/>
              <a:t>Phys. Rev.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112</a:t>
            </a:r>
            <a:r>
              <a:rPr lang="en-US" altLang="zh-CN" sz="1200" dirty="0"/>
              <a:t>, 1–5.</a:t>
            </a:r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1" y="2933197"/>
            <a:ext cx="5071848" cy="12978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965" y="42310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H</a:t>
            </a:r>
            <a:r>
              <a:rPr lang="en-US" altLang="zh-CN" sz="1200" dirty="0"/>
              <a:t>. </a:t>
            </a:r>
            <a:r>
              <a:rPr lang="en-US" altLang="zh-CN" sz="1200" dirty="0" err="1"/>
              <a:t>Osterhage</a:t>
            </a:r>
            <a:r>
              <a:rPr lang="en-US" altLang="zh-CN" sz="1200" dirty="0"/>
              <a:t>, J. </a:t>
            </a:r>
            <a:r>
              <a:rPr lang="en-US" altLang="zh-CN" sz="1200" dirty="0" err="1"/>
              <a:t>Gooth</a:t>
            </a:r>
            <a:r>
              <a:rPr lang="en-US" altLang="zh-CN" sz="1200" dirty="0"/>
              <a:t>, B. </a:t>
            </a:r>
            <a:r>
              <a:rPr lang="en-US" altLang="zh-CN" sz="1200" dirty="0" err="1"/>
              <a:t>Hamdou</a:t>
            </a:r>
            <a:r>
              <a:rPr lang="en-US" altLang="zh-CN" sz="1200" dirty="0"/>
              <a:t>, P. </a:t>
            </a:r>
            <a:r>
              <a:rPr lang="en-US" altLang="zh-CN" sz="1200" dirty="0" err="1"/>
              <a:t>Gwozdz</a:t>
            </a:r>
            <a:r>
              <a:rPr lang="en-US" altLang="zh-CN" sz="1200" dirty="0"/>
              <a:t>, R. </a:t>
            </a:r>
            <a:r>
              <a:rPr lang="en-US" altLang="zh-CN" sz="1200" dirty="0" err="1"/>
              <a:t>Zierold</a:t>
            </a:r>
            <a:r>
              <a:rPr lang="en-US" altLang="zh-CN" sz="1200" dirty="0"/>
              <a:t> and K. </a:t>
            </a:r>
            <a:r>
              <a:rPr lang="en-US" altLang="zh-CN" sz="1200" dirty="0" err="1"/>
              <a:t>Nielsch</a:t>
            </a:r>
            <a:r>
              <a:rPr lang="en-US" altLang="zh-CN" sz="1200" dirty="0"/>
              <a:t>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2014, </a:t>
            </a:r>
            <a:r>
              <a:rPr lang="en-US" altLang="zh-CN" sz="1200" b="1" dirty="0"/>
              <a:t>105</a:t>
            </a:r>
            <a:r>
              <a:rPr lang="en-US" altLang="zh-CN" sz="1200" dirty="0"/>
              <a:t>, 2012–2017.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5" y="4692674"/>
            <a:ext cx="5148064" cy="12582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1382" y="59509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G</a:t>
            </a:r>
            <a:r>
              <a:rPr lang="en-US" altLang="zh-CN" sz="1200" dirty="0"/>
              <a:t>. Ding, J. </a:t>
            </a:r>
            <a:r>
              <a:rPr lang="en-US" altLang="zh-CN" sz="1200" dirty="0" err="1"/>
              <a:t>Carrete</a:t>
            </a:r>
            <a:r>
              <a:rPr lang="en-US" altLang="zh-CN" sz="1200" dirty="0"/>
              <a:t>, W. Li, G. Y. Gao and K. Yao, </a:t>
            </a:r>
            <a:r>
              <a:rPr lang="en-US" altLang="zh-CN" sz="1200" i="1" dirty="0"/>
              <a:t>Appl. Phys. Lett.</a:t>
            </a:r>
            <a:r>
              <a:rPr lang="en-US" altLang="zh-CN" sz="1200" dirty="0"/>
              <a:t>, 2016, </a:t>
            </a:r>
            <a:r>
              <a:rPr lang="en-US" altLang="zh-CN" sz="1200" b="1" dirty="0"/>
              <a:t>108</a:t>
            </a:r>
            <a:r>
              <a:rPr lang="en-US" altLang="zh-CN" sz="1200" dirty="0"/>
              <a:t>, 233902.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5267968" y="1724239"/>
            <a:ext cx="3813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dirty="0" smtClean="0"/>
              <a:t>narrow </a:t>
            </a:r>
            <a:r>
              <a:rPr lang="en-US" altLang="zh-CN" dirty="0"/>
              <a:t>band gaps </a:t>
            </a:r>
            <a:r>
              <a:rPr lang="en-US" altLang="zh-CN" dirty="0" smtClean="0"/>
              <a:t>-&gt;large Power Factor</a:t>
            </a:r>
          </a:p>
          <a:p>
            <a:pPr marL="400050" indent="-400050">
              <a:buAutoNum type="romanLcParenBoth"/>
            </a:pPr>
            <a:endParaRPr lang="en-US" altLang="zh-CN" dirty="0"/>
          </a:p>
          <a:p>
            <a:pPr marL="400050" indent="-400050">
              <a:buAutoNum type="romanLcParenBoth"/>
            </a:pPr>
            <a:r>
              <a:rPr lang="en-US" altLang="zh-CN" dirty="0" smtClean="0"/>
              <a:t>heavy </a:t>
            </a:r>
            <a:r>
              <a:rPr lang="en-US" altLang="zh-CN" dirty="0"/>
              <a:t>elements </a:t>
            </a:r>
            <a:r>
              <a:rPr lang="en-US" altLang="zh-CN" dirty="0" smtClean="0"/>
              <a:t>-&gt; </a:t>
            </a:r>
            <a:r>
              <a:rPr lang="en-US" altLang="zh-CN" dirty="0"/>
              <a:t>low </a:t>
            </a:r>
            <a:r>
              <a:rPr lang="en-US" altLang="zh-CN" dirty="0" smtClean="0"/>
              <a:t>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26407" y="1200996"/>
            <a:ext cx="233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Insulator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1987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35373"/>
            <a:ext cx="5345326" cy="158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1732338" y="2843615"/>
            <a:ext cx="5360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</a:t>
            </a:r>
            <a:r>
              <a:rPr lang="en-US" altLang="zh-CN" sz="1400" dirty="0"/>
              <a:t>. I. </a:t>
            </a:r>
            <a:r>
              <a:rPr lang="en-US" altLang="zh-CN" sz="1400" dirty="0" err="1"/>
              <a:t>Boukai</a:t>
            </a:r>
            <a:r>
              <a:rPr lang="en-US" altLang="zh-CN" sz="1400" dirty="0"/>
              <a:t>, Y. </a:t>
            </a:r>
            <a:r>
              <a:rPr lang="en-US" altLang="zh-CN" sz="1400" dirty="0" err="1"/>
              <a:t>Bunimovich</a:t>
            </a:r>
            <a:r>
              <a:rPr lang="en-US" altLang="zh-CN" sz="1400" dirty="0"/>
              <a:t>, J. Tahir-</a:t>
            </a:r>
            <a:r>
              <a:rPr lang="en-US" altLang="zh-CN" sz="1400" dirty="0" err="1"/>
              <a:t>Kheli</a:t>
            </a:r>
            <a:r>
              <a:rPr lang="en-US" altLang="zh-CN" sz="1400" dirty="0"/>
              <a:t>, J.-K. Yu, W. A. Goddard and J. R. Heath, </a:t>
            </a:r>
            <a:r>
              <a:rPr lang="en-US" altLang="zh-CN" sz="1400" i="1" dirty="0"/>
              <a:t>Nature</a:t>
            </a:r>
            <a:r>
              <a:rPr lang="en-US" altLang="zh-CN" sz="1400" dirty="0"/>
              <a:t>, 2008, </a:t>
            </a:r>
            <a:r>
              <a:rPr lang="en-US" altLang="zh-CN" sz="1400" b="1" dirty="0"/>
              <a:t>451</a:t>
            </a:r>
            <a:r>
              <a:rPr lang="en-US" altLang="zh-CN" sz="1400" dirty="0"/>
              <a:t>, 168–71.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6079" y="3583460"/>
            <a:ext cx="48062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Large reduction in TC while keep the value of power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0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69" y="116632"/>
                <a:ext cx="4752528" cy="830997"/>
              </a:xfrm>
              <a:prstGeom prst="rect">
                <a:avLst/>
              </a:prstGeom>
              <a:blipFill>
                <a:blip r:embed="rId2"/>
                <a:stretch>
                  <a:fillRect l="-1923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47734"/>
            <a:ext cx="5494586" cy="1664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63688" y="2612134"/>
            <a:ext cx="4824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</a:t>
            </a:r>
            <a:r>
              <a:rPr lang="en-US" altLang="zh-CN" sz="1400" dirty="0"/>
              <a:t>. Huang and W. </a:t>
            </a:r>
            <a:r>
              <a:rPr lang="en-US" altLang="zh-CN" sz="1400" dirty="0" err="1"/>
              <a:t>Duan</a:t>
            </a:r>
            <a:r>
              <a:rPr lang="en-US" altLang="zh-CN" sz="1400" dirty="0"/>
              <a:t>, </a:t>
            </a:r>
            <a:r>
              <a:rPr lang="en-US" altLang="zh-CN" sz="1400" i="1" dirty="0"/>
              <a:t>Nat. Mater.</a:t>
            </a:r>
            <a:r>
              <a:rPr lang="en-US" altLang="zh-CN" sz="1400" dirty="0"/>
              <a:t>, 2016, </a:t>
            </a:r>
            <a:r>
              <a:rPr lang="en-US" altLang="zh-CN" sz="1400" b="1" dirty="0"/>
              <a:t>15</a:t>
            </a:r>
            <a:r>
              <a:rPr lang="en-US" altLang="zh-CN" sz="1400" dirty="0"/>
              <a:t>, 129–130.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38" y="2962702"/>
            <a:ext cx="3265636" cy="32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88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COMPUTATIONAL DETAILS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2964" y="2321914"/>
            <a:ext cx="35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TC: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ShengBTE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 </a:t>
            </a:r>
            <a:r>
              <a:rPr lang="en-US" altLang="zh-CN" sz="24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4x4x4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2964" y="1070390"/>
            <a:ext cx="391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Phonon dos :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Phonopy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+VASP 3x3x3 supercell  2x2x2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64" y="3573438"/>
            <a:ext cx="358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Electronic band &amp; dos: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VASP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10x10x10 </a:t>
            </a:r>
            <a:r>
              <a:rPr lang="en-US" altLang="zh-CN" sz="2400" kern="100" dirty="0" err="1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3106" y="4455630"/>
            <a:ext cx="391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e-p coupling :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EPW+ QE 4x4x4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qpoints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6x6x6 </a:t>
            </a:r>
            <a:r>
              <a:rPr lang="en-US" altLang="zh-CN" sz="2400" kern="1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kpoints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31296"/>
            <a:ext cx="3816424" cy="51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67205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Band , dos and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topological </a:t>
            </a:r>
            <a:r>
              <a:rPr lang="en-US" altLang="zh-CN" sz="24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properties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1980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Phonon dispersion &amp; dos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3159779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Thermal Conductivity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26789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3. </a:t>
            </a:r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Phonon Related Properties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366989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Seebeck Coefficient and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power factor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and ZT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4180009"/>
            <a:ext cx="803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6.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e-p coupling and it’s effects on electric conductivity and TC </a:t>
            </a:r>
            <a:endParaRPr lang="zh-CN" altLang="en-US" sz="24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4425" y="27052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>
                <a:solidFill>
                  <a:srgbClr val="000000"/>
                </a:solidFill>
                <a:cs typeface="Times New Roman" panose="02020603050405020304" pitchFamily="18" charset="0"/>
              </a:rPr>
              <a:t>Band , dos and </a:t>
            </a:r>
            <a:r>
              <a:rPr lang="en-US" altLang="zh-CN" kern="100">
                <a:solidFill>
                  <a:srgbClr val="000000"/>
                </a:solidFill>
                <a:cs typeface="Times New Roman" panose="02020603050405020304" pitchFamily="18" charset="0"/>
              </a:rPr>
              <a:t>topological properties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915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4008" y="41646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Phonon dispersion &amp; dos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4" y="1003173"/>
            <a:ext cx="6264696" cy="47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48789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Phonon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Related Properties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" y="928670"/>
            <a:ext cx="3740106" cy="30017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42" y="928670"/>
            <a:ext cx="3744416" cy="30651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4" y="3789039"/>
            <a:ext cx="3766673" cy="29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6383" y="41646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Thermal Conductivity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" y="1274878"/>
            <a:ext cx="4508101" cy="3450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74878"/>
            <a:ext cx="4507483" cy="3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9992" y="316686"/>
            <a:ext cx="3236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Seebeck Coefficient 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power 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factor and ZT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4" y="836712"/>
            <a:ext cx="4001162" cy="3048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87" y="841243"/>
            <a:ext cx="3924033" cy="31638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4" y="3677162"/>
            <a:ext cx="3883662" cy="31179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97" y="3727901"/>
            <a:ext cx="3782023" cy="31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6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40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RESULTS &amp; ANALYSIS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0107"/>
            <a:ext cx="4320480" cy="3467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93" y="1196752"/>
            <a:ext cx="4177833" cy="330078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55976" y="205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e-p coupling and it’s effects on electric conductivity and TC </a:t>
            </a:r>
            <a:endParaRPr lang="zh-CN" altLang="en-US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From first principle we systematically investigate the phonon anharmonic thermal conductivity , Seebeck coefficient and electric conductivity with phonon-electron coupling considered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278092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We found the low thermal conductivity is caused by the strong anharmonic scattering. 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57" y="2420888"/>
            <a:ext cx="1304901" cy="112706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584" y="92867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What is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3456384" cy="25922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933" y="1981195"/>
            <a:ext cx="1344853" cy="1654523"/>
          </a:xfrm>
          <a:prstGeom prst="rect">
            <a:avLst/>
          </a:prstGeom>
        </p:spPr>
      </p:pic>
      <p:sp>
        <p:nvSpPr>
          <p:cNvPr id="15" name="空心弧 14"/>
          <p:cNvSpPr/>
          <p:nvPr/>
        </p:nvSpPr>
        <p:spPr>
          <a:xfrm>
            <a:off x="6228184" y="2420888"/>
            <a:ext cx="1584176" cy="1512168"/>
          </a:xfrm>
          <a:prstGeom prst="blockArc">
            <a:avLst>
              <a:gd name="adj1" fmla="val 10800000"/>
              <a:gd name="adj2" fmla="val 10741574"/>
              <a:gd name="adj3" fmla="val 1742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200" y="212521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High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88224" y="3023083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Low T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0800000" flipV="1">
            <a:off x="5580112" y="2808456"/>
            <a:ext cx="792088" cy="52240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580112" y="3635718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21622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75920326"/>
              </p:ext>
            </p:extLst>
          </p:nvPr>
        </p:nvGraphicFramePr>
        <p:xfrm>
          <a:off x="671063" y="1037736"/>
          <a:ext cx="7512496" cy="500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820546" y="466697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924423" y="1748506"/>
            <a:ext cx="2157657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5253571" y="1739188"/>
            <a:ext cx="2141524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3344" y="217796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89" y="230739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~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4768613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2244877" y="1523484"/>
            <a:ext cx="3820446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238275" y="1252879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135593" y="3057299"/>
            <a:ext cx="423660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4198851" y="3255745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884120" y="4841430"/>
            <a:ext cx="936104" cy="216024"/>
            <a:chOff x="3622787" y="4615437"/>
            <a:chExt cx="936104" cy="216024"/>
          </a:xfrm>
        </p:grpSpPr>
        <p:sp>
          <p:nvSpPr>
            <p:cNvPr id="57" name="椭圆 56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57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55195" y="4725560"/>
            <a:ext cx="23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 smtClean="0"/>
              <a:t>Spin Seebeck Effect: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66" y="4787115"/>
                <a:ext cx="588095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|</m:t>
                      </m:r>
                      <m:r>
                        <a:rPr lang="en-US" altLang="zh-CN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altLang="zh-CN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&gt;</m:t>
                      </m:r>
                    </m:oMath>
                  </m:oMathPara>
                </a14:m>
                <a:endParaRPr lang="zh-CN" altLang="en-US" sz="14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9" y="5057454"/>
                <a:ext cx="58809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/>
          <p:cNvGrpSpPr/>
          <p:nvPr/>
        </p:nvGrpSpPr>
        <p:grpSpPr>
          <a:xfrm>
            <a:off x="3894278" y="5121509"/>
            <a:ext cx="565906" cy="216024"/>
            <a:chOff x="3622787" y="4615437"/>
            <a:chExt cx="565906" cy="216024"/>
          </a:xfrm>
        </p:grpSpPr>
        <p:sp>
          <p:nvSpPr>
            <p:cNvPr id="69" name="椭圆 68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69" idx="6"/>
            </p:cNvCxnSpPr>
            <p:nvPr/>
          </p:nvCxnSpPr>
          <p:spPr>
            <a:xfrm>
              <a:off x="3838811" y="4723449"/>
              <a:ext cx="34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>
            <a:off x="2944909" y="1988840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847936" y="1531215"/>
            <a:ext cx="113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Dipole 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68774" y="15138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86285" y="19050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77749" y="14929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8033" y="19456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31044" y="1718082"/>
            <a:ext cx="136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Space charge</a:t>
            </a:r>
            <a:endParaRPr lang="zh-CN" altLang="en-US" sz="14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2944909" y="213285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2944909" y="181384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 rot="16200000">
            <a:off x="2351489" y="4815828"/>
            <a:ext cx="1186840" cy="483251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5400000">
            <a:off x="6114392" y="4764256"/>
            <a:ext cx="1053199" cy="518021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7269" y="33974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Seebeck Effect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3141" y="1079275"/>
            <a:ext cx="4320480" cy="216024"/>
          </a:xfrm>
          <a:prstGeom prst="rect">
            <a:avLst/>
          </a:prstGeom>
          <a:solidFill>
            <a:srgbClr val="8BB0F9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3141" y="2852936"/>
            <a:ext cx="4320480" cy="21602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9632" y="10792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9632" y="28070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 rot="1651597">
            <a:off x="4033460" y="1109855"/>
            <a:ext cx="145429" cy="19365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55077">
            <a:off x="4913514" y="1092818"/>
            <a:ext cx="145429" cy="19352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67775" y="19601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A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2080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Conductor B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07904" y="2916243"/>
            <a:ext cx="1800200" cy="394472"/>
            <a:chOff x="3707904" y="2916243"/>
            <a:chExt cx="1800200" cy="39447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4485804" y="3204186"/>
            <a:ext cx="3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6825" y="3634304"/>
                <a:ext cx="447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𝑟𝑒𝑙𝑎𝑡𝑖𝑣𝑒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𝑠𝑒𝑒𝑏𝑒𝑐𝑘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𝑐𝑜𝑒𝑓𝑓𝑒𝑐𝑖𝑒𝑛𝑡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25" y="3634304"/>
                <a:ext cx="4473084" cy="276999"/>
              </a:xfrm>
              <a:prstGeom prst="rect">
                <a:avLst/>
              </a:prstGeom>
              <a:blipFill>
                <a:blip r:embed="rId2"/>
                <a:stretch>
                  <a:fillRect l="-817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4106174" y="827335"/>
            <a:ext cx="933596" cy="933596"/>
          </a:xfrm>
          <a:prstGeom prst="ellipse">
            <a:avLst/>
          </a:prstGeom>
          <a:noFill/>
          <a:ln>
            <a:solidFill>
              <a:srgbClr val="FCA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4"/>
          </p:cNvCxnSpPr>
          <p:nvPr/>
        </p:nvCxnSpPr>
        <p:spPr>
          <a:xfrm>
            <a:off x="4572972" y="1760931"/>
            <a:ext cx="177887" cy="2425725"/>
          </a:xfrm>
          <a:prstGeom prst="straightConnector1">
            <a:avLst/>
          </a:prstGeom>
          <a:ln>
            <a:solidFill>
              <a:srgbClr val="FCA38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339752" y="4901885"/>
            <a:ext cx="2376264" cy="7809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16015" y="4908532"/>
            <a:ext cx="2376264" cy="780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0877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14213" y="505431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622787" y="4615437"/>
            <a:ext cx="936104" cy="216024"/>
            <a:chOff x="3622787" y="4615437"/>
            <a:chExt cx="936104" cy="216024"/>
          </a:xfrm>
        </p:grpSpPr>
        <p:sp>
          <p:nvSpPr>
            <p:cNvPr id="36" name="椭圆 35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36" idx="6"/>
            </p:cNvCxnSpPr>
            <p:nvPr/>
          </p:nvCxnSpPr>
          <p:spPr>
            <a:xfrm>
              <a:off x="3838811" y="4723449"/>
              <a:ext cx="72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 flipH="1">
            <a:off x="5148067" y="4615437"/>
            <a:ext cx="583208" cy="202704"/>
            <a:chOff x="3622787" y="4615437"/>
            <a:chExt cx="621532" cy="216024"/>
          </a:xfrm>
        </p:grpSpPr>
        <p:sp>
          <p:nvSpPr>
            <p:cNvPr id="44" name="椭圆 43"/>
            <p:cNvSpPr/>
            <p:nvPr/>
          </p:nvSpPr>
          <p:spPr>
            <a:xfrm>
              <a:off x="3622787" y="4615437"/>
              <a:ext cx="216024" cy="21602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4" idx="6"/>
            </p:cNvCxnSpPr>
            <p:nvPr/>
          </p:nvCxnSpPr>
          <p:spPr>
            <a:xfrm>
              <a:off x="3838811" y="4723449"/>
              <a:ext cx="405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393142" y="4193526"/>
            <a:ext cx="2357717" cy="394472"/>
            <a:chOff x="3707904" y="2916243"/>
            <a:chExt cx="1800200" cy="39447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3790070" y="4080049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59828" y="1930613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Thomas Johann Seebeck</a:t>
            </a:r>
            <a:endParaRPr lang="zh-CN" altLang="en-US" sz="1400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624"/>
            <a:ext cx="1345092" cy="192592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7452320" y="2157024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400" dirty="0" smtClean="0">
                <a:solidFill>
                  <a:srgbClr val="252525"/>
                </a:solidFill>
                <a:latin typeface="Arial" panose="020B0604020202020204" pitchFamily="34" charset="0"/>
              </a:rPr>
              <a:t>(1770 -1831)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4420442" y="48843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37953" y="52755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29417" y="4863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49701" y="53162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832864" y="48878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742813" y="49117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033137" y="488766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943086" y="491150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792800" y="5253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82564" y="52733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757429" y="4186656"/>
            <a:ext cx="2357717" cy="394472"/>
            <a:chOff x="3707904" y="2916243"/>
            <a:chExt cx="1800200" cy="394472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707904" y="2970420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508104" y="2916243"/>
              <a:ext cx="0" cy="34029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3707904" y="3114836"/>
              <a:ext cx="1800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3" name="文本框 92"/>
          <p:cNvSpPr txBox="1"/>
          <p:nvPr/>
        </p:nvSpPr>
        <p:spPr>
          <a:xfrm>
            <a:off x="5540885" y="4049026"/>
            <a:ext cx="6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V2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553381" y="573318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511229" y="5351306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511229" y="5176312"/>
            <a:ext cx="17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5409401" y="5365614"/>
            <a:ext cx="1364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409401" y="5190620"/>
            <a:ext cx="1364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488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/>
              <a:t>Peltier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38" y="1076199"/>
            <a:ext cx="4524375" cy="2619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85811" y="4467670"/>
            <a:ext cx="20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Peltier Coefficient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2" y="5013176"/>
                <a:ext cx="901337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32" y="0"/>
            <a:ext cx="1949899" cy="2374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95810" y="2359954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Peltier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1785-1845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6617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7269" y="33974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Thomson</a:t>
            </a:r>
            <a:r>
              <a:rPr lang="en-US" altLang="en-US" dirty="0" smtClean="0"/>
              <a:t> Effect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7" name="直接连接符 6"/>
            <p:cNvCxnSpPr>
              <a:endCxn id="8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2403"/>
            <a:ext cx="2924175" cy="2933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68144" y="2996952"/>
            <a:ext cx="345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William </a:t>
            </a:r>
            <a:r>
              <a:rPr lang="en-US" altLang="zh-CN" dirty="0" smtClean="0"/>
              <a:t>Thomson </a:t>
            </a:r>
            <a:r>
              <a:rPr lang="en-US" altLang="zh-CN" dirty="0"/>
              <a:t>(Lord Kelvin)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9677" y="335955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1824-1907</a:t>
            </a:r>
            <a:r>
              <a:rPr lang="zh-CN" altLang="en-US" dirty="0"/>
              <a:t>）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" y="1006972"/>
            <a:ext cx="3065235" cy="2913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634" y="1846570"/>
            <a:ext cx="1800225" cy="7810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355682" y="1288421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Thomson </a:t>
            </a:r>
            <a:r>
              <a:rPr lang="en-US" altLang="en-US" dirty="0"/>
              <a:t>Coefficient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44208" y="3906830"/>
            <a:ext cx="264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Contributions :</a:t>
            </a:r>
          </a:p>
          <a:p>
            <a:r>
              <a:rPr lang="en-US" altLang="zh-CN" dirty="0" smtClean="0"/>
              <a:t>Temperature Unit Kelvin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23267" y="4553161"/>
            <a:ext cx="2488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Joule </a:t>
            </a:r>
            <a:r>
              <a:rPr lang="en-US" altLang="zh-CN" dirty="0" smtClean="0"/>
              <a:t>-Thomson Effect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7801" y="455316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Kelvin </a:t>
            </a:r>
            <a:r>
              <a:rPr lang="en-US" altLang="zh-CN" dirty="0"/>
              <a:t>Relations 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645" y="4191503"/>
            <a:ext cx="2655109" cy="12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7269" y="339747"/>
            <a:ext cx="275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/>
              <a:t>Thermoelectric Efficiency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592" y="1246777"/>
                <a:ext cx="6389250" cy="943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𝑜𝑢𝑡𝑝𝑢𝑡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𝑒𝑙𝑒𝑐𝑡𝑟𝑖𝑐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𝑒𝑛𝑒𝑟𝑔𝑦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𝑖𝑛𝑝𝑢𝑡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𝑡h𝑒𝑟𝑚𝑎𝑙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𝑒𝑛𝑒𝑟𝑔𝑦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𝑍𝑇</m:t>
                                  </m:r>
                                </m:e>
                              </m:ra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Batang" panose="0203060000010101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𝑍𝑇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46777"/>
                <a:ext cx="6389250" cy="943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52320" y="1435985"/>
                <a:ext cx="140423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435985"/>
                <a:ext cx="1404231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69010" y="2071997"/>
                <a:ext cx="3248262" cy="725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𝑓𝑖𝑔𝑢𝑟𝑒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𝑚𝑒𝑟𝑖𝑡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Batang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Batang" panose="02030600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Batang" panose="02030600000101010101" pitchFamily="18" charset="-127"/>
                                </a:rPr>
                                <m:t>𝑝h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0" y="2071997"/>
                <a:ext cx="3248262" cy="725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707904" y="6228020"/>
            <a:ext cx="297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T2=900K ,T1=300K 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99" y="2780928"/>
            <a:ext cx="4445743" cy="34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30000</TotalTime>
  <Pages>0</Pages>
  <Words>639</Words>
  <Characters>0</Characters>
  <Application>Microsoft Office PowerPoint</Application>
  <DocSecurity>0</DocSecurity>
  <PresentationFormat>全屏显示(4:3)</PresentationFormat>
  <Lines>0</Lines>
  <Paragraphs>133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Batang</vt:lpstr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1264</cp:revision>
  <cp:lastPrinted>2013-04-10T14:14:11Z</cp:lastPrinted>
  <dcterms:created xsi:type="dcterms:W3CDTF">2012-07-01T05:49:28Z</dcterms:created>
  <dcterms:modified xsi:type="dcterms:W3CDTF">2016-10-21T11:53:26Z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