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401" r:id="rId2"/>
    <p:sldId id="403" r:id="rId3"/>
    <p:sldId id="414" r:id="rId4"/>
    <p:sldId id="415" r:id="rId5"/>
    <p:sldId id="416" r:id="rId6"/>
    <p:sldId id="426" r:id="rId7"/>
    <p:sldId id="418" r:id="rId8"/>
    <p:sldId id="420" r:id="rId9"/>
    <p:sldId id="423" r:id="rId10"/>
    <p:sldId id="419" r:id="rId11"/>
    <p:sldId id="424" r:id="rId12"/>
    <p:sldId id="425" r:id="rId13"/>
    <p:sldId id="429" r:id="rId14"/>
    <p:sldId id="421" r:id="rId15"/>
    <p:sldId id="427" r:id="rId16"/>
    <p:sldId id="428" r:id="rId17"/>
    <p:sldId id="400" r:id="rId18"/>
    <p:sldId id="402" r:id="rId19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0070C0"/>
    <a:srgbClr val="FCA380"/>
    <a:srgbClr val="FF7C80"/>
    <a:srgbClr val="8BB0F9"/>
    <a:srgbClr val="6659DD"/>
    <a:srgbClr val="FACD5C"/>
    <a:srgbClr val="4E0DA5"/>
    <a:srgbClr val="FF6699"/>
    <a:srgbClr val="F8C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82604" autoAdjust="0"/>
  </p:normalViewPr>
  <p:slideViewPr>
    <p:cSldViewPr>
      <p:cViewPr varScale="1">
        <p:scale>
          <a:sx n="95" d="100"/>
          <a:sy n="95" d="100"/>
        </p:scale>
        <p:origin x="1680" y="78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482531-065D-41E7-A145-1D4707A5730B}" type="datetimeFigureOut">
              <a:rPr lang="zh-CN" altLang="en-US"/>
              <a:pPr>
                <a:defRPr/>
              </a:pPr>
              <a:t>2017-01-14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2DB9D-E44B-4536-A418-A5F632A38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6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79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6DDF1-9020-498A-8265-A55075CA9D5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1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12E-DBB3-4806-A660-B776E40D16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F97A-FBBF-4ABF-A274-6746BB32EE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2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1882-5F18-40FE-B68C-62B53CBC0C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2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2055A-3EA9-47DA-89B9-20297AFC41E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1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5281-A856-45E7-8342-234E23A3409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8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1B23B-D310-455E-A747-9CB0E292351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AE25-3388-4160-8999-2B87A57DBB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3B6B-D19E-4BA7-9D10-7BF6CEE46D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01D6-93A1-4E1E-81E9-2F386FE0AE0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0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4E1BB67-AD3B-4BDE-BCE1-92F9A09469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79912" y="364472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1760" y="537321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0" y="1772816"/>
                <a:ext cx="9144000" cy="1470884"/>
              </a:xfrm>
              <a:prstGeom prst="rect">
                <a:avLst/>
              </a:pr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b="1" dirty="0">
                    <a:solidFill>
                      <a:srgbClr val="FACD5C"/>
                    </a:solidFill>
                  </a:rPr>
                  <a:t>U</a:t>
                </a:r>
                <a:r>
                  <a:rPr lang="en-US" altLang="zh-CN" sz="2800" b="1" dirty="0"/>
                  <a:t>ltra low thermal conductivity and thermoelectric effects of quasi 1D topological insulator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2816"/>
                <a:ext cx="9144000" cy="1470884"/>
              </a:xfrm>
              <a:prstGeom prst="rect">
                <a:avLst/>
              </a:prstGeom>
              <a:blipFill>
                <a:blip r:embed="rId4"/>
                <a:stretch>
                  <a:fillRect l="-733" r="-467" b="-2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08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553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TC Vs. Temperature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72" y="1412776"/>
            <a:ext cx="5400600" cy="41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7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142844" y="116632"/>
            <a:ext cx="303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Why TC is small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63888" y="26751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 harmonic aspects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Paticipation_rat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633" y="1338346"/>
            <a:ext cx="442984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 descr="J:\home1\zhouy\tcscripts\bi4i4c.1\0\secondorder\groupv\v_freq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44" y="1338346"/>
            <a:ext cx="4335218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50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03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Why TC is small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63888" y="26751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 anharmonic aspects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tao_freq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28670"/>
            <a:ext cx="3769739" cy="296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lamda_freq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353" y="928670"/>
            <a:ext cx="3670212" cy="3002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p3_freq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78544"/>
            <a:ext cx="3769739" cy="2916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gruneisen_freq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892164"/>
            <a:ext cx="3771294" cy="29024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6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03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Why TC is small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61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Thermoelectricity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99992" y="316686"/>
            <a:ext cx="3236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Seebeck Coefficient </a:t>
            </a:r>
            <a:r>
              <a:rPr lang="en-US" altLang="zh-CN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, power </a:t>
            </a:r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factor and ZT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1" y="963017"/>
            <a:ext cx="3783231" cy="28412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15" y="982029"/>
            <a:ext cx="3612802" cy="282218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22" y="3712016"/>
            <a:ext cx="3758877" cy="29691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34" y="3712016"/>
            <a:ext cx="3668337" cy="3019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083153" y="616511"/>
                <a:ext cx="1152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=29.3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𝑓𝑠</m:t>
                      </m:r>
                    </m:oMath>
                  </m:oMathPara>
                </a14:m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153" y="616511"/>
                <a:ext cx="1152623" cy="276999"/>
              </a:xfrm>
              <a:prstGeom prst="rect">
                <a:avLst/>
              </a:prstGeom>
              <a:blipFill>
                <a:blip r:embed="rId6"/>
                <a:stretch>
                  <a:fillRect l="-1587" r="-6349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26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Thermoelectricity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53" y="969955"/>
            <a:ext cx="4094770" cy="31981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123" y="990956"/>
            <a:ext cx="4104456" cy="3246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084168" y="552065"/>
                <a:ext cx="1152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=29.3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𝑓𝑠</m:t>
                      </m:r>
                    </m:oMath>
                  </m:oMathPara>
                </a14:m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552065"/>
                <a:ext cx="1152623" cy="276999"/>
              </a:xfrm>
              <a:prstGeom prst="rect">
                <a:avLst/>
              </a:prstGeom>
              <a:blipFill>
                <a:blip r:embed="rId4"/>
                <a:stretch>
                  <a:fillRect l="-1587" t="-2222" r="-6349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Thermoelectricity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89" y="3821241"/>
            <a:ext cx="3641767" cy="2880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652120" y="4515533"/>
                <a:ext cx="12078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=29300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𝑓𝑠</m:t>
                      </m:r>
                    </m:oMath>
                  </m:oMathPara>
                </a14:m>
                <a:endPara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15533"/>
                <a:ext cx="1207895" cy="246221"/>
              </a:xfrm>
              <a:prstGeom prst="rect">
                <a:avLst/>
              </a:prstGeom>
              <a:blipFill>
                <a:blip r:embed="rId3"/>
                <a:stretch>
                  <a:fillRect l="-1010" r="-4040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41" y="3743196"/>
            <a:ext cx="3740429" cy="2958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547664" y="4523526"/>
                <a:ext cx="109408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=2930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𝑓𝑠</m:t>
                      </m:r>
                    </m:oMath>
                  </m:oMathPara>
                </a14:m>
                <a:endPara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523526"/>
                <a:ext cx="1094082" cy="246221"/>
              </a:xfrm>
              <a:prstGeom prst="rect">
                <a:avLst/>
              </a:prstGeom>
              <a:blipFill>
                <a:blip r:embed="rId5"/>
                <a:stretch>
                  <a:fillRect l="-1676" r="-4469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93" y="979684"/>
            <a:ext cx="3631563" cy="287265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41" y="894201"/>
            <a:ext cx="3702627" cy="29288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621052" y="1533507"/>
                <a:ext cx="9802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=293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𝑓𝑠</m:t>
                      </m:r>
                    </m:oMath>
                  </m:oMathPara>
                </a14:m>
                <a:endPara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052" y="1533507"/>
                <a:ext cx="980268" cy="246221"/>
              </a:xfrm>
              <a:prstGeom prst="rect">
                <a:avLst/>
              </a:prstGeom>
              <a:blipFill>
                <a:blip r:embed="rId8"/>
                <a:stretch>
                  <a:fillRect l="-1242" r="-4969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547664" y="1533507"/>
                <a:ext cx="10219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=29.3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𝑓𝑠</m:t>
                      </m:r>
                    </m:oMath>
                  </m:oMathPara>
                </a14:m>
                <a:endPara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533507"/>
                <a:ext cx="1021946" cy="246221"/>
              </a:xfrm>
              <a:prstGeom prst="rect">
                <a:avLst/>
              </a:prstGeom>
              <a:blipFill>
                <a:blip r:embed="rId9"/>
                <a:stretch>
                  <a:fillRect l="-1786" r="-4167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3491880" y="378242"/>
            <a:ext cx="36569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Dependence of ZT on relaxation time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0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CONCLUSION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95536" y="1340768"/>
                <a:ext cx="83529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1. TC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 is ultralow because of phonon localization and anharmonicity. </a:t>
                </a:r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40768"/>
                <a:ext cx="8352928" cy="830997"/>
              </a:xfrm>
              <a:prstGeom prst="rect">
                <a:avLst/>
              </a:prstGeom>
              <a:blipFill>
                <a:blip r:embed="rId2"/>
                <a:stretch>
                  <a:fillRect l="-1168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95536" y="2559631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ZT is not sensitive to electron relaxation time which is always not available from ab-initial calculation.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95536" y="3713448"/>
                <a:ext cx="8352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 may be a potential thermoelectric materials.</a:t>
                </a:r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713448"/>
                <a:ext cx="8352928" cy="461665"/>
              </a:xfrm>
              <a:prstGeom prst="rect">
                <a:avLst/>
              </a:prstGeom>
              <a:blipFill>
                <a:blip r:embed="rId3"/>
                <a:stretch>
                  <a:fillRect l="-116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97913" y="3712359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5856" y="5373216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FOR YOUR ATTENTION!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7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27186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544" y="1835143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The potential of topological insulator and nanowire in the field of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67544" y="2780928"/>
                <a:ext cx="8352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3. A 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recently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synthetized </a:t>
                </a:r>
                <a:r>
                  <a:rPr lang="en-US" altLang="zh-CN" sz="2400" kern="1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quasi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1D topological insulator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b="0" i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80928"/>
                <a:ext cx="8352928" cy="461665"/>
              </a:xfrm>
              <a:prstGeom prst="rect">
                <a:avLst/>
              </a:prstGeom>
              <a:blipFill>
                <a:blip r:embed="rId2"/>
                <a:stretch>
                  <a:fillRect l="-1168"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467544" y="3376651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From first principle we systematically investigate the phonon anharmonic thermal conductivity , Seebeck coefficient , electric conductivity and ZT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9872" y="2606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2. The potential of topological insulator and nanowire in the field of thermoelectricity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7" name="直接连接符 6"/>
            <p:cNvCxnSpPr>
              <a:endCxn id="8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70425"/>
            <a:ext cx="4854129" cy="138408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6600" y="265619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Y</a:t>
            </a:r>
            <a:r>
              <a:rPr lang="en-US" altLang="zh-CN" sz="1200" dirty="0"/>
              <a:t>. Xu, Z. </a:t>
            </a:r>
            <a:r>
              <a:rPr lang="en-US" altLang="zh-CN" sz="1200" dirty="0" err="1"/>
              <a:t>Gan</a:t>
            </a:r>
            <a:r>
              <a:rPr lang="en-US" altLang="zh-CN" sz="1200" dirty="0"/>
              <a:t> and S. C. Zhang, </a:t>
            </a:r>
            <a:r>
              <a:rPr lang="en-US" altLang="zh-CN" sz="1200" i="1" dirty="0"/>
              <a:t>Phys. Rev. Lett.</a:t>
            </a:r>
            <a:r>
              <a:rPr lang="en-US" altLang="zh-CN" sz="1200" dirty="0"/>
              <a:t>, 2014, </a:t>
            </a:r>
            <a:r>
              <a:rPr lang="en-US" altLang="zh-CN" sz="1200" b="1" dirty="0"/>
              <a:t>112</a:t>
            </a:r>
            <a:r>
              <a:rPr lang="en-US" altLang="zh-CN" sz="1200" dirty="0"/>
              <a:t>, 1–5.</a:t>
            </a:r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41" y="2933197"/>
            <a:ext cx="5071848" cy="12978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4965" y="42310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H</a:t>
            </a:r>
            <a:r>
              <a:rPr lang="en-US" altLang="zh-CN" sz="1200" dirty="0"/>
              <a:t>. </a:t>
            </a:r>
            <a:r>
              <a:rPr lang="en-US" altLang="zh-CN" sz="1200" dirty="0" err="1"/>
              <a:t>Osterhage</a:t>
            </a:r>
            <a:r>
              <a:rPr lang="en-US" altLang="zh-CN" sz="1200" dirty="0"/>
              <a:t>, J. </a:t>
            </a:r>
            <a:r>
              <a:rPr lang="en-US" altLang="zh-CN" sz="1200" dirty="0" err="1"/>
              <a:t>Gooth</a:t>
            </a:r>
            <a:r>
              <a:rPr lang="en-US" altLang="zh-CN" sz="1200" dirty="0"/>
              <a:t>, B. </a:t>
            </a:r>
            <a:r>
              <a:rPr lang="en-US" altLang="zh-CN" sz="1200" dirty="0" err="1"/>
              <a:t>Hamdou</a:t>
            </a:r>
            <a:r>
              <a:rPr lang="en-US" altLang="zh-CN" sz="1200" dirty="0"/>
              <a:t>, P. </a:t>
            </a:r>
            <a:r>
              <a:rPr lang="en-US" altLang="zh-CN" sz="1200" dirty="0" err="1"/>
              <a:t>Gwozdz</a:t>
            </a:r>
            <a:r>
              <a:rPr lang="en-US" altLang="zh-CN" sz="1200" dirty="0"/>
              <a:t>, R. </a:t>
            </a:r>
            <a:r>
              <a:rPr lang="en-US" altLang="zh-CN" sz="1200" dirty="0" err="1"/>
              <a:t>Zierold</a:t>
            </a:r>
            <a:r>
              <a:rPr lang="en-US" altLang="zh-CN" sz="1200" dirty="0"/>
              <a:t> and K. </a:t>
            </a:r>
            <a:r>
              <a:rPr lang="en-US" altLang="zh-CN" sz="1200" dirty="0" err="1"/>
              <a:t>Nielsch</a:t>
            </a:r>
            <a:r>
              <a:rPr lang="en-US" altLang="zh-CN" sz="1200" dirty="0"/>
              <a:t>, </a:t>
            </a:r>
            <a:r>
              <a:rPr lang="en-US" altLang="zh-CN" sz="1200" i="1" dirty="0"/>
              <a:t>Appl. Phys. Lett.</a:t>
            </a:r>
            <a:r>
              <a:rPr lang="en-US" altLang="zh-CN" sz="1200" dirty="0"/>
              <a:t>, 2014, </a:t>
            </a:r>
            <a:r>
              <a:rPr lang="en-US" altLang="zh-CN" sz="1200" b="1" dirty="0"/>
              <a:t>105</a:t>
            </a:r>
            <a:r>
              <a:rPr lang="en-US" altLang="zh-CN" sz="1200" dirty="0"/>
              <a:t>, 2012–2017.</a:t>
            </a:r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25" y="4692674"/>
            <a:ext cx="5148064" cy="125829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51382" y="595096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G</a:t>
            </a:r>
            <a:r>
              <a:rPr lang="en-US" altLang="zh-CN" sz="1200" dirty="0"/>
              <a:t>. Ding, J. </a:t>
            </a:r>
            <a:r>
              <a:rPr lang="en-US" altLang="zh-CN" sz="1200" dirty="0" err="1"/>
              <a:t>Carrete</a:t>
            </a:r>
            <a:r>
              <a:rPr lang="en-US" altLang="zh-CN" sz="1200" dirty="0"/>
              <a:t>, W. Li, G. Y. Gao and K. Yao, </a:t>
            </a:r>
            <a:r>
              <a:rPr lang="en-US" altLang="zh-CN" sz="1200" i="1" dirty="0"/>
              <a:t>Appl. Phys. Lett.</a:t>
            </a:r>
            <a:r>
              <a:rPr lang="en-US" altLang="zh-CN" sz="1200" dirty="0"/>
              <a:t>, 2016, </a:t>
            </a:r>
            <a:r>
              <a:rPr lang="en-US" altLang="zh-CN" sz="1200" b="1" dirty="0"/>
              <a:t>108</a:t>
            </a:r>
            <a:r>
              <a:rPr lang="en-US" altLang="zh-CN" sz="1200" dirty="0"/>
              <a:t>, 233902.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5267968" y="1724239"/>
            <a:ext cx="3813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LcParenBoth"/>
            </a:pPr>
            <a:r>
              <a:rPr lang="en-US" altLang="zh-CN" dirty="0" smtClean="0"/>
              <a:t>narrow </a:t>
            </a:r>
            <a:r>
              <a:rPr lang="en-US" altLang="zh-CN" dirty="0"/>
              <a:t>band gaps </a:t>
            </a:r>
            <a:r>
              <a:rPr lang="en-US" altLang="zh-CN" dirty="0" smtClean="0"/>
              <a:t>-&gt;large Power Factor</a:t>
            </a:r>
          </a:p>
          <a:p>
            <a:pPr marL="400050" indent="-400050">
              <a:buAutoNum type="romanLcParenBoth"/>
            </a:pPr>
            <a:endParaRPr lang="en-US" altLang="zh-CN" dirty="0"/>
          </a:p>
          <a:p>
            <a:pPr marL="400050" indent="-400050">
              <a:buAutoNum type="romanLcParenBoth"/>
            </a:pPr>
            <a:r>
              <a:rPr lang="en-US" altLang="zh-CN" dirty="0" smtClean="0"/>
              <a:t>heavy </a:t>
            </a:r>
            <a:r>
              <a:rPr lang="en-US" altLang="zh-CN" dirty="0"/>
              <a:t>elements </a:t>
            </a:r>
            <a:r>
              <a:rPr lang="en-US" altLang="zh-CN" dirty="0" smtClean="0"/>
              <a:t>-&gt; </a:t>
            </a:r>
            <a:r>
              <a:rPr lang="en-US" altLang="zh-CN" dirty="0"/>
              <a:t>low </a:t>
            </a:r>
            <a:r>
              <a:rPr lang="en-US" altLang="zh-CN" dirty="0" smtClean="0"/>
              <a:t>TC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26407" y="1200996"/>
            <a:ext cx="2339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Topological Insulator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93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9872" y="2606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2. The potential of topological insulator and nanowire in the field of thermoelectricity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7" name="直接连接符 6"/>
            <p:cNvCxnSpPr>
              <a:endCxn id="8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135373"/>
            <a:ext cx="5345326" cy="158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1732338" y="2843615"/>
            <a:ext cx="5360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A</a:t>
            </a:r>
            <a:r>
              <a:rPr lang="en-US" altLang="zh-CN" sz="1400" dirty="0"/>
              <a:t>. I. </a:t>
            </a:r>
            <a:r>
              <a:rPr lang="en-US" altLang="zh-CN" sz="1400" dirty="0" err="1"/>
              <a:t>Boukai</a:t>
            </a:r>
            <a:r>
              <a:rPr lang="en-US" altLang="zh-CN" sz="1400" dirty="0"/>
              <a:t>, Y. </a:t>
            </a:r>
            <a:r>
              <a:rPr lang="en-US" altLang="zh-CN" sz="1400" dirty="0" err="1"/>
              <a:t>Bunimovich</a:t>
            </a:r>
            <a:r>
              <a:rPr lang="en-US" altLang="zh-CN" sz="1400" dirty="0"/>
              <a:t>, J. Tahir-</a:t>
            </a:r>
            <a:r>
              <a:rPr lang="en-US" altLang="zh-CN" sz="1400" dirty="0" err="1"/>
              <a:t>Kheli</a:t>
            </a:r>
            <a:r>
              <a:rPr lang="en-US" altLang="zh-CN" sz="1400" dirty="0"/>
              <a:t>, J.-K. Yu, W. A. Goddard and J. R. Heath, </a:t>
            </a:r>
            <a:r>
              <a:rPr lang="en-US" altLang="zh-CN" sz="1400" i="1" dirty="0"/>
              <a:t>Nature</a:t>
            </a:r>
            <a:r>
              <a:rPr lang="en-US" altLang="zh-CN" sz="1400" dirty="0"/>
              <a:t>, 2008, </a:t>
            </a:r>
            <a:r>
              <a:rPr lang="en-US" altLang="zh-CN" sz="1400" b="1" dirty="0"/>
              <a:t>451</a:t>
            </a:r>
            <a:r>
              <a:rPr lang="en-US" altLang="zh-CN" sz="1400" dirty="0"/>
              <a:t>, 168–71.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796079" y="3583460"/>
            <a:ext cx="480628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/>
              <a:t>Large reduction in TC while keep the value of power factor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07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081469" y="116632"/>
                <a:ext cx="47525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3. A 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recently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synthetized </a:t>
                </a:r>
                <a:r>
                  <a:rPr lang="en-US" altLang="zh-CN" sz="2400" kern="1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quasi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1D topological insulator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b="0" i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469" y="116632"/>
                <a:ext cx="4752528" cy="830997"/>
              </a:xfrm>
              <a:prstGeom prst="rect">
                <a:avLst/>
              </a:prstGeom>
              <a:blipFill>
                <a:blip r:embed="rId2"/>
                <a:stretch>
                  <a:fillRect l="-1923" t="-661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47734"/>
            <a:ext cx="5494586" cy="16644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763688" y="2612134"/>
            <a:ext cx="4824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H</a:t>
            </a:r>
            <a:r>
              <a:rPr lang="en-US" altLang="zh-CN" sz="1400" dirty="0"/>
              <a:t>. Huang and W. </a:t>
            </a:r>
            <a:r>
              <a:rPr lang="en-US" altLang="zh-CN" sz="1400" dirty="0" err="1"/>
              <a:t>Duan</a:t>
            </a:r>
            <a:r>
              <a:rPr lang="en-US" altLang="zh-CN" sz="1400" dirty="0"/>
              <a:t>, </a:t>
            </a:r>
            <a:r>
              <a:rPr lang="en-US" altLang="zh-CN" sz="1400" i="1" dirty="0"/>
              <a:t>Nat. Mater.</a:t>
            </a:r>
            <a:r>
              <a:rPr lang="en-US" altLang="zh-CN" sz="1400" dirty="0"/>
              <a:t>, 2016, </a:t>
            </a:r>
            <a:r>
              <a:rPr lang="en-US" altLang="zh-CN" sz="1400" b="1" dirty="0"/>
              <a:t>15</a:t>
            </a:r>
            <a:r>
              <a:rPr lang="en-US" altLang="zh-CN" sz="1400" dirty="0"/>
              <a:t>, 129–130.</a:t>
            </a:r>
            <a:endParaRPr lang="zh-CN" altLang="en-US" sz="1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38" y="2962702"/>
            <a:ext cx="3265636" cy="324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142844" y="116632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Structure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050" name="Picture 2" descr="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1" y="1556792"/>
            <a:ext cx="7274881" cy="348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051720" y="522920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Perspective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28184" y="5229199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Sideview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9792" y="3397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Quasi 1D material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20572" y="120686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1D building block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26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142844" y="116632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Stability of Structure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26182" y="4529739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Dynamical Stability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图片 10" descr="msd_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189" y="1247805"/>
            <a:ext cx="4361811" cy="334788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/>
          <p:cNvSpPr/>
          <p:nvPr/>
        </p:nvSpPr>
        <p:spPr>
          <a:xfrm>
            <a:off x="6101307" y="452973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Thermal Stability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4946058"/>
            <a:ext cx="36724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high symmetry k points are: Γ (0, 0, 0), Y (0, 1/2, 0), X (1/2, 0, 0), L ([ 0,0.67, 0.33]), Z (0,0,1/2) and M (0, 1/2, 1/2).</a:t>
            </a:r>
            <a:endParaRPr lang="zh-CN" altLang="en-US" sz="1400" dirty="0"/>
          </a:p>
        </p:txBody>
      </p:sp>
      <p:pic>
        <p:nvPicPr>
          <p:cNvPr id="4098" name="Picture 2" descr="band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16" y="1274133"/>
            <a:ext cx="4488525" cy="337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8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Convergence of TC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75020" y="4652068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Transverse Convergence(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Nqz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=64)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20072" y="4720255"/>
            <a:ext cx="3347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Longitude Convergence(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Nqy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Nqz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" y="1111513"/>
            <a:ext cx="4540832" cy="360353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08" y="1077233"/>
            <a:ext cx="4335391" cy="344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 descr="reduce_mf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1" y="941230"/>
            <a:ext cx="4619940" cy="350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142844" y="116632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Convergence of TC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8" name="直接连接符 7"/>
            <p:cNvCxnSpPr>
              <a:endCxn id="9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143372" y="427119"/>
            <a:ext cx="4320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Difficult to converge due to 1D nature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branchsca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941230"/>
            <a:ext cx="4439689" cy="356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70" y="4426391"/>
            <a:ext cx="3095959" cy="2431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745640" y="5298853"/>
                <a:ext cx="2372844" cy="658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𝜅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𝛼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𝐿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640" y="5298853"/>
                <a:ext cx="2372844" cy="6580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1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4de473a2ecac145efb29632742c94ebc7be98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30573</TotalTime>
  <Pages>0</Pages>
  <Words>481</Words>
  <Characters>0</Characters>
  <Application>Microsoft Office PowerPoint</Application>
  <DocSecurity>0</DocSecurity>
  <PresentationFormat>全屏显示(4:3)</PresentationFormat>
  <Lines>0</Lines>
  <Paragraphs>66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Batang</vt:lpstr>
      <vt:lpstr>黑体</vt:lpstr>
      <vt:lpstr>宋体</vt:lpstr>
      <vt:lpstr>微软雅黑</vt:lpstr>
      <vt:lpstr>Arial</vt:lpstr>
      <vt:lpstr>Calibri</vt:lpstr>
      <vt:lpstr>Cambria</vt:lpstr>
      <vt:lpstr>Cambria Math</vt:lpstr>
      <vt:lpstr>Times New Roman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vance</dc:creator>
  <cp:lastModifiedBy>yang zhou</cp:lastModifiedBy>
  <cp:revision>1285</cp:revision>
  <cp:lastPrinted>2013-04-10T14:14:11Z</cp:lastPrinted>
  <dcterms:created xsi:type="dcterms:W3CDTF">2012-07-01T05:49:28Z</dcterms:created>
  <dcterms:modified xsi:type="dcterms:W3CDTF">2017-01-14T03:34:19Z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