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401" r:id="rId2"/>
    <p:sldId id="403" r:id="rId3"/>
    <p:sldId id="414" r:id="rId4"/>
    <p:sldId id="415" r:id="rId5"/>
    <p:sldId id="416" r:id="rId6"/>
    <p:sldId id="404" r:id="rId7"/>
    <p:sldId id="405" r:id="rId8"/>
    <p:sldId id="417" r:id="rId9"/>
    <p:sldId id="418" r:id="rId10"/>
    <p:sldId id="420" r:id="rId11"/>
    <p:sldId id="419" r:id="rId12"/>
    <p:sldId id="421" r:id="rId13"/>
    <p:sldId id="422" r:id="rId14"/>
    <p:sldId id="400" r:id="rId15"/>
    <p:sldId id="402" r:id="rId16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0070C0"/>
    <a:srgbClr val="FCA380"/>
    <a:srgbClr val="FF7C80"/>
    <a:srgbClr val="8BB0F9"/>
    <a:srgbClr val="6659DD"/>
    <a:srgbClr val="FACD5C"/>
    <a:srgbClr val="4E0DA5"/>
    <a:srgbClr val="FF6699"/>
    <a:srgbClr val="F8C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82604" autoAdjust="0"/>
  </p:normalViewPr>
  <p:slideViewPr>
    <p:cSldViewPr>
      <p:cViewPr varScale="1">
        <p:scale>
          <a:sx n="95" d="100"/>
          <a:sy n="95" d="100"/>
        </p:scale>
        <p:origin x="1680" y="78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9482531-065D-41E7-A145-1D4707A5730B}" type="datetimeFigureOut">
              <a:rPr lang="zh-CN" altLang="en-US"/>
              <a:pPr>
                <a:defRPr/>
              </a:pPr>
              <a:t>2016-12-06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32DB9D-E44B-4536-A418-A5F632A38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79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6DDF1-9020-498A-8265-A55075CA9D5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1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12E-DBB3-4806-A660-B776E40D16C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4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F97A-FBBF-4ABF-A274-6746BB32EE1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2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1882-5F18-40FE-B68C-62B53CBC0C8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2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2055A-3EA9-47DA-89B9-20297AFC41E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81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5281-A856-45E7-8342-234E23A3409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88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1B23B-D310-455E-A747-9CB0E292351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08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AE25-3388-4160-8999-2B87A57DBB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6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23B6B-D19E-4BA7-9D10-7BF6CEE46D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8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001D6-93A1-4E1E-81E9-2F386FE0AE0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20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4E1BB67-AD3B-4BDE-BCE1-92F9A09469D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79912" y="364472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1760" y="537321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0" y="1772816"/>
                <a:ext cx="9144000" cy="1470884"/>
              </a:xfrm>
              <a:prstGeom prst="rect">
                <a:avLst/>
              </a:pr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b="1" dirty="0">
                    <a:solidFill>
                      <a:srgbClr val="FACD5C"/>
                    </a:solidFill>
                  </a:rPr>
                  <a:t>U</a:t>
                </a:r>
                <a:r>
                  <a:rPr lang="en-US" altLang="zh-CN" sz="2800" b="1" dirty="0"/>
                  <a:t>ltra low thermal conductivity and thermoelectric effects of quasi 1D topological insulator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72816"/>
                <a:ext cx="9144000" cy="1470884"/>
              </a:xfrm>
              <a:prstGeom prst="rect">
                <a:avLst/>
              </a:prstGeom>
              <a:blipFill>
                <a:blip r:embed="rId4"/>
                <a:stretch>
                  <a:fillRect l="-733" r="-467" b="-24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08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4059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RESULTS &amp; ANALYSIS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0" y="487899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Phonon </a:t>
            </a:r>
            <a:r>
              <a:rPr lang="en-US" altLang="zh-CN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Related Properties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41" y="928670"/>
            <a:ext cx="3740106" cy="30017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64" y="3789039"/>
            <a:ext cx="3766673" cy="296105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869" y="928670"/>
            <a:ext cx="3625112" cy="29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4059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RESULTS &amp; ANALYSIS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46383" y="416462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Thermal Conductivity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7" y="1274878"/>
            <a:ext cx="4508101" cy="34502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274878"/>
            <a:ext cx="4507483" cy="35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7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4059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RESULTS &amp; ANALYSIS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99992" y="316686"/>
            <a:ext cx="3236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Seebeck Coefficient </a:t>
            </a:r>
            <a:r>
              <a:rPr lang="en-US" altLang="zh-CN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, power </a:t>
            </a:r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factor and ZT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4" y="836712"/>
            <a:ext cx="4001162" cy="30487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87" y="841243"/>
            <a:ext cx="3924033" cy="31638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4" y="3677162"/>
            <a:ext cx="3883662" cy="311794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97" y="3727901"/>
            <a:ext cx="3782023" cy="313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6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4059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RESULTS &amp; ANALYSIS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00107"/>
            <a:ext cx="4320480" cy="34675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393" y="1196752"/>
            <a:ext cx="4177833" cy="330078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355976" y="2050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e-p coupling and it’s effects on electric conductivity and TC 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06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CONCLUSION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5536" y="134076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From first principle we systematically investigate the phonon anharmonic thermal conductivity , Seebeck coefficient and electric conductivity with phonon-electron coupling considered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536" y="278092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We found the low thermal conductivity is caused by the strong anharmonic scattering. 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8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97913" y="3712359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5856" y="5373216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72816"/>
            <a:ext cx="9144000" cy="1470884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FOR YOUR ATTENTION!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7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271861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544" y="1835143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The potential of topological insulator and nanowire in the field of 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67544" y="2780928"/>
                <a:ext cx="8352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3. A 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recently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synthetized </a:t>
                </a:r>
                <a:r>
                  <a:rPr lang="en-US" altLang="zh-CN" sz="2400" kern="1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quasi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1D topological insulator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b="0" i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80928"/>
                <a:ext cx="8352928" cy="461665"/>
              </a:xfrm>
              <a:prstGeom prst="rect">
                <a:avLst/>
              </a:prstGeom>
              <a:blipFill>
                <a:blip r:embed="rId2"/>
                <a:stretch>
                  <a:fillRect l="-1168"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467544" y="3376651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4. From first principle we systematically investigate the phonon anharmonic thermal conductivity , Seebeck coefficient and electric conductivity with phonon-electron coupling considered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9872" y="2606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2. The potential of topological insulator and nanowire in the field of thermoelectricity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7" name="直接连接符 6"/>
            <p:cNvCxnSpPr>
              <a:endCxn id="8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70425"/>
            <a:ext cx="4854129" cy="138408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6600" y="265619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Y</a:t>
            </a:r>
            <a:r>
              <a:rPr lang="en-US" altLang="zh-CN" sz="1200" dirty="0"/>
              <a:t>. Xu, Z. </a:t>
            </a:r>
            <a:r>
              <a:rPr lang="en-US" altLang="zh-CN" sz="1200" dirty="0" err="1"/>
              <a:t>Gan</a:t>
            </a:r>
            <a:r>
              <a:rPr lang="en-US" altLang="zh-CN" sz="1200" dirty="0"/>
              <a:t> and S. C. Zhang, </a:t>
            </a:r>
            <a:r>
              <a:rPr lang="en-US" altLang="zh-CN" sz="1200" i="1" dirty="0"/>
              <a:t>Phys. Rev. Lett.</a:t>
            </a:r>
            <a:r>
              <a:rPr lang="en-US" altLang="zh-CN" sz="1200" dirty="0"/>
              <a:t>, 2014, </a:t>
            </a:r>
            <a:r>
              <a:rPr lang="en-US" altLang="zh-CN" sz="1200" b="1" dirty="0"/>
              <a:t>112</a:t>
            </a:r>
            <a:r>
              <a:rPr lang="en-US" altLang="zh-CN" sz="1200" dirty="0"/>
              <a:t>, 1–5.</a:t>
            </a:r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41" y="2933197"/>
            <a:ext cx="5071848" cy="12978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64965" y="423100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H</a:t>
            </a:r>
            <a:r>
              <a:rPr lang="en-US" altLang="zh-CN" sz="1200" dirty="0"/>
              <a:t>. </a:t>
            </a:r>
            <a:r>
              <a:rPr lang="en-US" altLang="zh-CN" sz="1200" dirty="0" err="1"/>
              <a:t>Osterhage</a:t>
            </a:r>
            <a:r>
              <a:rPr lang="en-US" altLang="zh-CN" sz="1200" dirty="0"/>
              <a:t>, J. </a:t>
            </a:r>
            <a:r>
              <a:rPr lang="en-US" altLang="zh-CN" sz="1200" dirty="0" err="1"/>
              <a:t>Gooth</a:t>
            </a:r>
            <a:r>
              <a:rPr lang="en-US" altLang="zh-CN" sz="1200" dirty="0"/>
              <a:t>, B. </a:t>
            </a:r>
            <a:r>
              <a:rPr lang="en-US" altLang="zh-CN" sz="1200" dirty="0" err="1"/>
              <a:t>Hamdou</a:t>
            </a:r>
            <a:r>
              <a:rPr lang="en-US" altLang="zh-CN" sz="1200" dirty="0"/>
              <a:t>, P. </a:t>
            </a:r>
            <a:r>
              <a:rPr lang="en-US" altLang="zh-CN" sz="1200" dirty="0" err="1"/>
              <a:t>Gwozdz</a:t>
            </a:r>
            <a:r>
              <a:rPr lang="en-US" altLang="zh-CN" sz="1200" dirty="0"/>
              <a:t>, R. </a:t>
            </a:r>
            <a:r>
              <a:rPr lang="en-US" altLang="zh-CN" sz="1200" dirty="0" err="1"/>
              <a:t>Zierold</a:t>
            </a:r>
            <a:r>
              <a:rPr lang="en-US" altLang="zh-CN" sz="1200" dirty="0"/>
              <a:t> and K. </a:t>
            </a:r>
            <a:r>
              <a:rPr lang="en-US" altLang="zh-CN" sz="1200" dirty="0" err="1"/>
              <a:t>Nielsch</a:t>
            </a:r>
            <a:r>
              <a:rPr lang="en-US" altLang="zh-CN" sz="1200" dirty="0"/>
              <a:t>, </a:t>
            </a:r>
            <a:r>
              <a:rPr lang="en-US" altLang="zh-CN" sz="1200" i="1" dirty="0"/>
              <a:t>Appl. Phys. Lett.</a:t>
            </a:r>
            <a:r>
              <a:rPr lang="en-US" altLang="zh-CN" sz="1200" dirty="0"/>
              <a:t>, 2014, </a:t>
            </a:r>
            <a:r>
              <a:rPr lang="en-US" altLang="zh-CN" sz="1200" b="1" dirty="0"/>
              <a:t>105</a:t>
            </a:r>
            <a:r>
              <a:rPr lang="en-US" altLang="zh-CN" sz="1200" dirty="0"/>
              <a:t>, 2012–2017.</a:t>
            </a:r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25" y="4692674"/>
            <a:ext cx="5148064" cy="125829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51382" y="595096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G</a:t>
            </a:r>
            <a:r>
              <a:rPr lang="en-US" altLang="zh-CN" sz="1200" dirty="0"/>
              <a:t>. Ding, J. </a:t>
            </a:r>
            <a:r>
              <a:rPr lang="en-US" altLang="zh-CN" sz="1200" dirty="0" err="1"/>
              <a:t>Carrete</a:t>
            </a:r>
            <a:r>
              <a:rPr lang="en-US" altLang="zh-CN" sz="1200" dirty="0"/>
              <a:t>, W. Li, G. Y. Gao and K. Yao, </a:t>
            </a:r>
            <a:r>
              <a:rPr lang="en-US" altLang="zh-CN" sz="1200" i="1" dirty="0"/>
              <a:t>Appl. Phys. Lett.</a:t>
            </a:r>
            <a:r>
              <a:rPr lang="en-US" altLang="zh-CN" sz="1200" dirty="0"/>
              <a:t>, 2016, </a:t>
            </a:r>
            <a:r>
              <a:rPr lang="en-US" altLang="zh-CN" sz="1200" b="1" dirty="0"/>
              <a:t>108</a:t>
            </a:r>
            <a:r>
              <a:rPr lang="en-US" altLang="zh-CN" sz="1200" dirty="0"/>
              <a:t>, 233902.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5267968" y="1724239"/>
            <a:ext cx="3813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AutoNum type="romanLcParenBoth"/>
            </a:pPr>
            <a:r>
              <a:rPr lang="en-US" altLang="zh-CN" dirty="0" smtClean="0"/>
              <a:t>narrow </a:t>
            </a:r>
            <a:r>
              <a:rPr lang="en-US" altLang="zh-CN" dirty="0"/>
              <a:t>band gaps </a:t>
            </a:r>
            <a:r>
              <a:rPr lang="en-US" altLang="zh-CN" dirty="0" smtClean="0"/>
              <a:t>-&gt;large Power Factor</a:t>
            </a:r>
          </a:p>
          <a:p>
            <a:pPr marL="400050" indent="-400050">
              <a:buAutoNum type="romanLcParenBoth"/>
            </a:pPr>
            <a:endParaRPr lang="en-US" altLang="zh-CN" dirty="0"/>
          </a:p>
          <a:p>
            <a:pPr marL="400050" indent="-400050">
              <a:buAutoNum type="romanLcParenBoth"/>
            </a:pPr>
            <a:r>
              <a:rPr lang="en-US" altLang="zh-CN" dirty="0" smtClean="0"/>
              <a:t>heavy </a:t>
            </a:r>
            <a:r>
              <a:rPr lang="en-US" altLang="zh-CN" dirty="0"/>
              <a:t>elements </a:t>
            </a:r>
            <a:r>
              <a:rPr lang="en-US" altLang="zh-CN" dirty="0" smtClean="0"/>
              <a:t>-&gt; </a:t>
            </a:r>
            <a:r>
              <a:rPr lang="en-US" altLang="zh-CN" dirty="0"/>
              <a:t>low </a:t>
            </a:r>
            <a:r>
              <a:rPr lang="en-US" altLang="zh-CN" dirty="0" smtClean="0"/>
              <a:t>TC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26407" y="1200996"/>
            <a:ext cx="2339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Topological Insulator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93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9872" y="2606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2. The potential of topological insulator and nanowire in the field of thermoelectricity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7" name="直接连接符 6"/>
            <p:cNvCxnSpPr>
              <a:endCxn id="8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135373"/>
            <a:ext cx="5345326" cy="158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1732338" y="2843615"/>
            <a:ext cx="5360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A</a:t>
            </a:r>
            <a:r>
              <a:rPr lang="en-US" altLang="zh-CN" sz="1400" dirty="0"/>
              <a:t>. I. </a:t>
            </a:r>
            <a:r>
              <a:rPr lang="en-US" altLang="zh-CN" sz="1400" dirty="0" err="1"/>
              <a:t>Boukai</a:t>
            </a:r>
            <a:r>
              <a:rPr lang="en-US" altLang="zh-CN" sz="1400" dirty="0"/>
              <a:t>, Y. </a:t>
            </a:r>
            <a:r>
              <a:rPr lang="en-US" altLang="zh-CN" sz="1400" dirty="0" err="1"/>
              <a:t>Bunimovich</a:t>
            </a:r>
            <a:r>
              <a:rPr lang="en-US" altLang="zh-CN" sz="1400" dirty="0"/>
              <a:t>, J. Tahir-</a:t>
            </a:r>
            <a:r>
              <a:rPr lang="en-US" altLang="zh-CN" sz="1400" dirty="0" err="1"/>
              <a:t>Kheli</a:t>
            </a:r>
            <a:r>
              <a:rPr lang="en-US" altLang="zh-CN" sz="1400" dirty="0"/>
              <a:t>, J.-K. Yu, W. A. Goddard and J. R. Heath, </a:t>
            </a:r>
            <a:r>
              <a:rPr lang="en-US" altLang="zh-CN" sz="1400" i="1" dirty="0"/>
              <a:t>Nature</a:t>
            </a:r>
            <a:r>
              <a:rPr lang="en-US" altLang="zh-CN" sz="1400" dirty="0"/>
              <a:t>, 2008, </a:t>
            </a:r>
            <a:r>
              <a:rPr lang="en-US" altLang="zh-CN" sz="1400" b="1" dirty="0"/>
              <a:t>451</a:t>
            </a:r>
            <a:r>
              <a:rPr lang="en-US" altLang="zh-CN" sz="1400" dirty="0"/>
              <a:t>, 168–71.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796079" y="3583460"/>
            <a:ext cx="480628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dirty="0"/>
              <a:t>Large reduction in TC while keep the value of power factor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07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081469" y="116632"/>
                <a:ext cx="47525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3. A 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recently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synthetized </a:t>
                </a:r>
                <a:r>
                  <a:rPr lang="en-US" altLang="zh-CN" sz="2400" kern="1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quasi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1D topological insulator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b="0" i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469" y="116632"/>
                <a:ext cx="4752528" cy="830997"/>
              </a:xfrm>
              <a:prstGeom prst="rect">
                <a:avLst/>
              </a:prstGeom>
              <a:blipFill>
                <a:blip r:embed="rId2"/>
                <a:stretch>
                  <a:fillRect l="-1923" t="-661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47734"/>
            <a:ext cx="5494586" cy="16644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763688" y="2612134"/>
            <a:ext cx="4824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H</a:t>
            </a:r>
            <a:r>
              <a:rPr lang="en-US" altLang="zh-CN" sz="1400" dirty="0"/>
              <a:t>. Huang and W. </a:t>
            </a:r>
            <a:r>
              <a:rPr lang="en-US" altLang="zh-CN" sz="1400" dirty="0" err="1"/>
              <a:t>Duan</a:t>
            </a:r>
            <a:r>
              <a:rPr lang="en-US" altLang="zh-CN" sz="1400" dirty="0"/>
              <a:t>, </a:t>
            </a:r>
            <a:r>
              <a:rPr lang="en-US" altLang="zh-CN" sz="1400" i="1" dirty="0"/>
              <a:t>Nat. Mater.</a:t>
            </a:r>
            <a:r>
              <a:rPr lang="en-US" altLang="zh-CN" sz="1400" dirty="0"/>
              <a:t>, 2016, </a:t>
            </a:r>
            <a:r>
              <a:rPr lang="en-US" altLang="zh-CN" sz="1400" b="1" dirty="0"/>
              <a:t>15</a:t>
            </a:r>
            <a:r>
              <a:rPr lang="en-US" altLang="zh-CN" sz="1400" dirty="0"/>
              <a:t>, 129–130.</a:t>
            </a:r>
            <a:endParaRPr lang="zh-CN" altLang="en-US" sz="1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38" y="2962702"/>
            <a:ext cx="3265636" cy="324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488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COMPUTATIONAL DETAILS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2964" y="2321914"/>
            <a:ext cx="3588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TC: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ShengBTE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+ </a:t>
            </a:r>
            <a:r>
              <a:rPr lang="en-US" altLang="zh-CN" sz="24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VASP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4x4x4 supercell  2x2x2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kpoints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 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2964" y="1070390"/>
            <a:ext cx="3915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Phonon dos :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Phonopy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+VASP 3x3x3 supercell  2x2x2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kpoints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 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2964" y="3573438"/>
            <a:ext cx="3588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3. Electronic band &amp; dos: </a:t>
            </a:r>
            <a:r>
              <a:rPr lang="en-US" altLang="zh-CN" sz="24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VASP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10x10x10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kpoints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 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3106" y="4455630"/>
            <a:ext cx="3915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4. e-p coupling : </a:t>
            </a:r>
            <a:r>
              <a:rPr lang="en-US" altLang="zh-CN" sz="24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EPW+ QE 4x4x4 </a:t>
            </a:r>
            <a:r>
              <a:rPr lang="en-US" altLang="zh-CN" sz="2400" kern="1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qpoints</a:t>
            </a:r>
            <a:r>
              <a:rPr lang="en-US" altLang="zh-CN" sz="24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6x6x6 </a:t>
            </a:r>
            <a:r>
              <a:rPr lang="en-US" altLang="zh-CN" sz="2400" kern="1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kpoints</a:t>
            </a:r>
            <a:r>
              <a:rPr lang="en-US" altLang="zh-CN" sz="24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831296"/>
            <a:ext cx="3816424" cy="513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4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4059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RESULTS &amp; ANALYSIS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1672055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Band , dos and </a:t>
            </a:r>
            <a:r>
              <a:rPr lang="en-US" altLang="zh-CN" sz="24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topological properties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9552" y="2198061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Phonon dispersion &amp; dos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9552" y="3159779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4. Thermal Conductivity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9552" y="2678920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3. </a:t>
            </a:r>
            <a:r>
              <a:rPr lang="en-US" altLang="zh-CN" sz="2400" kern="1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Phonon Related Properties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9552" y="3669894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5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. Seebeck Coefficient and power factor and ZT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9552" y="4180009"/>
            <a:ext cx="8036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6. e-p coupling and it’s effects on electric conductivity and TC 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4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4059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RESULTS &amp; ANALYSIS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14425" y="270520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>
                <a:solidFill>
                  <a:srgbClr val="000000"/>
                </a:solidFill>
                <a:cs typeface="Times New Roman" panose="02020603050405020304" pitchFamily="18" charset="0"/>
              </a:rPr>
              <a:t>Band , dos and topological properties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96752"/>
            <a:ext cx="69151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Box 3"/>
          <p:cNvSpPr txBox="1"/>
          <p:nvPr/>
        </p:nvSpPr>
        <p:spPr>
          <a:xfrm>
            <a:off x="142844" y="116632"/>
            <a:ext cx="4059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RESULTS &amp; ANALYSIS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44008" y="416462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Phonon dispersion &amp; dos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9" y="857231"/>
            <a:ext cx="7114046" cy="534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4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94de473a2ecac145efb29632742c94ebc7be98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>
            <a:latin typeface="Batang" panose="02030600000101010101" pitchFamily="18" charset="-127"/>
            <a:ea typeface="Batang" panose="02030600000101010101" pitchFamily="18" charset="-127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30002</TotalTime>
  <Pages>0</Pages>
  <Words>489</Words>
  <Characters>0</Characters>
  <Application>Microsoft Office PowerPoint</Application>
  <DocSecurity>0</DocSecurity>
  <PresentationFormat>全屏显示(4:3)</PresentationFormat>
  <Lines>0</Lines>
  <Paragraphs>56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黑体</vt:lpstr>
      <vt:lpstr>宋体</vt:lpstr>
      <vt:lpstr>微软雅黑</vt:lpstr>
      <vt:lpstr>Arial</vt:lpstr>
      <vt:lpstr>Calibri</vt:lpstr>
      <vt:lpstr>Cambria</vt:lpstr>
      <vt:lpstr>Cambria Math</vt:lpstr>
      <vt:lpstr>Times New Roman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vance</dc:creator>
  <cp:lastModifiedBy>yang zhou</cp:lastModifiedBy>
  <cp:revision>1265</cp:revision>
  <cp:lastPrinted>2013-04-10T14:14:11Z</cp:lastPrinted>
  <dcterms:created xsi:type="dcterms:W3CDTF">2012-07-01T05:49:28Z</dcterms:created>
  <dcterms:modified xsi:type="dcterms:W3CDTF">2016-12-06T02:10:26Z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