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01" r:id="rId2"/>
    <p:sldId id="403" r:id="rId3"/>
    <p:sldId id="414" r:id="rId4"/>
    <p:sldId id="415" r:id="rId5"/>
    <p:sldId id="416" r:id="rId6"/>
    <p:sldId id="426" r:id="rId7"/>
    <p:sldId id="418" r:id="rId8"/>
    <p:sldId id="420" r:id="rId9"/>
    <p:sldId id="423" r:id="rId10"/>
    <p:sldId id="419" r:id="rId11"/>
    <p:sldId id="424" r:id="rId12"/>
    <p:sldId id="425" r:id="rId13"/>
    <p:sldId id="421" r:id="rId14"/>
    <p:sldId id="427" r:id="rId15"/>
    <p:sldId id="428" r:id="rId16"/>
    <p:sldId id="400" r:id="rId17"/>
    <p:sldId id="402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2017-01-10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72" y="1412776"/>
            <a:ext cx="5400600" cy="41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Paticipation_rat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33" y="1338346"/>
            <a:ext cx="442984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J:\home1\zhouy\tcscripts\bi4i4c.1\0\secondorder\groupv\v_fre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4" y="1338346"/>
            <a:ext cx="4335218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5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anharmonic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tao_fre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8670"/>
            <a:ext cx="3769739" cy="296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lamda_fre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53" y="928670"/>
            <a:ext cx="3670212" cy="300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p3_freq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78544"/>
            <a:ext cx="3769739" cy="291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gruneisen_freq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92164"/>
            <a:ext cx="3771294" cy="2902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9992" y="316686"/>
            <a:ext cx="3236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Seebeck Coefficient </a:t>
            </a:r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, power </a:t>
            </a:r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factor and ZT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1" y="963017"/>
            <a:ext cx="3783231" cy="28412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15" y="982029"/>
            <a:ext cx="3612802" cy="28221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2" y="3712016"/>
            <a:ext cx="3758877" cy="29691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34" y="3712016"/>
            <a:ext cx="3668337" cy="30195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083153" y="616511"/>
                <a:ext cx="1152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53" y="616511"/>
                <a:ext cx="1152623" cy="276999"/>
              </a:xfrm>
              <a:prstGeom prst="rect">
                <a:avLst/>
              </a:prstGeom>
              <a:blipFill>
                <a:blip r:embed="rId6"/>
                <a:stretch>
                  <a:fillRect l="-1587" r="-634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3" y="969955"/>
            <a:ext cx="4094770" cy="31981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23" y="990956"/>
            <a:ext cx="4104456" cy="3246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84168" y="552065"/>
                <a:ext cx="1152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52065"/>
                <a:ext cx="1152623" cy="276999"/>
              </a:xfrm>
              <a:prstGeom prst="rect">
                <a:avLst/>
              </a:prstGeom>
              <a:blipFill>
                <a:blip r:embed="rId4"/>
                <a:stretch>
                  <a:fillRect l="-1587" t="-2222" r="-634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89" y="3821241"/>
            <a:ext cx="3641767" cy="28807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652120" y="4515533"/>
                <a:ext cx="12078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=29300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15533"/>
                <a:ext cx="1207895" cy="246221"/>
              </a:xfrm>
              <a:prstGeom prst="rect">
                <a:avLst/>
              </a:prstGeom>
              <a:blipFill>
                <a:blip r:embed="rId3"/>
                <a:stretch>
                  <a:fillRect l="-1010" r="-404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1" y="3743196"/>
            <a:ext cx="3740429" cy="29587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547664" y="4523526"/>
                <a:ext cx="10940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=2930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523526"/>
                <a:ext cx="1094082" cy="246221"/>
              </a:xfrm>
              <a:prstGeom prst="rect">
                <a:avLst/>
              </a:prstGeom>
              <a:blipFill>
                <a:blip r:embed="rId5"/>
                <a:stretch>
                  <a:fillRect l="-1676" r="-4469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93" y="979684"/>
            <a:ext cx="3631563" cy="28726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1" y="894201"/>
            <a:ext cx="3702627" cy="29288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621052" y="1533507"/>
                <a:ext cx="980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052" y="1533507"/>
                <a:ext cx="980268" cy="246221"/>
              </a:xfrm>
              <a:prstGeom prst="rect">
                <a:avLst/>
              </a:prstGeom>
              <a:blipFill>
                <a:blip r:embed="rId8"/>
                <a:stretch>
                  <a:fillRect l="-1242" r="-496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547664" y="1533507"/>
                <a:ext cx="1021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33507"/>
                <a:ext cx="1021946" cy="246221"/>
              </a:xfrm>
              <a:prstGeom prst="rect">
                <a:avLst/>
              </a:prstGeom>
              <a:blipFill>
                <a:blip r:embed="rId9"/>
                <a:stretch>
                  <a:fillRect l="-1786" r="-416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491880" y="378242"/>
            <a:ext cx="36569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Dependence of ZT on relaxation time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0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TC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is ultralow because of phonon localization and anharmonicity. 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1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95536" y="255963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ZT is not sensitive to electron relaxation time which is always not available from ab-initial calculation.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may be a potential thermoelectric materials.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blipFill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electric conductivity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and ZT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70425"/>
            <a:ext cx="4854129" cy="13840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6600" y="26561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Y</a:t>
            </a:r>
            <a:r>
              <a:rPr lang="en-US" altLang="zh-CN" sz="1200" dirty="0"/>
              <a:t>. Xu, Z. </a:t>
            </a:r>
            <a:r>
              <a:rPr lang="en-US" altLang="zh-CN" sz="1200" dirty="0" err="1"/>
              <a:t>Gan</a:t>
            </a:r>
            <a:r>
              <a:rPr lang="en-US" altLang="zh-CN" sz="1200" dirty="0"/>
              <a:t> and S. C. Zhang, </a:t>
            </a:r>
            <a:r>
              <a:rPr lang="en-US" altLang="zh-CN" sz="1200" i="1" dirty="0"/>
              <a:t>Phys. Rev.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112</a:t>
            </a:r>
            <a:r>
              <a:rPr lang="en-US" altLang="zh-CN" sz="1200" dirty="0"/>
              <a:t>, 1–5.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1" y="2933197"/>
            <a:ext cx="5071848" cy="12978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965" y="42310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H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Osterhage</a:t>
            </a:r>
            <a:r>
              <a:rPr lang="en-US" altLang="zh-CN" sz="1200" dirty="0"/>
              <a:t>, J. </a:t>
            </a:r>
            <a:r>
              <a:rPr lang="en-US" altLang="zh-CN" sz="1200" dirty="0" err="1"/>
              <a:t>Gooth</a:t>
            </a:r>
            <a:r>
              <a:rPr lang="en-US" altLang="zh-CN" sz="1200" dirty="0"/>
              <a:t>, B. </a:t>
            </a:r>
            <a:r>
              <a:rPr lang="en-US" altLang="zh-CN" sz="1200" dirty="0" err="1"/>
              <a:t>Hamdou</a:t>
            </a:r>
            <a:r>
              <a:rPr lang="en-US" altLang="zh-CN" sz="1200" dirty="0"/>
              <a:t>, P. </a:t>
            </a:r>
            <a:r>
              <a:rPr lang="en-US" altLang="zh-CN" sz="1200" dirty="0" err="1"/>
              <a:t>Gwozdz</a:t>
            </a:r>
            <a:r>
              <a:rPr lang="en-US" altLang="zh-CN" sz="1200" dirty="0"/>
              <a:t>, R. </a:t>
            </a:r>
            <a:r>
              <a:rPr lang="en-US" altLang="zh-CN" sz="1200" dirty="0" err="1"/>
              <a:t>Zierold</a:t>
            </a:r>
            <a:r>
              <a:rPr lang="en-US" altLang="zh-CN" sz="1200" dirty="0"/>
              <a:t> and K. </a:t>
            </a:r>
            <a:r>
              <a:rPr lang="en-US" altLang="zh-CN" sz="1200" dirty="0" err="1"/>
              <a:t>Nielsch</a:t>
            </a:r>
            <a:r>
              <a:rPr lang="en-US" altLang="zh-CN" sz="1200" dirty="0"/>
              <a:t>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105</a:t>
            </a:r>
            <a:r>
              <a:rPr lang="en-US" altLang="zh-CN" sz="1200" dirty="0"/>
              <a:t>, 2012–2017.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25" y="4692674"/>
            <a:ext cx="5148064" cy="12582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1382" y="59509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G</a:t>
            </a:r>
            <a:r>
              <a:rPr lang="en-US" altLang="zh-CN" sz="1200" dirty="0"/>
              <a:t>. Ding, J. </a:t>
            </a:r>
            <a:r>
              <a:rPr lang="en-US" altLang="zh-CN" sz="1200" dirty="0" err="1"/>
              <a:t>Carrete</a:t>
            </a:r>
            <a:r>
              <a:rPr lang="en-US" altLang="zh-CN" sz="1200" dirty="0"/>
              <a:t>, W. Li, G. Y. Gao and K. Yao,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2016, </a:t>
            </a:r>
            <a:r>
              <a:rPr lang="en-US" altLang="zh-CN" sz="1200" b="1" dirty="0"/>
              <a:t>108</a:t>
            </a:r>
            <a:r>
              <a:rPr lang="en-US" altLang="zh-CN" sz="1200" dirty="0"/>
              <a:t>, 233902.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5267968" y="1724239"/>
            <a:ext cx="3813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dirty="0" smtClean="0"/>
              <a:t>narrow </a:t>
            </a:r>
            <a:r>
              <a:rPr lang="en-US" altLang="zh-CN" dirty="0"/>
              <a:t>band gaps </a:t>
            </a:r>
            <a:r>
              <a:rPr lang="en-US" altLang="zh-CN" dirty="0" smtClean="0"/>
              <a:t>-&gt;large Power Factor</a:t>
            </a:r>
          </a:p>
          <a:p>
            <a:pPr marL="400050" indent="-400050">
              <a:buAutoNum type="romanLcParenBoth"/>
            </a:pPr>
            <a:endParaRPr lang="en-US" altLang="zh-CN" dirty="0"/>
          </a:p>
          <a:p>
            <a:pPr marL="400050" indent="-400050">
              <a:buAutoNum type="romanLcParenBoth"/>
            </a:pPr>
            <a:r>
              <a:rPr lang="en-US" altLang="zh-CN" dirty="0" smtClean="0"/>
              <a:t>heavy </a:t>
            </a:r>
            <a:r>
              <a:rPr lang="en-US" altLang="zh-CN" dirty="0"/>
              <a:t>elements </a:t>
            </a:r>
            <a:r>
              <a:rPr lang="en-US" altLang="zh-CN" dirty="0" smtClean="0"/>
              <a:t>-&gt; </a:t>
            </a:r>
            <a:r>
              <a:rPr lang="en-US" altLang="zh-CN" dirty="0"/>
              <a:t>low </a:t>
            </a:r>
            <a:r>
              <a:rPr lang="en-US" altLang="zh-CN" dirty="0" smtClean="0"/>
              <a:t>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26407" y="1200996"/>
            <a:ext cx="233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Insulator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9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35373"/>
            <a:ext cx="5345326" cy="158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1732338" y="2843615"/>
            <a:ext cx="53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en-US" altLang="zh-CN" sz="1400" dirty="0"/>
              <a:t>. I. </a:t>
            </a:r>
            <a:r>
              <a:rPr lang="en-US" altLang="zh-CN" sz="1400" dirty="0" err="1"/>
              <a:t>Boukai</a:t>
            </a:r>
            <a:r>
              <a:rPr lang="en-US" altLang="zh-CN" sz="1400" dirty="0"/>
              <a:t>, Y. </a:t>
            </a:r>
            <a:r>
              <a:rPr lang="en-US" altLang="zh-CN" sz="1400" dirty="0" err="1"/>
              <a:t>Bunimovich</a:t>
            </a:r>
            <a:r>
              <a:rPr lang="en-US" altLang="zh-CN" sz="1400" dirty="0"/>
              <a:t>, J. Tahir-</a:t>
            </a:r>
            <a:r>
              <a:rPr lang="en-US" altLang="zh-CN" sz="1400" dirty="0" err="1"/>
              <a:t>Kheli</a:t>
            </a:r>
            <a:r>
              <a:rPr lang="en-US" altLang="zh-CN" sz="1400" dirty="0"/>
              <a:t>, J.-K. Yu, W. A. Goddard and J. R. Heath, </a:t>
            </a:r>
            <a:r>
              <a:rPr lang="en-US" altLang="zh-CN" sz="1400" i="1" dirty="0"/>
              <a:t>Nature</a:t>
            </a:r>
            <a:r>
              <a:rPr lang="en-US" altLang="zh-CN" sz="1400" dirty="0"/>
              <a:t>, 2008, </a:t>
            </a:r>
            <a:r>
              <a:rPr lang="en-US" altLang="zh-CN" sz="1400" b="1" dirty="0"/>
              <a:t>451</a:t>
            </a:r>
            <a:r>
              <a:rPr lang="en-US" altLang="zh-CN" sz="1400" dirty="0"/>
              <a:t>, 168–71.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6079" y="3583460"/>
            <a:ext cx="48062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Large reduction in TC while keep the value of power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blipFill>
                <a:blip r:embed="rId2"/>
                <a:stretch>
                  <a:fillRect l="-1923"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47734"/>
            <a:ext cx="5494586" cy="1664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63688" y="2612134"/>
            <a:ext cx="4824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</a:t>
            </a:r>
            <a:r>
              <a:rPr lang="en-US" altLang="zh-CN" sz="1400" dirty="0"/>
              <a:t>. Huang and W. </a:t>
            </a:r>
            <a:r>
              <a:rPr lang="en-US" altLang="zh-CN" sz="1400" dirty="0" err="1"/>
              <a:t>Duan</a:t>
            </a:r>
            <a:r>
              <a:rPr lang="en-US" altLang="zh-CN" sz="1400" dirty="0"/>
              <a:t>, </a:t>
            </a:r>
            <a:r>
              <a:rPr lang="en-US" altLang="zh-CN" sz="1400" i="1" dirty="0"/>
              <a:t>Nat. Mater.</a:t>
            </a:r>
            <a:r>
              <a:rPr lang="en-US" altLang="zh-CN" sz="1400" dirty="0"/>
              <a:t>, 2016, </a:t>
            </a:r>
            <a:r>
              <a:rPr lang="en-US" altLang="zh-CN" sz="1400" b="1" dirty="0"/>
              <a:t>15</a:t>
            </a:r>
            <a:r>
              <a:rPr lang="en-US" altLang="zh-CN" sz="1400" dirty="0"/>
              <a:t>, 129–130.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38" y="2962702"/>
            <a:ext cx="3265636" cy="32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050" name="Picture 2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" y="1556792"/>
            <a:ext cx="7274881" cy="348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51720" y="522920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Perspective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8184" y="522919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Sideview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0572" y="12068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1D building block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Stability of 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6182" y="4529739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Dynamical Stability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图片 10" descr="msd_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9" y="1247805"/>
            <a:ext cx="4361811" cy="33478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6101307" y="45297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Thermal Stability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946058"/>
            <a:ext cx="3672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high symmetry k points are: Γ (0, 0, 0), Y (0, 1/2, 0), X (1/2, 0, 0), L ([ 0,0.67, 0.33]), Z (0,0,1/2) and M (0, 1/2, 1/2).</a:t>
            </a:r>
            <a:endParaRPr lang="zh-CN" altLang="en-US" sz="1400" dirty="0"/>
          </a:p>
        </p:txBody>
      </p:sp>
      <p:pic>
        <p:nvPicPr>
          <p:cNvPr id="4098" name="Picture 2" descr="band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6" y="1274133"/>
            <a:ext cx="4488525" cy="337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8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5020" y="465206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Transverse Convergence(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Nqz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=64)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20072" y="4720255"/>
            <a:ext cx="334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Longitude Convergence(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Nqz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" y="1111513"/>
            <a:ext cx="4540832" cy="36035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8" y="1077233"/>
            <a:ext cx="4335391" cy="344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reduce_m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" y="941230"/>
            <a:ext cx="4619940" cy="35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converge due to 1D nature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branchsca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41230"/>
            <a:ext cx="4439689" cy="356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30395</TotalTime>
  <Pages>0</Pages>
  <Words>477</Words>
  <Characters>0</Characters>
  <Application>Microsoft Office PowerPoint</Application>
  <DocSecurity>0</DocSecurity>
  <PresentationFormat>全屏显示(4:3)</PresentationFormat>
  <Lines>0</Lines>
  <Paragraphs>64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Batang</vt:lpstr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1282</cp:revision>
  <cp:lastPrinted>2013-04-10T14:14:11Z</cp:lastPrinted>
  <dcterms:created xsi:type="dcterms:W3CDTF">2012-07-01T05:49:28Z</dcterms:created>
  <dcterms:modified xsi:type="dcterms:W3CDTF">2017-01-10T15:40:50Z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