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401" r:id="rId2"/>
    <p:sldId id="403" r:id="rId3"/>
    <p:sldId id="406" r:id="rId4"/>
    <p:sldId id="407" r:id="rId5"/>
    <p:sldId id="413" r:id="rId6"/>
    <p:sldId id="408" r:id="rId7"/>
    <p:sldId id="410" r:id="rId8"/>
    <p:sldId id="411" r:id="rId9"/>
    <p:sldId id="412" r:id="rId10"/>
    <p:sldId id="414" r:id="rId11"/>
    <p:sldId id="404" r:id="rId12"/>
    <p:sldId id="405" r:id="rId13"/>
    <p:sldId id="400" r:id="rId14"/>
    <p:sldId id="402" r:id="rId15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060"/>
    <a:srgbClr val="0070C0"/>
    <a:srgbClr val="FCA380"/>
    <a:srgbClr val="FF7C80"/>
    <a:srgbClr val="8BB0F9"/>
    <a:srgbClr val="6659DD"/>
    <a:srgbClr val="FACD5C"/>
    <a:srgbClr val="4E0DA5"/>
    <a:srgbClr val="FF6699"/>
    <a:srgbClr val="F8C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82604" autoAdjust="0"/>
  </p:normalViewPr>
  <p:slideViewPr>
    <p:cSldViewPr>
      <p:cViewPr varScale="1">
        <p:scale>
          <a:sx n="95" d="100"/>
          <a:sy n="95" d="100"/>
        </p:scale>
        <p:origin x="1680" y="78"/>
      </p:cViewPr>
      <p:guideLst>
        <p:guide orient="horz" pos="2160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5ED332-D77F-4E19-B6F2-640ED7DF0F20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CN" altLang="en-US"/>
        </a:p>
      </dgm:t>
    </dgm:pt>
    <dgm:pt modelId="{65259B0A-65B5-4206-95FF-12F38068ECE0}">
      <dgm:prSet phldrT="[文本]" custT="1"/>
      <dgm:spPr/>
      <dgm:t>
        <a:bodyPr/>
        <a:lstStyle/>
        <a:p>
          <a:r>
            <a:rPr lang="en-US" altLang="zh-CN" sz="2000" dirty="0" smtClean="0"/>
            <a:t>Thermoelectricity</a:t>
          </a:r>
          <a:endParaRPr lang="zh-CN" altLang="en-US" sz="2000" dirty="0"/>
        </a:p>
      </dgm:t>
    </dgm:pt>
    <dgm:pt modelId="{3A4FE06E-E62D-40CC-AB4A-F0DBAD4012F5}" type="parTrans" cxnId="{3D819414-E3F3-4C97-9870-AF4455C4A973}">
      <dgm:prSet/>
      <dgm:spPr/>
      <dgm:t>
        <a:bodyPr/>
        <a:lstStyle/>
        <a:p>
          <a:endParaRPr lang="zh-CN" altLang="en-US"/>
        </a:p>
      </dgm:t>
    </dgm:pt>
    <dgm:pt modelId="{31CF3880-5B96-4AEE-AA88-B039A0597F65}" type="sibTrans" cxnId="{3D819414-E3F3-4C97-9870-AF4455C4A973}">
      <dgm:prSet/>
      <dgm:spPr/>
      <dgm:t>
        <a:bodyPr/>
        <a:lstStyle/>
        <a:p>
          <a:endParaRPr lang="zh-CN" altLang="en-US"/>
        </a:p>
      </dgm:t>
    </dgm:pt>
    <dgm:pt modelId="{86381EBF-B1A2-4AB4-9A73-CEAA8E4D598E}">
      <dgm:prSet phldrT="[文本]"/>
      <dgm:spPr/>
      <dgm:t>
        <a:bodyPr/>
        <a:lstStyle/>
        <a:p>
          <a:r>
            <a:rPr lang="en-US" altLang="en-US" dirty="0" smtClean="0"/>
            <a:t>Peltier effect</a:t>
          </a:r>
          <a:endParaRPr lang="zh-CN" altLang="en-US" dirty="0"/>
        </a:p>
      </dgm:t>
    </dgm:pt>
    <dgm:pt modelId="{21E16D9E-462D-41AC-90DA-01D013365BCC}" type="parTrans" cxnId="{2B498D92-6336-4A1A-83A5-6296538835E2}">
      <dgm:prSet/>
      <dgm:spPr/>
      <dgm:t>
        <a:bodyPr/>
        <a:lstStyle/>
        <a:p>
          <a:endParaRPr lang="zh-CN" altLang="en-US"/>
        </a:p>
      </dgm:t>
    </dgm:pt>
    <dgm:pt modelId="{8AB65150-2E53-4A27-950E-3BBCB5CEA0BD}" type="sibTrans" cxnId="{2B498D92-6336-4A1A-83A5-6296538835E2}">
      <dgm:prSet/>
      <dgm:spPr/>
      <dgm:t>
        <a:bodyPr/>
        <a:lstStyle/>
        <a:p>
          <a:endParaRPr lang="zh-CN" altLang="en-US"/>
        </a:p>
      </dgm:t>
    </dgm:pt>
    <dgm:pt modelId="{30AC8C7D-88D1-4A0A-B17A-67CCC359226D}">
      <dgm:prSet phldrT="[文本]"/>
      <dgm:spPr/>
      <dgm:t>
        <a:bodyPr/>
        <a:lstStyle/>
        <a:p>
          <a:r>
            <a:rPr lang="en-US" altLang="en-US" dirty="0" smtClean="0"/>
            <a:t>Seebeck Effect</a:t>
          </a:r>
          <a:endParaRPr lang="zh-CN" altLang="en-US" dirty="0"/>
        </a:p>
      </dgm:t>
    </dgm:pt>
    <dgm:pt modelId="{9F79D2AE-8062-4070-BFB2-495C87287ACC}" type="parTrans" cxnId="{CAB3B77A-E33A-400A-BEEC-9B7BE557EB9D}">
      <dgm:prSet/>
      <dgm:spPr/>
      <dgm:t>
        <a:bodyPr/>
        <a:lstStyle/>
        <a:p>
          <a:endParaRPr lang="zh-CN" altLang="en-US"/>
        </a:p>
      </dgm:t>
    </dgm:pt>
    <dgm:pt modelId="{583C035B-340E-492A-BFF8-F3815534CEB1}" type="sibTrans" cxnId="{CAB3B77A-E33A-400A-BEEC-9B7BE557EB9D}">
      <dgm:prSet/>
      <dgm:spPr/>
      <dgm:t>
        <a:bodyPr/>
        <a:lstStyle/>
        <a:p>
          <a:endParaRPr lang="zh-CN" altLang="en-US"/>
        </a:p>
      </dgm:t>
    </dgm:pt>
    <dgm:pt modelId="{D354DB8F-8FF4-4BB6-B28E-576325DF37F2}">
      <dgm:prSet phldrT="[文本]"/>
      <dgm:spPr/>
      <dgm:t>
        <a:bodyPr/>
        <a:lstStyle/>
        <a:p>
          <a:r>
            <a:rPr lang="en-US" altLang="zh-CN" dirty="0" smtClean="0"/>
            <a:t>Thomson</a:t>
          </a:r>
          <a:endParaRPr lang="zh-CN" altLang="en-US" dirty="0"/>
        </a:p>
      </dgm:t>
    </dgm:pt>
    <dgm:pt modelId="{619707FD-954E-49BF-8EEC-4FD28404D120}" type="parTrans" cxnId="{628988BF-F5C9-413A-9E2B-C78ADB04415D}">
      <dgm:prSet/>
      <dgm:spPr/>
      <dgm:t>
        <a:bodyPr/>
        <a:lstStyle/>
        <a:p>
          <a:endParaRPr lang="zh-CN" altLang="en-US"/>
        </a:p>
      </dgm:t>
    </dgm:pt>
    <dgm:pt modelId="{79125845-5695-4E40-81A2-D283A28F1203}" type="sibTrans" cxnId="{628988BF-F5C9-413A-9E2B-C78ADB04415D}">
      <dgm:prSet/>
      <dgm:spPr/>
      <dgm:t>
        <a:bodyPr/>
        <a:lstStyle/>
        <a:p>
          <a:endParaRPr lang="zh-CN" altLang="en-US"/>
        </a:p>
      </dgm:t>
    </dgm:pt>
    <dgm:pt modelId="{6284DE7B-9B33-42C7-BAF1-B406A17C881C}" type="pres">
      <dgm:prSet presAssocID="{A95ED332-D77F-4E19-B6F2-640ED7DF0F20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3BB85AE0-9991-431B-B296-CCFC1AAA5C42}" type="pres">
      <dgm:prSet presAssocID="{65259B0A-65B5-4206-95FF-12F38068ECE0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F80D3E63-CFE0-431E-8D23-D84EE0DA9CFE}" type="pres">
      <dgm:prSet presAssocID="{65259B0A-65B5-4206-95FF-12F38068ECE0}" presName="Accent1" presStyleLbl="node1" presStyleIdx="0" presStyleCnt="15" custLinFactNeighborX="58523" custLinFactNeighborY="-32817"/>
      <dgm:spPr/>
    </dgm:pt>
    <dgm:pt modelId="{5E0765FC-8E3B-423D-BEFE-B72133AA3969}" type="pres">
      <dgm:prSet presAssocID="{65259B0A-65B5-4206-95FF-12F38068ECE0}" presName="Accent2" presStyleLbl="node1" presStyleIdx="1" presStyleCnt="15" custLinFactY="39979" custLinFactNeighborX="4274" custLinFactNeighborY="100000"/>
      <dgm:spPr/>
    </dgm:pt>
    <dgm:pt modelId="{C9C3B332-B2BD-4FD6-B076-62892DBEE923}" type="pres">
      <dgm:prSet presAssocID="{65259B0A-65B5-4206-95FF-12F38068ECE0}" presName="Accent3" presStyleLbl="node1" presStyleIdx="2" presStyleCnt="15" custLinFactNeighborX="76761" custLinFactNeighborY="-19937"/>
      <dgm:spPr/>
    </dgm:pt>
    <dgm:pt modelId="{BCA029D7-0305-4657-8213-F47E61FA327F}" type="pres">
      <dgm:prSet presAssocID="{65259B0A-65B5-4206-95FF-12F38068ECE0}" presName="Accent4" presStyleLbl="node1" presStyleIdx="3" presStyleCnt="15"/>
      <dgm:spPr/>
    </dgm:pt>
    <dgm:pt modelId="{3FAD6EA8-E679-4AC3-88DF-0714D0AEA520}" type="pres">
      <dgm:prSet presAssocID="{65259B0A-65B5-4206-95FF-12F38068ECE0}" presName="Accent5" presStyleLbl="node1" presStyleIdx="4" presStyleCnt="15" custLinFactX="-111251" custLinFactY="-100000" custLinFactNeighborX="-200000" custLinFactNeighborY="-116976"/>
      <dgm:spPr/>
    </dgm:pt>
    <dgm:pt modelId="{F74A4B2B-2DDC-41ED-9CA4-1B5CFF602CD6}" type="pres">
      <dgm:prSet presAssocID="{65259B0A-65B5-4206-95FF-12F38068ECE0}" presName="Accent6" presStyleLbl="node1" presStyleIdx="5" presStyleCnt="15" custLinFactY="200000" custLinFactNeighborX="-46492" custLinFactNeighborY="254844"/>
      <dgm:spPr/>
    </dgm:pt>
    <dgm:pt modelId="{514CC15F-F116-4D96-B7A1-1E8314897DBA}" type="pres">
      <dgm:prSet presAssocID="{86381EBF-B1A2-4AB4-9A73-CEAA8E4D598E}" presName="Child1" presStyleLbl="node1" presStyleIdx="6" presStyleCnt="15" custLinFactNeighborX="15636" custLinFactNeighborY="-21065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501D2E65-F7D8-4C35-BE01-55B8F873372E}" type="pres">
      <dgm:prSet presAssocID="{86381EBF-B1A2-4AB4-9A73-CEAA8E4D598E}" presName="Accent7" presStyleCnt="0"/>
      <dgm:spPr/>
    </dgm:pt>
    <dgm:pt modelId="{FA54EAA2-B2E8-474D-B123-D2F81CD269FB}" type="pres">
      <dgm:prSet presAssocID="{86381EBF-B1A2-4AB4-9A73-CEAA8E4D598E}" presName="AccentHold1" presStyleLbl="node1" presStyleIdx="7" presStyleCnt="15" custLinFactY="-100000" custLinFactNeighborX="-62595" custLinFactNeighborY="-134700"/>
      <dgm:spPr/>
    </dgm:pt>
    <dgm:pt modelId="{BEA42C79-9DAA-4CEB-BE14-BD44346DA9F9}" type="pres">
      <dgm:prSet presAssocID="{86381EBF-B1A2-4AB4-9A73-CEAA8E4D598E}" presName="Accent8" presStyleCnt="0"/>
      <dgm:spPr/>
    </dgm:pt>
    <dgm:pt modelId="{EA91C77B-CFDB-419A-927E-C635F1D1FEB3}" type="pres">
      <dgm:prSet presAssocID="{86381EBF-B1A2-4AB4-9A73-CEAA8E4D598E}" presName="AccentHold2" presStyleLbl="node1" presStyleIdx="8" presStyleCnt="15"/>
      <dgm:spPr/>
    </dgm:pt>
    <dgm:pt modelId="{72B51755-ECDB-45A8-9F94-1770CFC9528E}" type="pres">
      <dgm:prSet presAssocID="{30AC8C7D-88D1-4A0A-B17A-67CCC359226D}" presName="Child2" presStyleLbl="node1" presStyleIdx="9" presStyleCnt="15" custLinFactNeighborX="-71349" custLinFactNeighborY="-3034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9968BB87-8C8F-4398-8D1A-05CC970E801C}" type="pres">
      <dgm:prSet presAssocID="{30AC8C7D-88D1-4A0A-B17A-67CCC359226D}" presName="Accent9" presStyleCnt="0"/>
      <dgm:spPr/>
    </dgm:pt>
    <dgm:pt modelId="{ADF00A1B-3A9B-4DC4-806F-9592B7ACDA4C}" type="pres">
      <dgm:prSet presAssocID="{30AC8C7D-88D1-4A0A-B17A-67CCC359226D}" presName="AccentHold1" presStyleLbl="node1" presStyleIdx="10" presStyleCnt="15" custLinFactX="179858" custLinFactNeighborX="200000" custLinFactNeighborY="-86629"/>
      <dgm:spPr/>
    </dgm:pt>
    <dgm:pt modelId="{5B178368-31EB-4382-A188-6E49473DE038}" type="pres">
      <dgm:prSet presAssocID="{30AC8C7D-88D1-4A0A-B17A-67CCC359226D}" presName="Accent10" presStyleCnt="0"/>
      <dgm:spPr/>
    </dgm:pt>
    <dgm:pt modelId="{844E9F30-7C5C-4FE9-AB90-89C261730F9D}" type="pres">
      <dgm:prSet presAssocID="{30AC8C7D-88D1-4A0A-B17A-67CCC359226D}" presName="AccentHold2" presStyleLbl="node1" presStyleIdx="11" presStyleCnt="15"/>
      <dgm:spPr/>
    </dgm:pt>
    <dgm:pt modelId="{8C534ACA-E30B-47E3-B572-D5772B9FACA5}" type="pres">
      <dgm:prSet presAssocID="{30AC8C7D-88D1-4A0A-B17A-67CCC359226D}" presName="Accent11" presStyleCnt="0"/>
      <dgm:spPr/>
    </dgm:pt>
    <dgm:pt modelId="{F36074E9-EE47-4DCD-9DA8-904DEB515C2F}" type="pres">
      <dgm:prSet presAssocID="{30AC8C7D-88D1-4A0A-B17A-67CCC359226D}" presName="AccentHold3" presStyleLbl="node1" presStyleIdx="12" presStyleCnt="15" custLinFactY="100000" custLinFactNeighborX="79655" custLinFactNeighborY="157950"/>
      <dgm:spPr/>
    </dgm:pt>
    <dgm:pt modelId="{3E7A47E1-7315-4F89-977E-A0DE9A9CF1C5}" type="pres">
      <dgm:prSet presAssocID="{D354DB8F-8FF4-4BB6-B28E-576325DF37F2}" presName="Child3" presStyleLbl="node1" presStyleIdx="13" presStyleCnt="15" custLinFactX="-28045" custLinFactNeighborX="-100000" custLinFactNeighborY="-659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949E2377-09CD-4F08-B300-FFDAD9E59868}" type="pres">
      <dgm:prSet presAssocID="{D354DB8F-8FF4-4BB6-B28E-576325DF37F2}" presName="Accent12" presStyleCnt="0"/>
      <dgm:spPr/>
    </dgm:pt>
    <dgm:pt modelId="{9885621D-09FA-44AC-B628-CEAAF187EF32}" type="pres">
      <dgm:prSet presAssocID="{D354DB8F-8FF4-4BB6-B28E-576325DF37F2}" presName="AccentHold1" presStyleLbl="node1" presStyleIdx="14" presStyleCnt="15"/>
      <dgm:spPr/>
    </dgm:pt>
  </dgm:ptLst>
  <dgm:cxnLst>
    <dgm:cxn modelId="{701D201B-2B8F-4E70-9253-6178CF4D7626}" type="presOf" srcId="{A95ED332-D77F-4E19-B6F2-640ED7DF0F20}" destId="{6284DE7B-9B33-42C7-BAF1-B406A17C881C}" srcOrd="0" destOrd="0" presId="urn:microsoft.com/office/officeart/2009/3/layout/CircleRelationship"/>
    <dgm:cxn modelId="{CE20C6C7-F102-4394-AFC9-EBD73F3B6AE4}" type="presOf" srcId="{86381EBF-B1A2-4AB4-9A73-CEAA8E4D598E}" destId="{514CC15F-F116-4D96-B7A1-1E8314897DBA}" srcOrd="0" destOrd="0" presId="urn:microsoft.com/office/officeart/2009/3/layout/CircleRelationship"/>
    <dgm:cxn modelId="{F1435F08-6EB9-47F6-9227-EEA0A78F82C6}" type="presOf" srcId="{65259B0A-65B5-4206-95FF-12F38068ECE0}" destId="{3BB85AE0-9991-431B-B296-CCFC1AAA5C42}" srcOrd="0" destOrd="0" presId="urn:microsoft.com/office/officeart/2009/3/layout/CircleRelationship"/>
    <dgm:cxn modelId="{3D819414-E3F3-4C97-9870-AF4455C4A973}" srcId="{A95ED332-D77F-4E19-B6F2-640ED7DF0F20}" destId="{65259B0A-65B5-4206-95FF-12F38068ECE0}" srcOrd="0" destOrd="0" parTransId="{3A4FE06E-E62D-40CC-AB4A-F0DBAD4012F5}" sibTransId="{31CF3880-5B96-4AEE-AA88-B039A0597F65}"/>
    <dgm:cxn modelId="{CAB3B77A-E33A-400A-BEEC-9B7BE557EB9D}" srcId="{65259B0A-65B5-4206-95FF-12F38068ECE0}" destId="{30AC8C7D-88D1-4A0A-B17A-67CCC359226D}" srcOrd="1" destOrd="0" parTransId="{9F79D2AE-8062-4070-BFB2-495C87287ACC}" sibTransId="{583C035B-340E-492A-BFF8-F3815534CEB1}"/>
    <dgm:cxn modelId="{90695C22-0D62-4C9C-BF85-A815D75F080B}" type="presOf" srcId="{30AC8C7D-88D1-4A0A-B17A-67CCC359226D}" destId="{72B51755-ECDB-45A8-9F94-1770CFC9528E}" srcOrd="0" destOrd="0" presId="urn:microsoft.com/office/officeart/2009/3/layout/CircleRelationship"/>
    <dgm:cxn modelId="{2B498D92-6336-4A1A-83A5-6296538835E2}" srcId="{65259B0A-65B5-4206-95FF-12F38068ECE0}" destId="{86381EBF-B1A2-4AB4-9A73-CEAA8E4D598E}" srcOrd="0" destOrd="0" parTransId="{21E16D9E-462D-41AC-90DA-01D013365BCC}" sibTransId="{8AB65150-2E53-4A27-950E-3BBCB5CEA0BD}"/>
    <dgm:cxn modelId="{628988BF-F5C9-413A-9E2B-C78ADB04415D}" srcId="{65259B0A-65B5-4206-95FF-12F38068ECE0}" destId="{D354DB8F-8FF4-4BB6-B28E-576325DF37F2}" srcOrd="2" destOrd="0" parTransId="{619707FD-954E-49BF-8EEC-4FD28404D120}" sibTransId="{79125845-5695-4E40-81A2-D283A28F1203}"/>
    <dgm:cxn modelId="{3E14079E-B535-4709-8EAC-2C54567A9BCD}" type="presOf" srcId="{D354DB8F-8FF4-4BB6-B28E-576325DF37F2}" destId="{3E7A47E1-7315-4F89-977E-A0DE9A9CF1C5}" srcOrd="0" destOrd="0" presId="urn:microsoft.com/office/officeart/2009/3/layout/CircleRelationship"/>
    <dgm:cxn modelId="{8F764659-76CC-4A29-8DBF-0D00615A4AC2}" type="presParOf" srcId="{6284DE7B-9B33-42C7-BAF1-B406A17C881C}" destId="{3BB85AE0-9991-431B-B296-CCFC1AAA5C42}" srcOrd="0" destOrd="0" presId="urn:microsoft.com/office/officeart/2009/3/layout/CircleRelationship"/>
    <dgm:cxn modelId="{DAC5C8BD-DDE4-4DB0-B630-6C87DAAB22D6}" type="presParOf" srcId="{6284DE7B-9B33-42C7-BAF1-B406A17C881C}" destId="{F80D3E63-CFE0-431E-8D23-D84EE0DA9CFE}" srcOrd="1" destOrd="0" presId="urn:microsoft.com/office/officeart/2009/3/layout/CircleRelationship"/>
    <dgm:cxn modelId="{ECEAEBFA-E43D-493E-AB6A-4CA62D62996F}" type="presParOf" srcId="{6284DE7B-9B33-42C7-BAF1-B406A17C881C}" destId="{5E0765FC-8E3B-423D-BEFE-B72133AA3969}" srcOrd="2" destOrd="0" presId="urn:microsoft.com/office/officeart/2009/3/layout/CircleRelationship"/>
    <dgm:cxn modelId="{0EE170B0-2C22-4321-AC36-58B256B09FEA}" type="presParOf" srcId="{6284DE7B-9B33-42C7-BAF1-B406A17C881C}" destId="{C9C3B332-B2BD-4FD6-B076-62892DBEE923}" srcOrd="3" destOrd="0" presId="urn:microsoft.com/office/officeart/2009/3/layout/CircleRelationship"/>
    <dgm:cxn modelId="{AE324B60-375D-4EF3-9D55-976B8C1B31C4}" type="presParOf" srcId="{6284DE7B-9B33-42C7-BAF1-B406A17C881C}" destId="{BCA029D7-0305-4657-8213-F47E61FA327F}" srcOrd="4" destOrd="0" presId="urn:microsoft.com/office/officeart/2009/3/layout/CircleRelationship"/>
    <dgm:cxn modelId="{E56C7C0A-4873-4A9E-8341-5DEBFC0568F0}" type="presParOf" srcId="{6284DE7B-9B33-42C7-BAF1-B406A17C881C}" destId="{3FAD6EA8-E679-4AC3-88DF-0714D0AEA520}" srcOrd="5" destOrd="0" presId="urn:microsoft.com/office/officeart/2009/3/layout/CircleRelationship"/>
    <dgm:cxn modelId="{944F7F2D-0E15-4765-BB16-0BFAEF6F217B}" type="presParOf" srcId="{6284DE7B-9B33-42C7-BAF1-B406A17C881C}" destId="{F74A4B2B-2DDC-41ED-9CA4-1B5CFF602CD6}" srcOrd="6" destOrd="0" presId="urn:microsoft.com/office/officeart/2009/3/layout/CircleRelationship"/>
    <dgm:cxn modelId="{8A98F1AB-956F-44D9-8274-8AEA515CDE00}" type="presParOf" srcId="{6284DE7B-9B33-42C7-BAF1-B406A17C881C}" destId="{514CC15F-F116-4D96-B7A1-1E8314897DBA}" srcOrd="7" destOrd="0" presId="urn:microsoft.com/office/officeart/2009/3/layout/CircleRelationship"/>
    <dgm:cxn modelId="{C0FAA466-31CA-4360-96A4-2A1DFBAF53F3}" type="presParOf" srcId="{6284DE7B-9B33-42C7-BAF1-B406A17C881C}" destId="{501D2E65-F7D8-4C35-BE01-55B8F873372E}" srcOrd="8" destOrd="0" presId="urn:microsoft.com/office/officeart/2009/3/layout/CircleRelationship"/>
    <dgm:cxn modelId="{7A6BAD3A-F07A-47C9-8E98-2390598B4A8C}" type="presParOf" srcId="{501D2E65-F7D8-4C35-BE01-55B8F873372E}" destId="{FA54EAA2-B2E8-474D-B123-D2F81CD269FB}" srcOrd="0" destOrd="0" presId="urn:microsoft.com/office/officeart/2009/3/layout/CircleRelationship"/>
    <dgm:cxn modelId="{6891EB91-6631-43F1-85AC-60734DA48FBE}" type="presParOf" srcId="{6284DE7B-9B33-42C7-BAF1-B406A17C881C}" destId="{BEA42C79-9DAA-4CEB-BE14-BD44346DA9F9}" srcOrd="9" destOrd="0" presId="urn:microsoft.com/office/officeart/2009/3/layout/CircleRelationship"/>
    <dgm:cxn modelId="{D29815DE-5A30-412D-A41D-2B19FF9BC9D9}" type="presParOf" srcId="{BEA42C79-9DAA-4CEB-BE14-BD44346DA9F9}" destId="{EA91C77B-CFDB-419A-927E-C635F1D1FEB3}" srcOrd="0" destOrd="0" presId="urn:microsoft.com/office/officeart/2009/3/layout/CircleRelationship"/>
    <dgm:cxn modelId="{006D75BA-7AB5-4071-A8A6-0BC828E54995}" type="presParOf" srcId="{6284DE7B-9B33-42C7-BAF1-B406A17C881C}" destId="{72B51755-ECDB-45A8-9F94-1770CFC9528E}" srcOrd="10" destOrd="0" presId="urn:microsoft.com/office/officeart/2009/3/layout/CircleRelationship"/>
    <dgm:cxn modelId="{94EA9FAE-F6FF-4900-A7F6-705AD384F5A3}" type="presParOf" srcId="{6284DE7B-9B33-42C7-BAF1-B406A17C881C}" destId="{9968BB87-8C8F-4398-8D1A-05CC970E801C}" srcOrd="11" destOrd="0" presId="urn:microsoft.com/office/officeart/2009/3/layout/CircleRelationship"/>
    <dgm:cxn modelId="{8F45F637-9272-4371-88A9-23F4E74630FC}" type="presParOf" srcId="{9968BB87-8C8F-4398-8D1A-05CC970E801C}" destId="{ADF00A1B-3A9B-4DC4-806F-9592B7ACDA4C}" srcOrd="0" destOrd="0" presId="urn:microsoft.com/office/officeart/2009/3/layout/CircleRelationship"/>
    <dgm:cxn modelId="{229ED5F5-0E4F-4996-BDAE-DBF1BA8E081D}" type="presParOf" srcId="{6284DE7B-9B33-42C7-BAF1-B406A17C881C}" destId="{5B178368-31EB-4382-A188-6E49473DE038}" srcOrd="12" destOrd="0" presId="urn:microsoft.com/office/officeart/2009/3/layout/CircleRelationship"/>
    <dgm:cxn modelId="{8AFB8C19-6EAB-4DE0-B641-AC349B7F2B0A}" type="presParOf" srcId="{5B178368-31EB-4382-A188-6E49473DE038}" destId="{844E9F30-7C5C-4FE9-AB90-89C261730F9D}" srcOrd="0" destOrd="0" presId="urn:microsoft.com/office/officeart/2009/3/layout/CircleRelationship"/>
    <dgm:cxn modelId="{14507AFB-7F4E-4F2F-8D27-64512467B059}" type="presParOf" srcId="{6284DE7B-9B33-42C7-BAF1-B406A17C881C}" destId="{8C534ACA-E30B-47E3-B572-D5772B9FACA5}" srcOrd="13" destOrd="0" presId="urn:microsoft.com/office/officeart/2009/3/layout/CircleRelationship"/>
    <dgm:cxn modelId="{E8715125-A942-4EC3-949F-CFD8ACD96A86}" type="presParOf" srcId="{8C534ACA-E30B-47E3-B572-D5772B9FACA5}" destId="{F36074E9-EE47-4DCD-9DA8-904DEB515C2F}" srcOrd="0" destOrd="0" presId="urn:microsoft.com/office/officeart/2009/3/layout/CircleRelationship"/>
    <dgm:cxn modelId="{60BA9A25-3675-4C19-9CE6-781E23054250}" type="presParOf" srcId="{6284DE7B-9B33-42C7-BAF1-B406A17C881C}" destId="{3E7A47E1-7315-4F89-977E-A0DE9A9CF1C5}" srcOrd="14" destOrd="0" presId="urn:microsoft.com/office/officeart/2009/3/layout/CircleRelationship"/>
    <dgm:cxn modelId="{A3D5035C-3A6E-494A-BA42-78AFBCBE41BB}" type="presParOf" srcId="{6284DE7B-9B33-42C7-BAF1-B406A17C881C}" destId="{949E2377-09CD-4F08-B300-FFDAD9E59868}" srcOrd="15" destOrd="0" presId="urn:microsoft.com/office/officeart/2009/3/layout/CircleRelationship"/>
    <dgm:cxn modelId="{F74F131E-8691-4D04-AA5A-92A68AAEF4EF}" type="presParOf" srcId="{949E2377-09CD-4F08-B300-FFDAD9E59868}" destId="{9885621D-09FA-44AC-B628-CEAAF187EF32}" srcOrd="0" destOrd="0" presId="urn:microsoft.com/office/officeart/2009/3/layout/CircleRelationship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85AE0-9991-431B-B296-CCFC1AAA5C42}">
      <dsp:nvSpPr>
        <dsp:cNvPr id="0" name=""/>
        <dsp:cNvSpPr/>
      </dsp:nvSpPr>
      <dsp:spPr>
        <a:xfrm>
          <a:off x="1284636" y="531584"/>
          <a:ext cx="3662341" cy="3662753"/>
        </a:xfrm>
        <a:prstGeom prst="ellipse">
          <a:avLst/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Thermoelectricity</a:t>
          </a:r>
          <a:endParaRPr lang="zh-CN" altLang="en-US" sz="2000" kern="1200" dirty="0"/>
        </a:p>
      </dsp:txBody>
      <dsp:txXfrm>
        <a:off x="1820973" y="1067982"/>
        <a:ext cx="2589667" cy="2589957"/>
      </dsp:txXfrm>
    </dsp:sp>
    <dsp:sp modelId="{F80D3E63-CFE0-431E-8D23-D84EE0DA9CFE}">
      <dsp:nvSpPr>
        <dsp:cNvPr id="0" name=""/>
        <dsp:cNvSpPr/>
      </dsp:nvSpPr>
      <dsp:spPr>
        <a:xfrm>
          <a:off x="3612905" y="231025"/>
          <a:ext cx="407177" cy="40735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765FC-8E3B-423D-BEFE-B72133AA3969}">
      <dsp:nvSpPr>
        <dsp:cNvPr id="0" name=""/>
        <dsp:cNvSpPr/>
      </dsp:nvSpPr>
      <dsp:spPr>
        <a:xfrm>
          <a:off x="2423378" y="4335480"/>
          <a:ext cx="295241" cy="29524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85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3B332-B2BD-4FD6-B076-62892DBEE923}">
      <dsp:nvSpPr>
        <dsp:cNvPr id="0" name=""/>
        <dsp:cNvSpPr/>
      </dsp:nvSpPr>
      <dsp:spPr>
        <a:xfrm>
          <a:off x="5409501" y="1959217"/>
          <a:ext cx="295241" cy="29524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5714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029D7-0305-4657-8213-F47E61FA327F}">
      <dsp:nvSpPr>
        <dsp:cNvPr id="0" name=""/>
        <dsp:cNvSpPr/>
      </dsp:nvSpPr>
      <dsp:spPr>
        <a:xfrm>
          <a:off x="3772024" y="4236271"/>
          <a:ext cx="407177" cy="40735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8571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D6EA8-E679-4AC3-88DF-0714D0AEA520}">
      <dsp:nvSpPr>
        <dsp:cNvPr id="0" name=""/>
        <dsp:cNvSpPr/>
      </dsp:nvSpPr>
      <dsp:spPr>
        <a:xfrm>
          <a:off x="1574456" y="303032"/>
          <a:ext cx="295241" cy="29524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1429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A4B2B-2DDC-41ED-9CA4-1B5CFF602CD6}">
      <dsp:nvSpPr>
        <dsp:cNvPr id="0" name=""/>
        <dsp:cNvSpPr/>
      </dsp:nvSpPr>
      <dsp:spPr>
        <a:xfrm>
          <a:off x="1426838" y="3975438"/>
          <a:ext cx="295241" cy="29524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4286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CC15F-F116-4D96-B7A1-1E8314897DBA}">
      <dsp:nvSpPr>
        <dsp:cNvPr id="0" name=""/>
        <dsp:cNvSpPr/>
      </dsp:nvSpPr>
      <dsp:spPr>
        <a:xfrm>
          <a:off x="372548" y="879096"/>
          <a:ext cx="1488976" cy="148863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714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Peltier effect</a:t>
          </a:r>
          <a:endParaRPr lang="zh-CN" altLang="en-US" sz="1800" kern="1200" dirty="0"/>
        </a:p>
      </dsp:txBody>
      <dsp:txXfrm>
        <a:off x="590603" y="1097102"/>
        <a:ext cx="1052866" cy="1052623"/>
      </dsp:txXfrm>
    </dsp:sp>
    <dsp:sp modelId="{FA54EAA2-B2E8-474D-B123-D2F81CD269FB}">
      <dsp:nvSpPr>
        <dsp:cNvPr id="0" name=""/>
        <dsp:cNvSpPr/>
      </dsp:nvSpPr>
      <dsp:spPr>
        <a:xfrm>
          <a:off x="2708055" y="423"/>
          <a:ext cx="407177" cy="40735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1C77B-CFDB-419A-927E-C635F1D1FEB3}">
      <dsp:nvSpPr>
        <dsp:cNvPr id="0" name=""/>
        <dsp:cNvSpPr/>
      </dsp:nvSpPr>
      <dsp:spPr>
        <a:xfrm>
          <a:off x="280216" y="3117762"/>
          <a:ext cx="736224" cy="736401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285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51755-ECDB-45A8-9F94-1770CFC9528E}">
      <dsp:nvSpPr>
        <dsp:cNvPr id="0" name=""/>
        <dsp:cNvSpPr/>
      </dsp:nvSpPr>
      <dsp:spPr>
        <a:xfrm>
          <a:off x="4260984" y="447053"/>
          <a:ext cx="1488976" cy="148863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5714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Seebeck Effect</a:t>
          </a:r>
          <a:endParaRPr lang="zh-CN" altLang="en-US" sz="1800" kern="1200" dirty="0"/>
        </a:p>
      </dsp:txBody>
      <dsp:txXfrm>
        <a:off x="4479039" y="665059"/>
        <a:ext cx="1052866" cy="1052623"/>
      </dsp:txXfrm>
    </dsp:sp>
    <dsp:sp modelId="{ADF00A1B-3A9B-4DC4-806F-9592B7ACDA4C}">
      <dsp:nvSpPr>
        <dsp:cNvPr id="0" name=""/>
        <dsp:cNvSpPr/>
      </dsp:nvSpPr>
      <dsp:spPr>
        <a:xfrm>
          <a:off x="6205194" y="1167128"/>
          <a:ext cx="407177" cy="40735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8571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E9F30-7C5C-4FE9-AB90-89C261730F9D}">
      <dsp:nvSpPr>
        <dsp:cNvPr id="0" name=""/>
        <dsp:cNvSpPr/>
      </dsp:nvSpPr>
      <dsp:spPr>
        <a:xfrm>
          <a:off x="0" y="3994084"/>
          <a:ext cx="295241" cy="29524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31429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074E9-EE47-4DCD-9DA8-904DEB515C2F}">
      <dsp:nvSpPr>
        <dsp:cNvPr id="0" name=""/>
        <dsp:cNvSpPr/>
      </dsp:nvSpPr>
      <dsp:spPr>
        <a:xfrm>
          <a:off x="3177067" y="4335480"/>
          <a:ext cx="295241" cy="29524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34286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A47E1-7315-4F89-977E-A0DE9A9CF1C5}">
      <dsp:nvSpPr>
        <dsp:cNvPr id="0" name=""/>
        <dsp:cNvSpPr/>
      </dsp:nvSpPr>
      <dsp:spPr>
        <a:xfrm>
          <a:off x="4116959" y="2967324"/>
          <a:ext cx="1488976" cy="148863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3714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Thomson</a:t>
          </a:r>
          <a:endParaRPr lang="zh-CN" altLang="en-US" sz="1800" kern="1200" dirty="0"/>
        </a:p>
      </dsp:txBody>
      <dsp:txXfrm>
        <a:off x="4335014" y="3185330"/>
        <a:ext cx="1052866" cy="1052623"/>
      </dsp:txXfrm>
    </dsp:sp>
    <dsp:sp modelId="{9885621D-09FA-44AC-B628-CEAAF187EF32}">
      <dsp:nvSpPr>
        <dsp:cNvPr id="0" name=""/>
        <dsp:cNvSpPr/>
      </dsp:nvSpPr>
      <dsp:spPr>
        <a:xfrm>
          <a:off x="5603570" y="3013356"/>
          <a:ext cx="295241" cy="29524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9482531-065D-41E7-A145-1D4707A5730B}" type="datetimeFigureOut">
              <a:rPr lang="zh-CN" altLang="en-US"/>
              <a:pPr>
                <a:defRPr/>
              </a:pPr>
              <a:t>2016-10-17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932DB9D-E44B-4536-A418-A5F632A384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7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79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6DDF1-9020-498A-8265-A55075CA9D5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71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0212E-DBB3-4806-A660-B776E40D16C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4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5F97A-FBBF-4ABF-A274-6746BB32EE1F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525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61882-5F18-40FE-B68C-62B53CBC0C8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622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2055A-3EA9-47DA-89B9-20297AFC41E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81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55281-A856-45E7-8342-234E23A34094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88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1B23B-D310-455E-A747-9CB0E292351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086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5AE25-3388-4160-8999-2B87A57DBB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6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23B6B-D19E-4BA7-9D10-7BF6CEE46D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8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001D6-93A1-4E1E-81E9-2F386FE0AE0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202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14E1BB67-AD3B-4BDE-BCE1-92F9A09469D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79912" y="364472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Yang  Zhou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1760" y="5373216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Fudan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8" y="152477"/>
            <a:ext cx="3842983" cy="1015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23" y="116632"/>
            <a:ext cx="2944622" cy="10159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0" y="1772816"/>
                <a:ext cx="9144000" cy="1470884"/>
              </a:xfrm>
              <a:prstGeom prst="rect">
                <a:avLst/>
              </a:pr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b="1" dirty="0">
                    <a:solidFill>
                      <a:srgbClr val="FACD5C"/>
                    </a:solidFill>
                  </a:rPr>
                  <a:t>U</a:t>
                </a:r>
                <a:r>
                  <a:rPr lang="en-US" altLang="zh-CN" sz="2800" b="1" dirty="0"/>
                  <a:t>ltra low thermal conductivity and thermoelectric effects of quasi 1D topological insulator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72816"/>
                <a:ext cx="9144000" cy="1470884"/>
              </a:xfrm>
              <a:prstGeom prst="rect">
                <a:avLst/>
              </a:prstGeom>
              <a:blipFill>
                <a:blip r:embed="rId4"/>
                <a:stretch>
                  <a:fillRect l="-733" r="-467" b="-24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08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19872" y="2606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2. The potential of topological insulator and nanowire in the field of thermoelectricity</a:t>
            </a:r>
            <a:endParaRPr lang="zh-CN" altLang="en-US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7" name="直接连接符 6"/>
            <p:cNvCxnSpPr>
              <a:endCxn id="8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693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488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COMPUTATIONAL DETAILS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2964" y="1734624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TC: </a:t>
            </a:r>
            <a:r>
              <a:rPr lang="en-US" altLang="zh-CN" sz="2400" kern="100" dirty="0" err="1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ShengBTE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+ </a:t>
            </a:r>
            <a:r>
              <a:rPr lang="en-US" altLang="zh-CN" sz="24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VASP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5x5x5 supercell  2x2x2 </a:t>
            </a:r>
            <a:r>
              <a:rPr lang="en-US" altLang="zh-CN" sz="2400" kern="100" dirty="0" err="1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kpoints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 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2964" y="1070390"/>
            <a:ext cx="8091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Phonon dos : </a:t>
            </a:r>
            <a:r>
              <a:rPr lang="en-US" altLang="zh-CN" sz="2400" kern="100" dirty="0" err="1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Phonopy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+VASP 3x3x3 supercell  2x2x2 </a:t>
            </a:r>
            <a:r>
              <a:rPr lang="en-US" altLang="zh-CN" sz="2400" kern="100" dirty="0" err="1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kpoints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 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2964" y="2398858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3. Electronic band &amp; dos: </a:t>
            </a:r>
            <a:r>
              <a:rPr lang="en-US" altLang="zh-CN" sz="2400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VASP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10x10x10 </a:t>
            </a:r>
            <a:r>
              <a:rPr lang="en-US" altLang="zh-CN" sz="2400" kern="100" dirty="0" err="1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kpoints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 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2964" y="3063093"/>
            <a:ext cx="8091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4. e-p coupling : </a:t>
            </a:r>
            <a:r>
              <a:rPr lang="en-US" altLang="zh-CN" sz="2400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EPW+ QE 4x4x4 </a:t>
            </a:r>
            <a:r>
              <a:rPr lang="en-US" altLang="zh-CN" sz="2400" kern="1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qpoints</a:t>
            </a:r>
            <a:r>
              <a:rPr lang="en-US" altLang="zh-CN" sz="2400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6x6x6 </a:t>
            </a:r>
            <a:r>
              <a:rPr lang="en-US" altLang="zh-CN" sz="2400" kern="1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kpoints</a:t>
            </a:r>
            <a:r>
              <a:rPr lang="en-US" altLang="zh-CN" sz="2400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64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4059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RESULTS &amp; ANALYSIS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552" y="1146049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Structure</a:t>
            </a:r>
            <a:endParaRPr lang="zh-CN" altLang="en-US" sz="24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1672055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Band , dos and </a:t>
            </a:r>
            <a:r>
              <a:rPr lang="en-US" altLang="zh-CN" sz="2400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topological effects</a:t>
            </a:r>
            <a:endParaRPr lang="zh-CN" altLang="en-US" sz="24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9552" y="2198061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3. Phonon dispersion &amp; dos</a:t>
            </a:r>
            <a:endParaRPr lang="zh-CN" altLang="en-US" sz="24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9552" y="2724067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4. Thermal Conductivity</a:t>
            </a:r>
            <a:endParaRPr lang="zh-CN" altLang="en-US" sz="24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9552" y="3250073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5. Participation ratio and local modes</a:t>
            </a:r>
            <a:endParaRPr lang="zh-CN" altLang="en-US" sz="24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9552" y="4302087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7. Seebeck Coefficient and </a:t>
            </a:r>
            <a:r>
              <a:rPr lang="en-US" altLang="zh-CN" sz="2400" kern="100" dirty="0" err="1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powerfactor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and ZT</a:t>
            </a:r>
            <a:endParaRPr lang="zh-CN" altLang="en-US" sz="24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9552" y="3776079"/>
            <a:ext cx="8036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6. e-p coupling and it’s effects on electric conductivity and TC </a:t>
            </a:r>
            <a:endParaRPr lang="zh-CN" altLang="en-US" sz="24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74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CONCLUSION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5536" y="1340768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From first principle we systematically investigate the phonon anharmonic thermal conductivity , Seebeck coefficient and electric conductivity with phonon-electron coupling considered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5536" y="2780928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We found the low thermal conductivity is caused by the strong anharmonic scattering. The ZT is 2.5 at 900K.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80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97913" y="3712359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Yang Zhou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5856" y="5373216"/>
            <a:ext cx="2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Fudan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8" y="152477"/>
            <a:ext cx="3842983" cy="1015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23" y="116632"/>
            <a:ext cx="2944622" cy="101596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772816"/>
            <a:ext cx="9144000" cy="1470884"/>
          </a:xfrm>
          <a:prstGeom prst="rect">
            <a:avLst/>
          </a:prstGeom>
          <a:solidFill>
            <a:srgbClr val="512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FOR YOUR ATTENTION!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72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271861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Thermoelectricity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544" y="1835143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The potential of topological insulator and nanowire in the field of thermoelectricity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67544" y="2780928"/>
                <a:ext cx="8352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3. A 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recently </a:t>
                </a:r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synthetized </a:t>
                </a:r>
                <a:r>
                  <a:rPr lang="en-US" altLang="zh-CN" sz="2400" kern="1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quasi </a:t>
                </a:r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1D topological insulator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b="0" i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b="0" i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b="0" i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sz="2400" kern="10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80928"/>
                <a:ext cx="8352928" cy="461665"/>
              </a:xfrm>
              <a:prstGeom prst="rect">
                <a:avLst/>
              </a:prstGeom>
              <a:blipFill>
                <a:blip r:embed="rId2"/>
                <a:stretch>
                  <a:fillRect l="-1168" t="-118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467544" y="3376651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4. From first principle we systematically investigate the phonon anharmonic thermal conductivity , Seebeck coefficient and electric conductivity with phonon-electron coupling considered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8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457" y="2420888"/>
            <a:ext cx="1304901" cy="1127069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47864" y="21622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Thermoelectricity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7584" y="92867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What is thermoelectricity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3456384" cy="25922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39933" y="1981195"/>
            <a:ext cx="1344853" cy="1654523"/>
          </a:xfrm>
          <a:prstGeom prst="rect">
            <a:avLst/>
          </a:prstGeom>
        </p:spPr>
      </p:pic>
      <p:sp>
        <p:nvSpPr>
          <p:cNvPr id="15" name="空心弧 14"/>
          <p:cNvSpPr/>
          <p:nvPr/>
        </p:nvSpPr>
        <p:spPr>
          <a:xfrm>
            <a:off x="6228184" y="2420888"/>
            <a:ext cx="1584176" cy="1512168"/>
          </a:xfrm>
          <a:prstGeom prst="blockArc">
            <a:avLst>
              <a:gd name="adj1" fmla="val 10800000"/>
              <a:gd name="adj2" fmla="val 10741574"/>
              <a:gd name="adj3" fmla="val 17428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72200" y="212521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High T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88224" y="302308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Low T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20" name="肘形连接符 19"/>
          <p:cNvCxnSpPr/>
          <p:nvPr/>
        </p:nvCxnSpPr>
        <p:spPr>
          <a:xfrm rot="10800000" flipV="1">
            <a:off x="5580112" y="2808456"/>
            <a:ext cx="792088" cy="522404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5580112" y="3635718"/>
            <a:ext cx="122413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20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6" name="直接连接符 5"/>
            <p:cNvCxnSpPr>
              <a:endCxn id="7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47864" y="21622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Thermoelectricity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4075920326"/>
              </p:ext>
            </p:extLst>
          </p:nvPr>
        </p:nvGraphicFramePr>
        <p:xfrm>
          <a:off x="671063" y="1037736"/>
          <a:ext cx="7512496" cy="5008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6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2820546" y="4666974"/>
            <a:ext cx="3820446" cy="780960"/>
          </a:xfrm>
          <a:prstGeom prst="rect">
            <a:avLst/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7269" y="339747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dirty="0"/>
              <a:t>Seebeck Effect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16200000">
            <a:off x="924423" y="1748506"/>
            <a:ext cx="2157657" cy="483251"/>
          </a:xfrm>
          <a:prstGeom prst="rect">
            <a:avLst/>
          </a:prstGeom>
          <a:solidFill>
            <a:srgbClr val="8BB0F9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5253571" y="1739188"/>
            <a:ext cx="2141524" cy="518021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83344" y="217796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T1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99489" y="230739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T2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776825" y="3634304"/>
                <a:ext cx="476861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~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𝑠𝑒𝑒𝑏𝑒𝑐𝑘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𝑐𝑜𝑒𝑓𝑓𝑒𝑐𝑖𝑒𝑛𝑡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𝑑𝑉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𝑑𝑇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825" y="3634304"/>
                <a:ext cx="4768613" cy="525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2244877" y="1523484"/>
            <a:ext cx="3820446" cy="780960"/>
          </a:xfrm>
          <a:prstGeom prst="rect">
            <a:avLst/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4238275" y="1252879"/>
            <a:ext cx="936104" cy="216024"/>
            <a:chOff x="3622787" y="4615437"/>
            <a:chExt cx="936104" cy="216024"/>
          </a:xfrm>
        </p:grpSpPr>
        <p:sp>
          <p:nvSpPr>
            <p:cNvPr id="36" name="椭圆 35"/>
            <p:cNvSpPr/>
            <p:nvPr/>
          </p:nvSpPr>
          <p:spPr>
            <a:xfrm>
              <a:off x="3622787" y="4615437"/>
              <a:ext cx="216024" cy="21602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cxnSp>
          <p:nvCxnSpPr>
            <p:cNvPr id="38" name="直接箭头连接符 37"/>
            <p:cNvCxnSpPr>
              <a:stCxn id="36" idx="6"/>
            </p:cNvCxnSpPr>
            <p:nvPr/>
          </p:nvCxnSpPr>
          <p:spPr>
            <a:xfrm>
              <a:off x="3838811" y="4723449"/>
              <a:ext cx="72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2135593" y="3057299"/>
            <a:ext cx="4236607" cy="394472"/>
            <a:chOff x="3707904" y="2916243"/>
            <a:chExt cx="1800200" cy="394472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3707904" y="2970420"/>
              <a:ext cx="0" cy="34029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508104" y="2916243"/>
              <a:ext cx="0" cy="34029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3707904" y="3114836"/>
              <a:ext cx="18002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4198851" y="3255745"/>
            <a:ext cx="616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V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59828" y="1930613"/>
            <a:ext cx="2214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Thomas Johann Seebeck</a:t>
            </a:r>
            <a:endParaRPr lang="zh-CN" altLang="en-US" sz="1400" dirty="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44624"/>
            <a:ext cx="1345092" cy="1925927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7452320" y="2157024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1400" dirty="0" smtClean="0">
                <a:solidFill>
                  <a:srgbClr val="252525"/>
                </a:solidFill>
                <a:latin typeface="Arial" panose="020B0604020202020204" pitchFamily="34" charset="0"/>
              </a:rPr>
              <a:t>(1770 -1831)</a:t>
            </a:r>
            <a:endParaRPr lang="zh-CN" altLang="en-US" sz="1400" dirty="0"/>
          </a:p>
        </p:txBody>
      </p:sp>
      <p:grpSp>
        <p:nvGrpSpPr>
          <p:cNvPr id="56" name="组合 55"/>
          <p:cNvGrpSpPr/>
          <p:nvPr/>
        </p:nvGrpSpPr>
        <p:grpSpPr>
          <a:xfrm>
            <a:off x="3884120" y="4841430"/>
            <a:ext cx="936104" cy="216024"/>
            <a:chOff x="3622787" y="4615437"/>
            <a:chExt cx="936104" cy="216024"/>
          </a:xfrm>
        </p:grpSpPr>
        <p:sp>
          <p:nvSpPr>
            <p:cNvPr id="57" name="椭圆 56"/>
            <p:cNvSpPr/>
            <p:nvPr/>
          </p:nvSpPr>
          <p:spPr>
            <a:xfrm>
              <a:off x="3622787" y="4615437"/>
              <a:ext cx="216024" cy="21602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cxnSp>
          <p:nvCxnSpPr>
            <p:cNvPr id="58" name="直接箭头连接符 57"/>
            <p:cNvCxnSpPr>
              <a:stCxn id="57" idx="6"/>
            </p:cNvCxnSpPr>
            <p:nvPr/>
          </p:nvCxnSpPr>
          <p:spPr>
            <a:xfrm>
              <a:off x="3838811" y="4723449"/>
              <a:ext cx="72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9" name="矩形 58"/>
          <p:cNvSpPr/>
          <p:nvPr/>
        </p:nvSpPr>
        <p:spPr>
          <a:xfrm>
            <a:off x="455195" y="4725560"/>
            <a:ext cx="2322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dirty="0" smtClean="0"/>
              <a:t>Spin Seebeck Effect: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4778666" y="4787115"/>
                <a:ext cx="5880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|</m:t>
                      </m:r>
                      <m:r>
                        <a:rPr lang="en-US" altLang="zh-CN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en-US" altLang="zh-CN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&gt;</m:t>
                      </m:r>
                    </m:oMath>
                  </m:oMathPara>
                </a14:m>
                <a:endParaRPr lang="zh-CN" altLang="en-US" sz="1400" dirty="0">
                  <a:solidFill>
                    <a:schemeClr val="bg1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666" y="4787115"/>
                <a:ext cx="588095" cy="30777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4441379" y="5057454"/>
                <a:ext cx="5880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|</m:t>
                      </m:r>
                      <m:r>
                        <a:rPr lang="en-US" altLang="zh-CN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altLang="zh-CN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&gt;</m:t>
                      </m:r>
                    </m:oMath>
                  </m:oMathPara>
                </a14:m>
                <a:endParaRPr lang="zh-CN" altLang="en-US" sz="1400" dirty="0">
                  <a:solidFill>
                    <a:schemeClr val="bg1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9" y="5057454"/>
                <a:ext cx="588095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/>
          <p:cNvGrpSpPr/>
          <p:nvPr/>
        </p:nvGrpSpPr>
        <p:grpSpPr>
          <a:xfrm>
            <a:off x="3894278" y="5121509"/>
            <a:ext cx="565906" cy="216024"/>
            <a:chOff x="3622787" y="4615437"/>
            <a:chExt cx="565906" cy="216024"/>
          </a:xfrm>
        </p:grpSpPr>
        <p:sp>
          <p:nvSpPr>
            <p:cNvPr id="69" name="椭圆 68"/>
            <p:cNvSpPr/>
            <p:nvPr/>
          </p:nvSpPr>
          <p:spPr>
            <a:xfrm>
              <a:off x="3622787" y="4615437"/>
              <a:ext cx="216024" cy="21602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cxnSp>
          <p:nvCxnSpPr>
            <p:cNvPr id="70" name="直接箭头连接符 69"/>
            <p:cNvCxnSpPr>
              <a:stCxn id="69" idx="6"/>
            </p:cNvCxnSpPr>
            <p:nvPr/>
          </p:nvCxnSpPr>
          <p:spPr>
            <a:xfrm>
              <a:off x="3838811" y="4723449"/>
              <a:ext cx="3498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74" name="直接箭头连接符 73"/>
          <p:cNvCxnSpPr/>
          <p:nvPr/>
        </p:nvCxnSpPr>
        <p:spPr>
          <a:xfrm>
            <a:off x="2944909" y="1988840"/>
            <a:ext cx="17711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3847936" y="1531215"/>
            <a:ext cx="1138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Dipole E</a:t>
            </a:r>
            <a:endParaRPr lang="zh-CN" altLang="en-US" sz="14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668774" y="151381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686285" y="19050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477749" y="149290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498033" y="194569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931044" y="1718082"/>
            <a:ext cx="1366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Space charge</a:t>
            </a:r>
            <a:endParaRPr lang="zh-CN" altLang="en-US" sz="14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>
            <a:off x="2944909" y="2132856"/>
            <a:ext cx="17711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2944909" y="1813846"/>
            <a:ext cx="17711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 rot="16200000">
            <a:off x="2351489" y="4815828"/>
            <a:ext cx="1186840" cy="483251"/>
          </a:xfrm>
          <a:prstGeom prst="rect">
            <a:avLst/>
          </a:prstGeom>
          <a:solidFill>
            <a:srgbClr val="8BB0F9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 rot="5400000">
            <a:off x="6114392" y="4764256"/>
            <a:ext cx="1053199" cy="518021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6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7269" y="339747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dirty="0"/>
              <a:t>Seebeck Effect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93141" y="1079275"/>
            <a:ext cx="4320480" cy="216024"/>
          </a:xfrm>
          <a:prstGeom prst="rect">
            <a:avLst/>
          </a:prstGeom>
          <a:solidFill>
            <a:srgbClr val="8BB0F9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93141" y="2852936"/>
            <a:ext cx="4320480" cy="216024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59632" y="107927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T1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59632" y="280705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T2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3" name="矩形 12"/>
          <p:cNvSpPr/>
          <p:nvPr/>
        </p:nvSpPr>
        <p:spPr>
          <a:xfrm rot="1651597">
            <a:off x="4033460" y="1109855"/>
            <a:ext cx="145429" cy="19365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19655077">
            <a:off x="4913514" y="1092818"/>
            <a:ext cx="145429" cy="1935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667775" y="1960105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Conductor A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92080" y="220486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Conductor B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707904" y="2916243"/>
            <a:ext cx="1800200" cy="394472"/>
            <a:chOff x="3707904" y="2916243"/>
            <a:chExt cx="1800200" cy="394472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07904" y="2970420"/>
              <a:ext cx="0" cy="34029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508104" y="2916243"/>
              <a:ext cx="0" cy="34029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3707904" y="3114836"/>
              <a:ext cx="18002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4485804" y="3204186"/>
            <a:ext cx="334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V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1776825" y="3634304"/>
                <a:ext cx="4473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𝑟𝑒𝑙𝑎𝑡𝑖𝑣𝑒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𝑠𝑒𝑒𝑏𝑒𝑐𝑘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𝑐𝑜𝑒𝑓𝑓𝑒𝑐𝑖𝑒𝑛𝑡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𝐴𝐵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825" y="3634304"/>
                <a:ext cx="4473084" cy="276999"/>
              </a:xfrm>
              <a:prstGeom prst="rect">
                <a:avLst/>
              </a:prstGeom>
              <a:blipFill>
                <a:blip r:embed="rId2"/>
                <a:stretch>
                  <a:fillRect l="-817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/>
          <p:cNvSpPr/>
          <p:nvPr/>
        </p:nvSpPr>
        <p:spPr>
          <a:xfrm>
            <a:off x="4106174" y="827335"/>
            <a:ext cx="933596" cy="933596"/>
          </a:xfrm>
          <a:prstGeom prst="ellipse">
            <a:avLst/>
          </a:prstGeom>
          <a:noFill/>
          <a:ln>
            <a:solidFill>
              <a:srgbClr val="FCA3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7" idx="4"/>
          </p:cNvCxnSpPr>
          <p:nvPr/>
        </p:nvCxnSpPr>
        <p:spPr>
          <a:xfrm>
            <a:off x="4572972" y="1760931"/>
            <a:ext cx="177887" cy="2425725"/>
          </a:xfrm>
          <a:prstGeom prst="straightConnector1">
            <a:avLst/>
          </a:prstGeom>
          <a:ln>
            <a:solidFill>
              <a:srgbClr val="FCA38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339752" y="4901885"/>
            <a:ext cx="2376264" cy="780960"/>
          </a:xfrm>
          <a:prstGeom prst="rect">
            <a:avLst/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716015" y="4908532"/>
            <a:ext cx="2376264" cy="780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308773" y="5054311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T2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714213" y="5054311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T2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622787" y="4615437"/>
            <a:ext cx="936104" cy="216024"/>
            <a:chOff x="3622787" y="4615437"/>
            <a:chExt cx="936104" cy="216024"/>
          </a:xfrm>
        </p:grpSpPr>
        <p:sp>
          <p:nvSpPr>
            <p:cNvPr id="36" name="椭圆 35"/>
            <p:cNvSpPr/>
            <p:nvPr/>
          </p:nvSpPr>
          <p:spPr>
            <a:xfrm>
              <a:off x="3622787" y="4615437"/>
              <a:ext cx="216024" cy="21602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cxnSp>
          <p:nvCxnSpPr>
            <p:cNvPr id="38" name="直接箭头连接符 37"/>
            <p:cNvCxnSpPr>
              <a:stCxn id="36" idx="6"/>
            </p:cNvCxnSpPr>
            <p:nvPr/>
          </p:nvCxnSpPr>
          <p:spPr>
            <a:xfrm>
              <a:off x="3838811" y="4723449"/>
              <a:ext cx="72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 flipH="1">
            <a:off x="5148067" y="4615437"/>
            <a:ext cx="583208" cy="202704"/>
            <a:chOff x="3622787" y="4615437"/>
            <a:chExt cx="621532" cy="216024"/>
          </a:xfrm>
        </p:grpSpPr>
        <p:sp>
          <p:nvSpPr>
            <p:cNvPr id="44" name="椭圆 43"/>
            <p:cNvSpPr/>
            <p:nvPr/>
          </p:nvSpPr>
          <p:spPr>
            <a:xfrm>
              <a:off x="3622787" y="4615437"/>
              <a:ext cx="216024" cy="21602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cxnSp>
          <p:nvCxnSpPr>
            <p:cNvPr id="45" name="直接箭头连接符 44"/>
            <p:cNvCxnSpPr>
              <a:stCxn id="44" idx="6"/>
            </p:cNvCxnSpPr>
            <p:nvPr/>
          </p:nvCxnSpPr>
          <p:spPr>
            <a:xfrm>
              <a:off x="3838811" y="4723449"/>
              <a:ext cx="4055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2393142" y="4193526"/>
            <a:ext cx="2357717" cy="394472"/>
            <a:chOff x="3707904" y="2916243"/>
            <a:chExt cx="1800200" cy="394472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3707904" y="2970420"/>
              <a:ext cx="0" cy="34029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508104" y="2916243"/>
              <a:ext cx="0" cy="34029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3707904" y="3114836"/>
              <a:ext cx="18002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3790070" y="4080049"/>
            <a:ext cx="616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V1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59828" y="1930613"/>
            <a:ext cx="2214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Thomas Johann Seebeck</a:t>
            </a:r>
            <a:endParaRPr lang="zh-CN" altLang="en-US" sz="1400" dirty="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44624"/>
            <a:ext cx="1345092" cy="1925927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7452320" y="2157024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1400" dirty="0" smtClean="0">
                <a:solidFill>
                  <a:srgbClr val="252525"/>
                </a:solidFill>
                <a:latin typeface="Arial" panose="020B0604020202020204" pitchFamily="34" charset="0"/>
              </a:rPr>
              <a:t>(1770 -1831)</a:t>
            </a:r>
            <a:endParaRPr lang="zh-CN" altLang="en-US" sz="1400" dirty="0"/>
          </a:p>
        </p:txBody>
      </p:sp>
      <p:sp>
        <p:nvSpPr>
          <p:cNvPr id="76" name="矩形 75"/>
          <p:cNvSpPr/>
          <p:nvPr/>
        </p:nvSpPr>
        <p:spPr>
          <a:xfrm>
            <a:off x="4420442" y="488433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437953" y="527553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229417" y="486342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249701" y="531621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>
            <a:off x="2832864" y="4887862"/>
            <a:ext cx="23762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742813" y="491170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>
            <a:off x="3033137" y="4887662"/>
            <a:ext cx="23762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4943086" y="491150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792800" y="5253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982564" y="527336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757429" y="4186656"/>
            <a:ext cx="2357717" cy="394472"/>
            <a:chOff x="3707904" y="2916243"/>
            <a:chExt cx="1800200" cy="394472"/>
          </a:xfrm>
        </p:grpSpPr>
        <p:cxnSp>
          <p:nvCxnSpPr>
            <p:cNvPr id="90" name="直接连接符 89"/>
            <p:cNvCxnSpPr/>
            <p:nvPr/>
          </p:nvCxnSpPr>
          <p:spPr>
            <a:xfrm>
              <a:off x="3707904" y="2970420"/>
              <a:ext cx="0" cy="34029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5508104" y="2916243"/>
              <a:ext cx="0" cy="34029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>
              <a:off x="3707904" y="3114836"/>
              <a:ext cx="18002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3" name="文本框 92"/>
          <p:cNvSpPr txBox="1"/>
          <p:nvPr/>
        </p:nvSpPr>
        <p:spPr>
          <a:xfrm>
            <a:off x="5540885" y="4049026"/>
            <a:ext cx="616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V2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4553381" y="573318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T1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2511229" y="5351306"/>
            <a:ext cx="17711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2511229" y="5176312"/>
            <a:ext cx="17711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5409401" y="5365614"/>
            <a:ext cx="13647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5409401" y="5190620"/>
            <a:ext cx="13647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2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77269" y="339747"/>
            <a:ext cx="1488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dirty="0"/>
              <a:t>Peltier Effect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7" name="直接连接符 6"/>
            <p:cNvCxnSpPr>
              <a:endCxn id="8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438" y="1076199"/>
            <a:ext cx="4524375" cy="26193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385811" y="4467670"/>
            <a:ext cx="2065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/>
              <a:t>Peltier Coefficient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143372" y="5013176"/>
                <a:ext cx="901337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372" y="5013176"/>
                <a:ext cx="901337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432" y="0"/>
            <a:ext cx="1949899" cy="237441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195810" y="2359954"/>
            <a:ext cx="1813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Peltier 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/>
              <a:t>1785-1845</a:t>
            </a:r>
            <a:r>
              <a:rPr lang="zh-CN" altLang="en-US" dirty="0"/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166173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77269" y="339747"/>
            <a:ext cx="1796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/>
              <a:t>Thomson</a:t>
            </a:r>
            <a:r>
              <a:rPr lang="en-US" altLang="en-US" dirty="0" smtClean="0"/>
              <a:t> Effect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7" name="直接连接符 6"/>
            <p:cNvCxnSpPr>
              <a:endCxn id="8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-2403"/>
            <a:ext cx="2924175" cy="29337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868144" y="2996952"/>
            <a:ext cx="3456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William </a:t>
            </a:r>
            <a:r>
              <a:rPr lang="en-US" altLang="zh-CN" dirty="0" smtClean="0"/>
              <a:t>Thomson </a:t>
            </a:r>
            <a:r>
              <a:rPr lang="en-US" altLang="zh-CN" dirty="0"/>
              <a:t>(Lord Kelvin)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689677" y="3359558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1824-1907</a:t>
            </a:r>
            <a:r>
              <a:rPr lang="zh-CN" altLang="en-US" dirty="0"/>
              <a:t>） 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91" y="1006972"/>
            <a:ext cx="3065235" cy="291349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634" y="1846570"/>
            <a:ext cx="1800225" cy="78105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355682" y="1288421"/>
            <a:ext cx="2296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Thomson </a:t>
            </a:r>
            <a:r>
              <a:rPr lang="en-US" altLang="en-US" dirty="0"/>
              <a:t>Coefficient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444208" y="3906830"/>
            <a:ext cx="2646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Contributions :</a:t>
            </a:r>
          </a:p>
          <a:p>
            <a:r>
              <a:rPr lang="en-US" altLang="zh-CN" dirty="0" smtClean="0"/>
              <a:t>Temperature Unit Kelvin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523267" y="4553161"/>
            <a:ext cx="2488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Joule </a:t>
            </a:r>
            <a:r>
              <a:rPr lang="en-US" altLang="zh-CN" dirty="0" smtClean="0"/>
              <a:t>-Thomson Effect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7801" y="4553161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Kelvin </a:t>
            </a:r>
            <a:r>
              <a:rPr lang="en-US" altLang="zh-CN" dirty="0"/>
              <a:t>Relations 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645" y="4191503"/>
            <a:ext cx="2655109" cy="124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1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77269" y="339747"/>
            <a:ext cx="2758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 smtClean="0"/>
              <a:t>Thermoelectric Efficiency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6" name="直接连接符 5"/>
            <p:cNvCxnSpPr>
              <a:endCxn id="7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899592" y="1246777"/>
                <a:ext cx="6389250" cy="943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𝜂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𝑜𝑢𝑡𝑝𝑢𝑡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𝑒𝑙𝑒𝑐𝑡𝑟𝑖𝑐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𝑒𝑛𝑒𝑟𝑔𝑦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𝑖𝑛𝑝𝑢𝑡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𝑡h𝑒𝑟𝑚𝑎𝑙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𝑒𝑛𝑒𝑟𝑔𝑦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</a:rPr>
                                    <m:t>1+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</a:rPr>
                                    <m:t>𝑍𝑇</m:t>
                                  </m:r>
                                </m:e>
                              </m:ra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 −1</m:t>
                              </m:r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1+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𝑍𝑇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400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246777"/>
                <a:ext cx="6389250" cy="9435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7452320" y="1435985"/>
                <a:ext cx="1404231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1435985"/>
                <a:ext cx="1404231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769010" y="2071997"/>
                <a:ext cx="3248262" cy="7253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𝑓𝑖𝑔𝑢𝑟𝑒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𝑚𝑒𝑟𝑖𝑡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𝑝h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10" y="2071997"/>
                <a:ext cx="3248262" cy="725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3707904" y="6228020"/>
            <a:ext cx="297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 T2=900K ,T1=300K 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099" y="2780928"/>
            <a:ext cx="4445743" cy="34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94de473a2ecac145efb29632742c94ebc7be98"/>
</p:tagLst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>
            <a:latin typeface="Batang" panose="02030600000101010101" pitchFamily="18" charset="-127"/>
            <a:ea typeface="Batang" panose="02030600000101010101" pitchFamily="18" charset="-127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29758</TotalTime>
  <Pages>0</Pages>
  <Words>394</Words>
  <Characters>0</Characters>
  <Application>Microsoft Office PowerPoint</Application>
  <DocSecurity>0</DocSecurity>
  <PresentationFormat>全屏显示(4:3)</PresentationFormat>
  <Lines>0</Lines>
  <Paragraphs>108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Batang</vt:lpstr>
      <vt:lpstr>黑体</vt:lpstr>
      <vt:lpstr>宋体</vt:lpstr>
      <vt:lpstr>微软雅黑</vt:lpstr>
      <vt:lpstr>Arial</vt:lpstr>
      <vt:lpstr>Calibri</vt:lpstr>
      <vt:lpstr>Cambria</vt:lpstr>
      <vt:lpstr>Cambria Math</vt:lpstr>
      <vt:lpstr>Times New Roman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vance</dc:creator>
  <cp:lastModifiedBy>yang zhou</cp:lastModifiedBy>
  <cp:revision>1255</cp:revision>
  <cp:lastPrinted>2013-04-10T14:14:11Z</cp:lastPrinted>
  <dcterms:created xsi:type="dcterms:W3CDTF">2012-07-01T05:49:28Z</dcterms:created>
  <dcterms:modified xsi:type="dcterms:W3CDTF">2016-10-17T13:06:36Z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