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1" r:id="rId2"/>
    <p:sldId id="403" r:id="rId3"/>
    <p:sldId id="426" r:id="rId4"/>
    <p:sldId id="423" r:id="rId5"/>
    <p:sldId id="420" r:id="rId6"/>
    <p:sldId id="419" r:id="rId7"/>
    <p:sldId id="424" r:id="rId8"/>
    <p:sldId id="425" r:id="rId9"/>
    <p:sldId id="400" r:id="rId10"/>
    <p:sldId id="402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2017-02-13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3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.docx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png"/><Relationship Id="rId5" Type="http://schemas.openxmlformats.org/officeDocument/2006/relationships/image" Target="../media/image10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A</a:t>
            </a:r>
            <a:r>
              <a:rPr lang="en-US" altLang="zh-CN" sz="2800" b="1" dirty="0" smtClean="0"/>
              <a:t>nisotropic </a:t>
            </a:r>
            <a:r>
              <a:rPr lang="en-US" altLang="zh-CN" sz="2800" b="1" dirty="0"/>
              <a:t>in-plane thermal conductivity observed in multilayer silicene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, electric conductivity and ZT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64210" y="1251032"/>
            <a:ext cx="5095353" cy="5291408"/>
            <a:chOff x="539552" y="391496"/>
            <a:chExt cx="5095353" cy="511256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91496"/>
              <a:ext cx="5095353" cy="511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27"/>
            <p:cNvSpPr txBox="1"/>
            <p:nvPr/>
          </p:nvSpPr>
          <p:spPr>
            <a:xfrm>
              <a:off x="971600" y="3836660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3l1</a:t>
              </a:r>
              <a:endParaRPr lang="zh-CN" altLang="en-US" sz="16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1835696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2l2</a:t>
              </a:r>
              <a:endParaRPr lang="zh-CN" altLang="en-US" sz="16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2867456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2l3</a:t>
              </a:r>
              <a:endParaRPr lang="zh-CN" altLang="en-US" sz="1600" dirty="0"/>
            </a:p>
          </p:txBody>
        </p:sp>
        <p:sp>
          <p:nvSpPr>
            <p:cNvPr id="18" name="TextBox 30"/>
            <p:cNvSpPr txBox="1"/>
            <p:nvPr/>
          </p:nvSpPr>
          <p:spPr>
            <a:xfrm>
              <a:off x="4067944" y="404665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2lr3</a:t>
              </a:r>
              <a:endParaRPr lang="zh-CN" altLang="en-US" sz="1600" dirty="0"/>
            </a:p>
          </p:txBody>
        </p:sp>
        <p:sp>
          <p:nvSpPr>
            <p:cNvPr id="19" name="TextBox 31"/>
            <p:cNvSpPr txBox="1"/>
            <p:nvPr/>
          </p:nvSpPr>
          <p:spPr>
            <a:xfrm>
              <a:off x="5076056" y="40466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2lh</a:t>
              </a:r>
              <a:endParaRPr lang="zh-CN" altLang="en-US" sz="1600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2026943" y="3835467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3l2</a:t>
              </a:r>
              <a:endParaRPr lang="zh-CN" altLang="en-US" sz="1600" dirty="0"/>
            </a:p>
          </p:txBody>
        </p:sp>
        <p:sp>
          <p:nvSpPr>
            <p:cNvPr id="21" name="TextBox 33"/>
            <p:cNvSpPr txBox="1"/>
            <p:nvPr/>
          </p:nvSpPr>
          <p:spPr>
            <a:xfrm>
              <a:off x="3162772" y="3836660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4l1</a:t>
              </a:r>
              <a:endParaRPr lang="zh-CN" altLang="en-US" sz="1600" dirty="0"/>
            </a:p>
          </p:txBody>
        </p:sp>
        <p:sp>
          <p:nvSpPr>
            <p:cNvPr id="22" name="TextBox 34"/>
            <p:cNvSpPr txBox="1"/>
            <p:nvPr/>
          </p:nvSpPr>
          <p:spPr>
            <a:xfrm>
              <a:off x="974304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2l1</a:t>
              </a:r>
              <a:endParaRPr lang="zh-CN" altLang="en-US" sz="1600" dirty="0"/>
            </a:p>
          </p:txBody>
        </p:sp>
      </p:grpSp>
      <p:sp>
        <p:nvSpPr>
          <p:cNvPr id="23" name="TextBox 2"/>
          <p:cNvSpPr txBox="1"/>
          <p:nvPr/>
        </p:nvSpPr>
        <p:spPr>
          <a:xfrm>
            <a:off x="6904980" y="2683583"/>
            <a:ext cx="1915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上表层中的原子，</a:t>
            </a:r>
            <a:endParaRPr lang="en-US" altLang="zh-CN" dirty="0" smtClean="0"/>
          </a:p>
          <a:p>
            <a:r>
              <a:rPr lang="zh-CN" altLang="en-US" dirty="0" smtClean="0"/>
              <a:t>最突出的用黄色表示</a:t>
            </a:r>
            <a:r>
              <a:rPr lang="zh-CN" altLang="en-US" dirty="0"/>
              <a:t>，</a:t>
            </a:r>
            <a:r>
              <a:rPr lang="zh-CN" altLang="en-US" dirty="0" smtClean="0"/>
              <a:t>其它的用红色表示。</a:t>
            </a:r>
            <a:endParaRPr lang="en-US" altLang="zh-CN" dirty="0" smtClean="0"/>
          </a:p>
          <a:p>
            <a:r>
              <a:rPr lang="zh-CN" altLang="en-US" dirty="0" smtClean="0"/>
              <a:t>而其它层一律用蓝色表示。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层及以上的重复部分用黑色表示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多层硅的结构特性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0526"/>
              </p:ext>
            </p:extLst>
          </p:nvPr>
        </p:nvGraphicFramePr>
        <p:xfrm>
          <a:off x="984574" y="1731721"/>
          <a:ext cx="7488831" cy="3168357"/>
        </p:xfrm>
        <a:graphic>
          <a:graphicData uri="http://schemas.openxmlformats.org/drawingml/2006/table">
            <a:tbl>
              <a:tblPr firstRow="1" firstCol="1" bandRow="1"/>
              <a:tblGrid>
                <a:gridCol w="10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66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最小周期性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对称性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Guo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en-US" sz="1050" kern="100" baseline="-25000" dirty="0" err="1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MD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en-US" sz="1050" kern="100" baseline="-2500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结构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特性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Cmme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4.145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表面平整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C12/m1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4.991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C12/m1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5.063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4.257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斜对称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5.073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上表面高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2lr3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4.225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上下微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P121/m1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5.138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4.337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3l2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5.135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4.298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5.225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4.368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2"/>
          <p:cNvSpPr txBox="1"/>
          <p:nvPr/>
        </p:nvSpPr>
        <p:spPr>
          <a:xfrm>
            <a:off x="1814469" y="5413176"/>
            <a:ext cx="498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对比考察了多层硅的结构特性，分子动力学模拟的结合能比第一性原理计算的结合能低，主要是选取的经验势差异，结构稳定。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54349"/>
              </p:ext>
            </p:extLst>
          </p:nvPr>
        </p:nvGraphicFramePr>
        <p:xfrm>
          <a:off x="-55562" y="498252"/>
          <a:ext cx="8413117" cy="63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aph" r:id="rId4" imgW="3920760" imgH="3000960" progId="Origin50.Graph">
                  <p:embed/>
                </p:oleObj>
              </mc:Choice>
              <mc:Fallback>
                <p:oleObj name="Graph" r:id="rId4" imgW="3920760" imgH="3000960" progId="Origin50.Graph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562" y="498252"/>
                        <a:ext cx="8413117" cy="630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 txBox="1"/>
          <p:nvPr/>
        </p:nvSpPr>
        <p:spPr>
          <a:xfrm>
            <a:off x="7190800" y="2132856"/>
            <a:ext cx="1419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结构名最后字母</a:t>
            </a:r>
            <a:r>
              <a:rPr lang="en-US" altLang="zh-CN" dirty="0" smtClean="0"/>
              <a:t>z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Armchair</a:t>
            </a:r>
            <a:r>
              <a:rPr lang="zh-CN" altLang="en-US" dirty="0" smtClean="0"/>
              <a:t>型</a:t>
            </a:r>
            <a:endParaRPr 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93374"/>
              </p:ext>
            </p:extLst>
          </p:nvPr>
        </p:nvGraphicFramePr>
        <p:xfrm>
          <a:off x="6516216" y="793403"/>
          <a:ext cx="2093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104900" imgH="279400" progId="Equation.DSMT4">
                  <p:embed/>
                </p:oleObj>
              </mc:Choice>
              <mc:Fallback>
                <p:oleObj name="Equation" r:id="rId6" imgW="1104900" imgH="279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93403"/>
                        <a:ext cx="2093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69877" y="2930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表面重构对热输运性质的影响</a:t>
            </a:r>
          </a:p>
        </p:txBody>
      </p:sp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1828003"/>
            <a:ext cx="8436042" cy="4220771"/>
            <a:chOff x="0" y="-9024"/>
            <a:chExt cx="5845495" cy="226431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174008"/>
              <a:ext cx="5845495" cy="2081284"/>
              <a:chOff x="-225188" y="-23884"/>
              <a:chExt cx="5845495" cy="2081284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5188" y="0"/>
                <a:ext cx="3001439" cy="2033517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688" y="-23884"/>
                <a:ext cx="3004619" cy="2081284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10" name="文本框 27"/>
            <p:cNvSpPr txBox="1"/>
            <p:nvPr/>
          </p:nvSpPr>
          <p:spPr>
            <a:xfrm>
              <a:off x="0" y="0"/>
              <a:ext cx="571500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kern="100" dirty="0" smtClean="0">
                  <a:effectLst/>
                  <a:latin typeface="Times New Roman"/>
                  <a:ea typeface="宋体"/>
                </a:rPr>
                <a:t>(a</a:t>
              </a:r>
              <a:r>
                <a:rPr lang="en-US" kern="100" dirty="0">
                  <a:latin typeface="Times New Roman"/>
                  <a:ea typeface="宋体"/>
                </a:rPr>
                <a:t>)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1" name="文本框 35"/>
            <p:cNvSpPr txBox="1"/>
            <p:nvPr/>
          </p:nvSpPr>
          <p:spPr>
            <a:xfrm>
              <a:off x="2840876" y="-9024"/>
              <a:ext cx="571500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kern="100" dirty="0" smtClean="0">
                  <a:latin typeface="Times New Roman"/>
                  <a:ea typeface="宋体"/>
                </a:rPr>
                <a:t>(b)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</p:grpSp>
      <p:sp>
        <p:nvSpPr>
          <p:cNvPr id="14" name="TextBox 3"/>
          <p:cNvSpPr txBox="1"/>
          <p:nvPr/>
        </p:nvSpPr>
        <p:spPr>
          <a:xfrm>
            <a:off x="1187624" y="1137150"/>
            <a:ext cx="393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Zigzag</a:t>
            </a:r>
            <a:r>
              <a:rPr lang="zh-CN" altLang="en-US" dirty="0" smtClean="0"/>
              <a:t>方向下的热导比</a:t>
            </a:r>
            <a:r>
              <a:rPr lang="en-US" altLang="zh-CN" dirty="0" smtClean="0"/>
              <a:t>Armchair</a:t>
            </a:r>
            <a:r>
              <a:rPr lang="zh-CN" altLang="en-US" dirty="0" smtClean="0"/>
              <a:t>方向大</a:t>
            </a:r>
            <a:endParaRPr lang="en-US" altLang="zh-CN" dirty="0" smtClean="0"/>
          </a:p>
          <a:p>
            <a:r>
              <a:rPr lang="zh-CN" altLang="en-US" dirty="0" smtClean="0"/>
              <a:t>随着层数增加 各项差异逐渐减少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4635"/>
              </p:ext>
            </p:extLst>
          </p:nvPr>
        </p:nvGraphicFramePr>
        <p:xfrm>
          <a:off x="4794897" y="2227853"/>
          <a:ext cx="3406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463800" imgH="279400" progId="Equation.DSMT4">
                  <p:embed/>
                </p:oleObj>
              </mc:Choice>
              <mc:Fallback>
                <p:oleObj name="Equation" r:id="rId3" imgW="2463800" imgH="279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897" y="2227853"/>
                        <a:ext cx="34067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1115616" y="177281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不同结构的多层硅的全散射热导及各项异性值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78112" y="839539"/>
            <a:ext cx="340644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多层硅热导的各项异性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76102"/>
              </p:ext>
            </p:extLst>
          </p:nvPr>
        </p:nvGraphicFramePr>
        <p:xfrm>
          <a:off x="992562" y="2943096"/>
          <a:ext cx="6978974" cy="391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文档" r:id="rId5" imgW="5727222" imgH="2817814" progId="Word.Document.12">
                  <p:embed/>
                </p:oleObj>
              </mc:Choice>
              <mc:Fallback>
                <p:oleObj name="文档" r:id="rId5" imgW="5727222" imgH="2817814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562" y="2943096"/>
                        <a:ext cx="6978974" cy="391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5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anharmonic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5882" y="4808045"/>
            <a:ext cx="2884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多</a:t>
            </a:r>
            <a:r>
              <a:rPr lang="zh-CN" altLang="zh-CN" dirty="0"/>
              <a:t>层硅结构沿高对称点的声子谱线图</a:t>
            </a:r>
            <a:r>
              <a:rPr lang="en-US" altLang="zh-CN" dirty="0"/>
              <a:t>,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</a:t>
            </a:r>
            <a:r>
              <a:rPr lang="en-US" altLang="zh-CN" dirty="0"/>
              <a:t>2l1</a:t>
            </a:r>
            <a:r>
              <a:rPr lang="zh-CN" altLang="zh-CN" dirty="0"/>
              <a:t>和（</a:t>
            </a:r>
            <a:r>
              <a:rPr lang="en-US" altLang="zh-CN" dirty="0"/>
              <a:t>b</a:t>
            </a:r>
            <a:r>
              <a:rPr lang="zh-CN" altLang="zh-CN" dirty="0"/>
              <a:t>）</a:t>
            </a:r>
            <a:r>
              <a:rPr lang="en-US" altLang="zh-CN" dirty="0"/>
              <a:t>2l2</a:t>
            </a:r>
            <a:r>
              <a:rPr lang="zh-CN" altLang="zh-CN" dirty="0"/>
              <a:t>两层</a:t>
            </a:r>
            <a:r>
              <a:rPr lang="zh-CN" altLang="zh-CN" dirty="0" smtClean="0"/>
              <a:t>结构</a:t>
            </a:r>
            <a:r>
              <a:rPr lang="zh-CN" altLang="en-US" dirty="0"/>
              <a:t>；</a:t>
            </a:r>
            <a:r>
              <a:rPr lang="en-US" altLang="zh-CN" dirty="0" smtClean="0"/>
              <a:t>2X1</a:t>
            </a:r>
            <a:r>
              <a:rPr lang="zh-CN" altLang="en-US" dirty="0" smtClean="0"/>
              <a:t>的：</a:t>
            </a:r>
            <a:r>
              <a:rPr lang="zh-CN" altLang="zh-CN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</a:t>
            </a:r>
            <a:r>
              <a:rPr lang="en-US" altLang="zh-CN" dirty="0"/>
              <a:t>3l1</a:t>
            </a:r>
            <a:r>
              <a:rPr lang="zh-CN" altLang="zh-CN" dirty="0"/>
              <a:t>三层硅</a:t>
            </a:r>
            <a:r>
              <a:rPr lang="en-US" altLang="zh-CN" dirty="0"/>
              <a:t>, (</a:t>
            </a:r>
            <a:r>
              <a:rPr lang="en-US" altLang="zh-CN" dirty="0" smtClean="0"/>
              <a:t>d)</a:t>
            </a:r>
            <a:r>
              <a:rPr lang="zh-CN" altLang="zh-CN" dirty="0" smtClean="0"/>
              <a:t>四</a:t>
            </a:r>
            <a:r>
              <a:rPr lang="zh-CN" altLang="zh-CN" dirty="0"/>
              <a:t>层硅</a:t>
            </a:r>
            <a:r>
              <a:rPr lang="en-US" altLang="zh-CN" dirty="0"/>
              <a:t>(</a:t>
            </a:r>
            <a:r>
              <a:rPr lang="zh-CN" altLang="zh-CN" dirty="0"/>
              <a:t>对应</a:t>
            </a:r>
            <a:r>
              <a:rPr lang="en-US" altLang="zh-CN" dirty="0"/>
              <a:t>4l1)</a:t>
            </a:r>
            <a:r>
              <a:rPr lang="zh-CN" altLang="zh-CN" dirty="0"/>
              <a:t>，（</a:t>
            </a:r>
            <a:r>
              <a:rPr lang="en-US" altLang="zh-CN" dirty="0"/>
              <a:t>e</a:t>
            </a:r>
            <a:r>
              <a:rPr lang="zh-CN" altLang="zh-CN" dirty="0" smtClean="0"/>
              <a:t>）六</a:t>
            </a:r>
            <a:r>
              <a:rPr lang="zh-CN" altLang="zh-CN" dirty="0"/>
              <a:t>层硅</a:t>
            </a:r>
            <a:r>
              <a:rPr lang="en-US" altLang="zh-CN" dirty="0"/>
              <a:t>(6l1)</a:t>
            </a:r>
            <a:r>
              <a:rPr lang="zh-CN" altLang="zh-CN" dirty="0"/>
              <a:t>（</a:t>
            </a:r>
            <a:r>
              <a:rPr lang="en-US" altLang="zh-CN" dirty="0"/>
              <a:t>f</a:t>
            </a:r>
            <a:r>
              <a:rPr lang="zh-CN" altLang="zh-CN" dirty="0" smtClean="0"/>
              <a:t>）十</a:t>
            </a:r>
            <a:r>
              <a:rPr lang="zh-CN" altLang="zh-CN" dirty="0"/>
              <a:t>层硅</a:t>
            </a:r>
            <a:r>
              <a:rPr lang="en-US" altLang="zh-CN" dirty="0"/>
              <a:t>(10l1)</a:t>
            </a:r>
            <a:r>
              <a:rPr lang="zh-CN" altLang="zh-CN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997458" y="4196469"/>
            <a:ext cx="320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K(0.5,</a:t>
            </a:r>
            <a:r>
              <a:rPr lang="en-US" altLang="zh-CN" dirty="0"/>
              <a:t> </a:t>
            </a:r>
            <a:r>
              <a:rPr lang="en-US" altLang="zh-CN" dirty="0" smtClean="0"/>
              <a:t>0.5, 0.0)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</a:t>
            </a:r>
            <a:r>
              <a:rPr lang="en-US" altLang="zh-CN" dirty="0"/>
              <a:t>0.0</a:t>
            </a:r>
            <a:r>
              <a:rPr lang="en-US" altLang="zh-CN" dirty="0" smtClean="0"/>
              <a:t>, 0.0, 0.0)</a:t>
            </a:r>
            <a:endParaRPr lang="en-US" altLang="zh-CN" dirty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 </a:t>
            </a:r>
            <a:r>
              <a:rPr lang="en-US" altLang="zh-CN" dirty="0"/>
              <a:t>(0.5</a:t>
            </a:r>
            <a:r>
              <a:rPr lang="en-US" altLang="zh-CN" dirty="0" smtClean="0"/>
              <a:t>, 0.0, 0.0) </a:t>
            </a:r>
            <a:r>
              <a:rPr lang="zh-CN" altLang="en-US" dirty="0" smtClean="0"/>
              <a:t> </a:t>
            </a:r>
            <a:r>
              <a:rPr lang="en-US" altLang="zh-CN" dirty="0" smtClean="0"/>
              <a:t>J’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0.0, 0.5, 0.0)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3219"/>
              </p:ext>
            </p:extLst>
          </p:nvPr>
        </p:nvGraphicFramePr>
        <p:xfrm>
          <a:off x="7454946" y="4302617"/>
          <a:ext cx="198933" cy="21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4946" y="4302617"/>
                        <a:ext cx="198933" cy="21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557243" y="1592597"/>
            <a:ext cx="1656184" cy="1800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7243" y="2492697"/>
            <a:ext cx="804813" cy="900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5"/>
          <p:cNvSpPr txBox="1"/>
          <p:nvPr/>
        </p:nvSpPr>
        <p:spPr>
          <a:xfrm>
            <a:off x="7346466" y="23080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9" name="TextBox 27"/>
          <p:cNvSpPr txBox="1"/>
          <p:nvPr/>
        </p:nvSpPr>
        <p:spPr>
          <a:xfrm>
            <a:off x="6156176" y="23080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J’</a:t>
            </a:r>
            <a:endParaRPr lang="zh-CN" altLang="en-US" dirty="0"/>
          </a:p>
        </p:txBody>
      </p:sp>
      <p:sp>
        <p:nvSpPr>
          <p:cNvPr id="20" name="TextBox 29"/>
          <p:cNvSpPr txBox="1"/>
          <p:nvPr/>
        </p:nvSpPr>
        <p:spPr>
          <a:xfrm>
            <a:off x="7236303" y="34388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121780"/>
              </p:ext>
            </p:extLst>
          </p:nvPr>
        </p:nvGraphicFramePr>
        <p:xfrm>
          <a:off x="6177754" y="3476959"/>
          <a:ext cx="1984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139680" imgH="152280" progId="Equation.DSMT4">
                  <p:embed/>
                </p:oleObj>
              </mc:Choice>
              <mc:Fallback>
                <p:oleObj name="Equation" r:id="rId6" imgW="139680" imgH="1522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754" y="3476959"/>
                        <a:ext cx="1984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2"/>
          <p:cNvSpPr txBox="1"/>
          <p:nvPr/>
        </p:nvSpPr>
        <p:spPr>
          <a:xfrm>
            <a:off x="8121061" y="3563724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Zigzag</a:t>
            </a:r>
            <a:endParaRPr lang="zh-CN" altLang="en-US" dirty="0"/>
          </a:p>
        </p:txBody>
      </p:sp>
      <p:sp>
        <p:nvSpPr>
          <p:cNvPr id="23" name="TextBox 34"/>
          <p:cNvSpPr txBox="1"/>
          <p:nvPr/>
        </p:nvSpPr>
        <p:spPr>
          <a:xfrm rot="16200000">
            <a:off x="5668785" y="15100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Armchair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432571" y="3476959"/>
            <a:ext cx="2057901" cy="11640"/>
          </a:xfrm>
          <a:prstGeom prst="straightConnector1">
            <a:avLst/>
          </a:prstGeom>
          <a:ln w="31750" cap="rnd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443713" y="1377086"/>
            <a:ext cx="0" cy="2105693"/>
          </a:xfrm>
          <a:prstGeom prst="straightConnector1">
            <a:avLst/>
          </a:prstGeom>
          <a:ln w="31750" cap="rnd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516317" y="3333044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309148" y="3333044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309148" y="2439789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04335" y="2439789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79512" y="836712"/>
            <a:ext cx="5713530" cy="5725659"/>
            <a:chOff x="634536" y="1064597"/>
            <a:chExt cx="5588928" cy="777680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084" y="6271515"/>
              <a:ext cx="2670572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1"/>
            <p:cNvGrpSpPr/>
            <p:nvPr/>
          </p:nvGrpSpPr>
          <p:grpSpPr>
            <a:xfrm>
              <a:off x="634536" y="1064597"/>
              <a:ext cx="5588928" cy="7776807"/>
              <a:chOff x="634536" y="1064597"/>
              <a:chExt cx="5588928" cy="7776807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34536" y="1064597"/>
                <a:ext cx="5588928" cy="7776807"/>
                <a:chOff x="416497" y="566008"/>
                <a:chExt cx="5976368" cy="5383943"/>
              </a:xfrm>
            </p:grpSpPr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647" y="566008"/>
                  <a:ext cx="2852216" cy="1783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648" y="2354551"/>
                  <a:ext cx="2852217" cy="1764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566008"/>
                  <a:ext cx="3064564" cy="17885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2349501"/>
                  <a:ext cx="3064564" cy="1769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4128594"/>
                  <a:ext cx="3064564" cy="1821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1050591" y="1208584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(a)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Box 36"/>
              <p:cNvSpPr txBox="1"/>
              <p:nvPr/>
            </p:nvSpPr>
            <p:spPr>
              <a:xfrm>
                <a:off x="3789040" y="1208584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(b)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Box 38"/>
              <p:cNvSpPr txBox="1"/>
              <p:nvPr/>
            </p:nvSpPr>
            <p:spPr>
              <a:xfrm>
                <a:off x="3789040" y="37749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(d)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TextBox 39"/>
              <p:cNvSpPr txBox="1"/>
              <p:nvPr/>
            </p:nvSpPr>
            <p:spPr>
              <a:xfrm>
                <a:off x="1052491" y="380737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(c)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Box 40"/>
              <p:cNvSpPr txBox="1"/>
              <p:nvPr/>
            </p:nvSpPr>
            <p:spPr>
              <a:xfrm>
                <a:off x="1052491" y="632115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Box 41"/>
              <p:cNvSpPr txBox="1"/>
              <p:nvPr/>
            </p:nvSpPr>
            <p:spPr>
              <a:xfrm>
                <a:off x="3795691" y="6393160"/>
                <a:ext cx="39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(f)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62211" y="1052736"/>
            <a:ext cx="8219578" cy="538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厚度</a:t>
            </a:r>
            <a:r>
              <a:rPr lang="en-US" altLang="zh-CN" sz="2400" dirty="0" smtClean="0">
                <a:solidFill>
                  <a:srgbClr val="FF0000"/>
                </a:solidFill>
              </a:rPr>
              <a:t>&lt;6L</a:t>
            </a:r>
            <a:r>
              <a:rPr lang="zh-CN" altLang="en-US" sz="2400" dirty="0" smtClean="0">
                <a:solidFill>
                  <a:srgbClr val="FF0000"/>
                </a:solidFill>
              </a:rPr>
              <a:t>时</a:t>
            </a:r>
            <a:r>
              <a:rPr lang="zh-CN" altLang="en-US" sz="2400" dirty="0" smtClean="0"/>
              <a:t>，多层硅结构具有强烈的各向异性（</a:t>
            </a:r>
            <a:r>
              <a:rPr lang="en-US" altLang="zh-CN" sz="2400" dirty="0" smtClean="0"/>
              <a:t>&gt;20%</a:t>
            </a:r>
            <a:r>
              <a:rPr lang="zh-CN" altLang="en-US" sz="2400" dirty="0" smtClean="0"/>
              <a:t>）。原因：表面重构造成沿不同方向声子速度的差异，并且其对热导的影响在小厚度时尤为显著。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）厚度为</a:t>
            </a:r>
            <a:r>
              <a:rPr lang="en-US" altLang="zh-CN" sz="2400" dirty="0" smtClean="0"/>
              <a:t>2L</a:t>
            </a:r>
            <a:r>
              <a:rPr lang="zh-CN" altLang="en-US" sz="2400" dirty="0" smtClean="0"/>
              <a:t>时，表面重构带来的热输运差异最显著；随着层数的增多，热导趋于收敛，且各向异性差异变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源</a:t>
            </a:r>
            <a:r>
              <a:rPr lang="zh-CN" altLang="en-US" sz="2400" dirty="0" smtClean="0"/>
              <a:t>于厚</a:t>
            </a:r>
            <a:r>
              <a:rPr lang="zh-CN" altLang="en-US" sz="2400" dirty="0"/>
              <a:t>度的增加导致表面重</a:t>
            </a:r>
            <a:r>
              <a:rPr lang="zh-CN" altLang="en-US" sz="2400" dirty="0" smtClean="0"/>
              <a:t>构影响减弱。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厚度</a:t>
            </a:r>
            <a:r>
              <a:rPr lang="en-US" altLang="zh-CN" sz="2400" dirty="0">
                <a:solidFill>
                  <a:srgbClr val="FF0000"/>
                </a:solidFill>
              </a:rPr>
              <a:t>&lt;6L</a:t>
            </a:r>
            <a:r>
              <a:rPr lang="zh-CN" altLang="en-US" sz="2400" dirty="0" smtClean="0">
                <a:solidFill>
                  <a:srgbClr val="FF0000"/>
                </a:solidFill>
              </a:rPr>
              <a:t>时，</a:t>
            </a:r>
            <a:r>
              <a:rPr lang="zh-CN" altLang="en-US" sz="2400" dirty="0" smtClean="0"/>
              <a:t>多层硅热导最低可小至</a:t>
            </a:r>
            <a:r>
              <a:rPr lang="en-US" altLang="zh-CN" sz="2400" dirty="0" smtClean="0"/>
              <a:t> 1.2 W/(</a:t>
            </a:r>
            <a:r>
              <a:rPr lang="en-US" altLang="zh-CN" sz="2400" dirty="0" err="1" smtClean="0"/>
              <a:t>mK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，各项异性可高达</a:t>
            </a:r>
            <a:r>
              <a:rPr lang="en-US" altLang="zh-CN" sz="2400" dirty="0" smtClean="0"/>
              <a:t>75%</a:t>
            </a:r>
            <a:r>
              <a:rPr lang="zh-CN" altLang="en-US" sz="2400" dirty="0" smtClean="0"/>
              <a:t>，表明其在热电等能源领域应用前景广阔</a:t>
            </a:r>
            <a:endParaRPr lang="zh-CN" altLang="en-US" sz="2400" dirty="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30426</TotalTime>
  <Pages>0</Pages>
  <Words>606</Words>
  <Characters>0</Characters>
  <Application>Microsoft Office PowerPoint</Application>
  <DocSecurity>0</DocSecurity>
  <PresentationFormat>全屏显示(4:3)</PresentationFormat>
  <Lines>0</Lines>
  <Paragraphs>120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Graph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1285</cp:revision>
  <cp:lastPrinted>2013-04-10T14:14:11Z</cp:lastPrinted>
  <dcterms:created xsi:type="dcterms:W3CDTF">2012-07-01T05:49:28Z</dcterms:created>
  <dcterms:modified xsi:type="dcterms:W3CDTF">2017-02-13T12:41:12Z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