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_rels/notesSlide4.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8.gif" ContentType="image/gif"/>
  <Override PartName="/ppt/media/image6.png" ContentType="image/png"/>
  <Override PartName="/ppt/media/image7.png" ContentType="image/png"/>
  <Override PartName="/ppt/media/image9.gif" ContentType="image/gif"/>
  <Override PartName="/ppt/media/image10.gif" ContentType="image/gif"/>
  <Override PartName="/ppt/media/image11.gif" ContentType="image/gif"/>
  <Override PartName="/ppt/media/image12.gif" ContentType="image/gif"/>
  <Override PartName="/ppt/media/image13.gif" ContentType="image/gif"/>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118"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19"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20"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21"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22"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4D585354-7F1B-48EB-A9B3-DBD12527BF1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sldImg"/>
          </p:nvPr>
        </p:nvSpPr>
        <p:spPr>
          <a:xfrm>
            <a:off x="380880" y="685800"/>
            <a:ext cx="6094800" cy="3427920"/>
          </a:xfrm>
          <a:prstGeom prst="rect">
            <a:avLst/>
          </a:prstGeom>
        </p:spPr>
      </p:sp>
      <p:sp>
        <p:nvSpPr>
          <p:cNvPr id="188" name="PlaceHolder 2"/>
          <p:cNvSpPr>
            <a:spLocks noGrp="1"/>
          </p:cNvSpPr>
          <p:nvPr>
            <p:ph type="body"/>
          </p:nvPr>
        </p:nvSpPr>
        <p:spPr>
          <a:xfrm>
            <a:off x="685800" y="4343400"/>
            <a:ext cx="5485320" cy="4113720"/>
          </a:xfrm>
          <a:prstGeom prst="rect">
            <a:avLst/>
          </a:prstGeom>
        </p:spPr>
        <p:txBody>
          <a:bodyPr lIns="0" rIns="0" tIns="0" bIns="0">
            <a:noAutofit/>
          </a:bodyPr>
          <a:p>
            <a:pPr marL="216000" indent="-215640">
              <a:lnSpc>
                <a:spcPct val="100000"/>
              </a:lnSpc>
              <a:tabLst>
                <a:tab algn="l" pos="0"/>
              </a:tabLst>
            </a:pPr>
            <a:endParaRPr b="0" lang="en-US" sz="2000" spc="-1" strike="noStrike">
              <a:latin typeface="Arial"/>
            </a:endParaRPr>
          </a:p>
          <a:p>
            <a:pPr marL="216000" indent="-215640">
              <a:lnSpc>
                <a:spcPct val="100000"/>
              </a:lnSpc>
              <a:tabLst>
                <a:tab algn="l" pos="0"/>
              </a:tabLst>
            </a:pPr>
            <a:endParaRPr b="0" lang="en-US" sz="2000" spc="-1" strike="noStrike">
              <a:latin typeface="Arial"/>
            </a:endParaRPr>
          </a:p>
        </p:txBody>
      </p:sp>
      <p:sp>
        <p:nvSpPr>
          <p:cNvPr id="189" name="Slide Number Placeholder 3"/>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22E758C9-2344-4BFC-8589-4D94EF9B8217}"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sldImg"/>
          </p:nvPr>
        </p:nvSpPr>
        <p:spPr>
          <a:xfrm>
            <a:off x="380880" y="685800"/>
            <a:ext cx="6094800" cy="3427920"/>
          </a:xfrm>
          <a:prstGeom prst="rect">
            <a:avLst/>
          </a:prstGeom>
        </p:spPr>
      </p:sp>
      <p:sp>
        <p:nvSpPr>
          <p:cNvPr id="191" name="PlaceHolder 2"/>
          <p:cNvSpPr>
            <a:spLocks noGrp="1"/>
          </p:cNvSpPr>
          <p:nvPr>
            <p:ph type="body"/>
          </p:nvPr>
        </p:nvSpPr>
        <p:spPr>
          <a:xfrm>
            <a:off x="685800" y="4343400"/>
            <a:ext cx="5485320" cy="4113720"/>
          </a:xfrm>
          <a:prstGeom prst="rect">
            <a:avLst/>
          </a:prstGeom>
        </p:spPr>
        <p:txBody>
          <a:bodyPr lIns="0" rIns="0" tIns="0" bIns="0">
            <a:noAutofit/>
          </a:bodyPr>
          <a:p>
            <a:pPr marL="216000" indent="-215640">
              <a:lnSpc>
                <a:spcPct val="100000"/>
              </a:lnSpc>
              <a:tabLst>
                <a:tab algn="l" pos="0"/>
              </a:tabLst>
            </a:pPr>
            <a:endParaRPr b="0" lang="en-US" sz="2000" spc="-1" strike="noStrike">
              <a:latin typeface="Arial"/>
            </a:endParaRPr>
          </a:p>
          <a:p>
            <a:pPr marL="216000" indent="-215640">
              <a:lnSpc>
                <a:spcPct val="100000"/>
              </a:lnSpc>
              <a:tabLst>
                <a:tab algn="l" pos="0"/>
              </a:tabLst>
            </a:pPr>
            <a:endParaRPr b="0" lang="en-US" sz="2000" spc="-1" strike="noStrike">
              <a:latin typeface="Arial"/>
            </a:endParaRPr>
          </a:p>
        </p:txBody>
      </p:sp>
      <p:sp>
        <p:nvSpPr>
          <p:cNvPr id="192" name="Slide Number Placeholder 3"/>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2ED61499-9FB4-4171-9050-04B5C5D56F3B}"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sldImg"/>
          </p:nvPr>
        </p:nvSpPr>
        <p:spPr>
          <a:xfrm>
            <a:off x="380880" y="685800"/>
            <a:ext cx="6094800" cy="3427920"/>
          </a:xfrm>
          <a:prstGeom prst="rect">
            <a:avLst/>
          </a:prstGeom>
        </p:spPr>
      </p:sp>
      <p:sp>
        <p:nvSpPr>
          <p:cNvPr id="194" name="PlaceHolder 2"/>
          <p:cNvSpPr>
            <a:spLocks noGrp="1"/>
          </p:cNvSpPr>
          <p:nvPr>
            <p:ph type="body"/>
          </p:nvPr>
        </p:nvSpPr>
        <p:spPr>
          <a:xfrm>
            <a:off x="685800" y="4343400"/>
            <a:ext cx="5485320" cy="4113720"/>
          </a:xfrm>
          <a:prstGeom prst="rect">
            <a:avLst/>
          </a:prstGeom>
        </p:spPr>
        <p:txBody>
          <a:bodyPr lIns="0" rIns="0" tIns="0" bIns="0">
            <a:noAutofit/>
          </a:bodyPr>
          <a:p>
            <a:pPr marL="216000" indent="-215640">
              <a:lnSpc>
                <a:spcPct val="100000"/>
              </a:lnSpc>
              <a:tabLst>
                <a:tab algn="l" pos="0"/>
              </a:tabLst>
            </a:pPr>
            <a:endParaRPr b="0" lang="en-US" sz="2000" spc="-1" strike="noStrike">
              <a:latin typeface="Arial"/>
            </a:endParaRPr>
          </a:p>
          <a:p>
            <a:pPr marL="216000" indent="-215640">
              <a:lnSpc>
                <a:spcPct val="100000"/>
              </a:lnSpc>
              <a:tabLst>
                <a:tab algn="l" pos="0"/>
              </a:tabLst>
            </a:pPr>
            <a:endParaRPr b="0" lang="en-US" sz="2000" spc="-1" strike="noStrike">
              <a:latin typeface="Arial"/>
            </a:endParaRPr>
          </a:p>
        </p:txBody>
      </p:sp>
      <p:sp>
        <p:nvSpPr>
          <p:cNvPr id="195" name="Slide Number Placeholder 3"/>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11A46D38-0AC7-4CBE-B617-F3991544F27A}"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7" descr=""/>
          <p:cNvPicPr/>
          <p:nvPr/>
        </p:nvPicPr>
        <p:blipFill>
          <a:blip r:embed="rId2"/>
          <a:stretch/>
        </p:blipFill>
        <p:spPr>
          <a:xfrm>
            <a:off x="0" y="-10080"/>
            <a:ext cx="960840" cy="550800"/>
          </a:xfrm>
          <a:prstGeom prst="rect">
            <a:avLst/>
          </a:prstGeom>
          <a:ln w="0">
            <a:noFill/>
          </a:ln>
        </p:spPr>
      </p:pic>
      <p:sp>
        <p:nvSpPr>
          <p:cNvPr id="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Picture 7" descr=""/>
          <p:cNvPicPr/>
          <p:nvPr/>
        </p:nvPicPr>
        <p:blipFill>
          <a:blip r:embed="rId2"/>
          <a:stretch/>
        </p:blipFill>
        <p:spPr>
          <a:xfrm>
            <a:off x="0" y="-10080"/>
            <a:ext cx="960840" cy="550800"/>
          </a:xfrm>
          <a:prstGeom prst="rect">
            <a:avLst/>
          </a:prstGeom>
          <a:ln w="0">
            <a:noFill/>
          </a:ln>
        </p:spPr>
      </p:pic>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8" name="Picture 5" descr=""/>
          <p:cNvPicPr/>
          <p:nvPr/>
        </p:nvPicPr>
        <p:blipFill>
          <a:blip r:embed="rId2"/>
          <a:stretch/>
        </p:blipFill>
        <p:spPr>
          <a:xfrm>
            <a:off x="0" y="-10080"/>
            <a:ext cx="960840" cy="550800"/>
          </a:xfrm>
          <a:prstGeom prst="rect">
            <a:avLst/>
          </a:prstGeom>
          <a:ln w="0">
            <a:noFill/>
          </a:ln>
        </p:spPr>
      </p:pic>
      <p:sp>
        <p:nvSpPr>
          <p:cNvPr id="79" name="PlaceHolder 1"/>
          <p:cNvSpPr>
            <a:spLocks noGrp="1"/>
          </p:cNvSpPr>
          <p:nvPr>
            <p:ph type="title"/>
          </p:nvPr>
        </p:nvSpPr>
        <p:spPr>
          <a:xfrm>
            <a:off x="609480" y="273600"/>
            <a:ext cx="1097208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80"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gif"/><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gif"/><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0.gif"/><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1.gif"/><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2.gif"/><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3.gif"/><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0" Type="http://schemas.openxmlformats.org/officeDocument/2006/relationships/image" Target="../media/image23.png"/><Relationship Id="rId11" Type="http://schemas.openxmlformats.org/officeDocument/2006/relationships/image" Target="../media/image24.png"/><Relationship Id="rId12" Type="http://schemas.openxmlformats.org/officeDocument/2006/relationships/image" Target="../media/image25.png"/><Relationship Id="rId13" Type="http://schemas.openxmlformats.org/officeDocument/2006/relationships/image" Target="../media/image26.png"/><Relationship Id="rId14" Type="http://schemas.openxmlformats.org/officeDocument/2006/relationships/image" Target="../media/image27.png"/><Relationship Id="rId15" Type="http://schemas.openxmlformats.org/officeDocument/2006/relationships/image" Target="../media/image28.png"/><Relationship Id="rId16" Type="http://schemas.openxmlformats.org/officeDocument/2006/relationships/image" Target="../media/image29.png"/><Relationship Id="rId17" Type="http://schemas.openxmlformats.org/officeDocument/2006/relationships/image" Target="../media/image30.png"/><Relationship Id="rId18" Type="http://schemas.openxmlformats.org/officeDocument/2006/relationships/image" Target="../media/image31.png"/><Relationship Id="rId19" Type="http://schemas.openxmlformats.org/officeDocument/2006/relationships/image" Target="../media/image32.png"/><Relationship Id="rId20" Type="http://schemas.openxmlformats.org/officeDocument/2006/relationships/image" Target="../media/image33.png"/><Relationship Id="rId21" Type="http://schemas.openxmlformats.org/officeDocument/2006/relationships/image" Target="../media/image34.png"/><Relationship Id="rId22" Type="http://schemas.openxmlformats.org/officeDocument/2006/relationships/image" Target="../media/image35.png"/><Relationship Id="rId23" Type="http://schemas.openxmlformats.org/officeDocument/2006/relationships/image" Target="../media/image36.png"/><Relationship Id="rId24" Type="http://schemas.openxmlformats.org/officeDocument/2006/relationships/image" Target="../media/image37.png"/><Relationship Id="rId25"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9.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
          <p:cNvSpPr/>
          <p:nvPr/>
        </p:nvSpPr>
        <p:spPr>
          <a:xfrm>
            <a:off x="609480" y="273600"/>
            <a:ext cx="10972080" cy="53074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latin typeface="Arial"/>
              </a:rPr>
              <a:t>CI/CD Overview</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itle 1"/>
          <p:cNvSpPr/>
          <p:nvPr/>
        </p:nvSpPr>
        <p:spPr>
          <a:xfrm>
            <a:off x="838080" y="158040"/>
            <a:ext cx="10514520" cy="537480"/>
          </a:xfrm>
          <a:prstGeom prst="rect">
            <a:avLst/>
          </a:prstGeom>
          <a:noFill/>
          <a:ln w="0">
            <a:noFill/>
          </a:ln>
        </p:spPr>
        <p:style>
          <a:lnRef idx="0"/>
          <a:fillRef idx="0"/>
          <a:effectRef idx="0"/>
          <a:fontRef idx="minor"/>
        </p:style>
        <p:txBody>
          <a:bodyPr lIns="90000" rIns="90000" tIns="45000" bIns="45000">
            <a:noAutofit/>
          </a:bodyPr>
          <a:p>
            <a:pPr algn="ctr">
              <a:lnSpc>
                <a:spcPct val="90000"/>
              </a:lnSpc>
            </a:pPr>
            <a:r>
              <a:rPr b="0" lang="en-US" sz="3200" spc="-1" strike="noStrike">
                <a:solidFill>
                  <a:srgbClr val="6d829f"/>
                </a:solidFill>
                <a:latin typeface="Arial"/>
                <a:ea typeface="Arial"/>
              </a:rPr>
              <a:t>Deployment Strategies</a:t>
            </a:r>
            <a:endParaRPr b="0" lang="en-US" sz="3200" spc="-1" strike="noStrike">
              <a:latin typeface="Arial"/>
            </a:endParaRPr>
          </a:p>
        </p:txBody>
      </p:sp>
      <p:sp>
        <p:nvSpPr>
          <p:cNvPr id="143" name="Content Placeholder 2"/>
          <p:cNvSpPr/>
          <p:nvPr/>
        </p:nvSpPr>
        <p:spPr>
          <a:xfrm>
            <a:off x="838080" y="1132920"/>
            <a:ext cx="5947560" cy="5042880"/>
          </a:xfrm>
          <a:prstGeom prst="rect">
            <a:avLst/>
          </a:prstGeom>
          <a:noFill/>
          <a:ln w="0">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cb2236"/>
              </a:buClr>
              <a:buSzPct val="120000"/>
              <a:buFont typeface="Arial"/>
              <a:buChar char="•"/>
            </a:pPr>
            <a:r>
              <a:rPr b="1" lang="en-US" sz="2800" spc="-1" strike="noStrike">
                <a:solidFill>
                  <a:srgbClr val="323232"/>
                </a:solidFill>
                <a:latin typeface="Arial"/>
                <a:ea typeface="DejaVu Sans"/>
              </a:rPr>
              <a:t>Recreate</a:t>
            </a:r>
            <a:r>
              <a:rPr b="0" lang="en-US" sz="2800" spc="-1" strike="noStrike">
                <a:solidFill>
                  <a:srgbClr val="323232"/>
                </a:solidFill>
                <a:latin typeface="Arial"/>
                <a:ea typeface="DejaVu Sans"/>
              </a:rPr>
              <a:t>: Version A is terminated then version B is rolled out.</a:t>
            </a:r>
            <a:endParaRPr b="0" lang="en-US" sz="2800" spc="-1" strike="noStrike">
              <a:latin typeface="Arial"/>
            </a:endParaRPr>
          </a:p>
          <a:p>
            <a:pPr marL="228600" indent="-227520">
              <a:lnSpc>
                <a:spcPct val="90000"/>
              </a:lnSpc>
              <a:spcBef>
                <a:spcPts val="1001"/>
              </a:spcBef>
              <a:buClr>
                <a:srgbClr val="cb2236"/>
              </a:buClr>
              <a:buSzPct val="120000"/>
              <a:buFont typeface="Arial"/>
              <a:buChar char="•"/>
            </a:pPr>
            <a:r>
              <a:rPr b="0" lang="en-US" sz="2800" spc="-1" strike="noStrike">
                <a:solidFill>
                  <a:srgbClr val="323232"/>
                </a:solidFill>
                <a:latin typeface="Arial"/>
                <a:ea typeface="DejaVu Sans"/>
              </a:rPr>
              <a:t>Pros:</a:t>
            </a:r>
            <a:endParaRPr b="0" lang="en-US" sz="2800" spc="-1" strike="noStrike">
              <a:latin typeface="Arial"/>
            </a:endParaRPr>
          </a:p>
          <a:p>
            <a:pPr lvl="1" marL="685800" indent="-227520">
              <a:lnSpc>
                <a:spcPct val="90000"/>
              </a:lnSpc>
              <a:spcBef>
                <a:spcPts val="499"/>
              </a:spcBef>
              <a:buClr>
                <a:srgbClr val="6d829f"/>
              </a:buClr>
              <a:buFont typeface="LucidaGrande"/>
              <a:buChar char="-"/>
            </a:pPr>
            <a:r>
              <a:rPr b="0" lang="en-US" sz="2400" spc="-1" strike="noStrike">
                <a:solidFill>
                  <a:srgbClr val="323232"/>
                </a:solidFill>
                <a:latin typeface="Arial"/>
                <a:ea typeface="DejaVu Sans"/>
              </a:rPr>
              <a:t>Easy to setup.</a:t>
            </a:r>
            <a:endParaRPr b="0" lang="en-US" sz="2400" spc="-1" strike="noStrike">
              <a:latin typeface="Arial"/>
            </a:endParaRPr>
          </a:p>
          <a:p>
            <a:pPr lvl="1" marL="685800" indent="-227520">
              <a:lnSpc>
                <a:spcPct val="90000"/>
              </a:lnSpc>
              <a:spcBef>
                <a:spcPts val="499"/>
              </a:spcBef>
              <a:buClr>
                <a:srgbClr val="6d829f"/>
              </a:buClr>
              <a:buFont typeface="LucidaGrande"/>
              <a:buChar char="-"/>
            </a:pPr>
            <a:r>
              <a:rPr b="0" lang="en-US" sz="2400" spc="-1" strike="noStrike">
                <a:solidFill>
                  <a:srgbClr val="323232"/>
                </a:solidFill>
                <a:latin typeface="Arial"/>
                <a:ea typeface="DejaVu Sans"/>
              </a:rPr>
              <a:t>Application state entirely renewed.</a:t>
            </a:r>
            <a:endParaRPr b="0" lang="en-US" sz="2400" spc="-1" strike="noStrike">
              <a:latin typeface="Arial"/>
            </a:endParaRPr>
          </a:p>
          <a:p>
            <a:pPr marL="228600" indent="-227520">
              <a:lnSpc>
                <a:spcPct val="90000"/>
              </a:lnSpc>
              <a:spcBef>
                <a:spcPts val="1001"/>
              </a:spcBef>
              <a:buClr>
                <a:srgbClr val="cb2236"/>
              </a:buClr>
              <a:buSzPct val="120000"/>
              <a:buFont typeface="Arial"/>
              <a:buChar char="•"/>
            </a:pPr>
            <a:r>
              <a:rPr b="0" lang="en-US" sz="2800" spc="-1" strike="noStrike">
                <a:solidFill>
                  <a:srgbClr val="323232"/>
                </a:solidFill>
                <a:latin typeface="Arial"/>
                <a:ea typeface="DejaVu Sans"/>
              </a:rPr>
              <a:t>Cons:</a:t>
            </a:r>
            <a:endParaRPr b="0" lang="en-US" sz="2800" spc="-1" strike="noStrike">
              <a:latin typeface="Arial"/>
            </a:endParaRPr>
          </a:p>
          <a:p>
            <a:pPr lvl="1" marL="685800" indent="-227520">
              <a:lnSpc>
                <a:spcPct val="90000"/>
              </a:lnSpc>
              <a:spcBef>
                <a:spcPts val="499"/>
              </a:spcBef>
              <a:buClr>
                <a:srgbClr val="6d829f"/>
              </a:buClr>
              <a:buFont typeface="LucidaGrande"/>
              <a:buChar char="-"/>
            </a:pPr>
            <a:r>
              <a:rPr b="0" lang="en-US" sz="2400" spc="-1" strike="noStrike">
                <a:solidFill>
                  <a:srgbClr val="323232"/>
                </a:solidFill>
                <a:latin typeface="Arial"/>
                <a:ea typeface="DejaVu Sans"/>
              </a:rPr>
              <a:t>High impact on the user, expect downtime that depends on both shutdown and boot duration of the application.</a:t>
            </a: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p:txBody>
      </p:sp>
      <p:pic>
        <p:nvPicPr>
          <p:cNvPr id="144" name="Picture 4" descr=""/>
          <p:cNvPicPr/>
          <p:nvPr/>
        </p:nvPicPr>
        <p:blipFill>
          <a:blip r:embed="rId1"/>
          <a:stretch/>
        </p:blipFill>
        <p:spPr>
          <a:xfrm>
            <a:off x="6543360" y="1359000"/>
            <a:ext cx="5263560" cy="34927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itle 1"/>
          <p:cNvSpPr/>
          <p:nvPr/>
        </p:nvSpPr>
        <p:spPr>
          <a:xfrm>
            <a:off x="838080" y="158040"/>
            <a:ext cx="10514520" cy="537480"/>
          </a:xfrm>
          <a:prstGeom prst="rect">
            <a:avLst/>
          </a:prstGeom>
          <a:noFill/>
          <a:ln w="0">
            <a:noFill/>
          </a:ln>
        </p:spPr>
        <p:style>
          <a:lnRef idx="0"/>
          <a:fillRef idx="0"/>
          <a:effectRef idx="0"/>
          <a:fontRef idx="minor"/>
        </p:style>
        <p:txBody>
          <a:bodyPr lIns="90000" rIns="90000" tIns="45000" bIns="45000">
            <a:noAutofit/>
          </a:bodyPr>
          <a:p>
            <a:pPr algn="ctr">
              <a:lnSpc>
                <a:spcPct val="90000"/>
              </a:lnSpc>
            </a:pPr>
            <a:r>
              <a:rPr b="0" lang="en-US" sz="3200" spc="-1" strike="noStrike">
                <a:solidFill>
                  <a:srgbClr val="6d829f"/>
                </a:solidFill>
                <a:latin typeface="Arial"/>
                <a:ea typeface="Arial"/>
              </a:rPr>
              <a:t>Deployment Strategies</a:t>
            </a:r>
            <a:endParaRPr b="0" lang="en-US" sz="3200" spc="-1" strike="noStrike">
              <a:latin typeface="Arial"/>
            </a:endParaRPr>
          </a:p>
        </p:txBody>
      </p:sp>
      <p:sp>
        <p:nvSpPr>
          <p:cNvPr id="146" name="Content Placeholder 2"/>
          <p:cNvSpPr/>
          <p:nvPr/>
        </p:nvSpPr>
        <p:spPr>
          <a:xfrm>
            <a:off x="838080" y="1132920"/>
            <a:ext cx="6383520" cy="5042880"/>
          </a:xfrm>
          <a:prstGeom prst="rect">
            <a:avLst/>
          </a:prstGeom>
          <a:noFill/>
          <a:ln w="0">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cb2236"/>
              </a:buClr>
              <a:buSzPct val="120000"/>
              <a:buFont typeface="Arial"/>
              <a:buChar char="•"/>
            </a:pPr>
            <a:r>
              <a:rPr b="1" lang="en-US" sz="2800" spc="-1" strike="noStrike">
                <a:solidFill>
                  <a:srgbClr val="323232"/>
                </a:solidFill>
                <a:latin typeface="Arial"/>
                <a:ea typeface="DejaVu Sans"/>
              </a:rPr>
              <a:t>Ramped</a:t>
            </a:r>
            <a:r>
              <a:rPr b="0" lang="en-US" sz="2800" spc="-1" strike="noStrike">
                <a:solidFill>
                  <a:srgbClr val="323232"/>
                </a:solidFill>
                <a:latin typeface="Arial"/>
                <a:ea typeface="DejaVu Sans"/>
              </a:rPr>
              <a:t> (also known as rolling-update or incremental): Version B is slowly rolled out and replacing version A.</a:t>
            </a:r>
            <a:endParaRPr b="0" lang="en-US" sz="2800" spc="-1" strike="noStrike">
              <a:latin typeface="Arial"/>
            </a:endParaRPr>
          </a:p>
          <a:p>
            <a:pPr marL="228600" indent="-227520">
              <a:lnSpc>
                <a:spcPct val="90000"/>
              </a:lnSpc>
              <a:spcBef>
                <a:spcPts val="1001"/>
              </a:spcBef>
              <a:buClr>
                <a:srgbClr val="cb2236"/>
              </a:buClr>
              <a:buSzPct val="120000"/>
              <a:buFont typeface="Arial"/>
              <a:buChar char="•"/>
            </a:pPr>
            <a:r>
              <a:rPr b="0" lang="en-US" sz="2800" spc="-1" strike="noStrike">
                <a:solidFill>
                  <a:srgbClr val="323232"/>
                </a:solidFill>
                <a:latin typeface="Arial"/>
                <a:ea typeface="DejaVu Sans"/>
              </a:rPr>
              <a:t>Pros:</a:t>
            </a:r>
            <a:endParaRPr b="0" lang="en-US" sz="2800" spc="-1" strike="noStrike">
              <a:latin typeface="Arial"/>
            </a:endParaRPr>
          </a:p>
          <a:p>
            <a:pPr lvl="1" marL="685800" indent="-227520">
              <a:lnSpc>
                <a:spcPct val="90000"/>
              </a:lnSpc>
              <a:spcBef>
                <a:spcPts val="499"/>
              </a:spcBef>
              <a:buClr>
                <a:srgbClr val="6d829f"/>
              </a:buClr>
              <a:buFont typeface="LucidaGrande"/>
              <a:buChar char="-"/>
            </a:pPr>
            <a:r>
              <a:rPr b="0" lang="en-US" sz="2400" spc="-1" strike="noStrike">
                <a:solidFill>
                  <a:srgbClr val="323232"/>
                </a:solidFill>
                <a:latin typeface="Arial"/>
                <a:ea typeface="DejaVu Sans"/>
              </a:rPr>
              <a:t>Easy to set up.</a:t>
            </a:r>
            <a:endParaRPr b="0" lang="en-US" sz="2400" spc="-1" strike="noStrike">
              <a:latin typeface="Arial"/>
            </a:endParaRPr>
          </a:p>
          <a:p>
            <a:pPr lvl="1" marL="685800" indent="-227520">
              <a:lnSpc>
                <a:spcPct val="90000"/>
              </a:lnSpc>
              <a:spcBef>
                <a:spcPts val="499"/>
              </a:spcBef>
              <a:buClr>
                <a:srgbClr val="6d829f"/>
              </a:buClr>
              <a:buFont typeface="LucidaGrande"/>
              <a:buChar char="-"/>
            </a:pPr>
            <a:r>
              <a:rPr b="0" lang="en-US" sz="2400" spc="-1" strike="noStrike">
                <a:solidFill>
                  <a:srgbClr val="323232"/>
                </a:solidFill>
                <a:latin typeface="Arial"/>
                <a:ea typeface="DejaVu Sans"/>
              </a:rPr>
              <a:t>Version is slowly released across instances.</a:t>
            </a:r>
            <a:endParaRPr b="0" lang="en-US" sz="2400" spc="-1" strike="noStrike">
              <a:latin typeface="Arial"/>
            </a:endParaRPr>
          </a:p>
          <a:p>
            <a:pPr lvl="1" marL="685800" indent="-227520">
              <a:lnSpc>
                <a:spcPct val="90000"/>
              </a:lnSpc>
              <a:spcBef>
                <a:spcPts val="499"/>
              </a:spcBef>
              <a:buClr>
                <a:srgbClr val="6d829f"/>
              </a:buClr>
              <a:buFont typeface="LucidaGrande"/>
              <a:buChar char="-"/>
            </a:pPr>
            <a:r>
              <a:rPr b="0" lang="en-US" sz="2400" spc="-1" strike="noStrike">
                <a:solidFill>
                  <a:srgbClr val="323232"/>
                </a:solidFill>
                <a:latin typeface="Arial"/>
                <a:ea typeface="DejaVu Sans"/>
              </a:rPr>
              <a:t>Convenient for stateful applications that can handle rebalancing of the data.</a:t>
            </a:r>
            <a:endParaRPr b="0" lang="en-US" sz="2400" spc="-1" strike="noStrike">
              <a:latin typeface="Arial"/>
            </a:endParaRPr>
          </a:p>
          <a:p>
            <a:pPr marL="228600" indent="-227520">
              <a:lnSpc>
                <a:spcPct val="90000"/>
              </a:lnSpc>
              <a:spcBef>
                <a:spcPts val="1001"/>
              </a:spcBef>
              <a:buClr>
                <a:srgbClr val="cb2236"/>
              </a:buClr>
              <a:buSzPct val="120000"/>
              <a:buFont typeface="Arial"/>
              <a:buChar char="•"/>
            </a:pPr>
            <a:r>
              <a:rPr b="0" lang="en-US" sz="2800" spc="-1" strike="noStrike">
                <a:solidFill>
                  <a:srgbClr val="323232"/>
                </a:solidFill>
                <a:latin typeface="Arial"/>
                <a:ea typeface="DejaVu Sans"/>
              </a:rPr>
              <a:t>Cons:</a:t>
            </a:r>
            <a:endParaRPr b="0" lang="en-US" sz="2800" spc="-1" strike="noStrike">
              <a:latin typeface="Arial"/>
            </a:endParaRPr>
          </a:p>
          <a:p>
            <a:pPr lvl="1" marL="685800" indent="-227520">
              <a:lnSpc>
                <a:spcPct val="90000"/>
              </a:lnSpc>
              <a:spcBef>
                <a:spcPts val="499"/>
              </a:spcBef>
              <a:buClr>
                <a:srgbClr val="6d829f"/>
              </a:buClr>
              <a:buFont typeface="LucidaGrande"/>
              <a:buChar char="-"/>
            </a:pPr>
            <a:r>
              <a:rPr b="0" lang="en-US" sz="2400" spc="-1" strike="noStrike">
                <a:solidFill>
                  <a:srgbClr val="323232"/>
                </a:solidFill>
                <a:latin typeface="Arial"/>
                <a:ea typeface="DejaVu Sans"/>
              </a:rPr>
              <a:t>Rollout/rollback can take time.</a:t>
            </a:r>
            <a:endParaRPr b="0" lang="en-US" sz="2400" spc="-1" strike="noStrike">
              <a:latin typeface="Arial"/>
            </a:endParaRPr>
          </a:p>
          <a:p>
            <a:pPr lvl="1" marL="685800" indent="-227520">
              <a:lnSpc>
                <a:spcPct val="90000"/>
              </a:lnSpc>
              <a:spcBef>
                <a:spcPts val="499"/>
              </a:spcBef>
              <a:buClr>
                <a:srgbClr val="6d829f"/>
              </a:buClr>
              <a:buFont typeface="LucidaGrande"/>
              <a:buChar char="-"/>
            </a:pPr>
            <a:r>
              <a:rPr b="0" lang="en-US" sz="2400" spc="-1" strike="noStrike">
                <a:solidFill>
                  <a:srgbClr val="323232"/>
                </a:solidFill>
                <a:latin typeface="Arial"/>
                <a:ea typeface="DejaVu Sans"/>
              </a:rPr>
              <a:t>No control over traffic.</a:t>
            </a:r>
            <a:endParaRPr b="0" lang="en-US" sz="2400" spc="-1" strike="noStrike">
              <a:latin typeface="Arial"/>
            </a:endParaRPr>
          </a:p>
          <a:p>
            <a:pPr>
              <a:lnSpc>
                <a:spcPct val="90000"/>
              </a:lnSpc>
              <a:spcBef>
                <a:spcPts val="1001"/>
              </a:spcBef>
            </a:pPr>
            <a:endParaRPr b="0" lang="en-US" sz="2400" spc="-1" strike="noStrike">
              <a:latin typeface="Arial"/>
            </a:endParaRPr>
          </a:p>
        </p:txBody>
      </p:sp>
      <p:pic>
        <p:nvPicPr>
          <p:cNvPr id="147" name="Picture 4" descr=""/>
          <p:cNvPicPr/>
          <p:nvPr/>
        </p:nvPicPr>
        <p:blipFill>
          <a:blip r:embed="rId1"/>
          <a:stretch/>
        </p:blipFill>
        <p:spPr>
          <a:xfrm>
            <a:off x="7223040" y="1644120"/>
            <a:ext cx="4669560" cy="30985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itle 1"/>
          <p:cNvSpPr/>
          <p:nvPr/>
        </p:nvSpPr>
        <p:spPr>
          <a:xfrm>
            <a:off x="838080" y="158040"/>
            <a:ext cx="10514520" cy="537480"/>
          </a:xfrm>
          <a:prstGeom prst="rect">
            <a:avLst/>
          </a:prstGeom>
          <a:noFill/>
          <a:ln w="0">
            <a:noFill/>
          </a:ln>
        </p:spPr>
        <p:style>
          <a:lnRef idx="0"/>
          <a:fillRef idx="0"/>
          <a:effectRef idx="0"/>
          <a:fontRef idx="minor"/>
        </p:style>
        <p:txBody>
          <a:bodyPr lIns="90000" rIns="90000" tIns="45000" bIns="45000">
            <a:noAutofit/>
          </a:bodyPr>
          <a:p>
            <a:pPr algn="ctr">
              <a:lnSpc>
                <a:spcPct val="90000"/>
              </a:lnSpc>
            </a:pPr>
            <a:r>
              <a:rPr b="0" lang="en-US" sz="3200" spc="-1" strike="noStrike">
                <a:solidFill>
                  <a:srgbClr val="6d829f"/>
                </a:solidFill>
                <a:latin typeface="Arial"/>
                <a:ea typeface="Arial"/>
              </a:rPr>
              <a:t>Deployment Strategies</a:t>
            </a:r>
            <a:endParaRPr b="0" lang="en-US" sz="3200" spc="-1" strike="noStrike">
              <a:latin typeface="Arial"/>
            </a:endParaRPr>
          </a:p>
        </p:txBody>
      </p:sp>
      <p:sp>
        <p:nvSpPr>
          <p:cNvPr id="149" name="Content Placeholder 2"/>
          <p:cNvSpPr/>
          <p:nvPr/>
        </p:nvSpPr>
        <p:spPr>
          <a:xfrm>
            <a:off x="838080" y="1132920"/>
            <a:ext cx="5880240" cy="5042880"/>
          </a:xfrm>
          <a:prstGeom prst="rect">
            <a:avLst/>
          </a:prstGeom>
          <a:noFill/>
          <a:ln w="0">
            <a:noFill/>
          </a:ln>
        </p:spPr>
        <p:style>
          <a:lnRef idx="0"/>
          <a:fillRef idx="0"/>
          <a:effectRef idx="0"/>
          <a:fontRef idx="minor"/>
        </p:style>
        <p:txBody>
          <a:bodyPr lIns="90000" rIns="90000" tIns="45000" bIns="45000">
            <a:normAutofit fontScale="97000"/>
          </a:bodyPr>
          <a:p>
            <a:pPr marL="228600" indent="-227520">
              <a:lnSpc>
                <a:spcPct val="90000"/>
              </a:lnSpc>
              <a:spcBef>
                <a:spcPts val="1001"/>
              </a:spcBef>
              <a:buClr>
                <a:srgbClr val="cb2236"/>
              </a:buClr>
              <a:buSzPct val="120000"/>
              <a:buFont typeface="Arial"/>
              <a:buChar char="•"/>
            </a:pPr>
            <a:r>
              <a:rPr b="1" lang="en-US" sz="2800" spc="-1" strike="noStrike">
                <a:solidFill>
                  <a:srgbClr val="323232"/>
                </a:solidFill>
                <a:latin typeface="Arial"/>
                <a:ea typeface="DejaVu Sans"/>
              </a:rPr>
              <a:t>Blue/Green</a:t>
            </a:r>
            <a:r>
              <a:rPr b="0" lang="en-US" sz="2800" spc="-1" strike="noStrike">
                <a:solidFill>
                  <a:srgbClr val="323232"/>
                </a:solidFill>
                <a:latin typeface="Arial"/>
                <a:ea typeface="DejaVu Sans"/>
              </a:rPr>
              <a:t>: Version B is released alongside version A, then the traffic is switched to version B.</a:t>
            </a:r>
            <a:endParaRPr b="0" lang="en-US" sz="2800" spc="-1" strike="noStrike">
              <a:latin typeface="Arial"/>
            </a:endParaRPr>
          </a:p>
          <a:p>
            <a:pPr marL="228600" indent="-227520">
              <a:lnSpc>
                <a:spcPct val="90000"/>
              </a:lnSpc>
              <a:spcBef>
                <a:spcPts val="1001"/>
              </a:spcBef>
              <a:buClr>
                <a:srgbClr val="cb2236"/>
              </a:buClr>
              <a:buSzPct val="120000"/>
              <a:buFont typeface="Arial"/>
              <a:buChar char="•"/>
            </a:pPr>
            <a:r>
              <a:rPr b="0" lang="en-US" sz="2800" spc="-1" strike="noStrike">
                <a:solidFill>
                  <a:srgbClr val="323232"/>
                </a:solidFill>
                <a:latin typeface="Arial"/>
                <a:ea typeface="DejaVu Sans"/>
              </a:rPr>
              <a:t>Pros:</a:t>
            </a:r>
            <a:endParaRPr b="0" lang="en-US" sz="2800" spc="-1" strike="noStrike">
              <a:latin typeface="Arial"/>
            </a:endParaRPr>
          </a:p>
          <a:p>
            <a:pPr lvl="1" marL="685800" indent="-227520">
              <a:lnSpc>
                <a:spcPct val="90000"/>
              </a:lnSpc>
              <a:spcBef>
                <a:spcPts val="499"/>
              </a:spcBef>
              <a:buClr>
                <a:srgbClr val="6d829f"/>
              </a:buClr>
              <a:buFont typeface="LucidaGrande"/>
              <a:buChar char="-"/>
            </a:pPr>
            <a:r>
              <a:rPr b="0" lang="en-US" sz="2400" spc="-1" strike="noStrike">
                <a:solidFill>
                  <a:srgbClr val="323232"/>
                </a:solidFill>
                <a:latin typeface="Arial"/>
                <a:ea typeface="DejaVu Sans"/>
              </a:rPr>
              <a:t>Instant roll-out/rollback.</a:t>
            </a:r>
            <a:endParaRPr b="0" lang="en-US" sz="2400" spc="-1" strike="noStrike">
              <a:latin typeface="Arial"/>
            </a:endParaRPr>
          </a:p>
          <a:p>
            <a:pPr lvl="1" marL="685800" indent="-227520">
              <a:lnSpc>
                <a:spcPct val="90000"/>
              </a:lnSpc>
              <a:spcBef>
                <a:spcPts val="499"/>
              </a:spcBef>
              <a:buClr>
                <a:srgbClr val="6d829f"/>
              </a:buClr>
              <a:buFont typeface="LucidaGrande"/>
              <a:buChar char="-"/>
            </a:pPr>
            <a:r>
              <a:rPr b="0" lang="en-US" sz="2400" spc="-1" strike="noStrike">
                <a:solidFill>
                  <a:srgbClr val="323232"/>
                </a:solidFill>
                <a:latin typeface="Arial"/>
                <a:ea typeface="DejaVu Sans"/>
              </a:rPr>
              <a:t>Avoid versioning issue, the entire application state is changed in one go.</a:t>
            </a:r>
            <a:endParaRPr b="0" lang="en-US" sz="2400" spc="-1" strike="noStrike">
              <a:latin typeface="Arial"/>
            </a:endParaRPr>
          </a:p>
          <a:p>
            <a:pPr marL="228600" indent="-227520">
              <a:lnSpc>
                <a:spcPct val="90000"/>
              </a:lnSpc>
              <a:spcBef>
                <a:spcPts val="1001"/>
              </a:spcBef>
              <a:buClr>
                <a:srgbClr val="cb2236"/>
              </a:buClr>
              <a:buSzPct val="120000"/>
              <a:buFont typeface="Arial"/>
              <a:buChar char="•"/>
            </a:pPr>
            <a:r>
              <a:rPr b="0" lang="en-US" sz="2800" spc="-1" strike="noStrike">
                <a:solidFill>
                  <a:srgbClr val="323232"/>
                </a:solidFill>
                <a:latin typeface="Arial"/>
                <a:ea typeface="DejaVu Sans"/>
              </a:rPr>
              <a:t>Cons:</a:t>
            </a:r>
            <a:endParaRPr b="0" lang="en-US" sz="2800" spc="-1" strike="noStrike">
              <a:latin typeface="Arial"/>
            </a:endParaRPr>
          </a:p>
          <a:p>
            <a:pPr lvl="1" marL="685800" indent="-227520">
              <a:lnSpc>
                <a:spcPct val="90000"/>
              </a:lnSpc>
              <a:spcBef>
                <a:spcPts val="499"/>
              </a:spcBef>
              <a:buClr>
                <a:srgbClr val="6d829f"/>
              </a:buClr>
              <a:buFont typeface="LucidaGrande"/>
              <a:buChar char="-"/>
            </a:pPr>
            <a:r>
              <a:rPr b="0" lang="en-US" sz="2400" spc="-1" strike="noStrike">
                <a:solidFill>
                  <a:srgbClr val="323232"/>
                </a:solidFill>
                <a:latin typeface="Arial"/>
                <a:ea typeface="DejaVu Sans"/>
              </a:rPr>
              <a:t>Expensive as it requires double the resources.</a:t>
            </a:r>
            <a:endParaRPr b="0" lang="en-US" sz="2400" spc="-1" strike="noStrike">
              <a:latin typeface="Arial"/>
            </a:endParaRPr>
          </a:p>
          <a:p>
            <a:pPr lvl="1" marL="685800" indent="-227520">
              <a:lnSpc>
                <a:spcPct val="90000"/>
              </a:lnSpc>
              <a:spcBef>
                <a:spcPts val="499"/>
              </a:spcBef>
              <a:buClr>
                <a:srgbClr val="6d829f"/>
              </a:buClr>
              <a:buFont typeface="LucidaGrande"/>
              <a:buChar char="-"/>
            </a:pPr>
            <a:r>
              <a:rPr b="0" lang="en-US" sz="2400" spc="-1" strike="noStrike">
                <a:solidFill>
                  <a:srgbClr val="323232"/>
                </a:solidFill>
                <a:latin typeface="Arial"/>
                <a:ea typeface="DejaVu Sans"/>
              </a:rPr>
              <a:t>Proper test of the entire platform should be done before releasing to production.</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p:txBody>
      </p:sp>
      <p:pic>
        <p:nvPicPr>
          <p:cNvPr id="150" name="Picture 4" descr=""/>
          <p:cNvPicPr/>
          <p:nvPr/>
        </p:nvPicPr>
        <p:blipFill>
          <a:blip r:embed="rId1"/>
          <a:stretch/>
        </p:blipFill>
        <p:spPr>
          <a:xfrm>
            <a:off x="6719760" y="1836720"/>
            <a:ext cx="4797360" cy="31834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itle 1"/>
          <p:cNvSpPr/>
          <p:nvPr/>
        </p:nvSpPr>
        <p:spPr>
          <a:xfrm>
            <a:off x="838080" y="158040"/>
            <a:ext cx="10514520" cy="537480"/>
          </a:xfrm>
          <a:prstGeom prst="rect">
            <a:avLst/>
          </a:prstGeom>
          <a:noFill/>
          <a:ln w="0">
            <a:noFill/>
          </a:ln>
        </p:spPr>
        <p:style>
          <a:lnRef idx="0"/>
          <a:fillRef idx="0"/>
          <a:effectRef idx="0"/>
          <a:fontRef idx="minor"/>
        </p:style>
        <p:txBody>
          <a:bodyPr lIns="90000" rIns="90000" tIns="45000" bIns="45000">
            <a:noAutofit/>
          </a:bodyPr>
          <a:p>
            <a:pPr algn="ctr">
              <a:lnSpc>
                <a:spcPct val="90000"/>
              </a:lnSpc>
            </a:pPr>
            <a:r>
              <a:rPr b="0" lang="en-US" sz="3200" spc="-1" strike="noStrike">
                <a:solidFill>
                  <a:srgbClr val="6d829f"/>
                </a:solidFill>
                <a:latin typeface="Arial"/>
                <a:ea typeface="Arial"/>
              </a:rPr>
              <a:t>Deployment Strategies</a:t>
            </a:r>
            <a:endParaRPr b="0" lang="en-US" sz="3200" spc="-1" strike="noStrike">
              <a:latin typeface="Arial"/>
            </a:endParaRPr>
          </a:p>
        </p:txBody>
      </p:sp>
      <p:sp>
        <p:nvSpPr>
          <p:cNvPr id="152" name="Content Placeholder 2"/>
          <p:cNvSpPr/>
          <p:nvPr/>
        </p:nvSpPr>
        <p:spPr>
          <a:xfrm>
            <a:off x="838080" y="1132920"/>
            <a:ext cx="6022800" cy="5042880"/>
          </a:xfrm>
          <a:prstGeom prst="rect">
            <a:avLst/>
          </a:prstGeom>
          <a:noFill/>
          <a:ln w="0">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cb2236"/>
              </a:buClr>
              <a:buSzPct val="120000"/>
              <a:buFont typeface="Arial"/>
              <a:buChar char="•"/>
            </a:pPr>
            <a:r>
              <a:rPr b="1" lang="en-US" sz="2800" spc="-1" strike="noStrike">
                <a:solidFill>
                  <a:srgbClr val="323232"/>
                </a:solidFill>
                <a:latin typeface="Arial"/>
                <a:ea typeface="DejaVu Sans"/>
              </a:rPr>
              <a:t>Canary</a:t>
            </a:r>
            <a:r>
              <a:rPr b="0" lang="en-US" sz="2800" spc="-1" strike="noStrike">
                <a:solidFill>
                  <a:srgbClr val="323232"/>
                </a:solidFill>
                <a:latin typeface="Arial"/>
                <a:ea typeface="DejaVu Sans"/>
              </a:rPr>
              <a:t>: Version B is released to a subset of users, then proceed to a full roll out</a:t>
            </a:r>
            <a:endParaRPr b="0" lang="en-US" sz="2800" spc="-1" strike="noStrike">
              <a:latin typeface="Arial"/>
            </a:endParaRPr>
          </a:p>
          <a:p>
            <a:pPr marL="228600" indent="-227520">
              <a:lnSpc>
                <a:spcPct val="90000"/>
              </a:lnSpc>
              <a:spcBef>
                <a:spcPts val="1001"/>
              </a:spcBef>
              <a:buClr>
                <a:srgbClr val="cb2236"/>
              </a:buClr>
              <a:buSzPct val="120000"/>
              <a:buFont typeface="Arial"/>
              <a:buChar char="•"/>
            </a:pPr>
            <a:r>
              <a:rPr b="0" lang="en-US" sz="2800" spc="-1" strike="noStrike">
                <a:solidFill>
                  <a:srgbClr val="323232"/>
                </a:solidFill>
                <a:latin typeface="Arial"/>
                <a:ea typeface="DejaVu Sans"/>
              </a:rPr>
              <a:t>Pros:</a:t>
            </a:r>
            <a:endParaRPr b="0" lang="en-US" sz="2800" spc="-1" strike="noStrike">
              <a:latin typeface="Arial"/>
            </a:endParaRPr>
          </a:p>
          <a:p>
            <a:pPr lvl="1" marL="685800" indent="-227520">
              <a:lnSpc>
                <a:spcPct val="90000"/>
              </a:lnSpc>
              <a:spcBef>
                <a:spcPts val="499"/>
              </a:spcBef>
              <a:buClr>
                <a:srgbClr val="6d829f"/>
              </a:buClr>
              <a:buFont typeface="LucidaGrande"/>
              <a:buChar char="-"/>
            </a:pPr>
            <a:r>
              <a:rPr b="0" lang="en-US" sz="2400" spc="-1" strike="noStrike">
                <a:solidFill>
                  <a:srgbClr val="323232"/>
                </a:solidFill>
                <a:latin typeface="Arial"/>
                <a:ea typeface="DejaVu Sans"/>
              </a:rPr>
              <a:t>Version released for a subset of users.</a:t>
            </a:r>
            <a:endParaRPr b="0" lang="en-US" sz="2400" spc="-1" strike="noStrike">
              <a:latin typeface="Arial"/>
            </a:endParaRPr>
          </a:p>
          <a:p>
            <a:pPr lvl="1" marL="685800" indent="-227520">
              <a:lnSpc>
                <a:spcPct val="90000"/>
              </a:lnSpc>
              <a:spcBef>
                <a:spcPts val="499"/>
              </a:spcBef>
              <a:buClr>
                <a:srgbClr val="6d829f"/>
              </a:buClr>
              <a:buFont typeface="LucidaGrande"/>
              <a:buChar char="-"/>
            </a:pPr>
            <a:r>
              <a:rPr b="0" lang="en-US" sz="2400" spc="-1" strike="noStrike">
                <a:solidFill>
                  <a:srgbClr val="323232"/>
                </a:solidFill>
                <a:latin typeface="Arial"/>
                <a:ea typeface="DejaVu Sans"/>
              </a:rPr>
              <a:t>Convenient for error rate and performance monitoring.</a:t>
            </a:r>
            <a:endParaRPr b="0" lang="en-US" sz="2400" spc="-1" strike="noStrike">
              <a:latin typeface="Arial"/>
            </a:endParaRPr>
          </a:p>
          <a:p>
            <a:pPr lvl="1" marL="685800" indent="-227520">
              <a:lnSpc>
                <a:spcPct val="90000"/>
              </a:lnSpc>
              <a:spcBef>
                <a:spcPts val="499"/>
              </a:spcBef>
              <a:buClr>
                <a:srgbClr val="6d829f"/>
              </a:buClr>
              <a:buFont typeface="LucidaGrande"/>
              <a:buChar char="-"/>
            </a:pPr>
            <a:r>
              <a:rPr b="0" lang="en-US" sz="2400" spc="-1" strike="noStrike">
                <a:solidFill>
                  <a:srgbClr val="323232"/>
                </a:solidFill>
                <a:latin typeface="Arial"/>
                <a:ea typeface="DejaVu Sans"/>
              </a:rPr>
              <a:t>Fast rollback.</a:t>
            </a:r>
            <a:endParaRPr b="0" lang="en-US" sz="2400" spc="-1" strike="noStrike">
              <a:latin typeface="Arial"/>
            </a:endParaRPr>
          </a:p>
          <a:p>
            <a:pPr marL="228600" indent="-227520">
              <a:lnSpc>
                <a:spcPct val="90000"/>
              </a:lnSpc>
              <a:spcBef>
                <a:spcPts val="1001"/>
              </a:spcBef>
              <a:buClr>
                <a:srgbClr val="cb2236"/>
              </a:buClr>
              <a:buSzPct val="120000"/>
              <a:buFont typeface="Arial"/>
              <a:buChar char="•"/>
            </a:pPr>
            <a:r>
              <a:rPr b="0" lang="en-US" sz="2800" spc="-1" strike="noStrike">
                <a:solidFill>
                  <a:srgbClr val="323232"/>
                </a:solidFill>
                <a:latin typeface="Arial"/>
                <a:ea typeface="DejaVu Sans"/>
              </a:rPr>
              <a:t>Con:</a:t>
            </a:r>
            <a:endParaRPr b="0" lang="en-US" sz="2800" spc="-1" strike="noStrike">
              <a:latin typeface="Arial"/>
            </a:endParaRPr>
          </a:p>
          <a:p>
            <a:pPr lvl="1" marL="685800" indent="-227520">
              <a:lnSpc>
                <a:spcPct val="90000"/>
              </a:lnSpc>
              <a:spcBef>
                <a:spcPts val="499"/>
              </a:spcBef>
              <a:buClr>
                <a:srgbClr val="6d829f"/>
              </a:buClr>
              <a:buFont typeface="LucidaGrande"/>
              <a:buChar char="-"/>
            </a:pPr>
            <a:r>
              <a:rPr b="0" lang="en-US" sz="2400" spc="-1" strike="noStrike">
                <a:solidFill>
                  <a:srgbClr val="323232"/>
                </a:solidFill>
                <a:latin typeface="Arial"/>
                <a:ea typeface="DejaVu Sans"/>
              </a:rPr>
              <a:t>Slow roll out</a:t>
            </a:r>
            <a:endParaRPr b="0" lang="en-US" sz="2400" spc="-1" strike="noStrike">
              <a:latin typeface="Arial"/>
            </a:endParaRPr>
          </a:p>
          <a:p>
            <a:pPr>
              <a:lnSpc>
                <a:spcPct val="90000"/>
              </a:lnSpc>
              <a:spcBef>
                <a:spcPts val="1001"/>
              </a:spcBef>
            </a:pPr>
            <a:endParaRPr b="0" lang="en-US" sz="2400" spc="-1" strike="noStrike">
              <a:latin typeface="Arial"/>
            </a:endParaRPr>
          </a:p>
        </p:txBody>
      </p:sp>
      <p:pic>
        <p:nvPicPr>
          <p:cNvPr id="153" name="Picture 4" descr=""/>
          <p:cNvPicPr/>
          <p:nvPr/>
        </p:nvPicPr>
        <p:blipFill>
          <a:blip r:embed="rId1"/>
          <a:stretch/>
        </p:blipFill>
        <p:spPr>
          <a:xfrm>
            <a:off x="6734880" y="1996560"/>
            <a:ext cx="4807080" cy="31899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itle 1"/>
          <p:cNvSpPr/>
          <p:nvPr/>
        </p:nvSpPr>
        <p:spPr>
          <a:xfrm>
            <a:off x="838080" y="158040"/>
            <a:ext cx="10514520" cy="537480"/>
          </a:xfrm>
          <a:prstGeom prst="rect">
            <a:avLst/>
          </a:prstGeom>
          <a:noFill/>
          <a:ln w="0">
            <a:noFill/>
          </a:ln>
        </p:spPr>
        <p:style>
          <a:lnRef idx="0"/>
          <a:fillRef idx="0"/>
          <a:effectRef idx="0"/>
          <a:fontRef idx="minor"/>
        </p:style>
        <p:txBody>
          <a:bodyPr lIns="90000" rIns="90000" tIns="45000" bIns="45000">
            <a:noAutofit/>
          </a:bodyPr>
          <a:p>
            <a:pPr algn="ctr">
              <a:lnSpc>
                <a:spcPct val="90000"/>
              </a:lnSpc>
            </a:pPr>
            <a:r>
              <a:rPr b="0" lang="en-US" sz="3200" spc="-1" strike="noStrike">
                <a:solidFill>
                  <a:srgbClr val="6d829f"/>
                </a:solidFill>
                <a:latin typeface="Arial"/>
                <a:ea typeface="Arial"/>
              </a:rPr>
              <a:t>Deployment Strategies</a:t>
            </a:r>
            <a:endParaRPr b="0" lang="en-US" sz="3200" spc="-1" strike="noStrike">
              <a:latin typeface="Arial"/>
            </a:endParaRPr>
          </a:p>
        </p:txBody>
      </p:sp>
      <p:sp>
        <p:nvSpPr>
          <p:cNvPr id="155" name="Content Placeholder 2"/>
          <p:cNvSpPr/>
          <p:nvPr/>
        </p:nvSpPr>
        <p:spPr>
          <a:xfrm>
            <a:off x="838080" y="1132920"/>
            <a:ext cx="5192280" cy="5042880"/>
          </a:xfrm>
          <a:prstGeom prst="rect">
            <a:avLst/>
          </a:prstGeom>
          <a:noFill/>
          <a:ln w="0">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cb2236"/>
              </a:buClr>
              <a:buSzPct val="120000"/>
              <a:buFont typeface="Arial"/>
              <a:buChar char="•"/>
            </a:pPr>
            <a:r>
              <a:rPr b="1" lang="en-US" sz="2800" spc="-1" strike="noStrike">
                <a:solidFill>
                  <a:srgbClr val="323232"/>
                </a:solidFill>
                <a:latin typeface="Arial"/>
                <a:ea typeface="DejaVu Sans"/>
              </a:rPr>
              <a:t>A/B testing</a:t>
            </a:r>
            <a:r>
              <a:rPr b="0" lang="en-US" sz="2800" spc="-1" strike="noStrike">
                <a:solidFill>
                  <a:srgbClr val="323232"/>
                </a:solidFill>
                <a:latin typeface="Arial"/>
                <a:ea typeface="DejaVu Sans"/>
              </a:rPr>
              <a:t>: Version B is released to a subset of users under specific condition.</a:t>
            </a:r>
            <a:endParaRPr b="0" lang="en-US" sz="2800" spc="-1" strike="noStrike">
              <a:latin typeface="Arial"/>
            </a:endParaRPr>
          </a:p>
          <a:p>
            <a:pPr marL="228600" indent="-227520">
              <a:lnSpc>
                <a:spcPct val="90000"/>
              </a:lnSpc>
              <a:spcBef>
                <a:spcPts val="1001"/>
              </a:spcBef>
              <a:buClr>
                <a:srgbClr val="cb2236"/>
              </a:buClr>
              <a:buSzPct val="120000"/>
              <a:buFont typeface="Arial"/>
              <a:buChar char="•"/>
            </a:pPr>
            <a:r>
              <a:rPr b="0" lang="en-US" sz="2800" spc="-1" strike="noStrike">
                <a:solidFill>
                  <a:srgbClr val="323232"/>
                </a:solidFill>
                <a:latin typeface="Arial"/>
                <a:ea typeface="DejaVu Sans"/>
              </a:rPr>
              <a:t>Pros:</a:t>
            </a:r>
            <a:endParaRPr b="0" lang="en-US" sz="2800" spc="-1" strike="noStrike">
              <a:latin typeface="Arial"/>
            </a:endParaRPr>
          </a:p>
          <a:p>
            <a:pPr lvl="1" marL="685800" indent="-227520">
              <a:lnSpc>
                <a:spcPct val="90000"/>
              </a:lnSpc>
              <a:spcBef>
                <a:spcPts val="499"/>
              </a:spcBef>
              <a:buClr>
                <a:srgbClr val="6d829f"/>
              </a:buClr>
              <a:buFont typeface="LucidaGrande"/>
              <a:buChar char="-"/>
            </a:pPr>
            <a:r>
              <a:rPr b="0" lang="en-US" sz="2400" spc="-1" strike="noStrike">
                <a:solidFill>
                  <a:srgbClr val="323232"/>
                </a:solidFill>
                <a:latin typeface="Arial"/>
                <a:ea typeface="DejaVu Sans"/>
              </a:rPr>
              <a:t>Several versions run in parallel.</a:t>
            </a:r>
            <a:endParaRPr b="0" lang="en-US" sz="2400" spc="-1" strike="noStrike">
              <a:latin typeface="Arial"/>
            </a:endParaRPr>
          </a:p>
          <a:p>
            <a:pPr lvl="1" marL="685800" indent="-227520">
              <a:lnSpc>
                <a:spcPct val="90000"/>
              </a:lnSpc>
              <a:spcBef>
                <a:spcPts val="499"/>
              </a:spcBef>
              <a:buClr>
                <a:srgbClr val="6d829f"/>
              </a:buClr>
              <a:buFont typeface="LucidaGrande"/>
              <a:buChar char="-"/>
            </a:pPr>
            <a:r>
              <a:rPr b="0" lang="en-US" sz="2400" spc="-1" strike="noStrike">
                <a:solidFill>
                  <a:srgbClr val="323232"/>
                </a:solidFill>
                <a:latin typeface="Arial"/>
                <a:ea typeface="DejaVu Sans"/>
              </a:rPr>
              <a:t>Full control over the traffic distribution.</a:t>
            </a:r>
            <a:endParaRPr b="0" lang="en-US" sz="2400" spc="-1" strike="noStrike">
              <a:latin typeface="Arial"/>
            </a:endParaRPr>
          </a:p>
          <a:p>
            <a:pPr marL="228600" indent="-227520">
              <a:lnSpc>
                <a:spcPct val="90000"/>
              </a:lnSpc>
              <a:spcBef>
                <a:spcPts val="1001"/>
              </a:spcBef>
              <a:buClr>
                <a:srgbClr val="cb2236"/>
              </a:buClr>
              <a:buSzPct val="120000"/>
              <a:buFont typeface="Arial"/>
              <a:buChar char="•"/>
            </a:pPr>
            <a:r>
              <a:rPr b="0" lang="en-US" sz="2800" spc="-1" strike="noStrike">
                <a:solidFill>
                  <a:srgbClr val="323232"/>
                </a:solidFill>
                <a:latin typeface="Arial"/>
                <a:ea typeface="DejaVu Sans"/>
              </a:rPr>
              <a:t>Cons:</a:t>
            </a:r>
            <a:endParaRPr b="0" lang="en-US" sz="2800" spc="-1" strike="noStrike">
              <a:latin typeface="Arial"/>
            </a:endParaRPr>
          </a:p>
          <a:p>
            <a:pPr lvl="1" marL="685800" indent="-227520">
              <a:lnSpc>
                <a:spcPct val="90000"/>
              </a:lnSpc>
              <a:spcBef>
                <a:spcPts val="499"/>
              </a:spcBef>
              <a:buClr>
                <a:srgbClr val="6d829f"/>
              </a:buClr>
              <a:buFont typeface="LucidaGrande"/>
              <a:buChar char="-"/>
            </a:pPr>
            <a:r>
              <a:rPr b="0" lang="en-US" sz="2400" spc="-1" strike="noStrike">
                <a:solidFill>
                  <a:srgbClr val="323232"/>
                </a:solidFill>
                <a:latin typeface="Arial"/>
                <a:ea typeface="DejaVu Sans"/>
              </a:rPr>
              <a:t>Requires intelligent load balancer.</a:t>
            </a:r>
            <a:endParaRPr b="0" lang="en-US" sz="2400" spc="-1" strike="noStrike">
              <a:latin typeface="Arial"/>
            </a:endParaRPr>
          </a:p>
          <a:p>
            <a:pPr>
              <a:lnSpc>
                <a:spcPct val="90000"/>
              </a:lnSpc>
              <a:spcBef>
                <a:spcPts val="1001"/>
              </a:spcBef>
            </a:pPr>
            <a:endParaRPr b="0" lang="en-US" sz="2400" spc="-1" strike="noStrike">
              <a:latin typeface="Arial"/>
            </a:endParaRPr>
          </a:p>
        </p:txBody>
      </p:sp>
      <p:pic>
        <p:nvPicPr>
          <p:cNvPr id="156" name="Picture 5" descr=""/>
          <p:cNvPicPr/>
          <p:nvPr/>
        </p:nvPicPr>
        <p:blipFill>
          <a:blip r:embed="rId1"/>
          <a:stretch/>
        </p:blipFill>
        <p:spPr>
          <a:xfrm>
            <a:off x="6249240" y="1782360"/>
            <a:ext cx="4957560" cy="32922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itle 1"/>
          <p:cNvSpPr/>
          <p:nvPr/>
        </p:nvSpPr>
        <p:spPr>
          <a:xfrm>
            <a:off x="838080" y="158040"/>
            <a:ext cx="10514520" cy="537480"/>
          </a:xfrm>
          <a:prstGeom prst="rect">
            <a:avLst/>
          </a:prstGeom>
          <a:noFill/>
          <a:ln w="0">
            <a:noFill/>
          </a:ln>
        </p:spPr>
        <p:style>
          <a:lnRef idx="0"/>
          <a:fillRef idx="0"/>
          <a:effectRef idx="0"/>
          <a:fontRef idx="minor"/>
        </p:style>
        <p:txBody>
          <a:bodyPr lIns="90000" rIns="90000" tIns="45000" bIns="45000">
            <a:noAutofit/>
          </a:bodyPr>
          <a:p>
            <a:pPr algn="ctr">
              <a:lnSpc>
                <a:spcPct val="90000"/>
              </a:lnSpc>
            </a:pPr>
            <a:r>
              <a:rPr b="0" lang="en-US" sz="3200" spc="-1" strike="noStrike">
                <a:solidFill>
                  <a:srgbClr val="6d829f"/>
                </a:solidFill>
                <a:latin typeface="Arial"/>
                <a:ea typeface="Arial"/>
              </a:rPr>
              <a:t>Deployment Strategies</a:t>
            </a:r>
            <a:endParaRPr b="0" lang="en-US" sz="3200" spc="-1" strike="noStrike">
              <a:latin typeface="Arial"/>
            </a:endParaRPr>
          </a:p>
        </p:txBody>
      </p:sp>
      <p:sp>
        <p:nvSpPr>
          <p:cNvPr id="158" name="Content Placeholder 2"/>
          <p:cNvSpPr/>
          <p:nvPr/>
        </p:nvSpPr>
        <p:spPr>
          <a:xfrm>
            <a:off x="838080" y="1132920"/>
            <a:ext cx="6669000" cy="5042880"/>
          </a:xfrm>
          <a:prstGeom prst="rect">
            <a:avLst/>
          </a:prstGeom>
          <a:noFill/>
          <a:ln w="0">
            <a:noFill/>
          </a:ln>
        </p:spPr>
        <p:style>
          <a:lnRef idx="0"/>
          <a:fillRef idx="0"/>
          <a:effectRef idx="0"/>
          <a:fontRef idx="minor"/>
        </p:style>
        <p:txBody>
          <a:bodyPr lIns="90000" rIns="90000" tIns="45000" bIns="45000">
            <a:normAutofit fontScale="66000"/>
          </a:bodyPr>
          <a:p>
            <a:pPr marL="228600" indent="-227520">
              <a:lnSpc>
                <a:spcPct val="90000"/>
              </a:lnSpc>
              <a:spcBef>
                <a:spcPts val="1001"/>
              </a:spcBef>
              <a:buClr>
                <a:srgbClr val="cb2236"/>
              </a:buClr>
              <a:buSzPct val="120000"/>
              <a:buFont typeface="Arial"/>
              <a:buChar char="•"/>
            </a:pPr>
            <a:r>
              <a:rPr b="1" lang="en-US" sz="2800" spc="-1" strike="noStrike">
                <a:solidFill>
                  <a:srgbClr val="323232"/>
                </a:solidFill>
                <a:latin typeface="Arial"/>
                <a:ea typeface="DejaVu Sans"/>
              </a:rPr>
              <a:t>Shadow</a:t>
            </a:r>
            <a:r>
              <a:rPr b="0" lang="en-US" sz="2800" spc="-1" strike="noStrike">
                <a:solidFill>
                  <a:srgbClr val="323232"/>
                </a:solidFill>
                <a:latin typeface="Arial"/>
                <a:ea typeface="DejaVu Sans"/>
              </a:rPr>
              <a:t>: Version B receives real-world traffic alongside version A and doesn’t impact the response.</a:t>
            </a:r>
            <a:endParaRPr b="0" lang="en-US" sz="2800" spc="-1" strike="noStrike">
              <a:latin typeface="Arial"/>
            </a:endParaRPr>
          </a:p>
          <a:p>
            <a:pPr marL="228600" indent="-227520">
              <a:lnSpc>
                <a:spcPct val="90000"/>
              </a:lnSpc>
              <a:spcBef>
                <a:spcPts val="1001"/>
              </a:spcBef>
              <a:buClr>
                <a:srgbClr val="cb2236"/>
              </a:buClr>
              <a:buSzPct val="120000"/>
              <a:buFont typeface="Arial"/>
              <a:buChar char="•"/>
            </a:pPr>
            <a:r>
              <a:rPr b="0" lang="en-US" sz="2800" spc="-1" strike="noStrike">
                <a:solidFill>
                  <a:srgbClr val="323232"/>
                </a:solidFill>
                <a:latin typeface="Arial"/>
                <a:ea typeface="DejaVu Sans"/>
              </a:rPr>
              <a:t>Pros:</a:t>
            </a:r>
            <a:endParaRPr b="0" lang="en-US" sz="2800" spc="-1" strike="noStrike">
              <a:latin typeface="Arial"/>
            </a:endParaRPr>
          </a:p>
          <a:p>
            <a:pPr lvl="1" marL="685800" indent="-227520">
              <a:lnSpc>
                <a:spcPct val="90000"/>
              </a:lnSpc>
              <a:spcBef>
                <a:spcPts val="499"/>
              </a:spcBef>
              <a:buClr>
                <a:srgbClr val="6d829f"/>
              </a:buClr>
              <a:buFont typeface="LucidaGrande"/>
              <a:buChar char="-"/>
            </a:pPr>
            <a:r>
              <a:rPr b="0" lang="en-US" sz="2400" spc="-1" strike="noStrike">
                <a:solidFill>
                  <a:srgbClr val="323232"/>
                </a:solidFill>
                <a:latin typeface="Arial"/>
                <a:ea typeface="DejaVu Sans"/>
              </a:rPr>
              <a:t>Performance testing of the application with production traffic.</a:t>
            </a:r>
            <a:endParaRPr b="0" lang="en-US" sz="2400" spc="-1" strike="noStrike">
              <a:latin typeface="Arial"/>
            </a:endParaRPr>
          </a:p>
          <a:p>
            <a:pPr lvl="1" marL="685800" indent="-227520">
              <a:lnSpc>
                <a:spcPct val="90000"/>
              </a:lnSpc>
              <a:spcBef>
                <a:spcPts val="499"/>
              </a:spcBef>
              <a:buClr>
                <a:srgbClr val="6d829f"/>
              </a:buClr>
              <a:buFont typeface="LucidaGrande"/>
              <a:buChar char="-"/>
            </a:pPr>
            <a:r>
              <a:rPr b="0" lang="en-US" sz="2400" spc="-1" strike="noStrike">
                <a:solidFill>
                  <a:srgbClr val="323232"/>
                </a:solidFill>
                <a:latin typeface="Arial"/>
                <a:ea typeface="DejaVu Sans"/>
              </a:rPr>
              <a:t>No impact on the user.</a:t>
            </a:r>
            <a:endParaRPr b="0" lang="en-US" sz="2400" spc="-1" strike="noStrike">
              <a:latin typeface="Arial"/>
            </a:endParaRPr>
          </a:p>
          <a:p>
            <a:pPr lvl="1" marL="685800" indent="-227520">
              <a:lnSpc>
                <a:spcPct val="90000"/>
              </a:lnSpc>
              <a:spcBef>
                <a:spcPts val="499"/>
              </a:spcBef>
              <a:buClr>
                <a:srgbClr val="6d829f"/>
              </a:buClr>
              <a:buFont typeface="LucidaGrande"/>
              <a:buChar char="-"/>
            </a:pPr>
            <a:r>
              <a:rPr b="0" lang="en-US" sz="2400" spc="-1" strike="noStrike">
                <a:solidFill>
                  <a:srgbClr val="323232"/>
                </a:solidFill>
                <a:latin typeface="Arial"/>
                <a:ea typeface="DejaVu Sans"/>
              </a:rPr>
              <a:t>No roll out until the stability and performance of the application meet the requirements.</a:t>
            </a:r>
            <a:endParaRPr b="0" lang="en-US" sz="2400" spc="-1" strike="noStrike">
              <a:latin typeface="Arial"/>
            </a:endParaRPr>
          </a:p>
          <a:p>
            <a:pPr marL="228600" indent="-227520">
              <a:lnSpc>
                <a:spcPct val="90000"/>
              </a:lnSpc>
              <a:spcBef>
                <a:spcPts val="1001"/>
              </a:spcBef>
              <a:buClr>
                <a:srgbClr val="cb2236"/>
              </a:buClr>
              <a:buSzPct val="120000"/>
              <a:buFont typeface="Arial"/>
              <a:buChar char="•"/>
            </a:pPr>
            <a:r>
              <a:rPr b="0" lang="en-US" sz="2800" spc="-1" strike="noStrike">
                <a:solidFill>
                  <a:srgbClr val="323232"/>
                </a:solidFill>
                <a:latin typeface="Arial"/>
                <a:ea typeface="DejaVu Sans"/>
              </a:rPr>
              <a:t>Cons:</a:t>
            </a:r>
            <a:endParaRPr b="0" lang="en-US" sz="2800" spc="-1" strike="noStrike">
              <a:latin typeface="Arial"/>
            </a:endParaRPr>
          </a:p>
          <a:p>
            <a:pPr lvl="1" marL="685800" indent="-227520">
              <a:lnSpc>
                <a:spcPct val="90000"/>
              </a:lnSpc>
              <a:spcBef>
                <a:spcPts val="499"/>
              </a:spcBef>
              <a:buClr>
                <a:srgbClr val="6d829f"/>
              </a:buClr>
              <a:buFont typeface="LucidaGrande"/>
              <a:buChar char="-"/>
            </a:pPr>
            <a:r>
              <a:rPr b="0" lang="en-US" sz="2400" spc="-1" strike="noStrike">
                <a:solidFill>
                  <a:srgbClr val="323232"/>
                </a:solidFill>
                <a:latin typeface="Arial"/>
                <a:ea typeface="DejaVu Sans"/>
              </a:rPr>
              <a:t>Expensive as it requires double the resources.</a:t>
            </a:r>
            <a:endParaRPr b="0" lang="en-US" sz="2400" spc="-1" strike="noStrike">
              <a:latin typeface="Arial"/>
            </a:endParaRPr>
          </a:p>
          <a:p>
            <a:pPr lvl="1" marL="685800" indent="-227520">
              <a:lnSpc>
                <a:spcPct val="90000"/>
              </a:lnSpc>
              <a:spcBef>
                <a:spcPts val="499"/>
              </a:spcBef>
              <a:buClr>
                <a:srgbClr val="6d829f"/>
              </a:buClr>
              <a:buFont typeface="LucidaGrande"/>
              <a:buChar char="-"/>
            </a:pPr>
            <a:r>
              <a:rPr b="0" lang="en-US" sz="2400" spc="-1" strike="noStrike">
                <a:solidFill>
                  <a:srgbClr val="323232"/>
                </a:solidFill>
                <a:latin typeface="Arial"/>
                <a:ea typeface="DejaVu Sans"/>
              </a:rPr>
              <a:t>Not a true user test and can be misleading.</a:t>
            </a:r>
            <a:endParaRPr b="0" lang="en-US" sz="2400" spc="-1" strike="noStrike">
              <a:latin typeface="Arial"/>
            </a:endParaRPr>
          </a:p>
          <a:p>
            <a:pPr lvl="1" marL="685800" indent="-227520">
              <a:lnSpc>
                <a:spcPct val="90000"/>
              </a:lnSpc>
              <a:spcBef>
                <a:spcPts val="499"/>
              </a:spcBef>
              <a:buClr>
                <a:srgbClr val="6d829f"/>
              </a:buClr>
              <a:buFont typeface="LucidaGrande"/>
              <a:buChar char="-"/>
            </a:pPr>
            <a:r>
              <a:rPr b="0" lang="en-US" sz="2400" spc="-1" strike="noStrike">
                <a:solidFill>
                  <a:srgbClr val="323232"/>
                </a:solidFill>
                <a:latin typeface="Arial"/>
                <a:ea typeface="DejaVu Sans"/>
              </a:rPr>
              <a:t>Complex to setup.</a:t>
            </a:r>
            <a:endParaRPr b="0" lang="en-US" sz="2400" spc="-1" strike="noStrike">
              <a:latin typeface="Arial"/>
            </a:endParaRPr>
          </a:p>
          <a:p>
            <a:pPr lvl="1" marL="685800" indent="-227520">
              <a:lnSpc>
                <a:spcPct val="90000"/>
              </a:lnSpc>
              <a:spcBef>
                <a:spcPts val="499"/>
              </a:spcBef>
              <a:buClr>
                <a:srgbClr val="6d829f"/>
              </a:buClr>
              <a:buFont typeface="LucidaGrande"/>
              <a:buChar char="-"/>
            </a:pPr>
            <a:r>
              <a:rPr b="0" lang="en-US" sz="2400" spc="-1" strike="noStrike">
                <a:solidFill>
                  <a:srgbClr val="323232"/>
                </a:solidFill>
                <a:latin typeface="Arial"/>
                <a:ea typeface="DejaVu Sans"/>
              </a:rPr>
              <a:t>Requires mocking service for certain cases.</a:t>
            </a: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p:txBody>
      </p:sp>
      <p:pic>
        <p:nvPicPr>
          <p:cNvPr id="159" name="Picture 4" descr=""/>
          <p:cNvPicPr/>
          <p:nvPr/>
        </p:nvPicPr>
        <p:blipFill>
          <a:blip r:embed="rId1"/>
          <a:stretch/>
        </p:blipFill>
        <p:spPr>
          <a:xfrm>
            <a:off x="7508160" y="2013480"/>
            <a:ext cx="4682160" cy="31068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itle 1"/>
          <p:cNvSpPr/>
          <p:nvPr/>
        </p:nvSpPr>
        <p:spPr>
          <a:xfrm>
            <a:off x="838080" y="158040"/>
            <a:ext cx="10514520" cy="537480"/>
          </a:xfrm>
          <a:prstGeom prst="rect">
            <a:avLst/>
          </a:prstGeom>
          <a:noFill/>
          <a:ln w="0">
            <a:noFill/>
          </a:ln>
        </p:spPr>
        <p:style>
          <a:lnRef idx="0"/>
          <a:fillRef idx="0"/>
          <a:effectRef idx="0"/>
          <a:fontRef idx="minor"/>
        </p:style>
        <p:txBody>
          <a:bodyPr lIns="90000" rIns="90000" tIns="45000" bIns="45000">
            <a:noAutofit/>
          </a:bodyPr>
          <a:p>
            <a:pPr algn="ctr">
              <a:lnSpc>
                <a:spcPct val="90000"/>
              </a:lnSpc>
            </a:pPr>
            <a:r>
              <a:rPr b="0" lang="en-US" sz="3200" spc="-1" strike="noStrike">
                <a:solidFill>
                  <a:srgbClr val="6d829f"/>
                </a:solidFill>
                <a:latin typeface="Arial"/>
                <a:ea typeface="Arial"/>
              </a:rPr>
              <a:t>Deployment strategies metric</a:t>
            </a:r>
            <a:endParaRPr b="0" lang="en-US" sz="3200" spc="-1" strike="noStrike">
              <a:latin typeface="Arial"/>
            </a:endParaRPr>
          </a:p>
        </p:txBody>
      </p:sp>
      <p:graphicFrame>
        <p:nvGraphicFramePr>
          <p:cNvPr id="161" name="Content Placeholder 3"/>
          <p:cNvGraphicFramePr/>
          <p:nvPr/>
        </p:nvGraphicFramePr>
        <p:xfrm>
          <a:off x="838080" y="1133640"/>
          <a:ext cx="10514880" cy="4285800"/>
        </p:xfrm>
        <a:graphic>
          <a:graphicData uri="http://schemas.openxmlformats.org/drawingml/2006/table">
            <a:tbl>
              <a:tblPr/>
              <a:tblGrid>
                <a:gridCol w="1314360"/>
                <a:gridCol w="1314360"/>
                <a:gridCol w="1314360"/>
                <a:gridCol w="1314360"/>
                <a:gridCol w="1314360"/>
                <a:gridCol w="1314360"/>
                <a:gridCol w="1314360"/>
                <a:gridCol w="1314720"/>
              </a:tblGrid>
              <a:tr h="477000">
                <a:tc>
                  <a:txBody>
                    <a:bodyPr>
                      <a:noAutofit/>
                    </a:bodyPr>
                    <a:p>
                      <a:pPr>
                        <a:lnSpc>
                          <a:spcPct val="100000"/>
                        </a:lnSpc>
                      </a:pPr>
                      <a:r>
                        <a:rPr b="1" lang="en-US" sz="1200" spc="-1" strike="noStrike">
                          <a:solidFill>
                            <a:srgbClr val="ffffff"/>
                          </a:solidFill>
                          <a:latin typeface="Arial"/>
                        </a:rPr>
                        <a:t>Strategy</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b2236"/>
                    </a:solidFill>
                  </a:tcPr>
                </a:tc>
                <a:tc>
                  <a:txBody>
                    <a:bodyPr>
                      <a:noAutofit/>
                    </a:bodyPr>
                    <a:p>
                      <a:pPr>
                        <a:lnSpc>
                          <a:spcPct val="100000"/>
                        </a:lnSpc>
                      </a:pPr>
                      <a:r>
                        <a:rPr b="1" lang="en-US" sz="1200" spc="-1" strike="noStrike">
                          <a:solidFill>
                            <a:srgbClr val="ffffff"/>
                          </a:solidFill>
                          <a:latin typeface="Arial"/>
                        </a:rPr>
                        <a:t>Zero downtime</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b2236"/>
                    </a:solidFill>
                  </a:tcPr>
                </a:tc>
                <a:tc>
                  <a:txBody>
                    <a:bodyPr>
                      <a:noAutofit/>
                    </a:bodyPr>
                    <a:p>
                      <a:pPr>
                        <a:lnSpc>
                          <a:spcPct val="100000"/>
                        </a:lnSpc>
                      </a:pPr>
                      <a:r>
                        <a:rPr b="1" lang="en-US" sz="1200" spc="-1" strike="noStrike">
                          <a:solidFill>
                            <a:srgbClr val="ffffff"/>
                          </a:solidFill>
                          <a:latin typeface="Arial"/>
                        </a:rPr>
                        <a:t>Real traffic testing</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b2236"/>
                    </a:solidFill>
                  </a:tcPr>
                </a:tc>
                <a:tc>
                  <a:txBody>
                    <a:bodyPr>
                      <a:noAutofit/>
                    </a:bodyPr>
                    <a:p>
                      <a:pPr>
                        <a:lnSpc>
                          <a:spcPct val="100000"/>
                        </a:lnSpc>
                      </a:pPr>
                      <a:r>
                        <a:rPr b="1" lang="en-US" sz="1200" spc="-1" strike="noStrike">
                          <a:solidFill>
                            <a:srgbClr val="ffffff"/>
                          </a:solidFill>
                          <a:latin typeface="Arial"/>
                        </a:rPr>
                        <a:t>Targeted users</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b2236"/>
                    </a:solidFill>
                  </a:tcPr>
                </a:tc>
                <a:tc>
                  <a:txBody>
                    <a:bodyPr>
                      <a:noAutofit/>
                    </a:bodyPr>
                    <a:p>
                      <a:pPr>
                        <a:lnSpc>
                          <a:spcPct val="100000"/>
                        </a:lnSpc>
                      </a:pPr>
                      <a:r>
                        <a:rPr b="1" lang="en-US" sz="1200" spc="-1" strike="noStrike">
                          <a:solidFill>
                            <a:srgbClr val="ffffff"/>
                          </a:solidFill>
                          <a:latin typeface="Arial"/>
                        </a:rPr>
                        <a:t>Cloud cost</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b2236"/>
                    </a:solidFill>
                  </a:tcPr>
                </a:tc>
                <a:tc>
                  <a:txBody>
                    <a:bodyPr>
                      <a:noAutofit/>
                    </a:bodyPr>
                    <a:p>
                      <a:pPr>
                        <a:lnSpc>
                          <a:spcPct val="100000"/>
                        </a:lnSpc>
                      </a:pPr>
                      <a:r>
                        <a:rPr b="1" lang="en-US" sz="1200" spc="-1" strike="noStrike">
                          <a:solidFill>
                            <a:srgbClr val="ffffff"/>
                          </a:solidFill>
                          <a:latin typeface="Arial"/>
                        </a:rPr>
                        <a:t>Rollback duration</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b2236"/>
                    </a:solidFill>
                  </a:tcPr>
                </a:tc>
                <a:tc>
                  <a:txBody>
                    <a:bodyPr>
                      <a:noAutofit/>
                    </a:bodyPr>
                    <a:p>
                      <a:pPr>
                        <a:lnSpc>
                          <a:spcPct val="100000"/>
                        </a:lnSpc>
                      </a:pPr>
                      <a:r>
                        <a:rPr b="1" lang="en-US" sz="1200" spc="-1" strike="noStrike">
                          <a:solidFill>
                            <a:srgbClr val="ffffff"/>
                          </a:solidFill>
                          <a:latin typeface="Arial"/>
                        </a:rPr>
                        <a:t>Negative impact on user</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b2236"/>
                    </a:solidFill>
                  </a:tcPr>
                </a:tc>
                <a:tc>
                  <a:txBody>
                    <a:bodyPr>
                      <a:noAutofit/>
                    </a:bodyPr>
                    <a:p>
                      <a:pPr>
                        <a:lnSpc>
                          <a:spcPct val="100000"/>
                        </a:lnSpc>
                      </a:pPr>
                      <a:r>
                        <a:rPr b="1" lang="en-US" sz="1200" spc="-1" strike="noStrike">
                          <a:solidFill>
                            <a:srgbClr val="ffffff"/>
                          </a:solidFill>
                          <a:latin typeface="Arial"/>
                        </a:rPr>
                        <a:t>Complexity of setup</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b2236"/>
                    </a:solidFill>
                  </a:tcPr>
                </a:tc>
              </a:tr>
              <a:tr h="610920">
                <a:tc>
                  <a:txBody>
                    <a:bodyPr>
                      <a:noAutofit/>
                    </a:bodyPr>
                    <a:p>
                      <a:pPr>
                        <a:lnSpc>
                          <a:spcPct val="100000"/>
                        </a:lnSpc>
                      </a:pPr>
                      <a:r>
                        <a:rPr b="1" lang="en-US" sz="1200" spc="-1" strike="noStrike">
                          <a:solidFill>
                            <a:srgbClr val="323232"/>
                          </a:solidFill>
                          <a:latin typeface="Arial"/>
                        </a:rPr>
                        <a:t>Recreate</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cccd"/>
                    </a:solidFill>
                  </a:tcPr>
                </a:tc>
                <a:tc>
                  <a:txBody>
                    <a:bodyPr>
                      <a:noAutofit/>
                    </a:bodyPr>
                    <a:p>
                      <a:pPr algn="ctr">
                        <a:lnSpc>
                          <a:spcPct val="100000"/>
                        </a:lnSpc>
                      </a:pPr>
                      <a:r>
                        <a:rPr b="0" lang="en-US" sz="1200" spc="-1" strike="noStrike">
                          <a:solidFill>
                            <a:srgbClr val="cb2236"/>
                          </a:solidFill>
                          <a:latin typeface="Arial"/>
                        </a:rPr>
                        <a:t>No</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cccd"/>
                    </a:solidFill>
                  </a:tcPr>
                </a:tc>
                <a:tc>
                  <a:txBody>
                    <a:bodyPr>
                      <a:noAutofit/>
                    </a:bodyPr>
                    <a:p>
                      <a:pPr algn="ctr">
                        <a:lnSpc>
                          <a:spcPct val="100000"/>
                        </a:lnSpc>
                      </a:pPr>
                      <a:r>
                        <a:rPr b="0" lang="en-US" sz="1200" spc="-1" strike="noStrike">
                          <a:solidFill>
                            <a:srgbClr val="cb2236"/>
                          </a:solidFill>
                          <a:latin typeface="Arial"/>
                        </a:rPr>
                        <a:t>No</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cccd"/>
                    </a:solidFill>
                  </a:tcPr>
                </a:tc>
                <a:tc>
                  <a:txBody>
                    <a:bodyPr>
                      <a:noAutofit/>
                    </a:bodyPr>
                    <a:p>
                      <a:pPr algn="ctr">
                        <a:lnSpc>
                          <a:spcPct val="100000"/>
                        </a:lnSpc>
                      </a:pPr>
                      <a:r>
                        <a:rPr b="0" lang="en-US" sz="1200" spc="-1" strike="noStrike">
                          <a:solidFill>
                            <a:srgbClr val="cb2236"/>
                          </a:solidFill>
                          <a:latin typeface="Arial"/>
                        </a:rPr>
                        <a:t>No</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cccd"/>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cccd"/>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cccd"/>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cccd"/>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cccd"/>
                    </a:solidFill>
                  </a:tcPr>
                </a:tc>
              </a:tr>
              <a:tr h="753120">
                <a:tc>
                  <a:txBody>
                    <a:bodyPr>
                      <a:noAutofit/>
                    </a:bodyPr>
                    <a:p>
                      <a:pPr>
                        <a:lnSpc>
                          <a:spcPct val="100000"/>
                        </a:lnSpc>
                      </a:pPr>
                      <a:r>
                        <a:rPr b="1" lang="en-US" sz="1200" spc="-1" strike="noStrike">
                          <a:solidFill>
                            <a:srgbClr val="323232"/>
                          </a:solidFill>
                          <a:latin typeface="Arial"/>
                        </a:rPr>
                        <a:t>Ramped (rolling update)</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e7e8"/>
                    </a:solidFill>
                  </a:tcPr>
                </a:tc>
                <a:tc>
                  <a:txBody>
                    <a:bodyPr>
                      <a:noAutofit/>
                    </a:bodyPr>
                    <a:p>
                      <a:pPr algn="ctr">
                        <a:lnSpc>
                          <a:spcPct val="100000"/>
                        </a:lnSpc>
                      </a:pPr>
                      <a:r>
                        <a:rPr b="0" lang="en-US" sz="1200" spc="-1" strike="noStrike">
                          <a:solidFill>
                            <a:srgbClr val="00b050"/>
                          </a:solidFill>
                          <a:latin typeface="Arial"/>
                        </a:rPr>
                        <a:t>Yes</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e7e8"/>
                    </a:solidFill>
                  </a:tcPr>
                </a:tc>
                <a:tc>
                  <a:txBody>
                    <a:bodyPr>
                      <a:noAutofit/>
                    </a:bodyPr>
                    <a:p>
                      <a:pPr algn="ctr">
                        <a:lnSpc>
                          <a:spcPct val="100000"/>
                        </a:lnSpc>
                      </a:pPr>
                      <a:r>
                        <a:rPr b="0" lang="en-US" sz="1200" spc="-1" strike="noStrike">
                          <a:solidFill>
                            <a:srgbClr val="cb2236"/>
                          </a:solidFill>
                          <a:latin typeface="Arial"/>
                        </a:rPr>
                        <a:t>No</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e7e8"/>
                    </a:solidFill>
                  </a:tcPr>
                </a:tc>
                <a:tc>
                  <a:txBody>
                    <a:bodyPr>
                      <a:noAutofit/>
                    </a:bodyPr>
                    <a:p>
                      <a:pPr algn="ctr">
                        <a:lnSpc>
                          <a:spcPct val="100000"/>
                        </a:lnSpc>
                      </a:pPr>
                      <a:r>
                        <a:rPr b="0" lang="en-US" sz="1200" spc="-1" strike="noStrike">
                          <a:solidFill>
                            <a:srgbClr val="cb2236"/>
                          </a:solidFill>
                          <a:latin typeface="Arial"/>
                        </a:rPr>
                        <a:t>No</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e7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e7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e7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e7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e7e8"/>
                    </a:solidFill>
                  </a:tcPr>
                </a:tc>
              </a:tr>
              <a:tr h="610920">
                <a:tc>
                  <a:txBody>
                    <a:bodyPr>
                      <a:noAutofit/>
                    </a:bodyPr>
                    <a:p>
                      <a:pPr>
                        <a:lnSpc>
                          <a:spcPct val="100000"/>
                        </a:lnSpc>
                      </a:pPr>
                      <a:r>
                        <a:rPr b="1" lang="en-US" sz="1200" spc="-1" strike="noStrike">
                          <a:solidFill>
                            <a:srgbClr val="323232"/>
                          </a:solidFill>
                          <a:latin typeface="Arial"/>
                        </a:rPr>
                        <a:t>Blue/green</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cccd"/>
                    </a:solidFill>
                  </a:tcPr>
                </a:tc>
                <a:tc>
                  <a:txBody>
                    <a:bodyPr>
                      <a:noAutofit/>
                    </a:bodyPr>
                    <a:p>
                      <a:pPr algn="ctr">
                        <a:lnSpc>
                          <a:spcPct val="100000"/>
                        </a:lnSpc>
                      </a:pPr>
                      <a:r>
                        <a:rPr b="0" lang="en-US" sz="1200" spc="-1" strike="noStrike">
                          <a:solidFill>
                            <a:srgbClr val="00b050"/>
                          </a:solidFill>
                          <a:latin typeface="Arial"/>
                        </a:rPr>
                        <a:t>Yes</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cccd"/>
                    </a:solidFill>
                  </a:tcPr>
                </a:tc>
                <a:tc>
                  <a:txBody>
                    <a:bodyPr>
                      <a:noAutofit/>
                    </a:bodyPr>
                    <a:p>
                      <a:pPr algn="ctr">
                        <a:lnSpc>
                          <a:spcPct val="100000"/>
                        </a:lnSpc>
                      </a:pPr>
                      <a:r>
                        <a:rPr b="0" lang="en-US" sz="1200" spc="-1" strike="noStrike">
                          <a:solidFill>
                            <a:srgbClr val="cb2236"/>
                          </a:solidFill>
                          <a:latin typeface="Arial"/>
                        </a:rPr>
                        <a:t>No</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cccd"/>
                    </a:solidFill>
                  </a:tcPr>
                </a:tc>
                <a:tc>
                  <a:txBody>
                    <a:bodyPr>
                      <a:noAutofit/>
                    </a:bodyPr>
                    <a:p>
                      <a:pPr algn="ctr">
                        <a:lnSpc>
                          <a:spcPct val="100000"/>
                        </a:lnSpc>
                      </a:pPr>
                      <a:r>
                        <a:rPr b="0" lang="en-US" sz="1200" spc="-1" strike="noStrike">
                          <a:solidFill>
                            <a:srgbClr val="cb2236"/>
                          </a:solidFill>
                          <a:latin typeface="Arial"/>
                        </a:rPr>
                        <a:t>No</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cccd"/>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cccd"/>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cccd"/>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cccd"/>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cccd"/>
                    </a:solidFill>
                  </a:tcPr>
                </a:tc>
              </a:tr>
              <a:tr h="610920">
                <a:tc>
                  <a:txBody>
                    <a:bodyPr>
                      <a:noAutofit/>
                    </a:bodyPr>
                    <a:p>
                      <a:pPr>
                        <a:lnSpc>
                          <a:spcPct val="100000"/>
                        </a:lnSpc>
                      </a:pPr>
                      <a:r>
                        <a:rPr b="1" lang="en-US" sz="1200" spc="-1" strike="noStrike">
                          <a:solidFill>
                            <a:srgbClr val="323232"/>
                          </a:solidFill>
                          <a:latin typeface="Arial"/>
                        </a:rPr>
                        <a:t>Canary</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e7e8"/>
                    </a:solidFill>
                  </a:tcPr>
                </a:tc>
                <a:tc>
                  <a:txBody>
                    <a:bodyPr>
                      <a:noAutofit/>
                    </a:bodyPr>
                    <a:p>
                      <a:pPr algn="ctr">
                        <a:lnSpc>
                          <a:spcPct val="100000"/>
                        </a:lnSpc>
                      </a:pPr>
                      <a:r>
                        <a:rPr b="0" lang="en-US" sz="1200" spc="-1" strike="noStrike">
                          <a:solidFill>
                            <a:srgbClr val="00b050"/>
                          </a:solidFill>
                          <a:latin typeface="Arial"/>
                        </a:rPr>
                        <a:t>Yes</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e7e8"/>
                    </a:solidFill>
                  </a:tcPr>
                </a:tc>
                <a:tc>
                  <a:txBody>
                    <a:bodyPr>
                      <a:noAutofit/>
                    </a:bodyPr>
                    <a:p>
                      <a:pPr algn="ctr">
                        <a:lnSpc>
                          <a:spcPct val="100000"/>
                        </a:lnSpc>
                      </a:pPr>
                      <a:r>
                        <a:rPr b="0" lang="en-US" sz="1200" spc="-1" strike="noStrike">
                          <a:solidFill>
                            <a:srgbClr val="00b050"/>
                          </a:solidFill>
                          <a:latin typeface="Arial"/>
                        </a:rPr>
                        <a:t>Yes</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e7e8"/>
                    </a:solidFill>
                  </a:tcPr>
                </a:tc>
                <a:tc>
                  <a:txBody>
                    <a:bodyPr>
                      <a:noAutofit/>
                    </a:bodyPr>
                    <a:p>
                      <a:pPr algn="ctr">
                        <a:lnSpc>
                          <a:spcPct val="100000"/>
                        </a:lnSpc>
                      </a:pPr>
                      <a:r>
                        <a:rPr b="0" lang="en-US" sz="1200" spc="-1" strike="noStrike">
                          <a:solidFill>
                            <a:srgbClr val="cb2236"/>
                          </a:solidFill>
                          <a:latin typeface="Arial"/>
                        </a:rPr>
                        <a:t>No</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e7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e7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e7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e7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e7e8"/>
                    </a:solidFill>
                  </a:tcPr>
                </a:tc>
              </a:tr>
              <a:tr h="610920">
                <a:tc>
                  <a:txBody>
                    <a:bodyPr>
                      <a:noAutofit/>
                    </a:bodyPr>
                    <a:p>
                      <a:pPr>
                        <a:lnSpc>
                          <a:spcPct val="100000"/>
                        </a:lnSpc>
                      </a:pPr>
                      <a:r>
                        <a:rPr b="1" lang="en-US" sz="1200" spc="-1" strike="noStrike">
                          <a:solidFill>
                            <a:srgbClr val="323232"/>
                          </a:solidFill>
                          <a:latin typeface="Arial"/>
                        </a:rPr>
                        <a:t>A/B Testing</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cccd"/>
                    </a:solidFill>
                  </a:tcPr>
                </a:tc>
                <a:tc>
                  <a:txBody>
                    <a:bodyPr>
                      <a:noAutofit/>
                    </a:bodyPr>
                    <a:p>
                      <a:pPr algn="ctr">
                        <a:lnSpc>
                          <a:spcPct val="100000"/>
                        </a:lnSpc>
                      </a:pPr>
                      <a:r>
                        <a:rPr b="0" lang="en-US" sz="1200" spc="-1" strike="noStrike">
                          <a:solidFill>
                            <a:srgbClr val="00b050"/>
                          </a:solidFill>
                          <a:latin typeface="Arial"/>
                        </a:rPr>
                        <a:t>Yes</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cccd"/>
                    </a:solidFill>
                  </a:tcPr>
                </a:tc>
                <a:tc>
                  <a:txBody>
                    <a:bodyPr>
                      <a:noAutofit/>
                    </a:bodyPr>
                    <a:p>
                      <a:pPr algn="ctr">
                        <a:lnSpc>
                          <a:spcPct val="100000"/>
                        </a:lnSpc>
                      </a:pPr>
                      <a:r>
                        <a:rPr b="0" lang="en-US" sz="1200" spc="-1" strike="noStrike">
                          <a:solidFill>
                            <a:srgbClr val="00b050"/>
                          </a:solidFill>
                          <a:latin typeface="Arial"/>
                        </a:rPr>
                        <a:t>Yes</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cccd"/>
                    </a:solidFill>
                  </a:tcPr>
                </a:tc>
                <a:tc>
                  <a:txBody>
                    <a:bodyPr>
                      <a:noAutofit/>
                    </a:bodyPr>
                    <a:p>
                      <a:pPr algn="ctr">
                        <a:lnSpc>
                          <a:spcPct val="100000"/>
                        </a:lnSpc>
                      </a:pPr>
                      <a:r>
                        <a:rPr b="0" lang="en-US" sz="1200" spc="-1" strike="noStrike">
                          <a:solidFill>
                            <a:srgbClr val="00b050"/>
                          </a:solidFill>
                          <a:latin typeface="Arial"/>
                        </a:rPr>
                        <a:t>Yes</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cccd"/>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cccd"/>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cccd"/>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cccd"/>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cccd"/>
                    </a:solidFill>
                  </a:tcPr>
                </a:tc>
              </a:tr>
              <a:tr h="612360">
                <a:tc>
                  <a:txBody>
                    <a:bodyPr>
                      <a:noAutofit/>
                    </a:bodyPr>
                    <a:p>
                      <a:pPr>
                        <a:lnSpc>
                          <a:spcPct val="100000"/>
                        </a:lnSpc>
                      </a:pPr>
                      <a:r>
                        <a:rPr b="1" lang="en-US" sz="1200" spc="-1" strike="noStrike">
                          <a:solidFill>
                            <a:srgbClr val="323232"/>
                          </a:solidFill>
                          <a:latin typeface="Arial"/>
                        </a:rPr>
                        <a:t>Shadow</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e7e8"/>
                    </a:solidFill>
                  </a:tcPr>
                </a:tc>
                <a:tc>
                  <a:txBody>
                    <a:bodyPr>
                      <a:noAutofit/>
                    </a:bodyPr>
                    <a:p>
                      <a:pPr algn="ctr">
                        <a:lnSpc>
                          <a:spcPct val="100000"/>
                        </a:lnSpc>
                      </a:pPr>
                      <a:r>
                        <a:rPr b="0" lang="en-US" sz="1200" spc="-1" strike="noStrike">
                          <a:solidFill>
                            <a:srgbClr val="00b050"/>
                          </a:solidFill>
                          <a:latin typeface="Arial"/>
                        </a:rPr>
                        <a:t>Yes</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e7e8"/>
                    </a:solidFill>
                  </a:tcPr>
                </a:tc>
                <a:tc>
                  <a:txBody>
                    <a:bodyPr>
                      <a:noAutofit/>
                    </a:bodyPr>
                    <a:p>
                      <a:pPr algn="ctr">
                        <a:lnSpc>
                          <a:spcPct val="100000"/>
                        </a:lnSpc>
                      </a:pPr>
                      <a:r>
                        <a:rPr b="0" lang="en-US" sz="1200" spc="-1" strike="noStrike">
                          <a:solidFill>
                            <a:srgbClr val="00b050"/>
                          </a:solidFill>
                          <a:latin typeface="Arial"/>
                        </a:rPr>
                        <a:t>Yes</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e7e8"/>
                    </a:solidFill>
                  </a:tcPr>
                </a:tc>
                <a:tc>
                  <a:txBody>
                    <a:bodyPr>
                      <a:noAutofit/>
                    </a:bodyPr>
                    <a:p>
                      <a:pPr algn="ctr">
                        <a:lnSpc>
                          <a:spcPct val="100000"/>
                        </a:lnSpc>
                      </a:pPr>
                      <a:r>
                        <a:rPr b="0" lang="en-US" sz="1200" spc="-1" strike="noStrike">
                          <a:solidFill>
                            <a:srgbClr val="cb2236"/>
                          </a:solidFill>
                          <a:latin typeface="Arial"/>
                        </a:rPr>
                        <a:t>No</a:t>
                      </a:r>
                      <a:endParaRPr b="0" lang="en-US"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e7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e7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e7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e7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e7e8"/>
                    </a:solidFill>
                  </a:tcPr>
                </a:tc>
              </a:tr>
            </a:tbl>
          </a:graphicData>
        </a:graphic>
      </p:graphicFrame>
      <p:pic>
        <p:nvPicPr>
          <p:cNvPr id="162" name="Picture 23" descr=""/>
          <p:cNvPicPr/>
          <p:nvPr/>
        </p:nvPicPr>
        <p:blipFill>
          <a:blip r:embed="rId1"/>
          <a:stretch/>
        </p:blipFill>
        <p:spPr>
          <a:xfrm>
            <a:off x="10243440" y="1752120"/>
            <a:ext cx="932400" cy="322560"/>
          </a:xfrm>
          <a:prstGeom prst="rect">
            <a:avLst/>
          </a:prstGeom>
          <a:ln w="0">
            <a:noFill/>
          </a:ln>
        </p:spPr>
      </p:pic>
      <p:pic>
        <p:nvPicPr>
          <p:cNvPr id="163" name="Picture 25" descr=""/>
          <p:cNvPicPr/>
          <p:nvPr/>
        </p:nvPicPr>
        <p:blipFill>
          <a:blip r:embed="rId2"/>
          <a:stretch/>
        </p:blipFill>
        <p:spPr>
          <a:xfrm>
            <a:off x="6244560" y="1710000"/>
            <a:ext cx="999000" cy="379800"/>
          </a:xfrm>
          <a:prstGeom prst="rect">
            <a:avLst/>
          </a:prstGeom>
          <a:ln w="0">
            <a:noFill/>
          </a:ln>
        </p:spPr>
      </p:pic>
      <p:pic>
        <p:nvPicPr>
          <p:cNvPr id="164" name="Picture 27" descr=""/>
          <p:cNvPicPr/>
          <p:nvPr/>
        </p:nvPicPr>
        <p:blipFill>
          <a:blip r:embed="rId3"/>
          <a:stretch/>
        </p:blipFill>
        <p:spPr>
          <a:xfrm>
            <a:off x="6230880" y="2417400"/>
            <a:ext cx="999000" cy="379800"/>
          </a:xfrm>
          <a:prstGeom prst="rect">
            <a:avLst/>
          </a:prstGeom>
          <a:ln w="0">
            <a:noFill/>
          </a:ln>
        </p:spPr>
      </p:pic>
      <p:pic>
        <p:nvPicPr>
          <p:cNvPr id="165" name="Picture 29" descr=""/>
          <p:cNvPicPr/>
          <p:nvPr/>
        </p:nvPicPr>
        <p:blipFill>
          <a:blip r:embed="rId4"/>
          <a:stretch/>
        </p:blipFill>
        <p:spPr>
          <a:xfrm>
            <a:off x="6211080" y="3139560"/>
            <a:ext cx="1065600" cy="360720"/>
          </a:xfrm>
          <a:prstGeom prst="rect">
            <a:avLst/>
          </a:prstGeom>
          <a:ln w="0">
            <a:noFill/>
          </a:ln>
        </p:spPr>
      </p:pic>
      <p:pic>
        <p:nvPicPr>
          <p:cNvPr id="166" name="Picture 30" descr=""/>
          <p:cNvPicPr/>
          <p:nvPr/>
        </p:nvPicPr>
        <p:blipFill>
          <a:blip r:embed="rId5"/>
          <a:stretch/>
        </p:blipFill>
        <p:spPr>
          <a:xfrm>
            <a:off x="6244560" y="3679200"/>
            <a:ext cx="999000" cy="379800"/>
          </a:xfrm>
          <a:prstGeom prst="rect">
            <a:avLst/>
          </a:prstGeom>
          <a:ln w="0">
            <a:noFill/>
          </a:ln>
        </p:spPr>
      </p:pic>
      <p:pic>
        <p:nvPicPr>
          <p:cNvPr id="167" name="Picture 31" descr=""/>
          <p:cNvPicPr/>
          <p:nvPr/>
        </p:nvPicPr>
        <p:blipFill>
          <a:blip r:embed="rId6"/>
          <a:stretch/>
        </p:blipFill>
        <p:spPr>
          <a:xfrm>
            <a:off x="6256440" y="4306320"/>
            <a:ext cx="999000" cy="379800"/>
          </a:xfrm>
          <a:prstGeom prst="rect">
            <a:avLst/>
          </a:prstGeom>
          <a:ln w="0">
            <a:noFill/>
          </a:ln>
        </p:spPr>
      </p:pic>
      <p:pic>
        <p:nvPicPr>
          <p:cNvPr id="168" name="Picture 32" descr=""/>
          <p:cNvPicPr/>
          <p:nvPr/>
        </p:nvPicPr>
        <p:blipFill>
          <a:blip r:embed="rId7"/>
          <a:stretch/>
        </p:blipFill>
        <p:spPr>
          <a:xfrm>
            <a:off x="6211080" y="4927680"/>
            <a:ext cx="1065600" cy="360720"/>
          </a:xfrm>
          <a:prstGeom prst="rect">
            <a:avLst/>
          </a:prstGeom>
          <a:ln w="0">
            <a:noFill/>
          </a:ln>
        </p:spPr>
      </p:pic>
      <p:pic>
        <p:nvPicPr>
          <p:cNvPr id="169" name="Picture 33" descr=""/>
          <p:cNvPicPr/>
          <p:nvPr/>
        </p:nvPicPr>
        <p:blipFill>
          <a:blip r:embed="rId8"/>
          <a:stretch/>
        </p:blipFill>
        <p:spPr>
          <a:xfrm>
            <a:off x="7561080" y="2417040"/>
            <a:ext cx="1065600" cy="360720"/>
          </a:xfrm>
          <a:prstGeom prst="rect">
            <a:avLst/>
          </a:prstGeom>
          <a:ln w="0">
            <a:noFill/>
          </a:ln>
        </p:spPr>
      </p:pic>
      <p:pic>
        <p:nvPicPr>
          <p:cNvPr id="170" name="Picture 34" descr=""/>
          <p:cNvPicPr/>
          <p:nvPr/>
        </p:nvPicPr>
        <p:blipFill>
          <a:blip r:embed="rId9"/>
          <a:stretch/>
        </p:blipFill>
        <p:spPr>
          <a:xfrm>
            <a:off x="7570800" y="1713960"/>
            <a:ext cx="1065600" cy="360720"/>
          </a:xfrm>
          <a:prstGeom prst="rect">
            <a:avLst/>
          </a:prstGeom>
          <a:ln w="0">
            <a:noFill/>
          </a:ln>
        </p:spPr>
      </p:pic>
      <p:pic>
        <p:nvPicPr>
          <p:cNvPr id="171" name="Picture 35" descr=""/>
          <p:cNvPicPr/>
          <p:nvPr/>
        </p:nvPicPr>
        <p:blipFill>
          <a:blip r:embed="rId10"/>
          <a:stretch/>
        </p:blipFill>
        <p:spPr>
          <a:xfrm>
            <a:off x="7637400" y="3165840"/>
            <a:ext cx="932400" cy="322560"/>
          </a:xfrm>
          <a:prstGeom prst="rect">
            <a:avLst/>
          </a:prstGeom>
          <a:ln w="0">
            <a:noFill/>
          </a:ln>
        </p:spPr>
      </p:pic>
      <p:pic>
        <p:nvPicPr>
          <p:cNvPr id="172" name="Picture 36" descr=""/>
          <p:cNvPicPr/>
          <p:nvPr/>
        </p:nvPicPr>
        <p:blipFill>
          <a:blip r:embed="rId11"/>
          <a:stretch/>
        </p:blipFill>
        <p:spPr>
          <a:xfrm>
            <a:off x="7637400" y="4965840"/>
            <a:ext cx="932400" cy="322560"/>
          </a:xfrm>
          <a:prstGeom prst="rect">
            <a:avLst/>
          </a:prstGeom>
          <a:ln w="0">
            <a:noFill/>
          </a:ln>
        </p:spPr>
      </p:pic>
      <p:pic>
        <p:nvPicPr>
          <p:cNvPr id="173" name="Picture 37" descr=""/>
          <p:cNvPicPr/>
          <p:nvPr/>
        </p:nvPicPr>
        <p:blipFill>
          <a:blip r:embed="rId12"/>
          <a:stretch/>
        </p:blipFill>
        <p:spPr>
          <a:xfrm>
            <a:off x="7561080" y="3697200"/>
            <a:ext cx="999000" cy="379800"/>
          </a:xfrm>
          <a:prstGeom prst="rect">
            <a:avLst/>
          </a:prstGeom>
          <a:ln w="0">
            <a:noFill/>
          </a:ln>
        </p:spPr>
      </p:pic>
      <p:pic>
        <p:nvPicPr>
          <p:cNvPr id="174" name="Picture 38" descr=""/>
          <p:cNvPicPr/>
          <p:nvPr/>
        </p:nvPicPr>
        <p:blipFill>
          <a:blip r:embed="rId13"/>
          <a:stretch/>
        </p:blipFill>
        <p:spPr>
          <a:xfrm>
            <a:off x="7570800" y="4306320"/>
            <a:ext cx="999000" cy="379800"/>
          </a:xfrm>
          <a:prstGeom prst="rect">
            <a:avLst/>
          </a:prstGeom>
          <a:ln w="0">
            <a:noFill/>
          </a:ln>
        </p:spPr>
      </p:pic>
      <p:pic>
        <p:nvPicPr>
          <p:cNvPr id="175" name="Picture 39" descr=""/>
          <p:cNvPicPr/>
          <p:nvPr/>
        </p:nvPicPr>
        <p:blipFill>
          <a:blip r:embed="rId14"/>
          <a:stretch/>
        </p:blipFill>
        <p:spPr>
          <a:xfrm>
            <a:off x="8839800" y="1713960"/>
            <a:ext cx="1065600" cy="360720"/>
          </a:xfrm>
          <a:prstGeom prst="rect">
            <a:avLst/>
          </a:prstGeom>
          <a:ln w="0">
            <a:noFill/>
          </a:ln>
        </p:spPr>
      </p:pic>
      <p:pic>
        <p:nvPicPr>
          <p:cNvPr id="176" name="Picture 40" descr=""/>
          <p:cNvPicPr/>
          <p:nvPr/>
        </p:nvPicPr>
        <p:blipFill>
          <a:blip r:embed="rId15"/>
          <a:stretch/>
        </p:blipFill>
        <p:spPr>
          <a:xfrm>
            <a:off x="8872920" y="2417040"/>
            <a:ext cx="999000" cy="379800"/>
          </a:xfrm>
          <a:prstGeom prst="rect">
            <a:avLst/>
          </a:prstGeom>
          <a:ln w="0">
            <a:noFill/>
          </a:ln>
        </p:spPr>
      </p:pic>
      <p:pic>
        <p:nvPicPr>
          <p:cNvPr id="177" name="Picture 42" descr=""/>
          <p:cNvPicPr/>
          <p:nvPr/>
        </p:nvPicPr>
        <p:blipFill>
          <a:blip r:embed="rId16"/>
          <a:stretch/>
        </p:blipFill>
        <p:spPr>
          <a:xfrm>
            <a:off x="8901720" y="3158640"/>
            <a:ext cx="970200" cy="322560"/>
          </a:xfrm>
          <a:prstGeom prst="rect">
            <a:avLst/>
          </a:prstGeom>
          <a:ln w="0">
            <a:noFill/>
          </a:ln>
        </p:spPr>
      </p:pic>
      <p:pic>
        <p:nvPicPr>
          <p:cNvPr id="178" name="Picture 43" descr=""/>
          <p:cNvPicPr/>
          <p:nvPr/>
        </p:nvPicPr>
        <p:blipFill>
          <a:blip r:embed="rId17"/>
          <a:stretch/>
        </p:blipFill>
        <p:spPr>
          <a:xfrm>
            <a:off x="8895960" y="3710160"/>
            <a:ext cx="999000" cy="379800"/>
          </a:xfrm>
          <a:prstGeom prst="rect">
            <a:avLst/>
          </a:prstGeom>
          <a:ln w="0">
            <a:noFill/>
          </a:ln>
        </p:spPr>
      </p:pic>
      <p:pic>
        <p:nvPicPr>
          <p:cNvPr id="179" name="Picture 44" descr=""/>
          <p:cNvPicPr/>
          <p:nvPr/>
        </p:nvPicPr>
        <p:blipFill>
          <a:blip r:embed="rId18"/>
          <a:stretch/>
        </p:blipFill>
        <p:spPr>
          <a:xfrm>
            <a:off x="8872920" y="4311000"/>
            <a:ext cx="999000" cy="379800"/>
          </a:xfrm>
          <a:prstGeom prst="rect">
            <a:avLst/>
          </a:prstGeom>
          <a:ln w="0">
            <a:noFill/>
          </a:ln>
        </p:spPr>
      </p:pic>
      <p:pic>
        <p:nvPicPr>
          <p:cNvPr id="180" name="Picture 45" descr=""/>
          <p:cNvPicPr/>
          <p:nvPr/>
        </p:nvPicPr>
        <p:blipFill>
          <a:blip r:embed="rId19"/>
          <a:stretch/>
        </p:blipFill>
        <p:spPr>
          <a:xfrm>
            <a:off x="8920800" y="4954680"/>
            <a:ext cx="932400" cy="322560"/>
          </a:xfrm>
          <a:prstGeom prst="rect">
            <a:avLst/>
          </a:prstGeom>
          <a:ln w="0">
            <a:noFill/>
          </a:ln>
        </p:spPr>
      </p:pic>
      <p:pic>
        <p:nvPicPr>
          <p:cNvPr id="181" name="Picture 46" descr=""/>
          <p:cNvPicPr/>
          <p:nvPr/>
        </p:nvPicPr>
        <p:blipFill>
          <a:blip r:embed="rId20"/>
          <a:stretch/>
        </p:blipFill>
        <p:spPr>
          <a:xfrm>
            <a:off x="10229040" y="2414520"/>
            <a:ext cx="999000" cy="379800"/>
          </a:xfrm>
          <a:prstGeom prst="rect">
            <a:avLst/>
          </a:prstGeom>
          <a:ln w="0">
            <a:noFill/>
          </a:ln>
        </p:spPr>
      </p:pic>
      <p:pic>
        <p:nvPicPr>
          <p:cNvPr id="182" name="Picture 47" descr=""/>
          <p:cNvPicPr/>
          <p:nvPr/>
        </p:nvPicPr>
        <p:blipFill>
          <a:blip r:embed="rId21"/>
          <a:stretch/>
        </p:blipFill>
        <p:spPr>
          <a:xfrm>
            <a:off x="10224360" y="3153960"/>
            <a:ext cx="970200" cy="322560"/>
          </a:xfrm>
          <a:prstGeom prst="rect">
            <a:avLst/>
          </a:prstGeom>
          <a:ln w="0">
            <a:noFill/>
          </a:ln>
        </p:spPr>
      </p:pic>
      <p:pic>
        <p:nvPicPr>
          <p:cNvPr id="183" name="Picture 48" descr=""/>
          <p:cNvPicPr/>
          <p:nvPr/>
        </p:nvPicPr>
        <p:blipFill>
          <a:blip r:embed="rId22"/>
          <a:stretch/>
        </p:blipFill>
        <p:spPr>
          <a:xfrm>
            <a:off x="10243440" y="3742920"/>
            <a:ext cx="970200" cy="322560"/>
          </a:xfrm>
          <a:prstGeom prst="rect">
            <a:avLst/>
          </a:prstGeom>
          <a:ln w="0">
            <a:noFill/>
          </a:ln>
        </p:spPr>
      </p:pic>
      <p:pic>
        <p:nvPicPr>
          <p:cNvPr id="184" name="Picture 49" descr=""/>
          <p:cNvPicPr/>
          <p:nvPr/>
        </p:nvPicPr>
        <p:blipFill>
          <a:blip r:embed="rId23"/>
          <a:stretch/>
        </p:blipFill>
        <p:spPr>
          <a:xfrm>
            <a:off x="10176480" y="4323960"/>
            <a:ext cx="1065600" cy="360720"/>
          </a:xfrm>
          <a:prstGeom prst="rect">
            <a:avLst/>
          </a:prstGeom>
          <a:ln w="0">
            <a:noFill/>
          </a:ln>
        </p:spPr>
      </p:pic>
      <p:pic>
        <p:nvPicPr>
          <p:cNvPr id="185" name="Picture 50" descr=""/>
          <p:cNvPicPr/>
          <p:nvPr/>
        </p:nvPicPr>
        <p:blipFill>
          <a:blip r:embed="rId24"/>
          <a:stretch/>
        </p:blipFill>
        <p:spPr>
          <a:xfrm>
            <a:off x="10176480" y="4927680"/>
            <a:ext cx="1065600" cy="360720"/>
          </a:xfrm>
          <a:prstGeom prst="rect">
            <a:avLst/>
          </a:prstGeom>
          <a:ln w="0">
            <a:noFill/>
          </a:ln>
        </p:spPr>
      </p:pic>
      <p:sp>
        <p:nvSpPr>
          <p:cNvPr id="186" name="TextBox 51"/>
          <p:cNvSpPr/>
          <p:nvPr/>
        </p:nvSpPr>
        <p:spPr>
          <a:xfrm>
            <a:off x="3183840" y="5660280"/>
            <a:ext cx="8186400" cy="272160"/>
          </a:xfrm>
          <a:prstGeom prst="rect">
            <a:avLst/>
          </a:prstGeom>
          <a:noFill/>
          <a:ln w="0">
            <a:noFill/>
          </a:ln>
        </p:spPr>
        <p:style>
          <a:lnRef idx="0"/>
          <a:fillRef idx="0"/>
          <a:effectRef idx="0"/>
          <a:fontRef idx="minor"/>
        </p:style>
        <p:txBody>
          <a:bodyPr lIns="90000" rIns="90000" tIns="45000" bIns="45000">
            <a:spAutoFit/>
          </a:bodyPr>
          <a:p>
            <a:pPr algn="r">
              <a:lnSpc>
                <a:spcPct val="100000"/>
              </a:lnSpc>
            </a:pPr>
            <a:r>
              <a:rPr b="0" lang="en-US" sz="1200" spc="-1" strike="noStrike">
                <a:solidFill>
                  <a:srgbClr val="323232"/>
                </a:solidFill>
                <a:latin typeface="Arial"/>
                <a:ea typeface="DejaVu Sans"/>
              </a:rPr>
              <a:t>Source: https://thenewstack.io/deployment-strategies/</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itle 3"/>
          <p:cNvSpPr/>
          <p:nvPr/>
        </p:nvSpPr>
        <p:spPr>
          <a:xfrm>
            <a:off x="838080" y="158040"/>
            <a:ext cx="10514520" cy="537480"/>
          </a:xfrm>
          <a:prstGeom prst="rect">
            <a:avLst/>
          </a:prstGeom>
          <a:noFill/>
          <a:ln w="0">
            <a:noFill/>
          </a:ln>
        </p:spPr>
        <p:style>
          <a:lnRef idx="0"/>
          <a:fillRef idx="0"/>
          <a:effectRef idx="0"/>
          <a:fontRef idx="minor"/>
        </p:style>
        <p:txBody>
          <a:bodyPr lIns="90000" rIns="90000" tIns="45000" bIns="45000">
            <a:noAutofit/>
          </a:bodyPr>
          <a:p>
            <a:pPr algn="ctr">
              <a:lnSpc>
                <a:spcPct val="90000"/>
              </a:lnSpc>
            </a:pPr>
            <a:r>
              <a:rPr b="0" lang="en-US" sz="3200" spc="-1" strike="noStrike">
                <a:solidFill>
                  <a:srgbClr val="6d829f"/>
                </a:solidFill>
                <a:latin typeface="Arial"/>
                <a:ea typeface="Arial"/>
              </a:rPr>
              <a:t>Agenda</a:t>
            </a:r>
            <a:endParaRPr b="0" lang="en-US" sz="3200" spc="-1" strike="noStrike">
              <a:latin typeface="Arial"/>
            </a:endParaRPr>
          </a:p>
        </p:txBody>
      </p:sp>
      <p:sp>
        <p:nvSpPr>
          <p:cNvPr id="125" name="Content Placeholder 4"/>
          <p:cNvSpPr/>
          <p:nvPr/>
        </p:nvSpPr>
        <p:spPr>
          <a:xfrm>
            <a:off x="838080" y="1132920"/>
            <a:ext cx="10514520" cy="5042880"/>
          </a:xfrm>
          <a:prstGeom prst="rect">
            <a:avLst/>
          </a:prstGeom>
          <a:noFill/>
          <a:ln w="0">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cb2236"/>
              </a:buClr>
              <a:buSzPct val="120000"/>
              <a:buFont typeface="Arial"/>
              <a:buChar char="•"/>
            </a:pPr>
            <a:r>
              <a:rPr b="0" lang="en-US" sz="2800" spc="-1" strike="noStrike">
                <a:solidFill>
                  <a:srgbClr val="323232"/>
                </a:solidFill>
                <a:latin typeface="Arial"/>
                <a:ea typeface="DejaVu Sans"/>
              </a:rPr>
              <a:t>CI&amp;CD Overview</a:t>
            </a:r>
            <a:endParaRPr b="0" lang="en-US" sz="2800" spc="-1" strike="noStrike">
              <a:latin typeface="Arial"/>
            </a:endParaRPr>
          </a:p>
          <a:p>
            <a:pPr marL="228600" indent="-227520">
              <a:lnSpc>
                <a:spcPct val="90000"/>
              </a:lnSpc>
              <a:spcBef>
                <a:spcPts val="1001"/>
              </a:spcBef>
              <a:buClr>
                <a:srgbClr val="cb2236"/>
              </a:buClr>
              <a:buSzPct val="120000"/>
              <a:buFont typeface="Arial"/>
              <a:buChar char="•"/>
            </a:pPr>
            <a:r>
              <a:rPr b="0" lang="en-US" sz="2800" spc="-1" strike="noStrike">
                <a:solidFill>
                  <a:srgbClr val="323232"/>
                </a:solidFill>
                <a:latin typeface="Arial"/>
                <a:ea typeface="DejaVu Sans"/>
              </a:rPr>
              <a:t>Continuous Integration</a:t>
            </a:r>
            <a:endParaRPr b="0" lang="en-US" sz="2800" spc="-1" strike="noStrike">
              <a:latin typeface="Arial"/>
            </a:endParaRPr>
          </a:p>
          <a:p>
            <a:pPr marL="228600" indent="-227520">
              <a:lnSpc>
                <a:spcPct val="90000"/>
              </a:lnSpc>
              <a:spcBef>
                <a:spcPts val="1001"/>
              </a:spcBef>
              <a:buClr>
                <a:srgbClr val="cb2236"/>
              </a:buClr>
              <a:buSzPct val="120000"/>
              <a:buFont typeface="Arial"/>
              <a:buChar char="•"/>
            </a:pPr>
            <a:r>
              <a:rPr b="0" lang="en-US" sz="2800" spc="-1" strike="noStrike">
                <a:solidFill>
                  <a:srgbClr val="323232"/>
                </a:solidFill>
                <a:latin typeface="Arial"/>
                <a:ea typeface="DejaVu Sans"/>
              </a:rPr>
              <a:t>Continuous Delivery &amp; Continuous Deployment</a:t>
            </a:r>
            <a:endParaRPr b="0" lang="en-US" sz="2800" spc="-1" strike="noStrike">
              <a:latin typeface="Arial"/>
            </a:endParaRPr>
          </a:p>
          <a:p>
            <a:pPr marL="228600" indent="-227520">
              <a:lnSpc>
                <a:spcPct val="90000"/>
              </a:lnSpc>
              <a:spcBef>
                <a:spcPts val="1001"/>
              </a:spcBef>
              <a:buClr>
                <a:srgbClr val="cb2236"/>
              </a:buClr>
              <a:buSzPct val="120000"/>
              <a:buFont typeface="Arial"/>
              <a:buChar char="•"/>
            </a:pPr>
            <a:r>
              <a:rPr b="0" lang="en-US" sz="2800" spc="-1" strike="noStrike">
                <a:solidFill>
                  <a:srgbClr val="323232"/>
                </a:solidFill>
                <a:latin typeface="Arial"/>
                <a:ea typeface="DejaVu Sans"/>
              </a:rPr>
              <a:t>Deployment Strategies</a:t>
            </a:r>
            <a:endParaRPr b="0" lang="en-US" sz="2800" spc="-1" strike="noStrike">
              <a:latin typeface="Arial"/>
            </a:endParaRPr>
          </a:p>
          <a:p>
            <a:pPr marL="228600" indent="-227520">
              <a:lnSpc>
                <a:spcPct val="90000"/>
              </a:lnSpc>
              <a:spcBef>
                <a:spcPts val="1001"/>
              </a:spcBef>
              <a:buClr>
                <a:srgbClr val="cb2236"/>
              </a:buClr>
              <a:buSzPct val="120000"/>
              <a:buFont typeface="Arial"/>
              <a:buChar char="•"/>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itle 1"/>
          <p:cNvSpPr/>
          <p:nvPr/>
        </p:nvSpPr>
        <p:spPr>
          <a:xfrm>
            <a:off x="838080" y="158040"/>
            <a:ext cx="10514520" cy="537480"/>
          </a:xfrm>
          <a:prstGeom prst="rect">
            <a:avLst/>
          </a:prstGeom>
          <a:noFill/>
          <a:ln w="0">
            <a:noFill/>
          </a:ln>
        </p:spPr>
        <p:style>
          <a:lnRef idx="0"/>
          <a:fillRef idx="0"/>
          <a:effectRef idx="0"/>
          <a:fontRef idx="minor"/>
        </p:style>
        <p:txBody>
          <a:bodyPr lIns="90000" rIns="90000" tIns="45000" bIns="45000">
            <a:noAutofit/>
          </a:bodyPr>
          <a:p>
            <a:pPr algn="ctr">
              <a:lnSpc>
                <a:spcPct val="90000"/>
              </a:lnSpc>
            </a:pPr>
            <a:r>
              <a:rPr b="0" lang="en-US" sz="3200" spc="-1" strike="noStrike">
                <a:solidFill>
                  <a:srgbClr val="6d829f"/>
                </a:solidFill>
                <a:latin typeface="Arial"/>
                <a:ea typeface="Arial"/>
              </a:rPr>
              <a:t>CI &amp; CD Overview</a:t>
            </a:r>
            <a:endParaRPr b="0" lang="en-US" sz="3200" spc="-1" strike="noStrike">
              <a:latin typeface="Arial"/>
            </a:endParaRPr>
          </a:p>
        </p:txBody>
      </p:sp>
      <p:pic>
        <p:nvPicPr>
          <p:cNvPr id="127" name="Content Placeholder 4" descr=""/>
          <p:cNvPicPr/>
          <p:nvPr/>
        </p:nvPicPr>
        <p:blipFill>
          <a:blip r:embed="rId1"/>
          <a:stretch/>
        </p:blipFill>
        <p:spPr>
          <a:xfrm>
            <a:off x="838080" y="1406160"/>
            <a:ext cx="10514520" cy="44967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itle 1"/>
          <p:cNvSpPr/>
          <p:nvPr/>
        </p:nvSpPr>
        <p:spPr>
          <a:xfrm>
            <a:off x="838080" y="146520"/>
            <a:ext cx="10514520" cy="548280"/>
          </a:xfrm>
          <a:prstGeom prst="rect">
            <a:avLst/>
          </a:prstGeom>
          <a:noFill/>
          <a:ln w="0">
            <a:noFill/>
          </a:ln>
        </p:spPr>
        <p:style>
          <a:lnRef idx="0"/>
          <a:fillRef idx="0"/>
          <a:effectRef idx="0"/>
          <a:fontRef idx="minor"/>
        </p:style>
        <p:txBody>
          <a:bodyPr lIns="90000" rIns="90000" tIns="45000" bIns="45000">
            <a:normAutofit fontScale="46000"/>
          </a:bodyPr>
          <a:p>
            <a:pPr algn="ctr">
              <a:lnSpc>
                <a:spcPct val="90000"/>
              </a:lnSpc>
            </a:pPr>
            <a:r>
              <a:rPr b="0" lang="en-US" sz="2800" spc="-1" strike="noStrike">
                <a:solidFill>
                  <a:srgbClr val="6d829f"/>
                </a:solidFill>
                <a:latin typeface="Arial"/>
                <a:ea typeface="Arial"/>
              </a:rPr>
              <a:t>Continuous Integration</a:t>
            </a:r>
            <a:br/>
            <a:endParaRPr b="0" lang="en-US" sz="2800" spc="-1" strike="noStrike">
              <a:latin typeface="Arial"/>
            </a:endParaRPr>
          </a:p>
        </p:txBody>
      </p:sp>
      <p:sp>
        <p:nvSpPr>
          <p:cNvPr id="129" name="Text Placeholder 3"/>
          <p:cNvSpPr/>
          <p:nvPr/>
        </p:nvSpPr>
        <p:spPr>
          <a:xfrm>
            <a:off x="839880" y="1654920"/>
            <a:ext cx="6172200" cy="4662720"/>
          </a:xfrm>
          <a:prstGeom prst="rect">
            <a:avLst/>
          </a:prstGeom>
          <a:noFill/>
          <a:ln w="0">
            <a:noFill/>
          </a:ln>
        </p:spPr>
        <p:style>
          <a:lnRef idx="0"/>
          <a:fillRef idx="0"/>
          <a:effectRef idx="0"/>
          <a:fontRef idx="minor"/>
        </p:style>
        <p:txBody>
          <a:bodyPr lIns="90000" rIns="90000" tIns="45000" bIns="45000">
            <a:normAutofit/>
          </a:bodyPr>
          <a:p>
            <a:pPr marL="228600" indent="-227520">
              <a:lnSpc>
                <a:spcPct val="110000"/>
              </a:lnSpc>
              <a:spcBef>
                <a:spcPts val="1001"/>
              </a:spcBef>
              <a:buClr>
                <a:srgbClr val="cb2236"/>
              </a:buClr>
              <a:buSzPct val="120000"/>
              <a:buFont typeface="Arial"/>
              <a:buChar char="•"/>
            </a:pPr>
            <a:r>
              <a:rPr b="0" lang="en-US" sz="1900" spc="-1" strike="noStrike">
                <a:solidFill>
                  <a:srgbClr val="323232"/>
                </a:solidFill>
                <a:latin typeface="Arial"/>
                <a:ea typeface="DejaVu Sans"/>
              </a:rPr>
              <a:t>Continuous Integration (CI) is a development practice where developers integrate code into a shared repository frequently, preferably several times a day. </a:t>
            </a:r>
            <a:endParaRPr b="0" lang="en-US" sz="1900" spc="-1" strike="noStrike">
              <a:latin typeface="Arial"/>
            </a:endParaRPr>
          </a:p>
          <a:p>
            <a:pPr marL="228600" indent="-227520">
              <a:lnSpc>
                <a:spcPct val="110000"/>
              </a:lnSpc>
              <a:spcBef>
                <a:spcPts val="1001"/>
              </a:spcBef>
              <a:buClr>
                <a:srgbClr val="cb2236"/>
              </a:buClr>
              <a:buSzPct val="120000"/>
              <a:buFont typeface="Arial"/>
              <a:buChar char="•"/>
            </a:pPr>
            <a:r>
              <a:rPr b="0" lang="en-US" sz="1900" spc="-1" strike="noStrike">
                <a:solidFill>
                  <a:srgbClr val="323232"/>
                </a:solidFill>
                <a:latin typeface="Arial"/>
                <a:ea typeface="DejaVu Sans"/>
              </a:rPr>
              <a:t>Each integration can then be verified by an automated build and automated tests.</a:t>
            </a:r>
            <a:endParaRPr b="0" lang="en-US" sz="1900" spc="-1" strike="noStrike">
              <a:latin typeface="Arial"/>
            </a:endParaRPr>
          </a:p>
          <a:p>
            <a:pPr marL="228600" indent="-227520">
              <a:lnSpc>
                <a:spcPct val="110000"/>
              </a:lnSpc>
              <a:spcBef>
                <a:spcPts val="1001"/>
              </a:spcBef>
              <a:buClr>
                <a:srgbClr val="cb2236"/>
              </a:buClr>
              <a:buSzPct val="120000"/>
              <a:buFont typeface="Arial"/>
              <a:buChar char="•"/>
            </a:pPr>
            <a:r>
              <a:rPr b="0" lang="en-US" sz="1900" spc="-1" strike="noStrike">
                <a:solidFill>
                  <a:srgbClr val="323232"/>
                </a:solidFill>
                <a:latin typeface="Arial"/>
                <a:ea typeface="DejaVu Sans"/>
              </a:rPr>
              <a:t>One of the key benefits of integrating regularly is that you can detect errors quickly and locate them more easily.</a:t>
            </a:r>
            <a:endParaRPr b="0" lang="en-US" sz="1900" spc="-1" strike="noStrike">
              <a:latin typeface="Arial"/>
            </a:endParaRPr>
          </a:p>
        </p:txBody>
      </p:sp>
      <p:pic>
        <p:nvPicPr>
          <p:cNvPr id="130" name="Picture 5" descr=""/>
          <p:cNvPicPr/>
          <p:nvPr/>
        </p:nvPicPr>
        <p:blipFill>
          <a:blip r:embed="rId1"/>
          <a:srcRect l="28469" t="0" r="38706" b="4077"/>
          <a:stretch/>
        </p:blipFill>
        <p:spPr>
          <a:xfrm>
            <a:off x="7323480" y="1097280"/>
            <a:ext cx="3732120" cy="46627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itle 1"/>
          <p:cNvSpPr/>
          <p:nvPr/>
        </p:nvSpPr>
        <p:spPr>
          <a:xfrm>
            <a:off x="838080" y="158040"/>
            <a:ext cx="10514520" cy="537480"/>
          </a:xfrm>
          <a:prstGeom prst="rect">
            <a:avLst/>
          </a:prstGeom>
          <a:noFill/>
          <a:ln w="0">
            <a:noFill/>
          </a:ln>
        </p:spPr>
        <p:style>
          <a:lnRef idx="0"/>
          <a:fillRef idx="0"/>
          <a:effectRef idx="0"/>
          <a:fontRef idx="minor"/>
        </p:style>
        <p:txBody>
          <a:bodyPr lIns="90000" rIns="90000" tIns="45000" bIns="45000">
            <a:noAutofit/>
          </a:bodyPr>
          <a:p>
            <a:pPr algn="ctr">
              <a:lnSpc>
                <a:spcPct val="90000"/>
              </a:lnSpc>
            </a:pPr>
            <a:r>
              <a:rPr b="0" lang="en-US" sz="3200" spc="-1" strike="noStrike">
                <a:solidFill>
                  <a:srgbClr val="6d829f"/>
                </a:solidFill>
                <a:latin typeface="Arial"/>
                <a:ea typeface="Arial"/>
              </a:rPr>
              <a:t>Continuous Delivery</a:t>
            </a:r>
            <a:endParaRPr b="0" lang="en-US" sz="3200" spc="-1" strike="noStrike">
              <a:latin typeface="Arial"/>
            </a:endParaRPr>
          </a:p>
        </p:txBody>
      </p:sp>
      <p:sp>
        <p:nvSpPr>
          <p:cNvPr id="132" name="Content Placeholder 2"/>
          <p:cNvSpPr/>
          <p:nvPr/>
        </p:nvSpPr>
        <p:spPr>
          <a:xfrm>
            <a:off x="838080" y="1132920"/>
            <a:ext cx="6476040" cy="5042880"/>
          </a:xfrm>
          <a:prstGeom prst="rect">
            <a:avLst/>
          </a:prstGeom>
          <a:noFill/>
          <a:ln w="0">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cb2236"/>
              </a:buClr>
              <a:buSzPct val="120000"/>
              <a:buFont typeface="Arial"/>
              <a:buChar char="•"/>
            </a:pPr>
            <a:r>
              <a:rPr b="0" lang="en-US" sz="2800" spc="-1" strike="noStrike">
                <a:solidFill>
                  <a:srgbClr val="323232"/>
                </a:solidFill>
                <a:latin typeface="Arial"/>
                <a:ea typeface="DejaVu Sans"/>
              </a:rPr>
              <a:t>Continuous Delivery is the next extension of continuous integration.</a:t>
            </a:r>
            <a:endParaRPr b="0" lang="en-US" sz="2800" spc="-1" strike="noStrike">
              <a:latin typeface="Arial"/>
            </a:endParaRPr>
          </a:p>
          <a:p>
            <a:pPr marL="228600" indent="-227520">
              <a:lnSpc>
                <a:spcPct val="90000"/>
              </a:lnSpc>
              <a:spcBef>
                <a:spcPts val="1001"/>
              </a:spcBef>
              <a:buClr>
                <a:srgbClr val="cb2236"/>
              </a:buClr>
              <a:buSzPct val="120000"/>
              <a:buFont typeface="Arial"/>
              <a:buChar char="•"/>
            </a:pPr>
            <a:r>
              <a:rPr b="0" lang="en-US" sz="2800" spc="-1" strike="noStrike">
                <a:solidFill>
                  <a:srgbClr val="323232"/>
                </a:solidFill>
                <a:latin typeface="Arial"/>
                <a:ea typeface="DejaVu Sans"/>
              </a:rPr>
              <a:t>The delivery phase is responsible for packaging an artifact together to be delivered to end users.</a:t>
            </a:r>
            <a:endParaRPr b="0" lang="en-US" sz="2800" spc="-1" strike="noStrike">
              <a:latin typeface="Arial"/>
            </a:endParaRPr>
          </a:p>
          <a:p>
            <a:pPr marL="228600" indent="-227520">
              <a:lnSpc>
                <a:spcPct val="90000"/>
              </a:lnSpc>
              <a:spcBef>
                <a:spcPts val="1001"/>
              </a:spcBef>
              <a:buClr>
                <a:srgbClr val="cb2236"/>
              </a:buClr>
              <a:buSzPct val="120000"/>
              <a:buFont typeface="Arial"/>
              <a:buChar char="•"/>
            </a:pPr>
            <a:r>
              <a:rPr b="0" lang="en-US" sz="2800" spc="-1" strike="noStrike">
                <a:solidFill>
                  <a:srgbClr val="323232"/>
                </a:solidFill>
                <a:latin typeface="Arial"/>
                <a:ea typeface="DejaVu Sans"/>
              </a:rPr>
              <a:t>This build phase is kept ‘green,’</a:t>
            </a:r>
            <a:endParaRPr b="0" lang="en-US" sz="2800" spc="-1" strike="noStrike">
              <a:latin typeface="Arial"/>
            </a:endParaRPr>
          </a:p>
        </p:txBody>
      </p:sp>
      <p:pic>
        <p:nvPicPr>
          <p:cNvPr id="133" name="Picture 4" descr=""/>
          <p:cNvPicPr/>
          <p:nvPr/>
        </p:nvPicPr>
        <p:blipFill>
          <a:blip r:embed="rId1"/>
          <a:srcRect l="63312" t="0" r="0" b="0"/>
          <a:stretch/>
        </p:blipFill>
        <p:spPr>
          <a:xfrm>
            <a:off x="7223040" y="821520"/>
            <a:ext cx="4473000" cy="52138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itle 1"/>
          <p:cNvSpPr/>
          <p:nvPr/>
        </p:nvSpPr>
        <p:spPr>
          <a:xfrm>
            <a:off x="838080" y="146520"/>
            <a:ext cx="10514520" cy="548280"/>
          </a:xfrm>
          <a:prstGeom prst="rect">
            <a:avLst/>
          </a:prstGeom>
          <a:noFill/>
          <a:ln w="0">
            <a:noFill/>
          </a:ln>
        </p:spPr>
        <p:style>
          <a:lnRef idx="0"/>
          <a:fillRef idx="0"/>
          <a:effectRef idx="0"/>
          <a:fontRef idx="minor"/>
        </p:style>
        <p:txBody>
          <a:bodyPr lIns="90000" rIns="90000" tIns="45000" bIns="45000">
            <a:normAutofit/>
          </a:bodyPr>
          <a:p>
            <a:pPr algn="ctr">
              <a:lnSpc>
                <a:spcPct val="90000"/>
              </a:lnSpc>
            </a:pPr>
            <a:r>
              <a:rPr b="0" lang="en-US" sz="2800" spc="-1" strike="noStrike">
                <a:solidFill>
                  <a:srgbClr val="6d829f"/>
                </a:solidFill>
                <a:latin typeface="Arial"/>
                <a:ea typeface="Arial"/>
              </a:rPr>
              <a:t>Continuous Deployment</a:t>
            </a:r>
            <a:endParaRPr b="0" lang="en-US" sz="2800" spc="-1" strike="noStrike">
              <a:latin typeface="Arial"/>
            </a:endParaRPr>
          </a:p>
        </p:txBody>
      </p:sp>
      <p:sp>
        <p:nvSpPr>
          <p:cNvPr id="135" name="Text Placeholder 3"/>
          <p:cNvSpPr/>
          <p:nvPr/>
        </p:nvSpPr>
        <p:spPr>
          <a:xfrm>
            <a:off x="839880" y="1654920"/>
            <a:ext cx="10460160" cy="4662720"/>
          </a:xfrm>
          <a:prstGeom prst="rect">
            <a:avLst/>
          </a:prstGeom>
          <a:noFill/>
          <a:ln w="0">
            <a:noFill/>
          </a:ln>
        </p:spPr>
        <p:style>
          <a:lnRef idx="0"/>
          <a:fillRef idx="0"/>
          <a:effectRef idx="0"/>
          <a:fontRef idx="minor"/>
        </p:style>
        <p:txBody>
          <a:bodyPr lIns="90000" rIns="90000" tIns="45000" bIns="45000">
            <a:normAutofit/>
          </a:bodyPr>
          <a:p>
            <a:pPr marL="228600" indent="-227520">
              <a:lnSpc>
                <a:spcPct val="110000"/>
              </a:lnSpc>
              <a:spcBef>
                <a:spcPts val="1001"/>
              </a:spcBef>
              <a:buClr>
                <a:srgbClr val="cb2236"/>
              </a:buClr>
              <a:buSzPct val="120000"/>
              <a:buFont typeface="Arial"/>
              <a:buChar char="•"/>
            </a:pPr>
            <a:r>
              <a:rPr b="0" lang="en-US" sz="2800" spc="-1" strike="noStrike">
                <a:solidFill>
                  <a:srgbClr val="323232"/>
                </a:solidFill>
                <a:latin typeface="Arial"/>
                <a:ea typeface="DejaVu Sans"/>
              </a:rPr>
              <a:t>Continuous Deployment is the final phase of the pipeline. </a:t>
            </a:r>
            <a:endParaRPr b="0" lang="en-US" sz="2800" spc="-1" strike="noStrike">
              <a:latin typeface="Arial"/>
            </a:endParaRPr>
          </a:p>
          <a:p>
            <a:pPr marL="228600" indent="-227520">
              <a:lnSpc>
                <a:spcPct val="110000"/>
              </a:lnSpc>
              <a:spcBef>
                <a:spcPts val="1001"/>
              </a:spcBef>
              <a:buClr>
                <a:srgbClr val="cb2236"/>
              </a:buClr>
              <a:buSzPct val="120000"/>
              <a:buFont typeface="Arial"/>
              <a:buChar char="•"/>
            </a:pPr>
            <a:r>
              <a:rPr b="0" lang="en-US" sz="2800" spc="-1" strike="noStrike">
                <a:solidFill>
                  <a:srgbClr val="323232"/>
                </a:solidFill>
                <a:latin typeface="Arial"/>
                <a:ea typeface="DejaVu Sans"/>
              </a:rPr>
              <a:t>The deployment phase is responsible for automatically launching and distributing the software artifact to end users. </a:t>
            </a:r>
            <a:endParaRPr b="0" lang="en-US" sz="2800" spc="-1" strike="noStrike">
              <a:latin typeface="Arial"/>
            </a:endParaRPr>
          </a:p>
          <a:p>
            <a:pPr marL="228600" indent="-227520">
              <a:lnSpc>
                <a:spcPct val="110000"/>
              </a:lnSpc>
              <a:spcBef>
                <a:spcPts val="1001"/>
              </a:spcBef>
              <a:buClr>
                <a:srgbClr val="cb2236"/>
              </a:buClr>
              <a:buSzPct val="120000"/>
              <a:buFont typeface="Arial"/>
              <a:buChar char="•"/>
            </a:pPr>
            <a:r>
              <a:rPr b="0" lang="en-US" sz="2800" spc="-1" strike="noStrike">
                <a:solidFill>
                  <a:srgbClr val="323232"/>
                </a:solidFill>
                <a:latin typeface="Arial"/>
                <a:ea typeface="DejaVu Sans"/>
              </a:rPr>
              <a:t>This will happen through scripts or tools that automatically move the artifact to public servers.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itle 1"/>
          <p:cNvSpPr/>
          <p:nvPr/>
        </p:nvSpPr>
        <p:spPr>
          <a:xfrm>
            <a:off x="838080" y="146520"/>
            <a:ext cx="10514520" cy="548280"/>
          </a:xfrm>
          <a:prstGeom prst="rect">
            <a:avLst/>
          </a:prstGeom>
          <a:noFill/>
          <a:ln w="0">
            <a:noFill/>
          </a:ln>
        </p:spPr>
        <p:style>
          <a:lnRef idx="0"/>
          <a:fillRef idx="0"/>
          <a:effectRef idx="0"/>
          <a:fontRef idx="minor"/>
        </p:style>
        <p:txBody>
          <a:bodyPr lIns="90000" rIns="90000" tIns="45000" bIns="45000">
            <a:noAutofit/>
          </a:bodyPr>
          <a:p>
            <a:pPr algn="ctr">
              <a:lnSpc>
                <a:spcPct val="90000"/>
              </a:lnSpc>
            </a:pPr>
            <a:r>
              <a:rPr b="0" lang="en-US" sz="3200" spc="-1" strike="noStrike">
                <a:solidFill>
                  <a:srgbClr val="6d829f"/>
                </a:solidFill>
                <a:latin typeface="Arial"/>
                <a:ea typeface="Arial"/>
              </a:rPr>
              <a:t>What’s difference?</a:t>
            </a:r>
            <a:endParaRPr b="0" lang="en-US" sz="3200" spc="-1" strike="noStrike">
              <a:latin typeface="Arial"/>
            </a:endParaRPr>
          </a:p>
        </p:txBody>
      </p:sp>
      <p:pic>
        <p:nvPicPr>
          <p:cNvPr id="137" name="Picture 3" descr=""/>
          <p:cNvPicPr/>
          <p:nvPr/>
        </p:nvPicPr>
        <p:blipFill>
          <a:blip r:embed="rId1"/>
          <a:stretch/>
        </p:blipFill>
        <p:spPr>
          <a:xfrm>
            <a:off x="0" y="0"/>
            <a:ext cx="12191040" cy="68569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itle 1"/>
          <p:cNvSpPr/>
          <p:nvPr/>
        </p:nvSpPr>
        <p:spPr>
          <a:xfrm>
            <a:off x="838080" y="146520"/>
            <a:ext cx="10514520" cy="548280"/>
          </a:xfrm>
          <a:prstGeom prst="rect">
            <a:avLst/>
          </a:prstGeom>
          <a:noFill/>
          <a:ln w="0">
            <a:noFill/>
          </a:ln>
        </p:spPr>
        <p:style>
          <a:lnRef idx="0"/>
          <a:fillRef idx="0"/>
          <a:effectRef idx="0"/>
          <a:fontRef idx="minor"/>
        </p:style>
        <p:txBody>
          <a:bodyPr lIns="90000" rIns="90000" tIns="45000" bIns="45000">
            <a:normAutofit/>
          </a:bodyPr>
          <a:p>
            <a:pPr algn="ctr">
              <a:lnSpc>
                <a:spcPct val="90000"/>
              </a:lnSpc>
            </a:pPr>
            <a:r>
              <a:rPr b="0" lang="en-US" sz="2800" spc="-1" strike="noStrike">
                <a:solidFill>
                  <a:srgbClr val="6d829f"/>
                </a:solidFill>
                <a:latin typeface="Arial"/>
                <a:ea typeface="Arial"/>
              </a:rPr>
              <a:t>Real case study</a:t>
            </a:r>
            <a:endParaRPr b="0" lang="en-US" sz="2800" spc="-1" strike="noStrike">
              <a:latin typeface="Arial"/>
            </a:endParaRPr>
          </a:p>
        </p:txBody>
      </p:sp>
      <p:sp>
        <p:nvSpPr>
          <p:cNvPr id="139" name="Text Placeholder 3"/>
          <p:cNvSpPr/>
          <p:nvPr/>
        </p:nvSpPr>
        <p:spPr>
          <a:xfrm>
            <a:off x="839880" y="1654920"/>
            <a:ext cx="10460160" cy="4662720"/>
          </a:xfrm>
          <a:prstGeom prst="rect">
            <a:avLst/>
          </a:prstGeom>
          <a:noFill/>
          <a:ln w="0">
            <a:noFill/>
          </a:ln>
        </p:spPr>
        <p:style>
          <a:lnRef idx="0"/>
          <a:fillRef idx="0"/>
          <a:effectRef idx="0"/>
          <a:fontRef idx="minor"/>
        </p:style>
        <p:txBody>
          <a:bodyPr lIns="90000" rIns="90000" tIns="45000" bIns="45000">
            <a:normAutofit/>
          </a:bodyPr>
          <a:p>
            <a:pPr marL="228600" indent="-227520">
              <a:lnSpc>
                <a:spcPct val="110000"/>
              </a:lnSpc>
              <a:spcBef>
                <a:spcPts val="1001"/>
              </a:spcBef>
              <a:buClr>
                <a:srgbClr val="cb2236"/>
              </a:buClr>
              <a:buSzPct val="120000"/>
              <a:buFont typeface="Arial"/>
              <a:buChar char="•"/>
            </a:pPr>
            <a:r>
              <a:rPr b="0" lang="en-US" sz="2800" spc="-1" strike="noStrike">
                <a:solidFill>
                  <a:srgbClr val="323232"/>
                </a:solidFill>
                <a:latin typeface="Arial"/>
                <a:ea typeface="DejaVu Sans"/>
              </a:rPr>
              <a:t>Micro-service application</a:t>
            </a:r>
            <a:endParaRPr b="0" lang="en-US" sz="2800" spc="-1" strike="noStrike">
              <a:latin typeface="Arial"/>
            </a:endParaRPr>
          </a:p>
          <a:p>
            <a:pPr marL="228600" indent="-227520">
              <a:lnSpc>
                <a:spcPct val="110000"/>
              </a:lnSpc>
              <a:spcBef>
                <a:spcPts val="1001"/>
              </a:spcBef>
              <a:buClr>
                <a:srgbClr val="cb2236"/>
              </a:buClr>
              <a:buSzPct val="120000"/>
              <a:buFont typeface="Arial"/>
              <a:buChar char="•"/>
            </a:pPr>
            <a:r>
              <a:rPr b="0" lang="en-US" sz="2800" spc="-1" strike="noStrike">
                <a:solidFill>
                  <a:srgbClr val="323232"/>
                </a:solidFill>
                <a:latin typeface="Arial"/>
                <a:ea typeface="DejaVu Sans"/>
              </a:rPr>
              <a:t>Multiple instances application</a:t>
            </a:r>
            <a:endParaRPr b="0" lang="en-US" sz="2800" spc="-1" strike="noStrike">
              <a:latin typeface="Arial"/>
            </a:endParaRPr>
          </a:p>
          <a:p>
            <a:pPr marL="228600" indent="-227520">
              <a:lnSpc>
                <a:spcPct val="110000"/>
              </a:lnSpc>
              <a:spcBef>
                <a:spcPts val="1001"/>
              </a:spcBef>
              <a:buClr>
                <a:srgbClr val="cb2236"/>
              </a:buClr>
              <a:buSzPct val="120000"/>
              <a:buFont typeface="Arial"/>
              <a:buChar char="•"/>
            </a:pPr>
            <a:r>
              <a:rPr b="0" lang="en-US" sz="2800" spc="-1" strike="noStrike">
                <a:solidFill>
                  <a:srgbClr val="323232"/>
                </a:solidFill>
                <a:latin typeface="Arial"/>
                <a:ea typeface="DejaVu Sans"/>
              </a:rPr>
              <a:t>Zero downtime</a:t>
            </a:r>
            <a:endParaRPr b="0" lang="en-US" sz="2800" spc="-1" strike="noStrike">
              <a:latin typeface="Arial"/>
            </a:endParaRPr>
          </a:p>
          <a:p>
            <a:pPr marL="228600" indent="-227520">
              <a:lnSpc>
                <a:spcPct val="110000"/>
              </a:lnSpc>
              <a:spcBef>
                <a:spcPts val="1001"/>
              </a:spcBef>
              <a:buClr>
                <a:srgbClr val="cb2236"/>
              </a:buClr>
              <a:buSzPct val="120000"/>
              <a:buFont typeface="Arial"/>
              <a:buChar char="•"/>
            </a:pPr>
            <a:r>
              <a:rPr b="0" lang="en-US" sz="2800" spc="-1" strike="noStrike">
                <a:solidFill>
                  <a:srgbClr val="323232"/>
                </a:solidFill>
                <a:latin typeface="Arial"/>
                <a:ea typeface="DejaVu Sans"/>
              </a:rPr>
              <a:t>Performance testing with real traffic</a:t>
            </a:r>
            <a:endParaRPr b="0" lang="en-US" sz="2800" spc="-1" strike="noStrike">
              <a:latin typeface="Arial"/>
            </a:endParaRPr>
          </a:p>
          <a:p>
            <a:pPr marL="228600" indent="-227520">
              <a:lnSpc>
                <a:spcPct val="110000"/>
              </a:lnSpc>
              <a:spcBef>
                <a:spcPts val="1001"/>
              </a:spcBef>
              <a:buClr>
                <a:srgbClr val="cb2236"/>
              </a:buClr>
              <a:buSzPct val="120000"/>
              <a:buFont typeface="Arial"/>
              <a:buChar char="•"/>
            </a:pPr>
            <a:r>
              <a:rPr b="0" lang="en-US" sz="2800" spc="-1" strike="noStrike">
                <a:solidFill>
                  <a:srgbClr val="323232"/>
                </a:solidFill>
                <a:latin typeface="Arial"/>
                <a:ea typeface="DejaVu Sans"/>
              </a:rPr>
              <a:t>Reduce deployment risks</a:t>
            </a:r>
            <a:endParaRPr b="0" lang="en-US" sz="2800" spc="-1" strike="noStrike">
              <a:latin typeface="Arial"/>
            </a:endParaRPr>
          </a:p>
          <a:p>
            <a:pPr marL="228600" indent="-227520">
              <a:lnSpc>
                <a:spcPct val="110000"/>
              </a:lnSpc>
              <a:spcBef>
                <a:spcPts val="1001"/>
              </a:spcBef>
              <a:buClr>
                <a:srgbClr val="cb2236"/>
              </a:buClr>
              <a:buSzPct val="120000"/>
              <a:buFont typeface="Arial"/>
              <a:buChar char="•"/>
            </a:pPr>
            <a:r>
              <a:rPr b="0" lang="en-US" sz="2800" spc="-1" strike="noStrike">
                <a:solidFill>
                  <a:srgbClr val="323232"/>
                </a:solidFill>
                <a:latin typeface="Arial"/>
                <a:ea typeface="DejaVu Sans"/>
              </a:rPr>
              <a:t>Support marketing campaign</a:t>
            </a:r>
            <a:endParaRPr b="0" lang="en-US" sz="2800" spc="-1" strike="noStrike">
              <a:latin typeface="Arial"/>
            </a:endParaRPr>
          </a:p>
          <a:p>
            <a:pPr>
              <a:lnSpc>
                <a:spcPct val="110000"/>
              </a:lnSpc>
              <a:spcBef>
                <a:spcPts val="1001"/>
              </a:spcBef>
            </a:pPr>
            <a:endParaRPr b="0" lang="en-US" sz="2800" spc="-1" strike="noStrike">
              <a:latin typeface="Arial"/>
            </a:endParaRPr>
          </a:p>
          <a:p>
            <a:pPr>
              <a:lnSpc>
                <a:spcPct val="110000"/>
              </a:lnSpc>
              <a:spcBef>
                <a:spcPts val="1001"/>
              </a:spcBef>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itle 1"/>
          <p:cNvSpPr/>
          <p:nvPr/>
        </p:nvSpPr>
        <p:spPr>
          <a:xfrm>
            <a:off x="838080" y="158040"/>
            <a:ext cx="10514520" cy="537480"/>
          </a:xfrm>
          <a:prstGeom prst="rect">
            <a:avLst/>
          </a:prstGeom>
          <a:noFill/>
          <a:ln w="0">
            <a:noFill/>
          </a:ln>
        </p:spPr>
        <p:style>
          <a:lnRef idx="0"/>
          <a:fillRef idx="0"/>
          <a:effectRef idx="0"/>
          <a:fontRef idx="minor"/>
        </p:style>
        <p:txBody>
          <a:bodyPr lIns="90000" rIns="90000" tIns="45000" bIns="45000">
            <a:noAutofit/>
          </a:bodyPr>
          <a:p>
            <a:pPr algn="ctr">
              <a:lnSpc>
                <a:spcPct val="90000"/>
              </a:lnSpc>
            </a:pPr>
            <a:r>
              <a:rPr b="0" lang="en-US" sz="3200" spc="-1" strike="noStrike">
                <a:solidFill>
                  <a:srgbClr val="6d829f"/>
                </a:solidFill>
                <a:latin typeface="Arial"/>
                <a:ea typeface="Arial"/>
              </a:rPr>
              <a:t>Deployment Strategies</a:t>
            </a:r>
            <a:endParaRPr b="0" lang="en-US" sz="3200" spc="-1" strike="noStrike">
              <a:latin typeface="Arial"/>
            </a:endParaRPr>
          </a:p>
        </p:txBody>
      </p:sp>
      <p:sp>
        <p:nvSpPr>
          <p:cNvPr id="141" name="Content Placeholder 2"/>
          <p:cNvSpPr/>
          <p:nvPr/>
        </p:nvSpPr>
        <p:spPr>
          <a:xfrm>
            <a:off x="838080" y="1132920"/>
            <a:ext cx="10514520" cy="5042880"/>
          </a:xfrm>
          <a:prstGeom prst="rect">
            <a:avLst/>
          </a:prstGeom>
          <a:noFill/>
          <a:ln w="0">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cb2236"/>
              </a:buClr>
              <a:buSzPct val="120000"/>
              <a:buFont typeface="Arial"/>
              <a:buChar char="•"/>
            </a:pPr>
            <a:r>
              <a:rPr b="1" lang="en-US" sz="2800" spc="-1" strike="noStrike">
                <a:solidFill>
                  <a:srgbClr val="323232"/>
                </a:solidFill>
                <a:latin typeface="Arial"/>
                <a:ea typeface="DejaVu Sans"/>
              </a:rPr>
              <a:t>Recreate</a:t>
            </a:r>
            <a:r>
              <a:rPr b="0" lang="en-US" sz="2800" spc="-1" strike="noStrike">
                <a:solidFill>
                  <a:srgbClr val="323232"/>
                </a:solidFill>
                <a:latin typeface="Arial"/>
                <a:ea typeface="DejaVu Sans"/>
              </a:rPr>
              <a:t>: Version A is terminated then version B is rolled out.</a:t>
            </a:r>
            <a:endParaRPr b="0" lang="en-US" sz="2800" spc="-1" strike="noStrike">
              <a:latin typeface="Arial"/>
            </a:endParaRPr>
          </a:p>
          <a:p>
            <a:pPr marL="228600" indent="-227520">
              <a:lnSpc>
                <a:spcPct val="90000"/>
              </a:lnSpc>
              <a:spcBef>
                <a:spcPts val="1001"/>
              </a:spcBef>
              <a:buClr>
                <a:srgbClr val="cb2236"/>
              </a:buClr>
              <a:buSzPct val="120000"/>
              <a:buFont typeface="Arial"/>
              <a:buChar char="•"/>
            </a:pPr>
            <a:r>
              <a:rPr b="1" lang="en-US" sz="2800" spc="-1" strike="noStrike">
                <a:solidFill>
                  <a:srgbClr val="323232"/>
                </a:solidFill>
                <a:latin typeface="Arial"/>
                <a:ea typeface="DejaVu Sans"/>
              </a:rPr>
              <a:t>Ramped</a:t>
            </a:r>
            <a:r>
              <a:rPr b="0" lang="en-US" sz="2800" spc="-1" strike="noStrike">
                <a:solidFill>
                  <a:srgbClr val="323232"/>
                </a:solidFill>
                <a:latin typeface="Arial"/>
                <a:ea typeface="DejaVu Sans"/>
              </a:rPr>
              <a:t> (also known as rolling-update or incremental): Version B is slowly rolled out and replacing version A.</a:t>
            </a:r>
            <a:endParaRPr b="0" lang="en-US" sz="2800" spc="-1" strike="noStrike">
              <a:latin typeface="Arial"/>
            </a:endParaRPr>
          </a:p>
          <a:p>
            <a:pPr marL="228600" indent="-227520">
              <a:lnSpc>
                <a:spcPct val="90000"/>
              </a:lnSpc>
              <a:spcBef>
                <a:spcPts val="1001"/>
              </a:spcBef>
              <a:buClr>
                <a:srgbClr val="cb2236"/>
              </a:buClr>
              <a:buSzPct val="120000"/>
              <a:buFont typeface="Arial"/>
              <a:buChar char="•"/>
            </a:pPr>
            <a:r>
              <a:rPr b="1" lang="en-US" sz="2800" spc="-1" strike="noStrike">
                <a:solidFill>
                  <a:srgbClr val="323232"/>
                </a:solidFill>
                <a:latin typeface="Arial"/>
                <a:ea typeface="DejaVu Sans"/>
              </a:rPr>
              <a:t>Blue/Green</a:t>
            </a:r>
            <a:r>
              <a:rPr b="0" lang="en-US" sz="2800" spc="-1" strike="noStrike">
                <a:solidFill>
                  <a:srgbClr val="323232"/>
                </a:solidFill>
                <a:latin typeface="Arial"/>
                <a:ea typeface="DejaVu Sans"/>
              </a:rPr>
              <a:t>: Version B is released alongside version A, then the traffic is switched to version B.</a:t>
            </a:r>
            <a:endParaRPr b="0" lang="en-US" sz="2800" spc="-1" strike="noStrike">
              <a:latin typeface="Arial"/>
            </a:endParaRPr>
          </a:p>
          <a:p>
            <a:pPr marL="228600" indent="-227520">
              <a:lnSpc>
                <a:spcPct val="90000"/>
              </a:lnSpc>
              <a:spcBef>
                <a:spcPts val="1001"/>
              </a:spcBef>
              <a:buClr>
                <a:srgbClr val="cb2236"/>
              </a:buClr>
              <a:buSzPct val="120000"/>
              <a:buFont typeface="Arial"/>
              <a:buChar char="•"/>
            </a:pPr>
            <a:r>
              <a:rPr b="1" lang="en-US" sz="2800" spc="-1" strike="noStrike">
                <a:solidFill>
                  <a:srgbClr val="323232"/>
                </a:solidFill>
                <a:latin typeface="Arial"/>
                <a:ea typeface="DejaVu Sans"/>
              </a:rPr>
              <a:t>Canary</a:t>
            </a:r>
            <a:r>
              <a:rPr b="0" lang="en-US" sz="2800" spc="-1" strike="noStrike">
                <a:solidFill>
                  <a:srgbClr val="323232"/>
                </a:solidFill>
                <a:latin typeface="Arial"/>
                <a:ea typeface="DejaVu Sans"/>
              </a:rPr>
              <a:t>: Version B is released to a subset of users, then proceed to a full rollout.</a:t>
            </a:r>
            <a:endParaRPr b="0" lang="en-US" sz="2800" spc="-1" strike="noStrike">
              <a:latin typeface="Arial"/>
            </a:endParaRPr>
          </a:p>
          <a:p>
            <a:pPr marL="228600" indent="-227520">
              <a:lnSpc>
                <a:spcPct val="90000"/>
              </a:lnSpc>
              <a:spcBef>
                <a:spcPts val="1001"/>
              </a:spcBef>
              <a:buClr>
                <a:srgbClr val="cb2236"/>
              </a:buClr>
              <a:buSzPct val="120000"/>
              <a:buFont typeface="Arial"/>
              <a:buChar char="•"/>
            </a:pPr>
            <a:r>
              <a:rPr b="1" lang="en-US" sz="2800" spc="-1" strike="noStrike">
                <a:solidFill>
                  <a:srgbClr val="323232"/>
                </a:solidFill>
                <a:latin typeface="Arial"/>
                <a:ea typeface="DejaVu Sans"/>
              </a:rPr>
              <a:t>A/B testing</a:t>
            </a:r>
            <a:r>
              <a:rPr b="0" lang="en-US" sz="2800" spc="-1" strike="noStrike">
                <a:solidFill>
                  <a:srgbClr val="323232"/>
                </a:solidFill>
                <a:latin typeface="Arial"/>
                <a:ea typeface="DejaVu Sans"/>
              </a:rPr>
              <a:t>: Version B is released to a subset of users under specific condition.</a:t>
            </a:r>
            <a:endParaRPr b="0" lang="en-US" sz="2800" spc="-1" strike="noStrike">
              <a:latin typeface="Arial"/>
            </a:endParaRPr>
          </a:p>
          <a:p>
            <a:pPr marL="228600" indent="-227520">
              <a:lnSpc>
                <a:spcPct val="90000"/>
              </a:lnSpc>
              <a:spcBef>
                <a:spcPts val="1001"/>
              </a:spcBef>
              <a:buClr>
                <a:srgbClr val="cb2236"/>
              </a:buClr>
              <a:buSzPct val="120000"/>
              <a:buFont typeface="Arial"/>
              <a:buChar char="•"/>
            </a:pPr>
            <a:r>
              <a:rPr b="1" lang="en-US" sz="2800" spc="-1" strike="noStrike">
                <a:solidFill>
                  <a:srgbClr val="323232"/>
                </a:solidFill>
                <a:latin typeface="Arial"/>
                <a:ea typeface="DejaVu Sans"/>
              </a:rPr>
              <a:t>Shadow</a:t>
            </a:r>
            <a:r>
              <a:rPr b="0" lang="en-US" sz="2800" spc="-1" strike="noStrike">
                <a:solidFill>
                  <a:srgbClr val="323232"/>
                </a:solidFill>
                <a:latin typeface="Arial"/>
                <a:ea typeface="DejaVu Sans"/>
              </a:rPr>
              <a:t>: Version B receives real-world traffic alongside version A and doesn’t impact the response.</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b5188"/>
      </a:dk2>
      <a:lt2>
        <a:srgbClr val="f26e32"/>
      </a:lt2>
      <a:accent1>
        <a:srgbClr val="ebebeb"/>
      </a:accent1>
      <a:accent2>
        <a:srgbClr val="6d829f"/>
      </a:accent2>
      <a:accent3>
        <a:srgbClr val="7db4d0"/>
      </a:accent3>
      <a:accent4>
        <a:srgbClr val="cb2236"/>
      </a:accent4>
      <a:accent5>
        <a:srgbClr val="8eb63e"/>
      </a:accent5>
      <a:accent6>
        <a:srgbClr val="f9db5b"/>
      </a:accent6>
      <a:hlink>
        <a:srgbClr val="cb2236"/>
      </a:hlink>
      <a:folHlink>
        <a:srgbClr val="6f71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b5188"/>
      </a:dk2>
      <a:lt2>
        <a:srgbClr val="f26e32"/>
      </a:lt2>
      <a:accent1>
        <a:srgbClr val="ebebeb"/>
      </a:accent1>
      <a:accent2>
        <a:srgbClr val="6d829f"/>
      </a:accent2>
      <a:accent3>
        <a:srgbClr val="7db4d0"/>
      </a:accent3>
      <a:accent4>
        <a:srgbClr val="cb2236"/>
      </a:accent4>
      <a:accent5>
        <a:srgbClr val="8eb63e"/>
      </a:accent5>
      <a:accent6>
        <a:srgbClr val="f9db5b"/>
      </a:accent6>
      <a:hlink>
        <a:srgbClr val="cb2236"/>
      </a:hlink>
      <a:folHlink>
        <a:srgbClr val="6f71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b5188"/>
      </a:dk2>
      <a:lt2>
        <a:srgbClr val="f26e32"/>
      </a:lt2>
      <a:accent1>
        <a:srgbClr val="ebebeb"/>
      </a:accent1>
      <a:accent2>
        <a:srgbClr val="6d829f"/>
      </a:accent2>
      <a:accent3>
        <a:srgbClr val="7db4d0"/>
      </a:accent3>
      <a:accent4>
        <a:srgbClr val="cb2236"/>
      </a:accent4>
      <a:accent5>
        <a:srgbClr val="8eb63e"/>
      </a:accent5>
      <a:accent6>
        <a:srgbClr val="f9db5b"/>
      </a:accent6>
      <a:hlink>
        <a:srgbClr val="cb2236"/>
      </a:hlink>
      <a:folHlink>
        <a:srgbClr val="6f71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b5188"/>
      </a:dk2>
      <a:lt2>
        <a:srgbClr val="f26e32"/>
      </a:lt2>
      <a:accent1>
        <a:srgbClr val="ebebeb"/>
      </a:accent1>
      <a:accent2>
        <a:srgbClr val="6d829f"/>
      </a:accent2>
      <a:accent3>
        <a:srgbClr val="7db4d0"/>
      </a:accent3>
      <a:accent4>
        <a:srgbClr val="cb2236"/>
      </a:accent4>
      <a:accent5>
        <a:srgbClr val="8eb63e"/>
      </a:accent5>
      <a:accent6>
        <a:srgbClr val="f9db5b"/>
      </a:accent6>
      <a:hlink>
        <a:srgbClr val="cb2236"/>
      </a:hlink>
      <a:folHlink>
        <a:srgbClr val="6f71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DocumentType xmlns="9cb8c191-be5a-4c8b-ba17-5e7896b2c7af">
      <Value>Template</Value>
    </DocumentType>
    <PublishingRollupImage xmlns="http://schemas.microsoft.com/sharepoint/v3" xsi:nil="true"/>
    <PublishingContactEmail xmlns="http://schemas.microsoft.com/sharepoint/v3" xsi:nil="true"/>
    <PublishingVariationRelationshipLinkFieldID xmlns="http://schemas.microsoft.com/sharepoint/v3">
      <Url xsi:nil="true"/>
      <Description xsi:nil="true"/>
    </PublishingVariationRelationshipLinkFieldID>
    <SeoKeywords xmlns="http://schemas.microsoft.com/sharepoint/v3" xsi:nil="true"/>
    <PublishingVariationGroupID xmlns="http://schemas.microsoft.com/sharepoint/v3" xsi:nil="true"/>
    <Audience xmlns="http://schemas.microsoft.com/sharepoint/v3" xsi:nil="true"/>
    <PublishingIsFurlPage xmlns="http://schemas.microsoft.com/sharepoint/v3">false</PublishingIsFurlPage>
    <ProcessActivity xmlns="9cb8c191-be5a-4c8b-ba17-5e7896b2c7af"/>
    <SeoBrowserTitle xmlns="http://schemas.microsoft.com/sharepoint/v3" xsi:nil="true"/>
    <PublishingExpirationDate xmlns="http://schemas.microsoft.com/sharepoint/v3" xsi:nil="true"/>
    <PublishingContactPicture xmlns="http://schemas.microsoft.com/sharepoint/v3">
      <Url xsi:nil="true"/>
      <Description xsi:nil="true"/>
    </PublishingContactPicture>
    <SeoRobotsNoIndex xmlns="http://schemas.microsoft.com/sharepoint/v3" xsi:nil="true"/>
    <PublishingStartDate xmlns="http://schemas.microsoft.com/sharepoint/v3" xsi:nil="true"/>
    <SeoMetaDescription xmlns="http://schemas.microsoft.com/sharepoint/v3" xsi:nil="true"/>
    <PublishingContact xmlns="http://schemas.microsoft.com/sharepoint/v3">
      <UserInfo>
        <DisplayName/>
        <AccountId xsi:nil="true"/>
        <AccountType/>
      </UserInfo>
    </PublishingContact>
    <PublishingContactName xmlns="http://schemas.microsoft.com/sharepoint/v3" xsi:nil="true"/>
    <ProcessType xmlns="9cb8c191-be5a-4c8b-ba17-5e7896b2c7af">
      <Value>159</Value>
      <Value>160</Value>
    </ProcessType>
    <Process xmlns="9cb8c191-be5a-4c8b-ba17-5e7896b2c7af">
      <Value>1</Value>
    </Process>
    <Comment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age" ma:contentTypeID="0x010100C568DB52D9D0A14D9B2FDCC96666E9F2007948130EC3DB064584E219954237AF3900D423B0FF29D8F34AB131202F470C28BD" ma:contentTypeVersion="17" ma:contentTypeDescription="Page is a system content type template created by the Publishing Resources feature. The column templates from Page will be added to all Pages libraries created by the Publishing feature." ma:contentTypeScope="" ma:versionID="6dc757a32704e565e60d4d4dcce2c4ce">
  <xsd:schema xmlns:xsd="http://www.w3.org/2001/XMLSchema" xmlns:xs="http://www.w3.org/2001/XMLSchema" xmlns:p="http://schemas.microsoft.com/office/2006/metadata/properties" xmlns:ns1="http://schemas.microsoft.com/sharepoint/v3" xmlns:ns2="9cb8c191-be5a-4c8b-ba17-5e7896b2c7af" targetNamespace="http://schemas.microsoft.com/office/2006/metadata/properties" ma:root="true" ma:fieldsID="2dfa7f13b1eb2ff79dc232acfc0af9fc" ns1:_="" ns2:_="">
    <xsd:import namespace="http://schemas.microsoft.com/sharepoint/v3"/>
    <xsd:import namespace="9cb8c191-be5a-4c8b-ba17-5e7896b2c7af"/>
    <xsd:element name="properties">
      <xsd:complexType>
        <xsd:sequence>
          <xsd:element name="documentManagement">
            <xsd:complexType>
              <xsd:all>
                <xsd:element ref="ns2:ProcessType" minOccurs="0"/>
                <xsd:element ref="ns2:Process" minOccurs="0"/>
                <xsd:element ref="ns2:ProcessActivity" minOccurs="0"/>
                <xsd:element ref="ns2:DocumentType" minOccurs="0"/>
                <xsd:element ref="ns1:Comments" minOccurs="0"/>
                <xsd:element ref="ns1:PublishingContact" minOccurs="0"/>
                <xsd:element ref="ns1:PublishingContactEmail" minOccurs="0"/>
                <xsd:element ref="ns1:PublishingContactName" minOccurs="0"/>
                <xsd:element ref="ns1:PublishingContactPicture" minOccurs="0"/>
                <xsd:element ref="ns1:PublishingRollupImage" minOccurs="0"/>
                <xsd:element ref="ns1:Audience" minOccurs="0"/>
                <xsd:element ref="ns1:PublishingIsFurlPage" minOccurs="0"/>
                <xsd:element ref="ns1:SeoBrowserTitle" minOccurs="0"/>
                <xsd:element ref="ns1:SeoMetaDescription" minOccurs="0"/>
                <xsd:element ref="ns1:SeoKeywords" minOccurs="0"/>
                <xsd:element ref="ns1:SeoRobotsNoIndex" minOccurs="0"/>
                <xsd:element ref="ns1:PublishingStartDate" minOccurs="0"/>
                <xsd:element ref="ns1:PublishingExpirationDate" minOccurs="0"/>
                <xsd:element ref="ns1:PublishingPageLayout" minOccurs="0"/>
                <xsd:element ref="ns1:PublishingVariationGroupID" minOccurs="0"/>
                <xsd:element ref="ns1:PublishingVariationRelationshipLinkField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ments" ma:index="6" nillable="true" ma:displayName="Comments" ma:hidden="true" ma:internalName="Comments" ma:readOnly="false">
      <xsd:simpleType>
        <xsd:restriction base="dms:Note"/>
      </xsd:simpleType>
    </xsd:element>
    <xsd:element name="PublishingContact" ma:index="7" nillable="true" ma:displayName="Contact" ma:description="Contact is a site column created by the Publishing feature. It is used on the Page Content Type as the person or group who is the contact person for the page." ma:hidden="true" ma:list="UserInfo" ma:internalName="PublishingContact"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ublishingContactEmail" ma:index="8" nillable="true" ma:displayName="Contact E-Mail Address" ma:description="Contact E-mail Address is a site column created by the Publishing feature. It is used on the Page Content Type as the e-mail address of the person or group who is the contact person for the page." ma:hidden="true" ma:internalName="PublishingContactEmail" ma:readOnly="false">
      <xsd:simpleType>
        <xsd:restriction base="dms:Text">
          <xsd:maxLength value="255"/>
        </xsd:restriction>
      </xsd:simpleType>
    </xsd:element>
    <xsd:element name="PublishingContactName" ma:index="9" nillable="true" ma:displayName="Contact Name" ma:description="Contact Name is a site column created by the Publishing feature. It is used on the Page Content Type as the name of the person or group who is the contact person for the page." ma:hidden="true" ma:internalName="PublishingContactName" ma:readOnly="false">
      <xsd:simpleType>
        <xsd:restriction base="dms:Text">
          <xsd:maxLength value="255"/>
        </xsd:restriction>
      </xsd:simpleType>
    </xsd:element>
    <xsd:element name="PublishingContactPicture" ma:index="10" nillable="true" ma:displayName="Contact Picture" ma:description="Contact Picture is a site column created by the Publishing feature. It is used on the Page Content Type as the picture of the user or group who is the contact person for the page." ma:format="Image" ma:hidden="true" ma:internalName="PublishingContactPictur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PublishingRollupImage" ma:index="11" nillable="true" ma:displayName="Rollup Image" ma:description="Rollup Image is a site column created by the Publishing feature. It is used on the Page Content Type as the image for the page shown in content roll-ups such as the Content By Search web part." ma:hidden="true" ma:internalName="PublishingRollupImage" ma:readOnly="false">
      <xsd:simpleType>
        <xsd:restriction base="dms:Unknown"/>
      </xsd:simpleType>
    </xsd:element>
    <xsd:element name="Audience" ma:index="12" nillable="true" ma:displayName="Target Audiences" ma:description="Target Audiences is a site column created by the Publishing feature. It is used to specify audiences to which this page will be targeted." ma:hidden="true" ma:internalName="Audience" ma:readOnly="false">
      <xsd:simpleType>
        <xsd:restriction base="dms:Unknown"/>
      </xsd:simpleType>
    </xsd:element>
    <xsd:element name="PublishingIsFurlPage" ma:index="13" nillable="true" ma:displayName="Hide physical URLs from search" ma:description="If checked, the physical URL of this page will not appear in search results. Friendly URLs assigned to this page will always appear." ma:internalName="PublishingIsFurlPage">
      <xsd:simpleType>
        <xsd:restriction base="dms:Boolean"/>
      </xsd:simpleType>
    </xsd:element>
    <xsd:element name="SeoBrowserTitle" ma:index="14" nillable="true" ma:displayName="Browser Title" ma:description="Browser Title is a site column created by the Publishing feature. It is used as the title that appears at the top of a browser window and may appear in Internet search results." ma:hidden="true" ma:internalName="SeoBrowserTitle">
      <xsd:simpleType>
        <xsd:restriction base="dms:Text"/>
      </xsd:simpleType>
    </xsd:element>
    <xsd:element name="SeoMetaDescription" ma:index="15" nillable="true" ma:displayName="Meta Description" ma:description="Meta Description is a site column created by the Publishing feature. Internet search engines may display this description in search results pages." ma:hidden="true" ma:internalName="SeoMetaDescription">
      <xsd:simpleType>
        <xsd:restriction base="dms:Text"/>
      </xsd:simpleType>
    </xsd:element>
    <xsd:element name="SeoKeywords" ma:index="16" nillable="true" ma:displayName="Meta Keywords" ma:description="Meta Keywords" ma:hidden="true" ma:internalName="SeoKeywords">
      <xsd:simpleType>
        <xsd:restriction base="dms:Text"/>
      </xsd:simpleType>
    </xsd:element>
    <xsd:element name="SeoRobotsNoIndex" ma:index="17" nillable="true" ma:displayName="Hide from Internet Search Engines" ma:description="Hide from Internet Search Engines is a site column created by the Publishing feature. It is used to indicate to search engine crawlers that a particular page should not be indexed." ma:hidden="true" ma:internalName="RobotsNoIndex">
      <xsd:simpleType>
        <xsd:restriction base="dms:Boolean"/>
      </xsd:simpleType>
    </xsd:element>
    <xsd:element name="PublishingStartDate" ma:index="20"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21"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PageLayout" ma:index="22" nillable="true" ma:displayName="Page Layout" ma:description="" ma:internalName="PublishingPageLayout"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PublishingVariationGroupID" ma:index="23" nillable="true" ma:displayName="Variation Group ID" ma:description="" ma:hidden="true" ma:internalName="PublishingVariationGroupID">
      <xsd:simpleType>
        <xsd:restriction base="dms:Text">
          <xsd:maxLength value="255"/>
        </xsd:restriction>
      </xsd:simpleType>
    </xsd:element>
    <xsd:element name="PublishingVariationRelationshipLinkFieldID" ma:index="24" nillable="true" ma:displayName="Variation Relationship Link" ma:description="" ma:hidden="true" ma:internalName="PublishingVariationRelationshipLinkFieldID">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cb8c191-be5a-4c8b-ba17-5e7896b2c7af" elementFormDefault="qualified">
    <xsd:import namespace="http://schemas.microsoft.com/office/2006/documentManagement/types"/>
    <xsd:import namespace="http://schemas.microsoft.com/office/infopath/2007/PartnerControls"/>
    <xsd:element name="ProcessType" ma:index="2" nillable="true" ma:displayName="Process Type" ma:list="{af19f2e3-3d4e-4f4b-b464-0691795813bf}" ma:internalName="ProcessType" ma:showField="Title">
      <xsd:complexType>
        <xsd:complexContent>
          <xsd:extension base="dms:MultiChoiceLookup">
            <xsd:sequence>
              <xsd:element name="Value" type="dms:Lookup" maxOccurs="unbounded" minOccurs="0" nillable="true"/>
            </xsd:sequence>
          </xsd:extension>
        </xsd:complexContent>
      </xsd:complexType>
    </xsd:element>
    <xsd:element name="Process" ma:index="3" nillable="true" ma:displayName="Process" ma:list="{244b4ccc-5827-413f-87b3-fe3ed49b2e5c}" ma:internalName="Process" ma:showField="Title">
      <xsd:complexType>
        <xsd:complexContent>
          <xsd:extension base="dms:MultiChoiceLookup">
            <xsd:sequence>
              <xsd:element name="Value" type="dms:Lookup" maxOccurs="unbounded" minOccurs="0" nillable="true"/>
            </xsd:sequence>
          </xsd:extension>
        </xsd:complexContent>
      </xsd:complexType>
    </xsd:element>
    <xsd:element name="ProcessActivity" ma:index="4" nillable="true" ma:displayName="Process Activity" ma:list="{fdf766ea-19ba-43c7-8bb4-ae90d46de5fc}" ma:internalName="ProcessActivity" ma:showField="Title">
      <xsd:complexType>
        <xsd:complexContent>
          <xsd:extension base="dms:MultiChoiceLookup">
            <xsd:sequence>
              <xsd:element name="Value" type="dms:Lookup" maxOccurs="unbounded" minOccurs="0" nillable="true"/>
            </xsd:sequence>
          </xsd:extension>
        </xsd:complexContent>
      </xsd:complexType>
    </xsd:element>
    <xsd:element name="DocumentType" ma:index="5" nillable="true" ma:displayName="Document Type" ma:default="Template" ma:internalName="DocumentType">
      <xsd:complexType>
        <xsd:complexContent>
          <xsd:extension base="dms:MultiChoice">
            <xsd:sequence>
              <xsd:element name="Value" maxOccurs="unbounded" minOccurs="0" nillable="true">
                <xsd:simpleType>
                  <xsd:restriction base="dms:Choice">
                    <xsd:enumeration value="Template"/>
                    <xsd:enumeration value="Checklist"/>
                    <xsd:enumeration value="Guideline"/>
                    <xsd:enumeration value="Standard"/>
                    <xsd:enumeration value="Process"/>
                    <xsd:enumeration value="Best Practices"/>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3E7016-B4F4-4D1F-8E6D-9189F324AB26}">
  <ds:schemaRefs>
    <ds:schemaRef ds:uri="http://purl.org/dc/elements/1.1/"/>
    <ds:schemaRef ds:uri="http://schemas.microsoft.com/office/2006/metadata/properties"/>
    <ds:schemaRef ds:uri="http://schemas.microsoft.com/sharepoint/v3"/>
    <ds:schemaRef ds:uri="http://purl.org/dc/terms/"/>
    <ds:schemaRef ds:uri="9cb8c191-be5a-4c8b-ba17-5e7896b2c7af"/>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12B22DDF-562F-4A03-AD8B-53EFB6640914}">
  <ds:schemaRefs>
    <ds:schemaRef ds:uri="http://schemas.microsoft.com/sharepoint/v3/contenttype/forms"/>
  </ds:schemaRefs>
</ds:datastoreItem>
</file>

<file path=customXml/itemProps3.xml><?xml version="1.0" encoding="utf-8"?>
<ds:datastoreItem xmlns:ds="http://schemas.openxmlformats.org/officeDocument/2006/customXml" ds:itemID="{DE087575-9DCC-459B-94C7-EFE6A99B54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cb8c191-be5a-4c8b-ba17-5e7896b2c7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NTVN_SD_016_09_PresentationTemplate</Template>
  <TotalTime>1621</TotalTime>
  <Application>LibreOffice/7.1.5.2$Windows_X86_64 LibreOffice_project/85f04e9f809797b8199d13c421bd8a2b025d52b5</Application>
  <AppVersion>15.0000</AppVersion>
  <Words>871</Words>
  <Paragraphs>179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2019-03-11T08:25:26Z</dcterms:created>
  <dc:creator>Toan Bach Ngoc</dc:creator>
  <dc:description/>
  <dc:language>en-US</dc:language>
  <cp:lastModifiedBy/>
  <dcterms:modified xsi:type="dcterms:W3CDTF">2021-11-10T07:47:53Z</dcterms:modified>
  <cp:revision>100</cp:revision>
  <dc:subject/>
  <dc:title>UT Transfer</dc:title>
  <cp:version>1.0.1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0x010100C568DB52D9D0A14D9B2FDCC96666E9F2007948130EC3DB064584E219954237AF3900D423B0FF29D8F34AB131202F470C28BD</vt:lpwstr>
  </property>
  <property fmtid="{D5CDD505-2E9C-101B-9397-08002B2CF9AE}" pid="3" name="Notes">
    <vt:i4>3</vt:i4>
  </property>
  <property fmtid="{D5CDD505-2E9C-101B-9397-08002B2CF9AE}" pid="4" name="PresentationFormat">
    <vt:lpwstr>Widescreen</vt:lpwstr>
  </property>
  <property fmtid="{D5CDD505-2E9C-101B-9397-08002B2CF9AE}" pid="5" name="Slides">
    <vt:i4>27</vt:i4>
  </property>
</Properties>
</file>