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5" r:id="rId4"/>
    <p:sldId id="266" r:id="rId5"/>
    <p:sldId id="267" r:id="rId6"/>
    <p:sldId id="268" r:id="rId7"/>
    <p:sldId id="269" r:id="rId8"/>
    <p:sldId id="259" r:id="rId9"/>
    <p:sldId id="260" r:id="rId10"/>
    <p:sldId id="262" r:id="rId11"/>
    <p:sldId id="263" r:id="rId12"/>
    <p:sldId id="264" r:id="rId13"/>
    <p:sldId id="27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982"/>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C2838-05F2-304C-882B-716152B9B79A}" type="datetimeFigureOut">
              <a:t>08/07/2021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867A6-A791-1442-B944-28FD60C90D5A}" type="slidenum">
              <a:t>‹#›</a:t>
            </a:fld>
            <a:endParaRPr lang="en-VN"/>
          </a:p>
        </p:txBody>
      </p:sp>
    </p:spTree>
    <p:extLst>
      <p:ext uri="{BB962C8B-B14F-4D97-AF65-F5344CB8AC3E}">
        <p14:creationId xmlns:p14="http://schemas.microsoft.com/office/powerpoint/2010/main" val="309290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758867A6-A791-1442-B944-28FD60C90D5A}" type="slidenum">
              <a:rPr lang="en-VN"/>
              <a:t>13</a:t>
            </a:fld>
            <a:endParaRPr lang="en-VN"/>
          </a:p>
        </p:txBody>
      </p:sp>
    </p:spTree>
    <p:extLst>
      <p:ext uri="{BB962C8B-B14F-4D97-AF65-F5344CB8AC3E}">
        <p14:creationId xmlns:p14="http://schemas.microsoft.com/office/powerpoint/2010/main" val="280482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7/8/21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7/8/21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7/8/21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7DE6118-2437-4B30-8E3C-4D2BE6020583}" type="datetimeFigureOut">
              <a:rPr lang="en-US" dirty="0"/>
              <a:t>7/8/21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7DE6118-2437-4B30-8E3C-4D2BE6020583}" type="datetimeFigureOut">
              <a:rPr lang="en-US" dirty="0"/>
              <a:t>7/8/21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7/8/21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penid.net/specs/openid-connect-implicit-1_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openid.net/specs/openid-connect-core-1_0.html#HybridFlowAuth" TargetMode="External"/><Relationship Id="rId5" Type="http://schemas.openxmlformats.org/officeDocument/2006/relationships/hyperlink" Target="https://openid.net/specs/openid-connect-basic-1_0.html" TargetMode="External"/><Relationship Id="rId4" Type="http://schemas.openxmlformats.org/officeDocument/2006/relationships/hyperlink" Target="https://tools.ietf.org/html/rfc6749#section-4.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eastprivilege.com/2016/01/17/which-openid-connectoauth-2-o-flow-is-the-right-one/" TargetMode="External"/><Relationship Id="rId2" Type="http://schemas.openxmlformats.org/officeDocument/2006/relationships/hyperlink" Target="https://www.digitalocean.com/community/tutorials/an-introduction-to-oauth-2" TargetMode="External"/><Relationship Id="rId1" Type="http://schemas.openxmlformats.org/officeDocument/2006/relationships/slideLayout" Target="../slideLayouts/slideLayout2.xml"/><Relationship Id="rId4" Type="http://schemas.openxmlformats.org/officeDocument/2006/relationships/hyperlink" Target="https://identityserver4.readthedocs.io/en/latest/intro/big_picture.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rfc6749" TargetMode="External"/><Relationship Id="rId2" Type="http://schemas.openxmlformats.org/officeDocument/2006/relationships/hyperlink" Target="https://tools.ietf.org/html/rfc584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stechnica.com/information-technology/2010/01/oauth-and-oauth-wrap-defeating-the-password-anti-patte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1B53-9D3D-4E40-B34E-9C102A0DFCE0}"/>
              </a:ext>
            </a:extLst>
          </p:cNvPr>
          <p:cNvSpPr>
            <a:spLocks noGrp="1"/>
          </p:cNvSpPr>
          <p:nvPr>
            <p:ph type="ctrTitle"/>
          </p:nvPr>
        </p:nvSpPr>
        <p:spPr>
          <a:xfrm>
            <a:off x="1915126" y="2892075"/>
            <a:ext cx="8361229" cy="1073849"/>
          </a:xfrm>
        </p:spPr>
        <p:txBody>
          <a:bodyPr/>
          <a:lstStyle/>
          <a:p>
            <a:pPr>
              <a:lnSpc>
                <a:spcPct val="150000"/>
              </a:lnSpc>
            </a:pPr>
            <a:r>
              <a:rPr lang="en-VN" sz="4400" b="1">
                <a:latin typeface="Arial" panose="020B0604020202020204" pitchFamily="34" charset="0"/>
                <a:ea typeface="Tahoma" panose="020B0604030504040204" pitchFamily="34" charset="0"/>
                <a:cs typeface="Arial" panose="020B0604020202020204" pitchFamily="34" charset="0"/>
              </a:rPr>
              <a:t>#16: Identity server 4 authorization grants</a:t>
            </a:r>
          </a:p>
        </p:txBody>
      </p:sp>
      <p:sp>
        <p:nvSpPr>
          <p:cNvPr id="3" name="Subtitle 2">
            <a:extLst>
              <a:ext uri="{FF2B5EF4-FFF2-40B4-BE49-F238E27FC236}">
                <a16:creationId xmlns:a16="http://schemas.microsoft.com/office/drawing/2014/main" id="{F1287A6D-1A83-9042-B8E6-ADE690900F3F}"/>
              </a:ext>
            </a:extLst>
          </p:cNvPr>
          <p:cNvSpPr>
            <a:spLocks noGrp="1"/>
          </p:cNvSpPr>
          <p:nvPr>
            <p:ph type="subTitle" idx="1"/>
          </p:nvPr>
        </p:nvSpPr>
        <p:spPr>
          <a:xfrm>
            <a:off x="1915126" y="4498428"/>
            <a:ext cx="8361229" cy="636915"/>
          </a:xfrm>
        </p:spPr>
        <p:txBody>
          <a:bodyPr>
            <a:noAutofit/>
          </a:bodyPr>
          <a:lstStyle/>
          <a:p>
            <a:r>
              <a:rPr lang="en-VN" sz="2000"/>
              <a:t>Trainer: Bach Ngoc Toan - Phát hành tại: www.tedu.com.vn</a:t>
            </a:r>
          </a:p>
          <a:p>
            <a:endParaRPr lang="en-VN" sz="2000"/>
          </a:p>
        </p:txBody>
      </p:sp>
      <p:pic>
        <p:nvPicPr>
          <p:cNvPr id="5" name="Picture 4">
            <a:extLst>
              <a:ext uri="{FF2B5EF4-FFF2-40B4-BE49-F238E27FC236}">
                <a16:creationId xmlns:a16="http://schemas.microsoft.com/office/drawing/2014/main" id="{7B8A157A-1314-8048-91B2-CFE4F7EAB09A}"/>
              </a:ext>
            </a:extLst>
          </p:cNvPr>
          <p:cNvPicPr>
            <a:picLocks noChangeAspect="1"/>
          </p:cNvPicPr>
          <p:nvPr/>
        </p:nvPicPr>
        <p:blipFill>
          <a:blip r:embed="rId2"/>
          <a:stretch>
            <a:fillRect/>
          </a:stretch>
        </p:blipFill>
        <p:spPr>
          <a:xfrm>
            <a:off x="5350087" y="541204"/>
            <a:ext cx="1229390" cy="1229390"/>
          </a:xfrm>
          <a:prstGeom prst="rect">
            <a:avLst/>
          </a:prstGeom>
        </p:spPr>
      </p:pic>
    </p:spTree>
    <p:extLst>
      <p:ext uri="{BB962C8B-B14F-4D97-AF65-F5344CB8AC3E}">
        <p14:creationId xmlns:p14="http://schemas.microsoft.com/office/powerpoint/2010/main" val="423844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898D-5A44-F541-BF75-84E0D80A69AB}"/>
              </a:ext>
            </a:extLst>
          </p:cNvPr>
          <p:cNvSpPr>
            <a:spLocks noGrp="1"/>
          </p:cNvSpPr>
          <p:nvPr>
            <p:ph type="title"/>
          </p:nvPr>
        </p:nvSpPr>
        <p:spPr/>
        <p:txBody>
          <a:bodyPr/>
          <a:lstStyle/>
          <a:p>
            <a:r>
              <a:rPr lang="en-US"/>
              <a:t>Grant Type: Implicit</a:t>
            </a:r>
            <a:br>
              <a:rPr lang="en-US"/>
            </a:br>
            <a:endParaRPr lang="en-VN"/>
          </a:p>
        </p:txBody>
      </p:sp>
      <p:sp>
        <p:nvSpPr>
          <p:cNvPr id="3" name="Content Placeholder 2">
            <a:extLst>
              <a:ext uri="{FF2B5EF4-FFF2-40B4-BE49-F238E27FC236}">
                <a16:creationId xmlns:a16="http://schemas.microsoft.com/office/drawing/2014/main" id="{A834546F-B6A9-7F4D-A5C5-B55E19AA5110}"/>
              </a:ext>
            </a:extLst>
          </p:cNvPr>
          <p:cNvSpPr>
            <a:spLocks noGrp="1"/>
          </p:cNvSpPr>
          <p:nvPr>
            <p:ph idx="1"/>
          </p:nvPr>
        </p:nvSpPr>
        <p:spPr/>
        <p:txBody>
          <a:bodyPr/>
          <a:lstStyle/>
          <a:p>
            <a:r>
              <a:rPr lang="en-US"/>
              <a:t>The </a:t>
            </a:r>
            <a:r>
              <a:rPr lang="en-US" b="1"/>
              <a:t>implicit</a:t>
            </a:r>
            <a:r>
              <a:rPr lang="en-US"/>
              <a:t> grant type is used for mobile apps and web applications (i.e. applications that run in a web browser), where the </a:t>
            </a:r>
            <a:r>
              <a:rPr lang="en-US" i="1"/>
              <a:t>client secret</a:t>
            </a:r>
            <a:r>
              <a:rPr lang="en-US"/>
              <a:t> confidentiality is not guaranteed. </a:t>
            </a:r>
          </a:p>
          <a:p>
            <a:r>
              <a:rPr lang="en-US"/>
              <a:t>The implicit grant type does not support refresh tokens.</a:t>
            </a:r>
          </a:p>
          <a:p>
            <a:r>
              <a:rPr lang="en-US"/>
              <a:t>The reason it’s called the implicit flow is because all the communication is happening through the browser. </a:t>
            </a:r>
          </a:p>
          <a:p>
            <a:r>
              <a:rPr lang="en-US"/>
              <a:t>There is no backend server redeeming the authorization grant for an access token. An SPA is a good example of this flow’s use case. </a:t>
            </a:r>
            <a:endParaRPr lang="en-VN"/>
          </a:p>
        </p:txBody>
      </p:sp>
    </p:spTree>
    <p:extLst>
      <p:ext uri="{BB962C8B-B14F-4D97-AF65-F5344CB8AC3E}">
        <p14:creationId xmlns:p14="http://schemas.microsoft.com/office/powerpoint/2010/main" val="319536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17AB-ACBF-694F-BC70-7EE80CE4D69B}"/>
              </a:ext>
            </a:extLst>
          </p:cNvPr>
          <p:cNvSpPr>
            <a:spLocks noGrp="1"/>
          </p:cNvSpPr>
          <p:nvPr>
            <p:ph type="title"/>
          </p:nvPr>
        </p:nvSpPr>
        <p:spPr/>
        <p:txBody>
          <a:bodyPr>
            <a:normAutofit fontScale="90000"/>
          </a:bodyPr>
          <a:lstStyle/>
          <a:p>
            <a:r>
              <a:rPr lang="en-US"/>
              <a:t>Grant Type: Resource Owner Password Credentials</a:t>
            </a:r>
            <a:br>
              <a:rPr lang="en-US"/>
            </a:br>
            <a:endParaRPr lang="en-VN"/>
          </a:p>
        </p:txBody>
      </p:sp>
      <p:sp>
        <p:nvSpPr>
          <p:cNvPr id="3" name="Content Placeholder 2">
            <a:extLst>
              <a:ext uri="{FF2B5EF4-FFF2-40B4-BE49-F238E27FC236}">
                <a16:creationId xmlns:a16="http://schemas.microsoft.com/office/drawing/2014/main" id="{0BB68AE1-55B8-E040-BB0C-B2345ABFC390}"/>
              </a:ext>
            </a:extLst>
          </p:cNvPr>
          <p:cNvSpPr>
            <a:spLocks noGrp="1"/>
          </p:cNvSpPr>
          <p:nvPr>
            <p:ph idx="1"/>
          </p:nvPr>
        </p:nvSpPr>
        <p:spPr/>
        <p:txBody>
          <a:bodyPr/>
          <a:lstStyle/>
          <a:p>
            <a:r>
              <a:rPr lang="en-US"/>
              <a:t>With the resource owner password credentials grant type, the user provides their service credentials (username and password) directly to the application, which uses the credentials to obtain an access token from the service. </a:t>
            </a:r>
          </a:p>
          <a:p>
            <a:r>
              <a:rPr lang="en-US"/>
              <a:t>This grant type should only be enabled on the authorization server if other flows are not viable. </a:t>
            </a:r>
          </a:p>
          <a:p>
            <a:r>
              <a:rPr lang="en-US"/>
              <a:t>Also, it should only be used if the application is trusted by the user (e.g. it is owned by the service, or the user’s desktop OS).</a:t>
            </a:r>
            <a:endParaRPr lang="en-VN"/>
          </a:p>
        </p:txBody>
      </p:sp>
    </p:spTree>
    <p:extLst>
      <p:ext uri="{BB962C8B-B14F-4D97-AF65-F5344CB8AC3E}">
        <p14:creationId xmlns:p14="http://schemas.microsoft.com/office/powerpoint/2010/main" val="27310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A859-5FB8-4B4E-B84A-7D6E814D7E30}"/>
              </a:ext>
            </a:extLst>
          </p:cNvPr>
          <p:cNvSpPr>
            <a:spLocks noGrp="1"/>
          </p:cNvSpPr>
          <p:nvPr>
            <p:ph type="title"/>
          </p:nvPr>
        </p:nvSpPr>
        <p:spPr/>
        <p:txBody>
          <a:bodyPr/>
          <a:lstStyle/>
          <a:p>
            <a:r>
              <a:rPr lang="en-US"/>
              <a:t>Grant Type: Client Credentials</a:t>
            </a:r>
            <a:br>
              <a:rPr lang="en-US"/>
            </a:br>
            <a:endParaRPr lang="en-VN"/>
          </a:p>
        </p:txBody>
      </p:sp>
      <p:sp>
        <p:nvSpPr>
          <p:cNvPr id="3" name="Content Placeholder 2">
            <a:extLst>
              <a:ext uri="{FF2B5EF4-FFF2-40B4-BE49-F238E27FC236}">
                <a16:creationId xmlns:a16="http://schemas.microsoft.com/office/drawing/2014/main" id="{8416119E-56D6-8843-99F9-80FFAEEF3926}"/>
              </a:ext>
            </a:extLst>
          </p:cNvPr>
          <p:cNvSpPr>
            <a:spLocks noGrp="1"/>
          </p:cNvSpPr>
          <p:nvPr>
            <p:ph idx="1"/>
          </p:nvPr>
        </p:nvSpPr>
        <p:spPr/>
        <p:txBody>
          <a:bodyPr/>
          <a:lstStyle/>
          <a:p>
            <a:r>
              <a:rPr lang="en-US"/>
              <a:t>The </a:t>
            </a:r>
            <a:r>
              <a:rPr lang="en-US" b="1"/>
              <a:t>client credentials</a:t>
            </a:r>
            <a:r>
              <a:rPr lang="en-US"/>
              <a:t> grant type provides an application a way to access its own service account. </a:t>
            </a:r>
          </a:p>
          <a:p>
            <a:r>
              <a:rPr lang="en-US"/>
              <a:t>Examples of when this might be useful include if an application wants to update its registered description or redirect URI, or access other data stored in its service account via the API.</a:t>
            </a:r>
            <a:endParaRPr lang="en-VN"/>
          </a:p>
        </p:txBody>
      </p:sp>
    </p:spTree>
    <p:extLst>
      <p:ext uri="{BB962C8B-B14F-4D97-AF65-F5344CB8AC3E}">
        <p14:creationId xmlns:p14="http://schemas.microsoft.com/office/powerpoint/2010/main" val="281794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51AD-0DD5-C44F-BEDE-C27FD26F2679}"/>
              </a:ext>
            </a:extLst>
          </p:cNvPr>
          <p:cNvSpPr>
            <a:spLocks noGrp="1"/>
          </p:cNvSpPr>
          <p:nvPr>
            <p:ph type="title"/>
          </p:nvPr>
        </p:nvSpPr>
        <p:spPr/>
        <p:txBody>
          <a:bodyPr/>
          <a:lstStyle/>
          <a:p>
            <a:r>
              <a:rPr lang="en-VN"/>
              <a:t>Summary</a:t>
            </a:r>
          </a:p>
        </p:txBody>
      </p:sp>
      <p:sp>
        <p:nvSpPr>
          <p:cNvPr id="3" name="Content Placeholder 2">
            <a:extLst>
              <a:ext uri="{FF2B5EF4-FFF2-40B4-BE49-F238E27FC236}">
                <a16:creationId xmlns:a16="http://schemas.microsoft.com/office/drawing/2014/main" id="{263A3CA4-AE5E-3D41-A915-F27135622724}"/>
              </a:ext>
            </a:extLst>
          </p:cNvPr>
          <p:cNvSpPr>
            <a:spLocks noGrp="1"/>
          </p:cNvSpPr>
          <p:nvPr>
            <p:ph idx="1"/>
          </p:nvPr>
        </p:nvSpPr>
        <p:spPr>
          <a:xfrm>
            <a:off x="1371600" y="1638300"/>
            <a:ext cx="9601200" cy="3581400"/>
          </a:xfrm>
        </p:spPr>
        <p:txBody>
          <a:bodyPr>
            <a:normAutofit fontScale="85000" lnSpcReduction="10000"/>
          </a:bodyPr>
          <a:lstStyle/>
          <a:p>
            <a:r>
              <a:rPr lang="en-US" b="1"/>
              <a:t>Machine to Machine Communication</a:t>
            </a:r>
          </a:p>
          <a:p>
            <a:pPr lvl="1"/>
            <a:r>
              <a:rPr lang="en-US"/>
              <a:t>This one is easy – since there is no human directly involved, client credentials are used to request tokens.</a:t>
            </a:r>
          </a:p>
          <a:p>
            <a:r>
              <a:rPr lang="en-US" b="1"/>
              <a:t>Browser-based Applications</a:t>
            </a:r>
          </a:p>
          <a:p>
            <a:pPr lvl="1" fontAlgn="base"/>
            <a:r>
              <a:rPr lang="en-US"/>
              <a:t>This might be a JavaScript-based application or a “traditional” server-rendered web application. For those scenarios, you typically want to use the implicit flow (</a:t>
            </a:r>
            <a:r>
              <a:rPr lang="en-US">
                <a:hlinkClick r:id="rId3"/>
              </a:rPr>
              <a:t>OpenID Connect</a:t>
            </a:r>
            <a:r>
              <a:rPr lang="en-US"/>
              <a:t> / </a:t>
            </a:r>
            <a:r>
              <a:rPr lang="en-US">
                <a:hlinkClick r:id="rId4"/>
              </a:rPr>
              <a:t>OAuth 2.0</a:t>
            </a:r>
            <a:r>
              <a:rPr lang="en-US"/>
              <a:t>).</a:t>
            </a:r>
          </a:p>
          <a:p>
            <a:pPr lvl="1" fontAlgn="base"/>
            <a:r>
              <a:rPr lang="en-US"/>
              <a:t>A side effect of the implicit flow is, that all tokens (identity and access tokens) are delivered through the browser front-channel. If you want to use the access token purely on the server side, this would result in an unnecessary exposure of the token to the client. In that case I would prefer the </a:t>
            </a:r>
            <a:r>
              <a:rPr lang="en-US">
                <a:hlinkClick r:id="rId5"/>
              </a:rPr>
              <a:t>authorization code flow</a:t>
            </a:r>
            <a:r>
              <a:rPr lang="en-US"/>
              <a:t> – or </a:t>
            </a:r>
            <a:r>
              <a:rPr lang="en-US">
                <a:hlinkClick r:id="rId6"/>
              </a:rPr>
              <a:t>hybrid flow</a:t>
            </a:r>
            <a:r>
              <a:rPr lang="en-US"/>
              <a:t>.</a:t>
            </a:r>
            <a:endParaRPr lang="en-US" b="1"/>
          </a:p>
          <a:p>
            <a:r>
              <a:rPr lang="en-US" b="1"/>
              <a:t>Native Applications</a:t>
            </a:r>
          </a:p>
          <a:p>
            <a:pPr marL="530352" lvl="1" indent="0">
              <a:buNone/>
            </a:pPr>
            <a:r>
              <a:rPr lang="en-US"/>
              <a:t>- The same with Browser-based </a:t>
            </a:r>
            <a:endParaRPr lang="en-VN"/>
          </a:p>
        </p:txBody>
      </p:sp>
    </p:spTree>
    <p:extLst>
      <p:ext uri="{BB962C8B-B14F-4D97-AF65-F5344CB8AC3E}">
        <p14:creationId xmlns:p14="http://schemas.microsoft.com/office/powerpoint/2010/main" val="312953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9969-6E4F-4749-B32B-DF0C022A4737}"/>
              </a:ext>
            </a:extLst>
          </p:cNvPr>
          <p:cNvSpPr>
            <a:spLocks noGrp="1"/>
          </p:cNvSpPr>
          <p:nvPr>
            <p:ph type="title"/>
          </p:nvPr>
        </p:nvSpPr>
        <p:spPr/>
        <p:txBody>
          <a:bodyPr/>
          <a:lstStyle/>
          <a:p>
            <a:r>
              <a:rPr lang="en-VN"/>
              <a:t>References</a:t>
            </a:r>
          </a:p>
        </p:txBody>
      </p:sp>
      <p:sp>
        <p:nvSpPr>
          <p:cNvPr id="3" name="Content Placeholder 2">
            <a:extLst>
              <a:ext uri="{FF2B5EF4-FFF2-40B4-BE49-F238E27FC236}">
                <a16:creationId xmlns:a16="http://schemas.microsoft.com/office/drawing/2014/main" id="{230383A3-D72B-554F-A8E8-1E2500EFAD98}"/>
              </a:ext>
            </a:extLst>
          </p:cNvPr>
          <p:cNvSpPr>
            <a:spLocks noGrp="1"/>
          </p:cNvSpPr>
          <p:nvPr>
            <p:ph idx="1"/>
          </p:nvPr>
        </p:nvSpPr>
        <p:spPr/>
        <p:txBody>
          <a:bodyPr/>
          <a:lstStyle/>
          <a:p>
            <a:r>
              <a:rPr lang="en-US">
                <a:hlinkClick r:id="rId2"/>
              </a:rPr>
              <a:t>https://www.digitalocean.com/community/tutorials/an-introduction-to-oauth-2</a:t>
            </a:r>
            <a:endParaRPr lang="en-US"/>
          </a:p>
          <a:p>
            <a:r>
              <a:rPr lang="en-US">
                <a:hlinkClick r:id="rId3"/>
              </a:rPr>
              <a:t>https://leastprivilege.com/2016/01/17/which-openid-connectoauth-2-o-flow-is-the-right-one/</a:t>
            </a:r>
            <a:endParaRPr lang="en-US"/>
          </a:p>
          <a:p>
            <a:r>
              <a:rPr lang="en-US">
                <a:hlinkClick r:id="rId4"/>
              </a:rPr>
              <a:t>https://identityserver4.readthedocs.io/en/latest/intro/big_picture.html</a:t>
            </a:r>
            <a:r>
              <a:rPr lang="en-US"/>
              <a:t> </a:t>
            </a:r>
          </a:p>
          <a:p>
            <a:endParaRPr lang="en-VN"/>
          </a:p>
        </p:txBody>
      </p:sp>
    </p:spTree>
    <p:extLst>
      <p:ext uri="{BB962C8B-B14F-4D97-AF65-F5344CB8AC3E}">
        <p14:creationId xmlns:p14="http://schemas.microsoft.com/office/powerpoint/2010/main" val="295815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2148-4D16-2848-A69C-411ECCB1602D}"/>
              </a:ext>
            </a:extLst>
          </p:cNvPr>
          <p:cNvSpPr>
            <a:spLocks noGrp="1"/>
          </p:cNvSpPr>
          <p:nvPr>
            <p:ph type="title"/>
          </p:nvPr>
        </p:nvSpPr>
        <p:spPr/>
        <p:txBody>
          <a:bodyPr/>
          <a:lstStyle/>
          <a:p>
            <a:r>
              <a:rPr lang="en-US" b="1"/>
              <a:t>What Is OAuth?</a:t>
            </a:r>
          </a:p>
        </p:txBody>
      </p:sp>
      <p:sp>
        <p:nvSpPr>
          <p:cNvPr id="3" name="Content Placeholder 2">
            <a:extLst>
              <a:ext uri="{FF2B5EF4-FFF2-40B4-BE49-F238E27FC236}">
                <a16:creationId xmlns:a16="http://schemas.microsoft.com/office/drawing/2014/main" id="{94814FB6-F26A-964C-84CD-4FC99A27236C}"/>
              </a:ext>
            </a:extLst>
          </p:cNvPr>
          <p:cNvSpPr>
            <a:spLocks noGrp="1"/>
          </p:cNvSpPr>
          <p:nvPr>
            <p:ph idx="1"/>
          </p:nvPr>
        </p:nvSpPr>
        <p:spPr/>
        <p:txBody>
          <a:bodyPr/>
          <a:lstStyle/>
          <a:p>
            <a:r>
              <a:rPr lang="en-US"/>
              <a:t>To begin at a high level, OAuth is </a:t>
            </a:r>
            <a:r>
              <a:rPr lang="en-US" i="1"/>
              <a:t>not</a:t>
            </a:r>
            <a:r>
              <a:rPr lang="en-US"/>
              <a:t> an API or a service: it’s an open standard for authorization and anyone can implement it.</a:t>
            </a:r>
          </a:p>
          <a:p>
            <a:r>
              <a:rPr lang="en-US"/>
              <a:t>OAuth is a standard that apps can use to provide client applications with “secure delegated access”. </a:t>
            </a:r>
          </a:p>
          <a:p>
            <a:r>
              <a:rPr lang="en-US"/>
              <a:t>OAuth works over HTTPS and authorizes devices, APIs, servers, and applications with access tokens rather than credentials.</a:t>
            </a:r>
          </a:p>
          <a:p>
            <a:r>
              <a:rPr lang="en-US"/>
              <a:t>There are two versions of OAuth: </a:t>
            </a:r>
            <a:r>
              <a:rPr lang="en-US">
                <a:hlinkClick r:id="rId2"/>
              </a:rPr>
              <a:t>OAuth 1.0a</a:t>
            </a:r>
            <a:r>
              <a:rPr lang="en-US"/>
              <a:t> and </a:t>
            </a:r>
            <a:r>
              <a:rPr lang="en-US">
                <a:hlinkClick r:id="rId3"/>
              </a:rPr>
              <a:t>OAuth 2.0</a:t>
            </a:r>
            <a:r>
              <a:rPr lang="en-US"/>
              <a:t>. </a:t>
            </a:r>
          </a:p>
          <a:p>
            <a:r>
              <a:rPr lang="en-US"/>
              <a:t>Nowadays, OAuth 2.0 is the most widely used form of OAuth. So from now on, whenever I say </a:t>
            </a:r>
            <a:r>
              <a:rPr lang="en-US" i="1"/>
              <a:t>“OAuth”</a:t>
            </a:r>
            <a:r>
              <a:rPr lang="en-US"/>
              <a:t>, I’m talking about OAuth 2.0 – as it’s most likely what you’ll be using.</a:t>
            </a:r>
          </a:p>
        </p:txBody>
      </p:sp>
    </p:spTree>
    <p:extLst>
      <p:ext uri="{BB962C8B-B14F-4D97-AF65-F5344CB8AC3E}">
        <p14:creationId xmlns:p14="http://schemas.microsoft.com/office/powerpoint/2010/main" val="295559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170E-C501-074B-9D3A-791C4DF0C00E}"/>
              </a:ext>
            </a:extLst>
          </p:cNvPr>
          <p:cNvSpPr>
            <a:spLocks noGrp="1"/>
          </p:cNvSpPr>
          <p:nvPr>
            <p:ph type="title"/>
          </p:nvPr>
        </p:nvSpPr>
        <p:spPr/>
        <p:txBody>
          <a:bodyPr/>
          <a:lstStyle/>
          <a:p>
            <a:r>
              <a:rPr lang="en-US"/>
              <a:t>Why OAuth?</a:t>
            </a:r>
            <a:endParaRPr lang="en-VN"/>
          </a:p>
        </p:txBody>
      </p:sp>
      <p:sp>
        <p:nvSpPr>
          <p:cNvPr id="3" name="Content Placeholder 2">
            <a:extLst>
              <a:ext uri="{FF2B5EF4-FFF2-40B4-BE49-F238E27FC236}">
                <a16:creationId xmlns:a16="http://schemas.microsoft.com/office/drawing/2014/main" id="{B1556816-956D-5F44-9458-2D19425CA5A6}"/>
              </a:ext>
            </a:extLst>
          </p:cNvPr>
          <p:cNvSpPr>
            <a:spLocks noGrp="1"/>
          </p:cNvSpPr>
          <p:nvPr>
            <p:ph idx="1"/>
          </p:nvPr>
        </p:nvSpPr>
        <p:spPr/>
        <p:txBody>
          <a:bodyPr/>
          <a:lstStyle/>
          <a:p>
            <a:r>
              <a:rPr lang="en-US"/>
              <a:t>OAuth was created as a response to the direct authentication pattern.</a:t>
            </a:r>
          </a:p>
          <a:p>
            <a:r>
              <a:rPr lang="en-US"/>
              <a:t>Before OAuth, sites would prompt you to enter your username and password directly into a form and they would login to your data (e.g. your Gmail account) as you. This is often called </a:t>
            </a:r>
            <a:r>
              <a:rPr lang="en-US">
                <a:hlinkClick r:id="rId2"/>
              </a:rPr>
              <a:t>the password anti-pattern</a:t>
            </a:r>
            <a:r>
              <a:rPr lang="en-US"/>
              <a:t>.</a:t>
            </a:r>
          </a:p>
          <a:p>
            <a:r>
              <a:rPr lang="en-US"/>
              <a:t>To create a better system for the web, federated identity was created for single sign-on (SSO)</a:t>
            </a:r>
            <a:endParaRPr lang="en-VN"/>
          </a:p>
        </p:txBody>
      </p:sp>
    </p:spTree>
    <p:extLst>
      <p:ext uri="{BB962C8B-B14F-4D97-AF65-F5344CB8AC3E}">
        <p14:creationId xmlns:p14="http://schemas.microsoft.com/office/powerpoint/2010/main" val="17042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4697-4051-104E-BB1A-6F204FEC51C0}"/>
              </a:ext>
            </a:extLst>
          </p:cNvPr>
          <p:cNvSpPr>
            <a:spLocks noGrp="1"/>
          </p:cNvSpPr>
          <p:nvPr>
            <p:ph type="title"/>
          </p:nvPr>
        </p:nvSpPr>
        <p:spPr/>
        <p:txBody>
          <a:bodyPr/>
          <a:lstStyle/>
          <a:p>
            <a:r>
              <a:rPr lang="en-US"/>
              <a:t>OAuth Central Components</a:t>
            </a:r>
            <a:br>
              <a:rPr lang="en-US"/>
            </a:br>
            <a:endParaRPr lang="en-VN"/>
          </a:p>
        </p:txBody>
      </p:sp>
      <p:sp>
        <p:nvSpPr>
          <p:cNvPr id="3" name="Content Placeholder 2">
            <a:extLst>
              <a:ext uri="{FF2B5EF4-FFF2-40B4-BE49-F238E27FC236}">
                <a16:creationId xmlns:a16="http://schemas.microsoft.com/office/drawing/2014/main" id="{4791223D-D3E7-E540-A354-FB058D3A56D1}"/>
              </a:ext>
            </a:extLst>
          </p:cNvPr>
          <p:cNvSpPr>
            <a:spLocks noGrp="1"/>
          </p:cNvSpPr>
          <p:nvPr>
            <p:ph idx="1"/>
          </p:nvPr>
        </p:nvSpPr>
        <p:spPr/>
        <p:txBody>
          <a:bodyPr/>
          <a:lstStyle/>
          <a:p>
            <a:r>
              <a:rPr lang="en-US"/>
              <a:t>Scopes and Consent</a:t>
            </a:r>
          </a:p>
          <a:p>
            <a:r>
              <a:rPr lang="en-US"/>
              <a:t>Actors</a:t>
            </a:r>
          </a:p>
          <a:p>
            <a:r>
              <a:rPr lang="en-US"/>
              <a:t>Clients</a:t>
            </a:r>
          </a:p>
          <a:p>
            <a:r>
              <a:rPr lang="en-US"/>
              <a:t>Tokens</a:t>
            </a:r>
          </a:p>
          <a:p>
            <a:r>
              <a:rPr lang="en-US"/>
              <a:t>Authorization Server</a:t>
            </a:r>
          </a:p>
          <a:p>
            <a:r>
              <a:rPr lang="en-US"/>
              <a:t>Flows</a:t>
            </a:r>
          </a:p>
        </p:txBody>
      </p:sp>
    </p:spTree>
    <p:extLst>
      <p:ext uri="{BB962C8B-B14F-4D97-AF65-F5344CB8AC3E}">
        <p14:creationId xmlns:p14="http://schemas.microsoft.com/office/powerpoint/2010/main" val="233465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696F-8AFF-EE41-B94E-E3844C236DA9}"/>
              </a:ext>
            </a:extLst>
          </p:cNvPr>
          <p:cNvSpPr>
            <a:spLocks noGrp="1"/>
          </p:cNvSpPr>
          <p:nvPr>
            <p:ph type="title"/>
          </p:nvPr>
        </p:nvSpPr>
        <p:spPr/>
        <p:txBody>
          <a:bodyPr/>
          <a:lstStyle/>
          <a:p>
            <a:r>
              <a:rPr lang="en-US"/>
              <a:t>OAuth Scopes</a:t>
            </a:r>
            <a:br>
              <a:rPr lang="en-US"/>
            </a:br>
            <a:endParaRPr lang="en-VN"/>
          </a:p>
        </p:txBody>
      </p:sp>
      <p:pic>
        <p:nvPicPr>
          <p:cNvPr id="5" name="Picture 4">
            <a:extLst>
              <a:ext uri="{FF2B5EF4-FFF2-40B4-BE49-F238E27FC236}">
                <a16:creationId xmlns:a16="http://schemas.microsoft.com/office/drawing/2014/main" id="{AF020FBF-AEF4-214C-B8B7-7D2FD1577986}"/>
              </a:ext>
            </a:extLst>
          </p:cNvPr>
          <p:cNvPicPr>
            <a:picLocks noChangeAspect="1"/>
          </p:cNvPicPr>
          <p:nvPr/>
        </p:nvPicPr>
        <p:blipFill>
          <a:blip r:embed="rId2"/>
          <a:stretch>
            <a:fillRect/>
          </a:stretch>
        </p:blipFill>
        <p:spPr>
          <a:xfrm>
            <a:off x="3244850" y="1609090"/>
            <a:ext cx="5702300" cy="4737100"/>
          </a:xfrm>
          <a:prstGeom prst="rect">
            <a:avLst/>
          </a:prstGeom>
        </p:spPr>
      </p:pic>
    </p:spTree>
    <p:extLst>
      <p:ext uri="{BB962C8B-B14F-4D97-AF65-F5344CB8AC3E}">
        <p14:creationId xmlns:p14="http://schemas.microsoft.com/office/powerpoint/2010/main" val="204336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3F49-F06C-6C42-A5EC-99D4EDFAA5A1}"/>
              </a:ext>
            </a:extLst>
          </p:cNvPr>
          <p:cNvSpPr>
            <a:spLocks noGrp="1"/>
          </p:cNvSpPr>
          <p:nvPr>
            <p:ph type="title"/>
          </p:nvPr>
        </p:nvSpPr>
        <p:spPr/>
        <p:txBody>
          <a:bodyPr/>
          <a:lstStyle/>
          <a:p>
            <a:r>
              <a:rPr lang="en-US"/>
              <a:t>OAuth Actors</a:t>
            </a:r>
            <a:br>
              <a:rPr lang="en-US"/>
            </a:br>
            <a:endParaRPr lang="en-VN"/>
          </a:p>
        </p:txBody>
      </p:sp>
      <p:sp>
        <p:nvSpPr>
          <p:cNvPr id="3" name="Content Placeholder 2">
            <a:extLst>
              <a:ext uri="{FF2B5EF4-FFF2-40B4-BE49-F238E27FC236}">
                <a16:creationId xmlns:a16="http://schemas.microsoft.com/office/drawing/2014/main" id="{A7E6E125-4EDD-2B4F-8348-60CFA5B2A652}"/>
              </a:ext>
            </a:extLst>
          </p:cNvPr>
          <p:cNvSpPr>
            <a:spLocks noGrp="1"/>
          </p:cNvSpPr>
          <p:nvPr>
            <p:ph idx="1"/>
          </p:nvPr>
        </p:nvSpPr>
        <p:spPr>
          <a:xfrm>
            <a:off x="1371600" y="2286000"/>
            <a:ext cx="4286250" cy="3581400"/>
          </a:xfrm>
        </p:spPr>
        <p:txBody>
          <a:bodyPr>
            <a:normAutofit lnSpcReduction="10000"/>
          </a:bodyPr>
          <a:lstStyle/>
          <a:p>
            <a:r>
              <a:rPr lang="en-US" b="1"/>
              <a:t>Resource Owner</a:t>
            </a:r>
            <a:r>
              <a:rPr lang="en-US"/>
              <a:t>: owns the data in the resource server. For example, I’m the Resource Owner of my Facebook profile.</a:t>
            </a:r>
          </a:p>
          <a:p>
            <a:r>
              <a:rPr lang="en-US" b="1"/>
              <a:t>Resource Server</a:t>
            </a:r>
            <a:r>
              <a:rPr lang="en-US"/>
              <a:t>: The API which stores data the application wants to access</a:t>
            </a:r>
          </a:p>
          <a:p>
            <a:r>
              <a:rPr lang="en-US" b="1"/>
              <a:t>Client</a:t>
            </a:r>
            <a:r>
              <a:rPr lang="en-US"/>
              <a:t>: the application that wants to access your data</a:t>
            </a:r>
          </a:p>
          <a:p>
            <a:r>
              <a:rPr lang="en-US" b="1"/>
              <a:t>Authorization Server</a:t>
            </a:r>
            <a:r>
              <a:rPr lang="en-US"/>
              <a:t>: The main engine of OAuth</a:t>
            </a:r>
          </a:p>
          <a:p>
            <a:endParaRPr lang="en-VN"/>
          </a:p>
        </p:txBody>
      </p:sp>
      <p:pic>
        <p:nvPicPr>
          <p:cNvPr id="5" name="Picture 4">
            <a:extLst>
              <a:ext uri="{FF2B5EF4-FFF2-40B4-BE49-F238E27FC236}">
                <a16:creationId xmlns:a16="http://schemas.microsoft.com/office/drawing/2014/main" id="{7F9C8348-B6C8-F54B-8D8B-1C408A48CEC1}"/>
              </a:ext>
            </a:extLst>
          </p:cNvPr>
          <p:cNvPicPr>
            <a:picLocks noChangeAspect="1"/>
          </p:cNvPicPr>
          <p:nvPr/>
        </p:nvPicPr>
        <p:blipFill>
          <a:blip r:embed="rId2"/>
          <a:stretch>
            <a:fillRect/>
          </a:stretch>
        </p:blipFill>
        <p:spPr>
          <a:xfrm>
            <a:off x="5657850" y="2426868"/>
            <a:ext cx="6322060" cy="3440532"/>
          </a:xfrm>
          <a:prstGeom prst="rect">
            <a:avLst/>
          </a:prstGeom>
        </p:spPr>
      </p:pic>
    </p:spTree>
    <p:extLst>
      <p:ext uri="{BB962C8B-B14F-4D97-AF65-F5344CB8AC3E}">
        <p14:creationId xmlns:p14="http://schemas.microsoft.com/office/powerpoint/2010/main" val="358906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CB11-2C33-BF41-ABB7-652EAC83C8E2}"/>
              </a:ext>
            </a:extLst>
          </p:cNvPr>
          <p:cNvSpPr>
            <a:spLocks noGrp="1"/>
          </p:cNvSpPr>
          <p:nvPr>
            <p:ph type="title"/>
          </p:nvPr>
        </p:nvSpPr>
        <p:spPr/>
        <p:txBody>
          <a:bodyPr/>
          <a:lstStyle/>
          <a:p>
            <a:r>
              <a:rPr lang="en-US"/>
              <a:t>OAuth Tokens</a:t>
            </a:r>
            <a:br>
              <a:rPr lang="en-US"/>
            </a:br>
            <a:endParaRPr lang="en-VN"/>
          </a:p>
        </p:txBody>
      </p:sp>
      <p:sp>
        <p:nvSpPr>
          <p:cNvPr id="3" name="Content Placeholder 2">
            <a:extLst>
              <a:ext uri="{FF2B5EF4-FFF2-40B4-BE49-F238E27FC236}">
                <a16:creationId xmlns:a16="http://schemas.microsoft.com/office/drawing/2014/main" id="{D6C49BFF-2C03-484A-B734-7E67A5CC54C6}"/>
              </a:ext>
            </a:extLst>
          </p:cNvPr>
          <p:cNvSpPr>
            <a:spLocks noGrp="1"/>
          </p:cNvSpPr>
          <p:nvPr>
            <p:ph idx="1"/>
          </p:nvPr>
        </p:nvSpPr>
        <p:spPr/>
        <p:txBody>
          <a:bodyPr/>
          <a:lstStyle/>
          <a:p>
            <a:r>
              <a:rPr lang="en-US"/>
              <a:t>Access tokens are the token the client uses to access the Resource Server (API).</a:t>
            </a:r>
          </a:p>
          <a:p>
            <a:r>
              <a:rPr lang="en-US"/>
              <a:t>Short-lived: hours and minutes, not days and month</a:t>
            </a:r>
          </a:p>
          <a:p>
            <a:r>
              <a:rPr lang="en-US"/>
              <a:t>The other token is the refresh token: longer-lived; days, months, years</a:t>
            </a:r>
          </a:p>
          <a:p>
            <a:r>
              <a:rPr lang="en-US"/>
              <a:t>Refresh tokens can be revoked.</a:t>
            </a:r>
            <a:endParaRPr lang="en-VN"/>
          </a:p>
        </p:txBody>
      </p:sp>
    </p:spTree>
    <p:extLst>
      <p:ext uri="{BB962C8B-B14F-4D97-AF65-F5344CB8AC3E}">
        <p14:creationId xmlns:p14="http://schemas.microsoft.com/office/powerpoint/2010/main" val="315903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E002-59F3-1C47-8604-763C16236716}"/>
              </a:ext>
            </a:extLst>
          </p:cNvPr>
          <p:cNvSpPr>
            <a:spLocks noGrp="1"/>
          </p:cNvSpPr>
          <p:nvPr>
            <p:ph type="title"/>
          </p:nvPr>
        </p:nvSpPr>
        <p:spPr/>
        <p:txBody>
          <a:bodyPr/>
          <a:lstStyle/>
          <a:p>
            <a:r>
              <a:rPr lang="en-US"/>
              <a:t>Authorization Grant</a:t>
            </a:r>
            <a:br>
              <a:rPr lang="en-US"/>
            </a:br>
            <a:endParaRPr lang="en-VN"/>
          </a:p>
        </p:txBody>
      </p:sp>
      <p:sp>
        <p:nvSpPr>
          <p:cNvPr id="3" name="Content Placeholder 2">
            <a:extLst>
              <a:ext uri="{FF2B5EF4-FFF2-40B4-BE49-F238E27FC236}">
                <a16:creationId xmlns:a16="http://schemas.microsoft.com/office/drawing/2014/main" id="{19D3A4B8-0091-164F-B104-F421C485830D}"/>
              </a:ext>
            </a:extLst>
          </p:cNvPr>
          <p:cNvSpPr>
            <a:spLocks noGrp="1"/>
          </p:cNvSpPr>
          <p:nvPr>
            <p:ph idx="1"/>
          </p:nvPr>
        </p:nvSpPr>
        <p:spPr/>
        <p:txBody>
          <a:bodyPr/>
          <a:lstStyle/>
          <a:p>
            <a:r>
              <a:rPr lang="en-US" b="1"/>
              <a:t>Authorization Code</a:t>
            </a:r>
            <a:r>
              <a:rPr lang="en-US"/>
              <a:t>: used with server-side Applications</a:t>
            </a:r>
          </a:p>
          <a:p>
            <a:r>
              <a:rPr lang="en-US" b="1"/>
              <a:t>Implicit</a:t>
            </a:r>
            <a:r>
              <a:rPr lang="en-US"/>
              <a:t>: used with Mobile Apps or Web Applications (applications that run on the user’s device)</a:t>
            </a:r>
          </a:p>
          <a:p>
            <a:r>
              <a:rPr lang="en-US" b="1"/>
              <a:t>Resource Owner Password Credentials</a:t>
            </a:r>
            <a:r>
              <a:rPr lang="en-US"/>
              <a:t>: used with trusted Applications, such as those owned by the service itself</a:t>
            </a:r>
          </a:p>
          <a:p>
            <a:r>
              <a:rPr lang="en-US" b="1"/>
              <a:t>Client Credentials</a:t>
            </a:r>
            <a:r>
              <a:rPr lang="en-US"/>
              <a:t>: used with Applications API access</a:t>
            </a:r>
          </a:p>
          <a:p>
            <a:endParaRPr lang="en-VN"/>
          </a:p>
        </p:txBody>
      </p:sp>
    </p:spTree>
    <p:extLst>
      <p:ext uri="{BB962C8B-B14F-4D97-AF65-F5344CB8AC3E}">
        <p14:creationId xmlns:p14="http://schemas.microsoft.com/office/powerpoint/2010/main" val="75241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D10B-694D-E14A-93B1-44E1565F7AF4}"/>
              </a:ext>
            </a:extLst>
          </p:cNvPr>
          <p:cNvSpPr>
            <a:spLocks noGrp="1"/>
          </p:cNvSpPr>
          <p:nvPr>
            <p:ph type="title"/>
          </p:nvPr>
        </p:nvSpPr>
        <p:spPr/>
        <p:txBody>
          <a:bodyPr/>
          <a:lstStyle/>
          <a:p>
            <a:r>
              <a:rPr lang="en-US"/>
              <a:t>Grant Type: Authorization Code</a:t>
            </a:r>
            <a:br>
              <a:rPr lang="en-US"/>
            </a:br>
            <a:endParaRPr lang="en-VN"/>
          </a:p>
        </p:txBody>
      </p:sp>
      <p:sp>
        <p:nvSpPr>
          <p:cNvPr id="3" name="Content Placeholder 2">
            <a:extLst>
              <a:ext uri="{FF2B5EF4-FFF2-40B4-BE49-F238E27FC236}">
                <a16:creationId xmlns:a16="http://schemas.microsoft.com/office/drawing/2014/main" id="{7B38253F-ED75-464C-BD0B-2DD0AE11F381}"/>
              </a:ext>
            </a:extLst>
          </p:cNvPr>
          <p:cNvSpPr>
            <a:spLocks noGrp="1"/>
          </p:cNvSpPr>
          <p:nvPr>
            <p:ph idx="1"/>
          </p:nvPr>
        </p:nvSpPr>
        <p:spPr>
          <a:xfrm>
            <a:off x="1371600" y="2286000"/>
            <a:ext cx="5646420" cy="3581400"/>
          </a:xfrm>
        </p:spPr>
        <p:txBody>
          <a:bodyPr/>
          <a:lstStyle/>
          <a:p>
            <a:r>
              <a:rPr lang="en-US"/>
              <a:t>The </a:t>
            </a:r>
            <a:r>
              <a:rPr lang="en-US" b="1"/>
              <a:t>authorization code</a:t>
            </a:r>
            <a:r>
              <a:rPr lang="en-US"/>
              <a:t> grant type is the most commonly used because it is optimized for </a:t>
            </a:r>
            <a:r>
              <a:rPr lang="en-US" i="1"/>
              <a:t>server-side applications</a:t>
            </a:r>
            <a:r>
              <a:rPr lang="en-US"/>
              <a:t>, where source code is not publicly exposed, and </a:t>
            </a:r>
            <a:r>
              <a:rPr lang="en-US" i="1"/>
              <a:t>Client Secret</a:t>
            </a:r>
            <a:r>
              <a:rPr lang="en-US"/>
              <a:t> confidentiality can be maintained. </a:t>
            </a:r>
          </a:p>
          <a:p>
            <a:r>
              <a:rPr lang="en-US"/>
              <a:t>This is a redirection-based flow, which means that the application must be capable of interacting with the </a:t>
            </a:r>
            <a:r>
              <a:rPr lang="en-US" i="1"/>
              <a:t>user-agent</a:t>
            </a:r>
            <a:r>
              <a:rPr lang="en-US"/>
              <a:t> (i.e. the user’s web browser) and receiving API authorization codes that are routed through the user-agent.</a:t>
            </a:r>
            <a:endParaRPr lang="en-VN"/>
          </a:p>
        </p:txBody>
      </p:sp>
      <p:pic>
        <p:nvPicPr>
          <p:cNvPr id="5" name="Picture 4">
            <a:extLst>
              <a:ext uri="{FF2B5EF4-FFF2-40B4-BE49-F238E27FC236}">
                <a16:creationId xmlns:a16="http://schemas.microsoft.com/office/drawing/2014/main" id="{0671714A-044D-0544-9995-C07AF1DD79F1}"/>
              </a:ext>
            </a:extLst>
          </p:cNvPr>
          <p:cNvPicPr>
            <a:picLocks noChangeAspect="1"/>
          </p:cNvPicPr>
          <p:nvPr/>
        </p:nvPicPr>
        <p:blipFill>
          <a:blip r:embed="rId2"/>
          <a:stretch>
            <a:fillRect/>
          </a:stretch>
        </p:blipFill>
        <p:spPr>
          <a:xfrm>
            <a:off x="7018020" y="2446020"/>
            <a:ext cx="4922520" cy="2854234"/>
          </a:xfrm>
          <a:prstGeom prst="rect">
            <a:avLst/>
          </a:prstGeom>
        </p:spPr>
      </p:pic>
    </p:spTree>
    <p:extLst>
      <p:ext uri="{BB962C8B-B14F-4D97-AF65-F5344CB8AC3E}">
        <p14:creationId xmlns:p14="http://schemas.microsoft.com/office/powerpoint/2010/main" val="3884351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1157</TotalTime>
  <Words>912</Words>
  <Application>Microsoft Macintosh PowerPoint</Application>
  <PresentationFormat>Widescreen</PresentationFormat>
  <Paragraphs>63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Franklin Gothic Book</vt:lpstr>
      <vt:lpstr>Crop</vt:lpstr>
      <vt:lpstr>#16: Identity server 4 authorization grants</vt:lpstr>
      <vt:lpstr>What Is OAuth?</vt:lpstr>
      <vt:lpstr>Why OAuth?</vt:lpstr>
      <vt:lpstr>OAuth Central Components </vt:lpstr>
      <vt:lpstr>OAuth Scopes </vt:lpstr>
      <vt:lpstr>OAuth Actors </vt:lpstr>
      <vt:lpstr>OAuth Tokens </vt:lpstr>
      <vt:lpstr>Authorization Grant </vt:lpstr>
      <vt:lpstr>Grant Type: Authorization Code </vt:lpstr>
      <vt:lpstr>Grant Type: Implicit </vt:lpstr>
      <vt:lpstr>Grant Type: Resource Owner Password Credentials </vt:lpstr>
      <vt:lpstr>Grant Type: Client Credentials </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Khoá học</dc:title>
  <dc:creator>Toan Bach</dc:creator>
  <cp:lastModifiedBy>Toan Bach</cp:lastModifiedBy>
  <cp:revision>61</cp:revision>
  <dcterms:created xsi:type="dcterms:W3CDTF">2021-06-14T22:24:28Z</dcterms:created>
  <dcterms:modified xsi:type="dcterms:W3CDTF">2021-07-08T03:26:20Z</dcterms:modified>
</cp:coreProperties>
</file>