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0" y="-10080"/>
            <a:ext cx="961200" cy="55116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5" descr=""/>
          <p:cNvPicPr/>
          <p:nvPr/>
        </p:nvPicPr>
        <p:blipFill>
          <a:blip r:embed="rId2"/>
          <a:stretch/>
        </p:blipFill>
        <p:spPr>
          <a:xfrm>
            <a:off x="0" y="-10080"/>
            <a:ext cx="961200" cy="551160"/>
          </a:xfrm>
          <a:prstGeom prst="rect">
            <a:avLst/>
          </a:prstGeom>
          <a:ln w="0">
            <a:noFill/>
          </a:ln>
        </p:spPr>
      </p:pic>
      <p:sp>
        <p:nvSpPr>
          <p:cNvPr id="40" name="PlaceHolder 1"/>
          <p:cNvSpPr>
            <a:spLocks noGrp="1"/>
          </p:cNvSpPr>
          <p:nvPr>
            <p:ph type="title"/>
          </p:nvPr>
        </p:nvSpPr>
        <p:spPr>
          <a:xfrm>
            <a:off x="838080" y="158040"/>
            <a:ext cx="10514880" cy="5378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7" descr=""/>
          <p:cNvPicPr/>
          <p:nvPr/>
        </p:nvPicPr>
        <p:blipFill>
          <a:blip r:embed="rId2"/>
          <a:stretch/>
        </p:blipFill>
        <p:spPr>
          <a:xfrm>
            <a:off x="0" y="-10080"/>
            <a:ext cx="961200" cy="551160"/>
          </a:xfrm>
          <a:prstGeom prst="rect">
            <a:avLst/>
          </a:prstGeom>
          <a:ln w="0">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hyperlink" Target="https://jenkins.io/" TargetMode="External"/><Relationship Id="rId2" Type="http://schemas.openxmlformats.org/officeDocument/2006/relationships/hyperlink" Target="https://git-scm.com/" TargetMode="External"/><Relationship Id="rId3" Type="http://schemas.openxmlformats.org/officeDocument/2006/relationships/hyperlink" Target="https://www.sonarqube.org/" TargetMode="External"/><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medium.com/edureka/jenkins-pipeline-tutorial-continuous-delivery-75a86936bc92" TargetMode="External"/><Relationship Id="rId2" Type="http://schemas.openxmlformats.org/officeDocument/2006/relationships/hyperlink" Target="https://martinfowler.com/articles/continuousIntegration.html" TargetMode="External"/><Relationship Id="rId3" Type="http://schemas.openxmlformats.org/officeDocument/2006/relationships/hyperlink" Target="https://www.atlassian.com/continuous-delivery/continuous-integration/how-to-get-to-continuous-integration" TargetMode="External"/><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p:nvPr/>
        </p:nvSpPr>
        <p:spPr>
          <a:xfrm>
            <a:off x="914760" y="2057400"/>
            <a:ext cx="10514880" cy="2545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Jenkins Introduction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Jenkins</a:t>
            </a:r>
            <a:endParaRPr b="0" lang="en-US" sz="3200" spc="-1" strike="noStrike">
              <a:latin typeface="Arial"/>
            </a:endParaRPr>
          </a:p>
        </p:txBody>
      </p:sp>
      <p:sp>
        <p:nvSpPr>
          <p:cNvPr id="119"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What is a Jenkins pipeline?</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What is a Jenkins file?</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Pipeline concepts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Jenkins Job Types</a:t>
            </a:r>
            <a:endParaRPr b="0" lang="en-US" sz="3200" spc="-1" strike="noStrike">
              <a:latin typeface="Arial"/>
            </a:endParaRPr>
          </a:p>
        </p:txBody>
      </p:sp>
      <p:sp>
        <p:nvSpPr>
          <p:cNvPr id="121"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Freestyle project</a:t>
            </a:r>
            <a:endParaRPr b="0" lang="en-US" sz="28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Create CI CD workflow with UI configuration combine with code.</a:t>
            </a:r>
            <a:endParaRPr b="0" lang="en-US" sz="24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Pros:</a:t>
            </a:r>
            <a:endParaRPr b="0" lang="en-US" sz="2400" spc="-1" strike="noStrike">
              <a:latin typeface="Arial"/>
            </a:endParaRPr>
          </a:p>
          <a:p>
            <a:pPr lvl="2" marL="1143000" indent="-227880">
              <a:lnSpc>
                <a:spcPct val="90000"/>
              </a:lnSpc>
              <a:spcBef>
                <a:spcPts val="499"/>
              </a:spcBef>
              <a:buClr>
                <a:srgbClr val="6d829f"/>
              </a:buClr>
              <a:buFont typeface="Arial"/>
              <a:buChar char="•"/>
            </a:pPr>
            <a:r>
              <a:rPr b="0" lang="en-US" sz="2000" spc="-1" strike="noStrike">
                <a:solidFill>
                  <a:srgbClr val="323232"/>
                </a:solidFill>
                <a:latin typeface="Arial"/>
              </a:rPr>
              <a:t>Easy to setup</a:t>
            </a:r>
            <a:endParaRPr b="0" lang="en-US" sz="20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Cons:</a:t>
            </a:r>
            <a:endParaRPr b="0" lang="en-US" sz="2400" spc="-1" strike="noStrike">
              <a:latin typeface="Arial"/>
            </a:endParaRPr>
          </a:p>
          <a:p>
            <a:pPr lvl="2" marL="1143000" indent="-227880">
              <a:lnSpc>
                <a:spcPct val="90000"/>
              </a:lnSpc>
              <a:spcBef>
                <a:spcPts val="499"/>
              </a:spcBef>
              <a:buClr>
                <a:srgbClr val="6d829f"/>
              </a:buClr>
              <a:buFont typeface="Arial"/>
              <a:buChar char="•"/>
            </a:pPr>
            <a:r>
              <a:rPr b="0" lang="en-US" sz="2000" spc="-1" strike="noStrike">
                <a:solidFill>
                  <a:srgbClr val="323232"/>
                </a:solidFill>
                <a:latin typeface="Arial"/>
              </a:rPr>
              <a:t>Hard to manage version </a:t>
            </a:r>
            <a:endParaRPr b="0" lang="en-US" sz="20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Pipeline project</a:t>
            </a:r>
            <a:endParaRPr b="0" lang="en-US" sz="28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Create CI CD workflow by source code.</a:t>
            </a:r>
            <a:endParaRPr b="0" lang="en-US" sz="24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Pros:</a:t>
            </a:r>
            <a:endParaRPr b="0" lang="en-US" sz="2400" spc="-1" strike="noStrike">
              <a:latin typeface="Arial"/>
            </a:endParaRPr>
          </a:p>
          <a:p>
            <a:pPr lvl="2" marL="1143000" indent="-227880">
              <a:lnSpc>
                <a:spcPct val="90000"/>
              </a:lnSpc>
              <a:spcBef>
                <a:spcPts val="499"/>
              </a:spcBef>
              <a:buClr>
                <a:srgbClr val="6d829f"/>
              </a:buClr>
              <a:buFont typeface="Arial"/>
              <a:buChar char="•"/>
            </a:pPr>
            <a:r>
              <a:rPr b="0" lang="en-US" sz="2000" spc="-1" strike="noStrike">
                <a:solidFill>
                  <a:srgbClr val="323232"/>
                </a:solidFill>
                <a:latin typeface="Arial"/>
              </a:rPr>
              <a:t>Can manage all setup steps by source control</a:t>
            </a:r>
            <a:endParaRPr b="0" lang="en-US" sz="20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Cons:</a:t>
            </a:r>
            <a:endParaRPr b="0" lang="en-US" sz="2400" spc="-1" strike="noStrike">
              <a:latin typeface="Arial"/>
            </a:endParaRPr>
          </a:p>
          <a:p>
            <a:pPr lvl="2" marL="1143000" indent="-227880">
              <a:lnSpc>
                <a:spcPct val="90000"/>
              </a:lnSpc>
              <a:spcBef>
                <a:spcPts val="499"/>
              </a:spcBef>
              <a:buClr>
                <a:srgbClr val="6d829f"/>
              </a:buClr>
              <a:buFont typeface="Arial"/>
              <a:buChar char="•"/>
            </a:pPr>
            <a:r>
              <a:rPr b="0" lang="en-US" sz="2000" spc="-1" strike="noStrike">
                <a:solidFill>
                  <a:srgbClr val="323232"/>
                </a:solidFill>
                <a:latin typeface="Arial"/>
              </a:rPr>
              <a:t>Hard to learn and code.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What is a Jenkins pipeline?</a:t>
            </a:r>
            <a:br/>
            <a:endParaRPr b="0" lang="en-US" sz="3200" spc="-1" strike="noStrike">
              <a:latin typeface="Arial"/>
            </a:endParaRPr>
          </a:p>
        </p:txBody>
      </p:sp>
      <p:sp>
        <p:nvSpPr>
          <p:cNvPr id="123"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A pipeline is a collection of commands that brings the software from version control into the hands of the end users by using automation tools.</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Jenkins pipeline is a CI&amp;CD pipeline that executes the workflow as code.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Jenkins file</a:t>
            </a:r>
            <a:endParaRPr b="0" lang="en-US" sz="3200" spc="-1" strike="noStrike">
              <a:latin typeface="Arial"/>
            </a:endParaRPr>
          </a:p>
        </p:txBody>
      </p:sp>
      <p:sp>
        <p:nvSpPr>
          <p:cNvPr id="125" name="Content Placeholder 2"/>
          <p:cNvSpPr/>
          <p:nvPr/>
        </p:nvSpPr>
        <p:spPr>
          <a:xfrm>
            <a:off x="838080" y="1132920"/>
            <a:ext cx="61156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The key feature of this pipeline is to define the entire deployment flow through code.</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It basically follows the ‘ </a:t>
            </a:r>
            <a:r>
              <a:rPr b="1" lang="en-US" sz="2800" spc="-1" strike="noStrike">
                <a:solidFill>
                  <a:srgbClr val="323232"/>
                </a:solidFill>
                <a:latin typeface="Arial"/>
              </a:rPr>
              <a:t>pipeline as code</a:t>
            </a:r>
            <a:r>
              <a:rPr b="0" lang="en-US" sz="2800" spc="-1" strike="noStrike">
                <a:solidFill>
                  <a:srgbClr val="323232"/>
                </a:solidFill>
                <a:latin typeface="Arial"/>
              </a:rPr>
              <a:t>’ discipline.</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Instead of building several jobs for each phase, you can now code the entire workflow and put it in a </a:t>
            </a:r>
            <a:r>
              <a:rPr b="1" lang="en-US" sz="2800" spc="-1" strike="noStrike">
                <a:solidFill>
                  <a:srgbClr val="323232"/>
                </a:solidFill>
                <a:latin typeface="Arial"/>
              </a:rPr>
              <a:t>Jenkinsfile</a:t>
            </a:r>
            <a:r>
              <a:rPr b="0" lang="en-US" sz="2800" spc="-1" strike="noStrike">
                <a:solidFill>
                  <a:srgbClr val="323232"/>
                </a:solidFill>
                <a:latin typeface="Arial"/>
              </a:rPr>
              <a:t>.</a:t>
            </a:r>
            <a:endParaRPr b="0" lang="en-US" sz="2800" spc="-1" strike="noStrike">
              <a:latin typeface="Arial"/>
            </a:endParaRPr>
          </a:p>
        </p:txBody>
      </p:sp>
      <p:pic>
        <p:nvPicPr>
          <p:cNvPr id="126" name="Picture 4" descr=""/>
          <p:cNvPicPr/>
          <p:nvPr/>
        </p:nvPicPr>
        <p:blipFill>
          <a:blip r:embed="rId1"/>
          <a:stretch/>
        </p:blipFill>
        <p:spPr>
          <a:xfrm>
            <a:off x="7105320" y="1132920"/>
            <a:ext cx="4874760" cy="3480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p:nvPr/>
        </p:nvSpPr>
        <p:spPr>
          <a:xfrm>
            <a:off x="838080" y="146520"/>
            <a:ext cx="10514880" cy="5486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CI &amp; CD tools</a:t>
            </a:r>
            <a:endParaRPr b="0" lang="en-US" sz="3200" spc="-1" strike="noStrike">
              <a:latin typeface="Arial"/>
            </a:endParaRPr>
          </a:p>
        </p:txBody>
      </p:sp>
      <p:pic>
        <p:nvPicPr>
          <p:cNvPr id="128" name="Picture 3" descr=""/>
          <p:cNvPicPr/>
          <p:nvPr/>
        </p:nvPicPr>
        <p:blipFill>
          <a:blip r:embed="rId1"/>
          <a:stretch/>
        </p:blipFill>
        <p:spPr>
          <a:xfrm>
            <a:off x="731160" y="909000"/>
            <a:ext cx="10728720" cy="5520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How to setup CI CD?</a:t>
            </a:r>
            <a:endParaRPr b="0" lang="en-US" sz="3200" spc="-1" strike="noStrike">
              <a:latin typeface="Arial"/>
            </a:endParaRPr>
          </a:p>
        </p:txBody>
      </p:sp>
      <p:sp>
        <p:nvSpPr>
          <p:cNvPr id="130"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a:solidFill>
                  <a:srgbClr val="323232"/>
                </a:solidFill>
                <a:latin typeface="Arial"/>
              </a:rPr>
              <a:t>Tools</a:t>
            </a:r>
            <a:endParaRPr b="0" lang="en-US" sz="28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Jenkins -  </a:t>
            </a:r>
            <a:r>
              <a:rPr b="0" lang="en-US" sz="2400" spc="-1" strike="noStrike" u="sng">
                <a:solidFill>
                  <a:srgbClr val="cb2236"/>
                </a:solidFill>
                <a:uFillTx/>
                <a:latin typeface="Arial"/>
                <a:hlinkClick r:id="rId1"/>
              </a:rPr>
              <a:t>https://jenkins.io/</a:t>
            </a:r>
            <a:endParaRPr b="0" lang="en-US" sz="24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Git client - </a:t>
            </a:r>
            <a:r>
              <a:rPr b="0" lang="en-US" sz="2400" spc="-1" strike="noStrike" u="sng">
                <a:solidFill>
                  <a:srgbClr val="cb2236"/>
                </a:solidFill>
                <a:uFillTx/>
                <a:latin typeface="Arial"/>
                <a:hlinkClick r:id="rId2"/>
              </a:rPr>
              <a:t>https://git-scm.com/</a:t>
            </a:r>
            <a:endParaRPr b="0" lang="en-US" sz="2400" spc="-1" strike="noStrike">
              <a:latin typeface="Arial"/>
            </a:endParaRPr>
          </a:p>
          <a:p>
            <a:pPr lvl="1" marL="685800" indent="-227880">
              <a:lnSpc>
                <a:spcPct val="90000"/>
              </a:lnSpc>
              <a:spcBef>
                <a:spcPts val="499"/>
              </a:spcBef>
              <a:buClr>
                <a:srgbClr val="6d829f"/>
              </a:buClr>
              <a:buFont typeface="LucidaGrande"/>
              <a:buChar char="-"/>
            </a:pPr>
            <a:r>
              <a:rPr b="0" lang="en-US" sz="2400" spc="-1" strike="noStrike">
                <a:solidFill>
                  <a:srgbClr val="323232"/>
                </a:solidFill>
                <a:latin typeface="Arial"/>
              </a:rPr>
              <a:t>Check code quality – Sonarqube - </a:t>
            </a:r>
            <a:r>
              <a:rPr b="0" lang="en-US" sz="2400" spc="-1" strike="noStrike" u="sng">
                <a:solidFill>
                  <a:srgbClr val="cb2236"/>
                </a:solidFill>
                <a:uFillTx/>
                <a:latin typeface="Arial"/>
                <a:hlinkClick r:id="rId3"/>
              </a:rPr>
              <a:t>https://www.sonarqube.org/</a:t>
            </a:r>
            <a:endParaRPr b="0" lang="en-US" sz="2400" spc="-1" strike="noStrike">
              <a:latin typeface="Arial"/>
            </a:endParaRPr>
          </a:p>
          <a:p>
            <a:pPr marL="457200">
              <a:lnSpc>
                <a:spcPct val="90000"/>
              </a:lnSpc>
              <a:spcBef>
                <a:spcPts val="499"/>
              </a:spcBef>
              <a:tabLst>
                <a:tab algn="l" pos="0"/>
              </a:tabLst>
            </a:pPr>
            <a:r>
              <a:rPr b="0" lang="en-US" sz="2400" spc="-1" strike="noStrike">
                <a:solidFill>
                  <a:srgbClr val="323232"/>
                </a:solidFill>
                <a:latin typeface="Arial"/>
              </a:rPr>
              <a:t>- Unit test coverage report MS Test</a:t>
            </a:r>
            <a:endParaRPr b="0" lang="en-US" sz="2400" spc="-1" strike="noStrike">
              <a:latin typeface="Arial"/>
            </a:endParaRPr>
          </a:p>
          <a:p>
            <a:pPr marL="228600" indent="-227880">
              <a:lnSpc>
                <a:spcPct val="90000"/>
              </a:lnSpc>
              <a:spcBef>
                <a:spcPts val="1001"/>
              </a:spcBef>
              <a:buClr>
                <a:srgbClr val="cb2236"/>
              </a:buClr>
              <a:buSzPct val="120000"/>
              <a:buFont typeface="Arial"/>
              <a:buChar char="•"/>
              <a:tabLst>
                <a:tab algn="l" pos="0"/>
              </a:tabLst>
            </a:pPr>
            <a:r>
              <a:rPr b="0" lang="en-US" sz="2800" spc="-1" strike="noStrike">
                <a:solidFill>
                  <a:srgbClr val="323232"/>
                </a:solidFill>
                <a:latin typeface="Arial"/>
              </a:rPr>
              <a:t>Plugins for Jenkins:</a:t>
            </a:r>
            <a:endParaRPr b="0" lang="en-US" sz="2800" spc="-1" strike="noStrike">
              <a:latin typeface="Arial"/>
            </a:endParaRPr>
          </a:p>
          <a:p>
            <a:pPr lvl="1" marL="685800" indent="-227880">
              <a:lnSpc>
                <a:spcPct val="90000"/>
              </a:lnSpc>
              <a:spcBef>
                <a:spcPts val="499"/>
              </a:spcBef>
              <a:buClr>
                <a:srgbClr val="6d829f"/>
              </a:buClr>
              <a:buFont typeface="LucidaGrande"/>
              <a:buChar char="-"/>
              <a:tabLst>
                <a:tab algn="l" pos="0"/>
              </a:tabLst>
            </a:pPr>
            <a:r>
              <a:rPr b="0" lang="en-US" sz="2400" spc="-1" strike="noStrike">
                <a:solidFill>
                  <a:srgbClr val="323232"/>
                </a:solidFill>
                <a:latin typeface="Arial"/>
              </a:rPr>
              <a:t>PowerShell plugin</a:t>
            </a:r>
            <a:endParaRPr b="0" lang="en-US" sz="2400" spc="-1" strike="noStrike">
              <a:latin typeface="Arial"/>
            </a:endParaRPr>
          </a:p>
          <a:p>
            <a:pPr lvl="1" marL="685800" indent="-227880">
              <a:lnSpc>
                <a:spcPct val="90000"/>
              </a:lnSpc>
              <a:spcBef>
                <a:spcPts val="499"/>
              </a:spcBef>
              <a:buClr>
                <a:srgbClr val="6d829f"/>
              </a:buClr>
              <a:buFont typeface="LucidaGrande"/>
              <a:buChar char="-"/>
              <a:tabLst>
                <a:tab algn="l" pos="0"/>
              </a:tabLst>
            </a:pPr>
            <a:r>
              <a:rPr b="0" lang="en-US" sz="2400" spc="-1" strike="noStrike">
                <a:solidFill>
                  <a:srgbClr val="323232"/>
                </a:solidFill>
                <a:latin typeface="Arial"/>
              </a:rPr>
              <a:t>SonarQube Scanner for Jenkins</a:t>
            </a:r>
            <a:endParaRPr b="0" lang="en-US" sz="2400" spc="-1" strike="noStrike">
              <a:latin typeface="Arial"/>
            </a:endParaRPr>
          </a:p>
          <a:p>
            <a:pPr lvl="1" marL="685800" indent="-227880">
              <a:lnSpc>
                <a:spcPct val="90000"/>
              </a:lnSpc>
              <a:spcBef>
                <a:spcPts val="499"/>
              </a:spcBef>
              <a:buClr>
                <a:srgbClr val="6d829f"/>
              </a:buClr>
              <a:buFont typeface="LucidaGrande"/>
              <a:buChar char="-"/>
              <a:tabLst>
                <a:tab algn="l" pos="0"/>
              </a:tabLst>
            </a:pPr>
            <a:r>
              <a:rPr b="0" lang="en-US" sz="2400" spc="-1" strike="noStrike">
                <a:solidFill>
                  <a:srgbClr val="323232"/>
                </a:solidFill>
                <a:latin typeface="Arial"/>
              </a:rPr>
              <a:t>MSTest plugin</a:t>
            </a:r>
            <a:endParaRPr b="0" lang="en-US" sz="2400" spc="-1" strike="noStrike">
              <a:latin typeface="Arial"/>
            </a:endParaRPr>
          </a:p>
          <a:p>
            <a:pPr lvl="1" marL="685800" indent="-227880">
              <a:lnSpc>
                <a:spcPct val="90000"/>
              </a:lnSpc>
              <a:spcBef>
                <a:spcPts val="499"/>
              </a:spcBef>
              <a:buClr>
                <a:srgbClr val="6d829f"/>
              </a:buClr>
              <a:buFont typeface="LucidaGrande"/>
              <a:buChar char="-"/>
              <a:tabLst>
                <a:tab algn="l" pos="0"/>
              </a:tabLst>
            </a:pPr>
            <a:r>
              <a:rPr b="0" lang="en-US" sz="2400" spc="-1" strike="noStrike">
                <a:solidFill>
                  <a:srgbClr val="323232"/>
                </a:solidFill>
                <a:latin typeface="Arial"/>
              </a:rPr>
              <a:t>Docker plugin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p:nvPr/>
        </p:nvSpPr>
        <p:spPr>
          <a:xfrm>
            <a:off x="838080" y="315972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Q&amp;A</a:t>
            </a:r>
            <a:endParaRPr b="0" lang="en-US" sz="3200" spc="-1" strike="noStrike">
              <a:latin typeface="Arial"/>
            </a:endParaRPr>
          </a:p>
        </p:txBody>
      </p:sp>
      <p:sp>
        <p:nvSpPr>
          <p:cNvPr id="132"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p:nvPr/>
        </p:nvSpPr>
        <p:spPr>
          <a:xfrm>
            <a:off x="838080" y="158040"/>
            <a:ext cx="10514880" cy="53784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References </a:t>
            </a:r>
            <a:endParaRPr b="0" lang="en-US" sz="3200" spc="-1" strike="noStrike">
              <a:latin typeface="Arial"/>
            </a:endParaRPr>
          </a:p>
        </p:txBody>
      </p:sp>
      <p:sp>
        <p:nvSpPr>
          <p:cNvPr id="134" name="Content Placeholder 2"/>
          <p:cNvSpPr/>
          <p:nvPr/>
        </p:nvSpPr>
        <p:spPr>
          <a:xfrm>
            <a:off x="838080" y="1132920"/>
            <a:ext cx="10514880" cy="504324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cb2236"/>
              </a:buClr>
              <a:buSzPct val="120000"/>
              <a:buFont typeface="Arial"/>
              <a:buChar char="•"/>
            </a:pPr>
            <a:r>
              <a:rPr b="0" lang="en-US" sz="2800" spc="-1" strike="noStrike" u="sng">
                <a:solidFill>
                  <a:srgbClr val="cb2236"/>
                </a:solidFill>
                <a:uFillTx/>
                <a:latin typeface="Arial"/>
                <a:hlinkClick r:id="rId1"/>
              </a:rPr>
              <a:t>https://medium.com/edureka/jenkins-pipeline-tutorial-continuous-delivery-75a86936bc92</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u="sng">
                <a:solidFill>
                  <a:srgbClr val="cb2236"/>
                </a:solidFill>
                <a:uFillTx/>
                <a:latin typeface="Arial"/>
                <a:hlinkClick r:id="rId2"/>
              </a:rPr>
              <a:t>https://martinfowler.com/articles/continuousIntegration.html</a:t>
            </a:r>
            <a:endParaRPr b="0" lang="en-US" sz="2800" spc="-1" strike="noStrike">
              <a:latin typeface="Arial"/>
            </a:endParaRPr>
          </a:p>
          <a:p>
            <a:pPr marL="228600" indent="-227880">
              <a:lnSpc>
                <a:spcPct val="90000"/>
              </a:lnSpc>
              <a:spcBef>
                <a:spcPts val="1001"/>
              </a:spcBef>
              <a:buClr>
                <a:srgbClr val="cb2236"/>
              </a:buClr>
              <a:buSzPct val="120000"/>
              <a:buFont typeface="Arial"/>
              <a:buChar char="•"/>
            </a:pPr>
            <a:r>
              <a:rPr b="0" lang="en-US" sz="2800" spc="-1" strike="noStrike" u="sng">
                <a:solidFill>
                  <a:srgbClr val="cb2236"/>
                </a:solidFill>
                <a:uFillTx/>
                <a:latin typeface="Arial"/>
                <a:hlinkClick r:id="rId3"/>
              </a:rPr>
              <a:t>https://www.atlassian.com/continuous-delivery/continuous-integration/how-to-get-to-continuous-integration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ocumentType xmlns="9cb8c191-be5a-4c8b-ba17-5e7896b2c7af">
      <Value>Template</Value>
    </DocumentType>
    <PublishingRollupImage xmlns="http://schemas.microsoft.com/sharepoint/v3" xsi:nil="true"/>
    <PublishingContactEmail xmlns="http://schemas.microsoft.com/sharepoint/v3" xsi:nil="true"/>
    <PublishingVariationRelationshipLinkFieldID xmlns="http://schemas.microsoft.com/sharepoint/v3">
      <Url xsi:nil="true"/>
      <Description xsi:nil="true"/>
    </PublishingVariationRelationshipLinkFieldID>
    <SeoKeywords xmlns="http://schemas.microsoft.com/sharepoint/v3" xsi:nil="true"/>
    <PublishingVariationGroupID xmlns="http://schemas.microsoft.com/sharepoint/v3" xsi:nil="true"/>
    <Audience xmlns="http://schemas.microsoft.com/sharepoint/v3" xsi:nil="true"/>
    <PublishingIsFurlPage xmlns="http://schemas.microsoft.com/sharepoint/v3">false</PublishingIsFurlPage>
    <ProcessActivity xmlns="9cb8c191-be5a-4c8b-ba17-5e7896b2c7af"/>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ProcessType xmlns="9cb8c191-be5a-4c8b-ba17-5e7896b2c7af">
      <Value>159</Value>
      <Value>160</Value>
    </ProcessType>
    <Process xmlns="9cb8c191-be5a-4c8b-ba17-5e7896b2c7af">
      <Value>1</Value>
    </Process>
    <Comment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D423B0FF29D8F34AB131202F470C28BD" ma:contentTypeVersion="17" ma:contentTypeDescription="Page is a system content type template created by the Publishing Resources feature. The column templates from Page will be added to all Pages libraries created by the Publishing feature." ma:contentTypeScope="" ma:versionID="6dc757a32704e565e60d4d4dcce2c4ce">
  <xsd:schema xmlns:xsd="http://www.w3.org/2001/XMLSchema" xmlns:xs="http://www.w3.org/2001/XMLSchema" xmlns:p="http://schemas.microsoft.com/office/2006/metadata/properties" xmlns:ns1="http://schemas.microsoft.com/sharepoint/v3" xmlns:ns2="9cb8c191-be5a-4c8b-ba17-5e7896b2c7af" targetNamespace="http://schemas.microsoft.com/office/2006/metadata/properties" ma:root="true" ma:fieldsID="2dfa7f13b1eb2ff79dc232acfc0af9fc" ns1:_="" ns2:_="">
    <xsd:import namespace="http://schemas.microsoft.com/sharepoint/v3"/>
    <xsd:import namespace="9cb8c191-be5a-4c8b-ba17-5e7896b2c7af"/>
    <xsd:element name="properties">
      <xsd:complexType>
        <xsd:sequence>
          <xsd:element name="documentManagement">
            <xsd:complexType>
              <xsd:all>
                <xsd:element ref="ns2:ProcessType" minOccurs="0"/>
                <xsd:element ref="ns2:Process" minOccurs="0"/>
                <xsd:element ref="ns2:ProcessActivity" minOccurs="0"/>
                <xsd:element ref="ns2:DocumentType" minOccurs="0"/>
                <xsd:element ref="ns1:Comments"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IsFurlPage" minOccurs="0"/>
                <xsd:element ref="ns1:SeoBrowserTitle" minOccurs="0"/>
                <xsd:element ref="ns1:SeoMetaDescription" minOccurs="0"/>
                <xsd:element ref="ns1:SeoKeywords" minOccurs="0"/>
                <xsd:element ref="ns1:SeoRobotsNoIndex" minOccurs="0"/>
                <xsd:element ref="ns1:PublishingStartDate" minOccurs="0"/>
                <xsd:element ref="ns1:PublishingExpirationDate" minOccurs="0"/>
                <xsd:element ref="ns1:PublishingPageLayout" minOccurs="0"/>
                <xsd:element ref="ns1:PublishingVariationGroupID" minOccurs="0"/>
                <xsd:element ref="ns1:PublishingVariationRelationshipLinkField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6" nillable="true" ma:displayName="Comments" ma:hidden="true" ma:internalName="Comments" ma:readOnly="false">
      <xsd:simpleType>
        <xsd:restriction base="dms:Note"/>
      </xsd:simpleType>
    </xsd:element>
    <xsd:element name="PublishingContact" ma:index="7"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8"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9"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0"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1"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2"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IsFurlPage" ma:index="13" nillable="true" ma:displayName="Hide physical URLs from search" ma:description="If checked, the physical URL of this page will not appear in search results. Friendly URLs assigned to this page will always appear." ma:internalName="PublishingIsFurlPage">
      <xsd:simpleType>
        <xsd:restriction base="dms:Boolean"/>
      </xsd:simpleType>
    </xsd:element>
    <xsd:element name="SeoBrowserTitle" ma:index="14" nillable="true" ma:displayName="Browser Title" ma:description="Browser Title is a site column created by the Publishing feature. It is used as the title that appears at the top of a browser window and may appear in Internet search results." ma:hidden="true" ma:internalName="SeoBrowserTitle">
      <xsd:simpleType>
        <xsd:restriction base="dms:Text"/>
      </xsd:simpleType>
    </xsd:element>
    <xsd:element name="SeoMetaDescription" ma:index="15" nillable="true" ma:displayName="Meta Description" ma:description="Meta Description is a site column created by the Publishing feature. Internet search engines may display this description in search results pages." ma:hidden="true" ma:internalName="SeoMetaDescription">
      <xsd:simpleType>
        <xsd:restriction base="dms:Text"/>
      </xsd:simpleType>
    </xsd:element>
    <xsd:element name="SeoKeywords" ma:index="16" nillable="true" ma:displayName="Meta Keywords" ma:description="Meta Keywords" ma:hidden="true" ma:internalName="SeoKeywords">
      <xsd:simpleType>
        <xsd:restriction base="dms:Text"/>
      </xsd:simpleType>
    </xsd:element>
    <xsd:element name="SeoRobotsNoIndex" ma:index="17"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PageLayout" ma:index="22" nillable="true" ma:displayName="Page Layout" ma:description=""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23" nillable="true" ma:displayName="Variation Group ID" ma:description="" ma:hidden="true" ma:internalName="PublishingVariationGroupID">
      <xsd:simpleType>
        <xsd:restriction base="dms:Text">
          <xsd:maxLength value="255"/>
        </xsd:restriction>
      </xsd:simpleType>
    </xsd:element>
    <xsd:element name="PublishingVariationRelationshipLinkFieldID" ma:index="24" nillable="true" ma:displayName="Variation Relationship Link" ma:description=""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cb8c191-be5a-4c8b-ba17-5e7896b2c7af" elementFormDefault="qualified">
    <xsd:import namespace="http://schemas.microsoft.com/office/2006/documentManagement/types"/>
    <xsd:import namespace="http://schemas.microsoft.com/office/infopath/2007/PartnerControls"/>
    <xsd:element name="ProcessType" ma:index="2" nillable="true" ma:displayName="Process Type" ma:list="{af19f2e3-3d4e-4f4b-b464-0691795813bf}" ma:internalName="ProcessType" ma:showField="Title">
      <xsd:complexType>
        <xsd:complexContent>
          <xsd:extension base="dms:MultiChoiceLookup">
            <xsd:sequence>
              <xsd:element name="Value" type="dms:Lookup" maxOccurs="unbounded" minOccurs="0" nillable="true"/>
            </xsd:sequence>
          </xsd:extension>
        </xsd:complexContent>
      </xsd:complexType>
    </xsd:element>
    <xsd:element name="Process" ma:index="3" nillable="true" ma:displayName="Process" ma:list="{244b4ccc-5827-413f-87b3-fe3ed49b2e5c}" ma:internalName="Process" ma:showField="Title">
      <xsd:complexType>
        <xsd:complexContent>
          <xsd:extension base="dms:MultiChoiceLookup">
            <xsd:sequence>
              <xsd:element name="Value" type="dms:Lookup" maxOccurs="unbounded" minOccurs="0" nillable="true"/>
            </xsd:sequence>
          </xsd:extension>
        </xsd:complexContent>
      </xsd:complexType>
    </xsd:element>
    <xsd:element name="ProcessActivity" ma:index="4" nillable="true" ma:displayName="Process Activity" ma:list="{fdf766ea-19ba-43c7-8bb4-ae90d46de5fc}" ma:internalName="ProcessActivity" ma:showField="Title">
      <xsd:complexType>
        <xsd:complexContent>
          <xsd:extension base="dms:MultiChoiceLookup">
            <xsd:sequence>
              <xsd:element name="Value" type="dms:Lookup" maxOccurs="unbounded" minOccurs="0" nillable="true"/>
            </xsd:sequence>
          </xsd:extension>
        </xsd:complexContent>
      </xsd:complexType>
    </xsd:element>
    <xsd:element name="DocumentType" ma:index="5" nillable="true" ma:displayName="Document Type" ma:default="Template" ma:internalName="DocumentType">
      <xsd:complexType>
        <xsd:complexContent>
          <xsd:extension base="dms:MultiChoice">
            <xsd:sequence>
              <xsd:element name="Value" maxOccurs="unbounded" minOccurs="0" nillable="true">
                <xsd:simpleType>
                  <xsd:restriction base="dms:Choice">
                    <xsd:enumeration value="Template"/>
                    <xsd:enumeration value="Checklist"/>
                    <xsd:enumeration value="Guideline"/>
                    <xsd:enumeration value="Standard"/>
                    <xsd:enumeration value="Process"/>
                    <xsd:enumeration value="Best Pract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E7016-B4F4-4D1F-8E6D-9189F324AB26}">
  <ds:schemaRefs>
    <ds:schemaRef ds:uri="http://purl.org/dc/elements/1.1/"/>
    <ds:schemaRef ds:uri="http://schemas.microsoft.com/office/2006/metadata/properties"/>
    <ds:schemaRef ds:uri="http://schemas.microsoft.com/sharepoint/v3"/>
    <ds:schemaRef ds:uri="http://purl.org/dc/terms/"/>
    <ds:schemaRef ds:uri="9cb8c191-be5a-4c8b-ba17-5e7896b2c7af"/>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2B22DDF-562F-4A03-AD8B-53EFB6640914}">
  <ds:schemaRefs>
    <ds:schemaRef ds:uri="http://schemas.microsoft.com/sharepoint/v3/contenttype/forms"/>
  </ds:schemaRefs>
</ds:datastoreItem>
</file>

<file path=customXml/itemProps3.xml><?xml version="1.0" encoding="utf-8"?>
<ds:datastoreItem xmlns:ds="http://schemas.openxmlformats.org/officeDocument/2006/customXml" ds:itemID="{DE087575-9DCC-459B-94C7-EFE6A99B5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b8c191-be5a-4c8b-ba17-5e7896b2c7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NTVN_SD_016_09_PresentationTemplate</Template>
  <TotalTime>1610</TotalTime>
  <Application>LibreOffice/7.1.5.2$Windows_X86_64 LibreOffice_project/85f04e9f809797b8199d13c421bd8a2b025d52b5</Application>
  <AppVersion>15.0000</AppVersion>
  <Words>871</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2019-03-11T08:25:26Z</dcterms:created>
  <dc:creator>Toan Bach Ngoc</dc:creator>
  <dc:description/>
  <dc:language>en-US</dc:language>
  <cp:lastModifiedBy/>
  <dcterms:modified xsi:type="dcterms:W3CDTF">2021-11-10T08:01:27Z</dcterms:modified>
  <cp:revision>96</cp:revision>
  <dc:subject/>
  <dc:title>UT Transfer</dc:title>
  <cp:version>1.0.1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0x010100C568DB52D9D0A14D9B2FDCC96666E9F2007948130EC3DB064584E219954237AF3900D423B0FF29D8F34AB131202F470C28BD</vt:lpwstr>
  </property>
  <property fmtid="{D5CDD505-2E9C-101B-9397-08002B2CF9AE}" pid="3" name="Notes">
    <vt:i4>3</vt:i4>
  </property>
  <property fmtid="{D5CDD505-2E9C-101B-9397-08002B2CF9AE}" pid="4" name="PresentationFormat">
    <vt:lpwstr>Widescreen</vt:lpwstr>
  </property>
  <property fmtid="{D5CDD505-2E9C-101B-9397-08002B2CF9AE}" pid="5" name="Slides">
    <vt:i4>27</vt:i4>
  </property>
</Properties>
</file>