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14" autoAdjust="0"/>
  </p:normalViewPr>
  <p:slideViewPr>
    <p:cSldViewPr snapToGrid="0">
      <p:cViewPr varScale="1">
        <p:scale>
          <a:sx n="86" d="100"/>
          <a:sy n="86" d="100"/>
        </p:scale>
        <p:origin x="56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EF9B7-F1D1-4A64-BAA1-38BF5D82311A}"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13162088-6D8B-48C1-8B12-437BEC6EB78B}">
      <dgm:prSet/>
      <dgm:spPr/>
      <dgm:t>
        <a:bodyPr/>
        <a:lstStyle/>
        <a:p>
          <a:pPr>
            <a:lnSpc>
              <a:spcPct val="100000"/>
            </a:lnSpc>
          </a:pPr>
          <a:r>
            <a:rPr lang="en-IN" b="1"/>
            <a:t>Organizers :</a:t>
          </a:r>
          <a:endParaRPr lang="en-US"/>
        </a:p>
      </dgm:t>
    </dgm:pt>
    <dgm:pt modelId="{FA645A25-8F7B-4208-8716-38EF24F70714}" type="parTrans" cxnId="{5BF042A8-9AE2-4314-8375-59004AA01775}">
      <dgm:prSet/>
      <dgm:spPr/>
      <dgm:t>
        <a:bodyPr/>
        <a:lstStyle/>
        <a:p>
          <a:endParaRPr lang="en-US"/>
        </a:p>
      </dgm:t>
    </dgm:pt>
    <dgm:pt modelId="{2965CA82-26D9-4B15-AF33-3CA0711CD864}" type="sibTrans" cxnId="{5BF042A8-9AE2-4314-8375-59004AA01775}">
      <dgm:prSet/>
      <dgm:spPr/>
      <dgm:t>
        <a:bodyPr/>
        <a:lstStyle/>
        <a:p>
          <a:endParaRPr lang="en-US"/>
        </a:p>
      </dgm:t>
    </dgm:pt>
    <dgm:pt modelId="{67F6238A-A623-47D2-B9F7-34EF1CDDCD34}">
      <dgm:prSet/>
      <dgm:spPr/>
      <dgm:t>
        <a:bodyPr/>
        <a:lstStyle/>
        <a:p>
          <a:pPr>
            <a:lnSpc>
              <a:spcPct val="100000"/>
            </a:lnSpc>
          </a:pPr>
          <a:r>
            <a:rPr lang="en-IN"/>
            <a:t>Can Add Event</a:t>
          </a:r>
          <a:endParaRPr lang="en-US"/>
        </a:p>
      </dgm:t>
    </dgm:pt>
    <dgm:pt modelId="{45969F0E-53C2-4C80-93DA-34F062F49FD4}" type="parTrans" cxnId="{31AC1678-CAD8-4096-8339-3C283F5EB09B}">
      <dgm:prSet/>
      <dgm:spPr/>
      <dgm:t>
        <a:bodyPr/>
        <a:lstStyle/>
        <a:p>
          <a:endParaRPr lang="en-US"/>
        </a:p>
      </dgm:t>
    </dgm:pt>
    <dgm:pt modelId="{CAFDB7A5-82AA-4EAA-AAAB-AE8CA1FE8151}" type="sibTrans" cxnId="{31AC1678-CAD8-4096-8339-3C283F5EB09B}">
      <dgm:prSet/>
      <dgm:spPr/>
      <dgm:t>
        <a:bodyPr/>
        <a:lstStyle/>
        <a:p>
          <a:endParaRPr lang="en-US"/>
        </a:p>
      </dgm:t>
    </dgm:pt>
    <dgm:pt modelId="{5B5A2772-F520-4151-8B0C-29CAFB9C1540}">
      <dgm:prSet/>
      <dgm:spPr/>
      <dgm:t>
        <a:bodyPr/>
        <a:lstStyle/>
        <a:p>
          <a:pPr>
            <a:lnSpc>
              <a:spcPct val="100000"/>
            </a:lnSpc>
          </a:pPr>
          <a:r>
            <a:rPr lang="en-IN"/>
            <a:t>Can track the Participants</a:t>
          </a:r>
          <a:endParaRPr lang="en-US"/>
        </a:p>
      </dgm:t>
    </dgm:pt>
    <dgm:pt modelId="{0D5DA2E9-D063-499B-AF3A-08EEB07AA080}" type="parTrans" cxnId="{529102A5-62E9-48CD-8845-5CFB74D82C71}">
      <dgm:prSet/>
      <dgm:spPr/>
      <dgm:t>
        <a:bodyPr/>
        <a:lstStyle/>
        <a:p>
          <a:endParaRPr lang="en-US"/>
        </a:p>
      </dgm:t>
    </dgm:pt>
    <dgm:pt modelId="{96A227EA-66D6-4AD4-B2D6-D35E5BFC5DA2}" type="sibTrans" cxnId="{529102A5-62E9-48CD-8845-5CFB74D82C71}">
      <dgm:prSet/>
      <dgm:spPr/>
      <dgm:t>
        <a:bodyPr/>
        <a:lstStyle/>
        <a:p>
          <a:endParaRPr lang="en-US"/>
        </a:p>
      </dgm:t>
    </dgm:pt>
    <dgm:pt modelId="{77F5521F-C436-4024-838A-FF2939BDA696}">
      <dgm:prSet/>
      <dgm:spPr/>
      <dgm:t>
        <a:bodyPr/>
        <a:lstStyle/>
        <a:p>
          <a:pPr>
            <a:lnSpc>
              <a:spcPct val="100000"/>
            </a:lnSpc>
          </a:pPr>
          <a:r>
            <a:rPr lang="en-IN"/>
            <a:t>Can modify the event details</a:t>
          </a:r>
          <a:endParaRPr lang="en-US"/>
        </a:p>
      </dgm:t>
    </dgm:pt>
    <dgm:pt modelId="{94D27788-9F27-4C66-87E2-93E4369C01D9}" type="parTrans" cxnId="{855EE1FC-6E4D-417E-9136-26701C43DE01}">
      <dgm:prSet/>
      <dgm:spPr/>
      <dgm:t>
        <a:bodyPr/>
        <a:lstStyle/>
        <a:p>
          <a:endParaRPr lang="en-US"/>
        </a:p>
      </dgm:t>
    </dgm:pt>
    <dgm:pt modelId="{0A3C3F03-8C07-4C01-9005-506687890CB4}" type="sibTrans" cxnId="{855EE1FC-6E4D-417E-9136-26701C43DE01}">
      <dgm:prSet/>
      <dgm:spPr/>
      <dgm:t>
        <a:bodyPr/>
        <a:lstStyle/>
        <a:p>
          <a:endParaRPr lang="en-US"/>
        </a:p>
      </dgm:t>
    </dgm:pt>
    <dgm:pt modelId="{B5180437-4225-4CEF-B596-C035C43F3C4A}">
      <dgm:prSet/>
      <dgm:spPr/>
      <dgm:t>
        <a:bodyPr/>
        <a:lstStyle/>
        <a:p>
          <a:pPr>
            <a:lnSpc>
              <a:spcPct val="100000"/>
            </a:lnSpc>
          </a:pPr>
          <a:r>
            <a:rPr lang="en-IN"/>
            <a:t>Can mark attendance for the participants</a:t>
          </a:r>
          <a:endParaRPr lang="en-US"/>
        </a:p>
      </dgm:t>
    </dgm:pt>
    <dgm:pt modelId="{5C74E755-9830-431C-97E6-BDD3B95468AC}" type="parTrans" cxnId="{53248B9A-284A-4D5E-8611-37AC74E6BE15}">
      <dgm:prSet/>
      <dgm:spPr/>
      <dgm:t>
        <a:bodyPr/>
        <a:lstStyle/>
        <a:p>
          <a:endParaRPr lang="en-US"/>
        </a:p>
      </dgm:t>
    </dgm:pt>
    <dgm:pt modelId="{0B74B85E-74E5-4DB7-A047-405E2632165A}" type="sibTrans" cxnId="{53248B9A-284A-4D5E-8611-37AC74E6BE15}">
      <dgm:prSet/>
      <dgm:spPr/>
      <dgm:t>
        <a:bodyPr/>
        <a:lstStyle/>
        <a:p>
          <a:endParaRPr lang="en-US"/>
        </a:p>
      </dgm:t>
    </dgm:pt>
    <dgm:pt modelId="{4198E1F2-BFD0-40B7-87BD-6F5A8FE86468}">
      <dgm:prSet/>
      <dgm:spPr/>
      <dgm:t>
        <a:bodyPr/>
        <a:lstStyle/>
        <a:p>
          <a:pPr>
            <a:lnSpc>
              <a:spcPct val="100000"/>
            </a:lnSpc>
          </a:pPr>
          <a:r>
            <a:rPr lang="en-IN"/>
            <a:t>Can review and generate certificates.</a:t>
          </a:r>
          <a:endParaRPr lang="en-US"/>
        </a:p>
      </dgm:t>
    </dgm:pt>
    <dgm:pt modelId="{DC63E364-BFB4-4669-816B-ADA3F5B84021}" type="parTrans" cxnId="{F48509EA-E46A-4812-8386-D4307C1D0430}">
      <dgm:prSet/>
      <dgm:spPr/>
      <dgm:t>
        <a:bodyPr/>
        <a:lstStyle/>
        <a:p>
          <a:endParaRPr lang="en-US"/>
        </a:p>
      </dgm:t>
    </dgm:pt>
    <dgm:pt modelId="{F3459A89-5CC1-4509-92BD-6224E445B3EA}" type="sibTrans" cxnId="{F48509EA-E46A-4812-8386-D4307C1D0430}">
      <dgm:prSet/>
      <dgm:spPr/>
      <dgm:t>
        <a:bodyPr/>
        <a:lstStyle/>
        <a:p>
          <a:endParaRPr lang="en-US"/>
        </a:p>
      </dgm:t>
    </dgm:pt>
    <dgm:pt modelId="{C8E31D19-3EB0-4AA5-B1DF-AC4B49D90FD5}">
      <dgm:prSet/>
      <dgm:spPr/>
      <dgm:t>
        <a:bodyPr/>
        <a:lstStyle/>
        <a:p>
          <a:pPr>
            <a:lnSpc>
              <a:spcPct val="100000"/>
            </a:lnSpc>
          </a:pPr>
          <a:r>
            <a:rPr lang="en-IN" b="1"/>
            <a:t>Students:</a:t>
          </a:r>
          <a:endParaRPr lang="en-US"/>
        </a:p>
      </dgm:t>
    </dgm:pt>
    <dgm:pt modelId="{E5AE7AE5-5866-4584-BF73-2A9B061125A2}" type="parTrans" cxnId="{7C9793B4-15C0-423B-8E3C-59E7EF98FC5D}">
      <dgm:prSet/>
      <dgm:spPr/>
      <dgm:t>
        <a:bodyPr/>
        <a:lstStyle/>
        <a:p>
          <a:endParaRPr lang="en-US"/>
        </a:p>
      </dgm:t>
    </dgm:pt>
    <dgm:pt modelId="{FCD648D6-5139-4C83-9E05-53F43855C203}" type="sibTrans" cxnId="{7C9793B4-15C0-423B-8E3C-59E7EF98FC5D}">
      <dgm:prSet/>
      <dgm:spPr/>
      <dgm:t>
        <a:bodyPr/>
        <a:lstStyle/>
        <a:p>
          <a:endParaRPr lang="en-US"/>
        </a:p>
      </dgm:t>
    </dgm:pt>
    <dgm:pt modelId="{D8F8C1E1-9C91-4815-B9A4-79155CA43DD4}">
      <dgm:prSet/>
      <dgm:spPr/>
      <dgm:t>
        <a:bodyPr/>
        <a:lstStyle/>
        <a:p>
          <a:pPr>
            <a:lnSpc>
              <a:spcPct val="100000"/>
            </a:lnSpc>
          </a:pPr>
          <a:r>
            <a:rPr lang="en-IN"/>
            <a:t>Students can view the list of all events happening in the campus</a:t>
          </a:r>
          <a:endParaRPr lang="en-US"/>
        </a:p>
      </dgm:t>
    </dgm:pt>
    <dgm:pt modelId="{7081F49D-2BCE-4E3A-8FC4-6808BB2EB1A1}" type="parTrans" cxnId="{07B6DA09-B1AD-4EA9-A564-33E6F471289C}">
      <dgm:prSet/>
      <dgm:spPr/>
      <dgm:t>
        <a:bodyPr/>
        <a:lstStyle/>
        <a:p>
          <a:endParaRPr lang="en-US"/>
        </a:p>
      </dgm:t>
    </dgm:pt>
    <dgm:pt modelId="{B9E7717D-DA8D-4249-9299-5F33FB0727A8}" type="sibTrans" cxnId="{07B6DA09-B1AD-4EA9-A564-33E6F471289C}">
      <dgm:prSet/>
      <dgm:spPr/>
      <dgm:t>
        <a:bodyPr/>
        <a:lstStyle/>
        <a:p>
          <a:endParaRPr lang="en-US"/>
        </a:p>
      </dgm:t>
    </dgm:pt>
    <dgm:pt modelId="{ADAEA09F-E628-43D4-8DC5-7D932D954BFB}">
      <dgm:prSet/>
      <dgm:spPr/>
      <dgm:t>
        <a:bodyPr/>
        <a:lstStyle/>
        <a:p>
          <a:pPr>
            <a:lnSpc>
              <a:spcPct val="100000"/>
            </a:lnSpc>
          </a:pPr>
          <a:r>
            <a:rPr lang="en-IN"/>
            <a:t>Can enroll for any event</a:t>
          </a:r>
          <a:endParaRPr lang="en-US"/>
        </a:p>
      </dgm:t>
    </dgm:pt>
    <dgm:pt modelId="{FFFDA991-D2B5-438C-9CE4-2CAB99E247BD}" type="parTrans" cxnId="{D2A5C3FD-E6D0-425F-8BF4-D17DE83AF45A}">
      <dgm:prSet/>
      <dgm:spPr/>
      <dgm:t>
        <a:bodyPr/>
        <a:lstStyle/>
        <a:p>
          <a:endParaRPr lang="en-US"/>
        </a:p>
      </dgm:t>
    </dgm:pt>
    <dgm:pt modelId="{E533D0ED-AE10-4E59-BDDB-B2246E355D9F}" type="sibTrans" cxnId="{D2A5C3FD-E6D0-425F-8BF4-D17DE83AF45A}">
      <dgm:prSet/>
      <dgm:spPr/>
      <dgm:t>
        <a:bodyPr/>
        <a:lstStyle/>
        <a:p>
          <a:endParaRPr lang="en-US"/>
        </a:p>
      </dgm:t>
    </dgm:pt>
    <dgm:pt modelId="{9852F1C0-A6AA-41D8-A05B-EBBBA1F8215E}">
      <dgm:prSet/>
      <dgm:spPr/>
      <dgm:t>
        <a:bodyPr/>
        <a:lstStyle/>
        <a:p>
          <a:pPr>
            <a:lnSpc>
              <a:spcPct val="100000"/>
            </a:lnSpc>
          </a:pPr>
          <a:r>
            <a:rPr lang="en-IN"/>
            <a:t>Can Download certificate from the website once it is issued </a:t>
          </a:r>
          <a:endParaRPr lang="en-US"/>
        </a:p>
      </dgm:t>
    </dgm:pt>
    <dgm:pt modelId="{55F61697-B046-4D10-BA2F-A5C675B21196}" type="parTrans" cxnId="{D729D58A-0361-42C6-A61F-03B869DD5778}">
      <dgm:prSet/>
      <dgm:spPr/>
      <dgm:t>
        <a:bodyPr/>
        <a:lstStyle/>
        <a:p>
          <a:endParaRPr lang="en-US"/>
        </a:p>
      </dgm:t>
    </dgm:pt>
    <dgm:pt modelId="{7A06C2AE-BA0D-415A-9593-A4E216828ECF}" type="sibTrans" cxnId="{D729D58A-0361-42C6-A61F-03B869DD5778}">
      <dgm:prSet/>
      <dgm:spPr/>
      <dgm:t>
        <a:bodyPr/>
        <a:lstStyle/>
        <a:p>
          <a:endParaRPr lang="en-US"/>
        </a:p>
      </dgm:t>
    </dgm:pt>
    <dgm:pt modelId="{63364458-C694-451B-919D-6C596AD5E5C6}" type="pres">
      <dgm:prSet presAssocID="{75DEF9B7-F1D1-4A64-BAA1-38BF5D82311A}" presName="diagram" presStyleCnt="0">
        <dgm:presLayoutVars>
          <dgm:dir/>
          <dgm:resizeHandles val="exact"/>
        </dgm:presLayoutVars>
      </dgm:prSet>
      <dgm:spPr/>
    </dgm:pt>
    <dgm:pt modelId="{F277F93F-E821-464A-A913-3029FBF0CD91}" type="pres">
      <dgm:prSet presAssocID="{13162088-6D8B-48C1-8B12-437BEC6EB78B}" presName="node" presStyleLbl="node1" presStyleIdx="0" presStyleCnt="2">
        <dgm:presLayoutVars>
          <dgm:bulletEnabled val="1"/>
        </dgm:presLayoutVars>
      </dgm:prSet>
      <dgm:spPr/>
    </dgm:pt>
    <dgm:pt modelId="{EA54D844-C432-47A7-B91C-6187EBB40562}" type="pres">
      <dgm:prSet presAssocID="{2965CA82-26D9-4B15-AF33-3CA0711CD864}" presName="sibTrans" presStyleCnt="0"/>
      <dgm:spPr/>
    </dgm:pt>
    <dgm:pt modelId="{EC13DCF4-69EC-4D59-939E-C757BD9F492C}" type="pres">
      <dgm:prSet presAssocID="{C8E31D19-3EB0-4AA5-B1DF-AC4B49D90FD5}" presName="node" presStyleLbl="node1" presStyleIdx="1" presStyleCnt="2">
        <dgm:presLayoutVars>
          <dgm:bulletEnabled val="1"/>
        </dgm:presLayoutVars>
      </dgm:prSet>
      <dgm:spPr/>
    </dgm:pt>
  </dgm:ptLst>
  <dgm:cxnLst>
    <dgm:cxn modelId="{07B6DA09-B1AD-4EA9-A564-33E6F471289C}" srcId="{C8E31D19-3EB0-4AA5-B1DF-AC4B49D90FD5}" destId="{D8F8C1E1-9C91-4815-B9A4-79155CA43DD4}" srcOrd="0" destOrd="0" parTransId="{7081F49D-2BCE-4E3A-8FC4-6808BB2EB1A1}" sibTransId="{B9E7717D-DA8D-4249-9299-5F33FB0727A8}"/>
    <dgm:cxn modelId="{E2B0E42B-510F-4427-B5F0-732C4DACD0D6}" type="presOf" srcId="{67F6238A-A623-47D2-B9F7-34EF1CDDCD34}" destId="{F277F93F-E821-464A-A913-3029FBF0CD91}" srcOrd="0" destOrd="1" presId="urn:microsoft.com/office/officeart/2005/8/layout/default"/>
    <dgm:cxn modelId="{AB9A2238-D706-4615-AE1F-4A55389947B4}" type="presOf" srcId="{75DEF9B7-F1D1-4A64-BAA1-38BF5D82311A}" destId="{63364458-C694-451B-919D-6C596AD5E5C6}" srcOrd="0" destOrd="0" presId="urn:microsoft.com/office/officeart/2005/8/layout/default"/>
    <dgm:cxn modelId="{A708AF46-E61F-487C-9A21-C3115896292E}" type="presOf" srcId="{5B5A2772-F520-4151-8B0C-29CAFB9C1540}" destId="{F277F93F-E821-464A-A913-3029FBF0CD91}" srcOrd="0" destOrd="2" presId="urn:microsoft.com/office/officeart/2005/8/layout/default"/>
    <dgm:cxn modelId="{3FA2D74A-DD52-44D3-A7D2-A667A24E0111}" type="presOf" srcId="{D8F8C1E1-9C91-4815-B9A4-79155CA43DD4}" destId="{EC13DCF4-69EC-4D59-939E-C757BD9F492C}" srcOrd="0" destOrd="1" presId="urn:microsoft.com/office/officeart/2005/8/layout/default"/>
    <dgm:cxn modelId="{89CB6376-62BF-47C0-8EBB-E01D8781A039}" type="presOf" srcId="{77F5521F-C436-4024-838A-FF2939BDA696}" destId="{F277F93F-E821-464A-A913-3029FBF0CD91}" srcOrd="0" destOrd="3" presId="urn:microsoft.com/office/officeart/2005/8/layout/default"/>
    <dgm:cxn modelId="{31AC1678-CAD8-4096-8339-3C283F5EB09B}" srcId="{13162088-6D8B-48C1-8B12-437BEC6EB78B}" destId="{67F6238A-A623-47D2-B9F7-34EF1CDDCD34}" srcOrd="0" destOrd="0" parTransId="{45969F0E-53C2-4C80-93DA-34F062F49FD4}" sibTransId="{CAFDB7A5-82AA-4EAA-AAAB-AE8CA1FE8151}"/>
    <dgm:cxn modelId="{84BFBB7A-963B-40B3-9B30-F21DEC8A5806}" type="presOf" srcId="{ADAEA09F-E628-43D4-8DC5-7D932D954BFB}" destId="{EC13DCF4-69EC-4D59-939E-C757BD9F492C}" srcOrd="0" destOrd="2" presId="urn:microsoft.com/office/officeart/2005/8/layout/default"/>
    <dgm:cxn modelId="{D729D58A-0361-42C6-A61F-03B869DD5778}" srcId="{C8E31D19-3EB0-4AA5-B1DF-AC4B49D90FD5}" destId="{9852F1C0-A6AA-41D8-A05B-EBBBA1F8215E}" srcOrd="2" destOrd="0" parTransId="{55F61697-B046-4D10-BA2F-A5C675B21196}" sibTransId="{7A06C2AE-BA0D-415A-9593-A4E216828ECF}"/>
    <dgm:cxn modelId="{C4FC3593-045C-4B98-8162-C83F36AC4BA9}" type="presOf" srcId="{9852F1C0-A6AA-41D8-A05B-EBBBA1F8215E}" destId="{EC13DCF4-69EC-4D59-939E-C757BD9F492C}" srcOrd="0" destOrd="3" presId="urn:microsoft.com/office/officeart/2005/8/layout/default"/>
    <dgm:cxn modelId="{53248B9A-284A-4D5E-8611-37AC74E6BE15}" srcId="{13162088-6D8B-48C1-8B12-437BEC6EB78B}" destId="{B5180437-4225-4CEF-B596-C035C43F3C4A}" srcOrd="3" destOrd="0" parTransId="{5C74E755-9830-431C-97E6-BDD3B95468AC}" sibTransId="{0B74B85E-74E5-4DB7-A047-405E2632165A}"/>
    <dgm:cxn modelId="{529102A5-62E9-48CD-8845-5CFB74D82C71}" srcId="{13162088-6D8B-48C1-8B12-437BEC6EB78B}" destId="{5B5A2772-F520-4151-8B0C-29CAFB9C1540}" srcOrd="1" destOrd="0" parTransId="{0D5DA2E9-D063-499B-AF3A-08EEB07AA080}" sibTransId="{96A227EA-66D6-4AD4-B2D6-D35E5BFC5DA2}"/>
    <dgm:cxn modelId="{5BF042A8-9AE2-4314-8375-59004AA01775}" srcId="{75DEF9B7-F1D1-4A64-BAA1-38BF5D82311A}" destId="{13162088-6D8B-48C1-8B12-437BEC6EB78B}" srcOrd="0" destOrd="0" parTransId="{FA645A25-8F7B-4208-8716-38EF24F70714}" sibTransId="{2965CA82-26D9-4B15-AF33-3CA0711CD864}"/>
    <dgm:cxn modelId="{994289B2-6C9C-4500-B881-2366258D1C36}" type="presOf" srcId="{B5180437-4225-4CEF-B596-C035C43F3C4A}" destId="{F277F93F-E821-464A-A913-3029FBF0CD91}" srcOrd="0" destOrd="4" presId="urn:microsoft.com/office/officeart/2005/8/layout/default"/>
    <dgm:cxn modelId="{7C9793B4-15C0-423B-8E3C-59E7EF98FC5D}" srcId="{75DEF9B7-F1D1-4A64-BAA1-38BF5D82311A}" destId="{C8E31D19-3EB0-4AA5-B1DF-AC4B49D90FD5}" srcOrd="1" destOrd="0" parTransId="{E5AE7AE5-5866-4584-BF73-2A9B061125A2}" sibTransId="{FCD648D6-5139-4C83-9E05-53F43855C203}"/>
    <dgm:cxn modelId="{3C1BB9D6-9B51-4908-B445-68F44DEA8AA1}" type="presOf" srcId="{13162088-6D8B-48C1-8B12-437BEC6EB78B}" destId="{F277F93F-E821-464A-A913-3029FBF0CD91}" srcOrd="0" destOrd="0" presId="urn:microsoft.com/office/officeart/2005/8/layout/default"/>
    <dgm:cxn modelId="{D06160E4-175A-4C07-AB3C-843A2014C1A2}" type="presOf" srcId="{C8E31D19-3EB0-4AA5-B1DF-AC4B49D90FD5}" destId="{EC13DCF4-69EC-4D59-939E-C757BD9F492C}" srcOrd="0" destOrd="0" presId="urn:microsoft.com/office/officeart/2005/8/layout/default"/>
    <dgm:cxn modelId="{F48509EA-E46A-4812-8386-D4307C1D0430}" srcId="{13162088-6D8B-48C1-8B12-437BEC6EB78B}" destId="{4198E1F2-BFD0-40B7-87BD-6F5A8FE86468}" srcOrd="4" destOrd="0" parTransId="{DC63E364-BFB4-4669-816B-ADA3F5B84021}" sibTransId="{F3459A89-5CC1-4509-92BD-6224E445B3EA}"/>
    <dgm:cxn modelId="{C8E1B9FA-0C18-442B-B0E0-07CDF4B996B8}" type="presOf" srcId="{4198E1F2-BFD0-40B7-87BD-6F5A8FE86468}" destId="{F277F93F-E821-464A-A913-3029FBF0CD91}" srcOrd="0" destOrd="5" presId="urn:microsoft.com/office/officeart/2005/8/layout/default"/>
    <dgm:cxn modelId="{855EE1FC-6E4D-417E-9136-26701C43DE01}" srcId="{13162088-6D8B-48C1-8B12-437BEC6EB78B}" destId="{77F5521F-C436-4024-838A-FF2939BDA696}" srcOrd="2" destOrd="0" parTransId="{94D27788-9F27-4C66-87E2-93E4369C01D9}" sibTransId="{0A3C3F03-8C07-4C01-9005-506687890CB4}"/>
    <dgm:cxn modelId="{D2A5C3FD-E6D0-425F-8BF4-D17DE83AF45A}" srcId="{C8E31D19-3EB0-4AA5-B1DF-AC4B49D90FD5}" destId="{ADAEA09F-E628-43D4-8DC5-7D932D954BFB}" srcOrd="1" destOrd="0" parTransId="{FFFDA991-D2B5-438C-9CE4-2CAB99E247BD}" sibTransId="{E533D0ED-AE10-4E59-BDDB-B2246E355D9F}"/>
    <dgm:cxn modelId="{FD4EF5C8-A0B5-4DBE-832A-3705D20459CA}" type="presParOf" srcId="{63364458-C694-451B-919D-6C596AD5E5C6}" destId="{F277F93F-E821-464A-A913-3029FBF0CD91}" srcOrd="0" destOrd="0" presId="urn:microsoft.com/office/officeart/2005/8/layout/default"/>
    <dgm:cxn modelId="{2736775B-9C84-46A0-AB27-1752FF1FEDFB}" type="presParOf" srcId="{63364458-C694-451B-919D-6C596AD5E5C6}" destId="{EA54D844-C432-47A7-B91C-6187EBB40562}" srcOrd="1" destOrd="0" presId="urn:microsoft.com/office/officeart/2005/8/layout/default"/>
    <dgm:cxn modelId="{BE5DB24D-9B69-4229-B221-7CF6B92651E7}" type="presParOf" srcId="{63364458-C694-451B-919D-6C596AD5E5C6}" destId="{EC13DCF4-69EC-4D59-939E-C757BD9F492C}"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134A7-8457-41EA-964E-CE17742AECD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3D78A1F-2715-4C09-B32F-4CE6DFF11D67}">
      <dgm:prSet/>
      <dgm:spPr/>
      <dgm:t>
        <a:bodyPr/>
        <a:lstStyle/>
        <a:p>
          <a:r>
            <a:rPr lang="en-IN"/>
            <a:t>Our proposed system is basically a prototype application for future developers.</a:t>
          </a:r>
          <a:endParaRPr lang="en-US"/>
        </a:p>
      </dgm:t>
    </dgm:pt>
    <dgm:pt modelId="{3C1B9A42-9216-4455-991C-859C9EBA696B}" type="parTrans" cxnId="{78393472-DF87-4296-BFF6-7DA8E9D75605}">
      <dgm:prSet/>
      <dgm:spPr/>
      <dgm:t>
        <a:bodyPr/>
        <a:lstStyle/>
        <a:p>
          <a:endParaRPr lang="en-US"/>
        </a:p>
      </dgm:t>
    </dgm:pt>
    <dgm:pt modelId="{C32FB786-601A-4B21-8172-9F6D812F5B8C}" type="sibTrans" cxnId="{78393472-DF87-4296-BFF6-7DA8E9D75605}">
      <dgm:prSet/>
      <dgm:spPr/>
      <dgm:t>
        <a:bodyPr/>
        <a:lstStyle/>
        <a:p>
          <a:endParaRPr lang="en-US"/>
        </a:p>
      </dgm:t>
    </dgm:pt>
    <dgm:pt modelId="{7FC854F3-22B6-41BA-AAE2-911B03B34DA8}">
      <dgm:prSet/>
      <dgm:spPr/>
      <dgm:t>
        <a:bodyPr/>
        <a:lstStyle/>
        <a:p>
          <a:r>
            <a:rPr lang="en-IN"/>
            <a:t>As a team we are planning to extend the members and going to improve the system architecture.</a:t>
          </a:r>
          <a:endParaRPr lang="en-US"/>
        </a:p>
      </dgm:t>
    </dgm:pt>
    <dgm:pt modelId="{02DB08FE-5372-40BD-80D9-5BA841DA8303}" type="parTrans" cxnId="{8161C4B2-28E2-44BF-AA9D-EA2299C85493}">
      <dgm:prSet/>
      <dgm:spPr/>
      <dgm:t>
        <a:bodyPr/>
        <a:lstStyle/>
        <a:p>
          <a:endParaRPr lang="en-US"/>
        </a:p>
      </dgm:t>
    </dgm:pt>
    <dgm:pt modelId="{B3560DB0-FA9B-4868-998A-6F6FA5432FD0}" type="sibTrans" cxnId="{8161C4B2-28E2-44BF-AA9D-EA2299C85493}">
      <dgm:prSet/>
      <dgm:spPr/>
      <dgm:t>
        <a:bodyPr/>
        <a:lstStyle/>
        <a:p>
          <a:endParaRPr lang="en-US"/>
        </a:p>
      </dgm:t>
    </dgm:pt>
    <dgm:pt modelId="{6CFCB495-7CBF-4989-B079-08F742E8B87B}">
      <dgm:prSet/>
      <dgm:spPr/>
      <dgm:t>
        <a:bodyPr/>
        <a:lstStyle/>
        <a:p>
          <a:r>
            <a:rPr lang="en-IN"/>
            <a:t>We need a front-end developer who is highly skilled to convert our project to make ready for production.</a:t>
          </a:r>
          <a:endParaRPr lang="en-US"/>
        </a:p>
      </dgm:t>
    </dgm:pt>
    <dgm:pt modelId="{600774CD-E8EC-4E44-861C-BCB5DD315273}" type="parTrans" cxnId="{24B73F20-F6ED-4A42-B688-4B9587B78929}">
      <dgm:prSet/>
      <dgm:spPr/>
      <dgm:t>
        <a:bodyPr/>
        <a:lstStyle/>
        <a:p>
          <a:endParaRPr lang="en-US"/>
        </a:p>
      </dgm:t>
    </dgm:pt>
    <dgm:pt modelId="{A383FD7D-42B9-4B4D-88C4-FE333EC4EF88}" type="sibTrans" cxnId="{24B73F20-F6ED-4A42-B688-4B9587B78929}">
      <dgm:prSet/>
      <dgm:spPr/>
      <dgm:t>
        <a:bodyPr/>
        <a:lstStyle/>
        <a:p>
          <a:endParaRPr lang="en-US"/>
        </a:p>
      </dgm:t>
    </dgm:pt>
    <dgm:pt modelId="{124E10A8-8158-4D15-84A2-933D1C1769D2}">
      <dgm:prSet/>
      <dgm:spPr/>
      <dgm:t>
        <a:bodyPr/>
        <a:lstStyle/>
        <a:p>
          <a:r>
            <a:rPr lang="en-IN"/>
            <a:t>A few systems can be improved like Embedding the payment gateway , Making the mail issuing process to work faster.</a:t>
          </a:r>
          <a:endParaRPr lang="en-US"/>
        </a:p>
      </dgm:t>
    </dgm:pt>
    <dgm:pt modelId="{2806545D-B683-45D9-A93F-A4C79F8FB8EC}" type="parTrans" cxnId="{AD257E94-66ED-4628-A225-E858D7647A8C}">
      <dgm:prSet/>
      <dgm:spPr/>
      <dgm:t>
        <a:bodyPr/>
        <a:lstStyle/>
        <a:p>
          <a:endParaRPr lang="en-US"/>
        </a:p>
      </dgm:t>
    </dgm:pt>
    <dgm:pt modelId="{69C4E860-601C-4BFC-87BE-416D9EB14F01}" type="sibTrans" cxnId="{AD257E94-66ED-4628-A225-E858D7647A8C}">
      <dgm:prSet/>
      <dgm:spPr/>
      <dgm:t>
        <a:bodyPr/>
        <a:lstStyle/>
        <a:p>
          <a:endParaRPr lang="en-US"/>
        </a:p>
      </dgm:t>
    </dgm:pt>
    <dgm:pt modelId="{4C04F71F-F4F3-41EA-92D3-2EF13332CFE0}">
      <dgm:prSet/>
      <dgm:spPr/>
      <dgm:t>
        <a:bodyPr/>
        <a:lstStyle/>
        <a:p>
          <a:r>
            <a:rPr lang="en-IN"/>
            <a:t>We are very enthusiastic to work on this project and make it ready for production so that our college can embed an excellent Event Tracker system.</a:t>
          </a:r>
          <a:endParaRPr lang="en-US"/>
        </a:p>
      </dgm:t>
    </dgm:pt>
    <dgm:pt modelId="{A8C1351A-92F6-4810-BAC1-E244049931CE}" type="parTrans" cxnId="{21787F3D-6500-4F45-A50E-E1F5FB86355F}">
      <dgm:prSet/>
      <dgm:spPr/>
      <dgm:t>
        <a:bodyPr/>
        <a:lstStyle/>
        <a:p>
          <a:endParaRPr lang="en-US"/>
        </a:p>
      </dgm:t>
    </dgm:pt>
    <dgm:pt modelId="{868BCA55-EC3E-4549-87CB-0466474F6ECB}" type="sibTrans" cxnId="{21787F3D-6500-4F45-A50E-E1F5FB86355F}">
      <dgm:prSet/>
      <dgm:spPr/>
      <dgm:t>
        <a:bodyPr/>
        <a:lstStyle/>
        <a:p>
          <a:endParaRPr lang="en-US"/>
        </a:p>
      </dgm:t>
    </dgm:pt>
    <dgm:pt modelId="{D0C740BF-30F3-4DA0-A702-C2BE28560ABD}" type="pres">
      <dgm:prSet presAssocID="{53C134A7-8457-41EA-964E-CE17742AECD4}" presName="root" presStyleCnt="0">
        <dgm:presLayoutVars>
          <dgm:dir/>
          <dgm:resizeHandles val="exact"/>
        </dgm:presLayoutVars>
      </dgm:prSet>
      <dgm:spPr/>
    </dgm:pt>
    <dgm:pt modelId="{7464F56D-0311-42A0-BD71-0649CBC0DD29}" type="pres">
      <dgm:prSet presAssocID="{93D78A1F-2715-4C09-B32F-4CE6DFF11D67}" presName="compNode" presStyleCnt="0"/>
      <dgm:spPr/>
    </dgm:pt>
    <dgm:pt modelId="{FB847A40-AFFC-4D39-A618-373E0C032BC5}" type="pres">
      <dgm:prSet presAssocID="{93D78A1F-2715-4C09-B32F-4CE6DFF11D67}" presName="bgRect" presStyleLbl="bgShp" presStyleIdx="0" presStyleCnt="5"/>
      <dgm:spPr/>
    </dgm:pt>
    <dgm:pt modelId="{CADC54FF-85EB-4C96-A471-58F89C9709A5}" type="pres">
      <dgm:prSet presAssocID="{93D78A1F-2715-4C09-B32F-4CE6DFF11D6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E05C401-ECC8-4525-B896-530BA8183773}" type="pres">
      <dgm:prSet presAssocID="{93D78A1F-2715-4C09-B32F-4CE6DFF11D67}" presName="spaceRect" presStyleCnt="0"/>
      <dgm:spPr/>
    </dgm:pt>
    <dgm:pt modelId="{D5219AF5-6D57-4EBD-80D5-908951118EB2}" type="pres">
      <dgm:prSet presAssocID="{93D78A1F-2715-4C09-B32F-4CE6DFF11D67}" presName="parTx" presStyleLbl="revTx" presStyleIdx="0" presStyleCnt="5">
        <dgm:presLayoutVars>
          <dgm:chMax val="0"/>
          <dgm:chPref val="0"/>
        </dgm:presLayoutVars>
      </dgm:prSet>
      <dgm:spPr/>
    </dgm:pt>
    <dgm:pt modelId="{A869678F-2C0C-44C0-B877-94CB120888D2}" type="pres">
      <dgm:prSet presAssocID="{C32FB786-601A-4B21-8172-9F6D812F5B8C}" presName="sibTrans" presStyleCnt="0"/>
      <dgm:spPr/>
    </dgm:pt>
    <dgm:pt modelId="{59B1728F-E980-46AB-8039-89167FD02836}" type="pres">
      <dgm:prSet presAssocID="{7FC854F3-22B6-41BA-AAE2-911B03B34DA8}" presName="compNode" presStyleCnt="0"/>
      <dgm:spPr/>
    </dgm:pt>
    <dgm:pt modelId="{BA4B5AD9-0D11-4E6E-AA2D-081EA4DCEC7D}" type="pres">
      <dgm:prSet presAssocID="{7FC854F3-22B6-41BA-AAE2-911B03B34DA8}" presName="bgRect" presStyleLbl="bgShp" presStyleIdx="1" presStyleCnt="5"/>
      <dgm:spPr/>
    </dgm:pt>
    <dgm:pt modelId="{24298551-972B-4505-B964-B436CD76EEEA}" type="pres">
      <dgm:prSet presAssocID="{7FC854F3-22B6-41BA-AAE2-911B03B34DA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AC1EB1E5-198A-4B29-A8A4-3204222ACC49}" type="pres">
      <dgm:prSet presAssocID="{7FC854F3-22B6-41BA-AAE2-911B03B34DA8}" presName="spaceRect" presStyleCnt="0"/>
      <dgm:spPr/>
    </dgm:pt>
    <dgm:pt modelId="{F4E9B8DA-1219-489F-B64A-B620367FF2FF}" type="pres">
      <dgm:prSet presAssocID="{7FC854F3-22B6-41BA-AAE2-911B03B34DA8}" presName="parTx" presStyleLbl="revTx" presStyleIdx="1" presStyleCnt="5">
        <dgm:presLayoutVars>
          <dgm:chMax val="0"/>
          <dgm:chPref val="0"/>
        </dgm:presLayoutVars>
      </dgm:prSet>
      <dgm:spPr/>
    </dgm:pt>
    <dgm:pt modelId="{DAD05577-98AF-4436-9268-B9A0579FB2FE}" type="pres">
      <dgm:prSet presAssocID="{B3560DB0-FA9B-4868-998A-6F6FA5432FD0}" presName="sibTrans" presStyleCnt="0"/>
      <dgm:spPr/>
    </dgm:pt>
    <dgm:pt modelId="{966B7A5D-4287-4A69-B174-499B6F0128FE}" type="pres">
      <dgm:prSet presAssocID="{6CFCB495-7CBF-4989-B079-08F742E8B87B}" presName="compNode" presStyleCnt="0"/>
      <dgm:spPr/>
    </dgm:pt>
    <dgm:pt modelId="{D798DF70-4858-45C6-9D71-4B6EA64E8A3D}" type="pres">
      <dgm:prSet presAssocID="{6CFCB495-7CBF-4989-B079-08F742E8B87B}" presName="bgRect" presStyleLbl="bgShp" presStyleIdx="2" presStyleCnt="5"/>
      <dgm:spPr/>
    </dgm:pt>
    <dgm:pt modelId="{F8168AAC-3903-4E23-8748-393B2A5825FA}" type="pres">
      <dgm:prSet presAssocID="{6CFCB495-7CBF-4989-B079-08F742E8B8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DB368A47-EF6D-45DE-BDBA-5661281213A8}" type="pres">
      <dgm:prSet presAssocID="{6CFCB495-7CBF-4989-B079-08F742E8B87B}" presName="spaceRect" presStyleCnt="0"/>
      <dgm:spPr/>
    </dgm:pt>
    <dgm:pt modelId="{E530CD55-7CB7-4D40-AFF8-799C96009EDF}" type="pres">
      <dgm:prSet presAssocID="{6CFCB495-7CBF-4989-B079-08F742E8B87B}" presName="parTx" presStyleLbl="revTx" presStyleIdx="2" presStyleCnt="5">
        <dgm:presLayoutVars>
          <dgm:chMax val="0"/>
          <dgm:chPref val="0"/>
        </dgm:presLayoutVars>
      </dgm:prSet>
      <dgm:spPr/>
    </dgm:pt>
    <dgm:pt modelId="{B496FAAC-440D-4208-A9F3-462CFB4A0B71}" type="pres">
      <dgm:prSet presAssocID="{A383FD7D-42B9-4B4D-88C4-FE333EC4EF88}" presName="sibTrans" presStyleCnt="0"/>
      <dgm:spPr/>
    </dgm:pt>
    <dgm:pt modelId="{6B6D24D0-1D1D-4225-A515-23F6D45A6DBB}" type="pres">
      <dgm:prSet presAssocID="{124E10A8-8158-4D15-84A2-933D1C1769D2}" presName="compNode" presStyleCnt="0"/>
      <dgm:spPr/>
    </dgm:pt>
    <dgm:pt modelId="{CAD1D5B4-A500-48A2-ABB8-7D14AFD6A297}" type="pres">
      <dgm:prSet presAssocID="{124E10A8-8158-4D15-84A2-933D1C1769D2}" presName="bgRect" presStyleLbl="bgShp" presStyleIdx="3" presStyleCnt="5"/>
      <dgm:spPr/>
    </dgm:pt>
    <dgm:pt modelId="{EEF9E404-0522-4D62-B1D1-538EC5330B31}" type="pres">
      <dgm:prSet presAssocID="{124E10A8-8158-4D15-84A2-933D1C1769D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11CF8812-CB13-42FE-9A4F-D164AB41DBA3}" type="pres">
      <dgm:prSet presAssocID="{124E10A8-8158-4D15-84A2-933D1C1769D2}" presName="spaceRect" presStyleCnt="0"/>
      <dgm:spPr/>
    </dgm:pt>
    <dgm:pt modelId="{8715B1A4-0171-4F82-8A03-A848334117E9}" type="pres">
      <dgm:prSet presAssocID="{124E10A8-8158-4D15-84A2-933D1C1769D2}" presName="parTx" presStyleLbl="revTx" presStyleIdx="3" presStyleCnt="5">
        <dgm:presLayoutVars>
          <dgm:chMax val="0"/>
          <dgm:chPref val="0"/>
        </dgm:presLayoutVars>
      </dgm:prSet>
      <dgm:spPr/>
    </dgm:pt>
    <dgm:pt modelId="{3EE94706-7CB1-46E6-8D33-A89373560A5A}" type="pres">
      <dgm:prSet presAssocID="{69C4E860-601C-4BFC-87BE-416D9EB14F01}" presName="sibTrans" presStyleCnt="0"/>
      <dgm:spPr/>
    </dgm:pt>
    <dgm:pt modelId="{570BABD7-6F55-476F-8D11-5500B1420DF3}" type="pres">
      <dgm:prSet presAssocID="{4C04F71F-F4F3-41EA-92D3-2EF13332CFE0}" presName="compNode" presStyleCnt="0"/>
      <dgm:spPr/>
    </dgm:pt>
    <dgm:pt modelId="{25BDF839-96FA-4D69-84F3-008F68D870A8}" type="pres">
      <dgm:prSet presAssocID="{4C04F71F-F4F3-41EA-92D3-2EF13332CFE0}" presName="bgRect" presStyleLbl="bgShp" presStyleIdx="4" presStyleCnt="5"/>
      <dgm:spPr/>
    </dgm:pt>
    <dgm:pt modelId="{4CE25A70-30F5-4B06-9BB8-7EB43670A490}" type="pres">
      <dgm:prSet presAssocID="{4C04F71F-F4F3-41EA-92D3-2EF13332CFE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CC9887CE-29BF-4FEA-9997-F6CE149B44DB}" type="pres">
      <dgm:prSet presAssocID="{4C04F71F-F4F3-41EA-92D3-2EF13332CFE0}" presName="spaceRect" presStyleCnt="0"/>
      <dgm:spPr/>
    </dgm:pt>
    <dgm:pt modelId="{9453F881-B0B5-40B8-8BBC-E526E5198B6B}" type="pres">
      <dgm:prSet presAssocID="{4C04F71F-F4F3-41EA-92D3-2EF13332CFE0}" presName="parTx" presStyleLbl="revTx" presStyleIdx="4" presStyleCnt="5">
        <dgm:presLayoutVars>
          <dgm:chMax val="0"/>
          <dgm:chPref val="0"/>
        </dgm:presLayoutVars>
      </dgm:prSet>
      <dgm:spPr/>
    </dgm:pt>
  </dgm:ptLst>
  <dgm:cxnLst>
    <dgm:cxn modelId="{434EF307-C67F-45C8-A025-0A0D61B375A2}" type="presOf" srcId="{124E10A8-8158-4D15-84A2-933D1C1769D2}" destId="{8715B1A4-0171-4F82-8A03-A848334117E9}" srcOrd="0" destOrd="0" presId="urn:microsoft.com/office/officeart/2018/2/layout/IconVerticalSolidList"/>
    <dgm:cxn modelId="{24B73F20-F6ED-4A42-B688-4B9587B78929}" srcId="{53C134A7-8457-41EA-964E-CE17742AECD4}" destId="{6CFCB495-7CBF-4989-B079-08F742E8B87B}" srcOrd="2" destOrd="0" parTransId="{600774CD-E8EC-4E44-861C-BCB5DD315273}" sibTransId="{A383FD7D-42B9-4B4D-88C4-FE333EC4EF88}"/>
    <dgm:cxn modelId="{21787F3D-6500-4F45-A50E-E1F5FB86355F}" srcId="{53C134A7-8457-41EA-964E-CE17742AECD4}" destId="{4C04F71F-F4F3-41EA-92D3-2EF13332CFE0}" srcOrd="4" destOrd="0" parTransId="{A8C1351A-92F6-4810-BAC1-E244049931CE}" sibTransId="{868BCA55-EC3E-4549-87CB-0466474F6ECB}"/>
    <dgm:cxn modelId="{78393472-DF87-4296-BFF6-7DA8E9D75605}" srcId="{53C134A7-8457-41EA-964E-CE17742AECD4}" destId="{93D78A1F-2715-4C09-B32F-4CE6DFF11D67}" srcOrd="0" destOrd="0" parTransId="{3C1B9A42-9216-4455-991C-859C9EBA696B}" sibTransId="{C32FB786-601A-4B21-8172-9F6D812F5B8C}"/>
    <dgm:cxn modelId="{08F0DE53-299A-49F6-ADC3-64F1F5547112}" type="presOf" srcId="{93D78A1F-2715-4C09-B32F-4CE6DFF11D67}" destId="{D5219AF5-6D57-4EBD-80D5-908951118EB2}" srcOrd="0" destOrd="0" presId="urn:microsoft.com/office/officeart/2018/2/layout/IconVerticalSolidList"/>
    <dgm:cxn modelId="{1E24CE8B-7CFA-4093-8AF3-894EA8824FD5}" type="presOf" srcId="{4C04F71F-F4F3-41EA-92D3-2EF13332CFE0}" destId="{9453F881-B0B5-40B8-8BBC-E526E5198B6B}" srcOrd="0" destOrd="0" presId="urn:microsoft.com/office/officeart/2018/2/layout/IconVerticalSolidList"/>
    <dgm:cxn modelId="{AD257E94-66ED-4628-A225-E858D7647A8C}" srcId="{53C134A7-8457-41EA-964E-CE17742AECD4}" destId="{124E10A8-8158-4D15-84A2-933D1C1769D2}" srcOrd="3" destOrd="0" parTransId="{2806545D-B683-45D9-A93F-A4C79F8FB8EC}" sibTransId="{69C4E860-601C-4BFC-87BE-416D9EB14F01}"/>
    <dgm:cxn modelId="{8161C4B2-28E2-44BF-AA9D-EA2299C85493}" srcId="{53C134A7-8457-41EA-964E-CE17742AECD4}" destId="{7FC854F3-22B6-41BA-AAE2-911B03B34DA8}" srcOrd="1" destOrd="0" parTransId="{02DB08FE-5372-40BD-80D9-5BA841DA8303}" sibTransId="{B3560DB0-FA9B-4868-998A-6F6FA5432FD0}"/>
    <dgm:cxn modelId="{9A24D3B2-E77B-4EAE-B6AC-B63328502C3A}" type="presOf" srcId="{53C134A7-8457-41EA-964E-CE17742AECD4}" destId="{D0C740BF-30F3-4DA0-A702-C2BE28560ABD}" srcOrd="0" destOrd="0" presId="urn:microsoft.com/office/officeart/2018/2/layout/IconVerticalSolidList"/>
    <dgm:cxn modelId="{369C0BC3-26C8-46CA-8D2F-A51D94C6E8B8}" type="presOf" srcId="{7FC854F3-22B6-41BA-AAE2-911B03B34DA8}" destId="{F4E9B8DA-1219-489F-B64A-B620367FF2FF}" srcOrd="0" destOrd="0" presId="urn:microsoft.com/office/officeart/2018/2/layout/IconVerticalSolidList"/>
    <dgm:cxn modelId="{ABB995E8-3253-4905-8589-4D90ED440618}" type="presOf" srcId="{6CFCB495-7CBF-4989-B079-08F742E8B87B}" destId="{E530CD55-7CB7-4D40-AFF8-799C96009EDF}" srcOrd="0" destOrd="0" presId="urn:microsoft.com/office/officeart/2018/2/layout/IconVerticalSolidList"/>
    <dgm:cxn modelId="{E26DB07C-3CF6-48B6-95AE-88C3E13D697F}" type="presParOf" srcId="{D0C740BF-30F3-4DA0-A702-C2BE28560ABD}" destId="{7464F56D-0311-42A0-BD71-0649CBC0DD29}" srcOrd="0" destOrd="0" presId="urn:microsoft.com/office/officeart/2018/2/layout/IconVerticalSolidList"/>
    <dgm:cxn modelId="{1CDA1ABA-3FA5-493A-9842-93EB718F5487}" type="presParOf" srcId="{7464F56D-0311-42A0-BD71-0649CBC0DD29}" destId="{FB847A40-AFFC-4D39-A618-373E0C032BC5}" srcOrd="0" destOrd="0" presId="urn:microsoft.com/office/officeart/2018/2/layout/IconVerticalSolidList"/>
    <dgm:cxn modelId="{5D1CE2E1-7128-47A2-82F6-1001F98DFC51}" type="presParOf" srcId="{7464F56D-0311-42A0-BD71-0649CBC0DD29}" destId="{CADC54FF-85EB-4C96-A471-58F89C9709A5}" srcOrd="1" destOrd="0" presId="urn:microsoft.com/office/officeart/2018/2/layout/IconVerticalSolidList"/>
    <dgm:cxn modelId="{FD1267D0-0882-400A-8E70-A83C79EDCDC5}" type="presParOf" srcId="{7464F56D-0311-42A0-BD71-0649CBC0DD29}" destId="{3E05C401-ECC8-4525-B896-530BA8183773}" srcOrd="2" destOrd="0" presId="urn:microsoft.com/office/officeart/2018/2/layout/IconVerticalSolidList"/>
    <dgm:cxn modelId="{22390D39-1FEE-4F2A-BE2D-3815C9D093A5}" type="presParOf" srcId="{7464F56D-0311-42A0-BD71-0649CBC0DD29}" destId="{D5219AF5-6D57-4EBD-80D5-908951118EB2}" srcOrd="3" destOrd="0" presId="urn:microsoft.com/office/officeart/2018/2/layout/IconVerticalSolidList"/>
    <dgm:cxn modelId="{2C85596B-1E0A-4A03-B85B-F5CAAE88A259}" type="presParOf" srcId="{D0C740BF-30F3-4DA0-A702-C2BE28560ABD}" destId="{A869678F-2C0C-44C0-B877-94CB120888D2}" srcOrd="1" destOrd="0" presId="urn:microsoft.com/office/officeart/2018/2/layout/IconVerticalSolidList"/>
    <dgm:cxn modelId="{2C5D5C1C-3BF2-4342-B981-4C659DC13680}" type="presParOf" srcId="{D0C740BF-30F3-4DA0-A702-C2BE28560ABD}" destId="{59B1728F-E980-46AB-8039-89167FD02836}" srcOrd="2" destOrd="0" presId="urn:microsoft.com/office/officeart/2018/2/layout/IconVerticalSolidList"/>
    <dgm:cxn modelId="{3A054CD7-33B6-413C-84E5-9E82EA04BB8D}" type="presParOf" srcId="{59B1728F-E980-46AB-8039-89167FD02836}" destId="{BA4B5AD9-0D11-4E6E-AA2D-081EA4DCEC7D}" srcOrd="0" destOrd="0" presId="urn:microsoft.com/office/officeart/2018/2/layout/IconVerticalSolidList"/>
    <dgm:cxn modelId="{767FC19F-C694-4647-B8F7-AC97B2772340}" type="presParOf" srcId="{59B1728F-E980-46AB-8039-89167FD02836}" destId="{24298551-972B-4505-B964-B436CD76EEEA}" srcOrd="1" destOrd="0" presId="urn:microsoft.com/office/officeart/2018/2/layout/IconVerticalSolidList"/>
    <dgm:cxn modelId="{1A0E2703-6D93-4127-9D0A-5F2737AE9061}" type="presParOf" srcId="{59B1728F-E980-46AB-8039-89167FD02836}" destId="{AC1EB1E5-198A-4B29-A8A4-3204222ACC49}" srcOrd="2" destOrd="0" presId="urn:microsoft.com/office/officeart/2018/2/layout/IconVerticalSolidList"/>
    <dgm:cxn modelId="{6612D470-B568-4BF9-B051-A520A9A3FAE7}" type="presParOf" srcId="{59B1728F-E980-46AB-8039-89167FD02836}" destId="{F4E9B8DA-1219-489F-B64A-B620367FF2FF}" srcOrd="3" destOrd="0" presId="urn:microsoft.com/office/officeart/2018/2/layout/IconVerticalSolidList"/>
    <dgm:cxn modelId="{A48979E8-40FB-478A-B01A-A40069B1EC43}" type="presParOf" srcId="{D0C740BF-30F3-4DA0-A702-C2BE28560ABD}" destId="{DAD05577-98AF-4436-9268-B9A0579FB2FE}" srcOrd="3" destOrd="0" presId="urn:microsoft.com/office/officeart/2018/2/layout/IconVerticalSolidList"/>
    <dgm:cxn modelId="{CE9E3CB0-5591-447C-AA6C-C66F4897612F}" type="presParOf" srcId="{D0C740BF-30F3-4DA0-A702-C2BE28560ABD}" destId="{966B7A5D-4287-4A69-B174-499B6F0128FE}" srcOrd="4" destOrd="0" presId="urn:microsoft.com/office/officeart/2018/2/layout/IconVerticalSolidList"/>
    <dgm:cxn modelId="{5A87E5F2-C959-4630-9BFA-3CEAC1B9DC49}" type="presParOf" srcId="{966B7A5D-4287-4A69-B174-499B6F0128FE}" destId="{D798DF70-4858-45C6-9D71-4B6EA64E8A3D}" srcOrd="0" destOrd="0" presId="urn:microsoft.com/office/officeart/2018/2/layout/IconVerticalSolidList"/>
    <dgm:cxn modelId="{62B0CA0E-FA38-4A5F-A53B-240FE1971689}" type="presParOf" srcId="{966B7A5D-4287-4A69-B174-499B6F0128FE}" destId="{F8168AAC-3903-4E23-8748-393B2A5825FA}" srcOrd="1" destOrd="0" presId="urn:microsoft.com/office/officeart/2018/2/layout/IconVerticalSolidList"/>
    <dgm:cxn modelId="{8137ABD5-F76F-4E61-9649-400E047E244E}" type="presParOf" srcId="{966B7A5D-4287-4A69-B174-499B6F0128FE}" destId="{DB368A47-EF6D-45DE-BDBA-5661281213A8}" srcOrd="2" destOrd="0" presId="urn:microsoft.com/office/officeart/2018/2/layout/IconVerticalSolidList"/>
    <dgm:cxn modelId="{A356F268-5C53-492C-B843-33A82052BD2D}" type="presParOf" srcId="{966B7A5D-4287-4A69-B174-499B6F0128FE}" destId="{E530CD55-7CB7-4D40-AFF8-799C96009EDF}" srcOrd="3" destOrd="0" presId="urn:microsoft.com/office/officeart/2018/2/layout/IconVerticalSolidList"/>
    <dgm:cxn modelId="{884F4DCD-584C-4174-A607-8F81CAED4499}" type="presParOf" srcId="{D0C740BF-30F3-4DA0-A702-C2BE28560ABD}" destId="{B496FAAC-440D-4208-A9F3-462CFB4A0B71}" srcOrd="5" destOrd="0" presId="urn:microsoft.com/office/officeart/2018/2/layout/IconVerticalSolidList"/>
    <dgm:cxn modelId="{66684BAE-AC9D-40EB-BD7E-10B93D45D20E}" type="presParOf" srcId="{D0C740BF-30F3-4DA0-A702-C2BE28560ABD}" destId="{6B6D24D0-1D1D-4225-A515-23F6D45A6DBB}" srcOrd="6" destOrd="0" presId="urn:microsoft.com/office/officeart/2018/2/layout/IconVerticalSolidList"/>
    <dgm:cxn modelId="{8480D6B9-5EE6-4D8E-AB62-E06603995243}" type="presParOf" srcId="{6B6D24D0-1D1D-4225-A515-23F6D45A6DBB}" destId="{CAD1D5B4-A500-48A2-ABB8-7D14AFD6A297}" srcOrd="0" destOrd="0" presId="urn:microsoft.com/office/officeart/2018/2/layout/IconVerticalSolidList"/>
    <dgm:cxn modelId="{560C9AB8-AD1A-4F77-AFEB-507526B571D6}" type="presParOf" srcId="{6B6D24D0-1D1D-4225-A515-23F6D45A6DBB}" destId="{EEF9E404-0522-4D62-B1D1-538EC5330B31}" srcOrd="1" destOrd="0" presId="urn:microsoft.com/office/officeart/2018/2/layout/IconVerticalSolidList"/>
    <dgm:cxn modelId="{C807B244-9549-4E55-AB52-71A206E767CB}" type="presParOf" srcId="{6B6D24D0-1D1D-4225-A515-23F6D45A6DBB}" destId="{11CF8812-CB13-42FE-9A4F-D164AB41DBA3}" srcOrd="2" destOrd="0" presId="urn:microsoft.com/office/officeart/2018/2/layout/IconVerticalSolidList"/>
    <dgm:cxn modelId="{B213817F-48CD-4D3E-88A1-623E643543AA}" type="presParOf" srcId="{6B6D24D0-1D1D-4225-A515-23F6D45A6DBB}" destId="{8715B1A4-0171-4F82-8A03-A848334117E9}" srcOrd="3" destOrd="0" presId="urn:microsoft.com/office/officeart/2018/2/layout/IconVerticalSolidList"/>
    <dgm:cxn modelId="{C030104C-696F-4DE5-A690-0E66CDE7A04B}" type="presParOf" srcId="{D0C740BF-30F3-4DA0-A702-C2BE28560ABD}" destId="{3EE94706-7CB1-46E6-8D33-A89373560A5A}" srcOrd="7" destOrd="0" presId="urn:microsoft.com/office/officeart/2018/2/layout/IconVerticalSolidList"/>
    <dgm:cxn modelId="{EC5015C4-9F4E-47CD-9B96-CC22103E5D38}" type="presParOf" srcId="{D0C740BF-30F3-4DA0-A702-C2BE28560ABD}" destId="{570BABD7-6F55-476F-8D11-5500B1420DF3}" srcOrd="8" destOrd="0" presId="urn:microsoft.com/office/officeart/2018/2/layout/IconVerticalSolidList"/>
    <dgm:cxn modelId="{6335D9FA-2607-4C5A-A349-16C8D1A02C04}" type="presParOf" srcId="{570BABD7-6F55-476F-8D11-5500B1420DF3}" destId="{25BDF839-96FA-4D69-84F3-008F68D870A8}" srcOrd="0" destOrd="0" presId="urn:microsoft.com/office/officeart/2018/2/layout/IconVerticalSolidList"/>
    <dgm:cxn modelId="{FFB2E74D-81BE-4EF0-9F40-F22463BAF955}" type="presParOf" srcId="{570BABD7-6F55-476F-8D11-5500B1420DF3}" destId="{4CE25A70-30F5-4B06-9BB8-7EB43670A490}" srcOrd="1" destOrd="0" presId="urn:microsoft.com/office/officeart/2018/2/layout/IconVerticalSolidList"/>
    <dgm:cxn modelId="{575AC701-41A0-4AC8-B423-7A309F787B7F}" type="presParOf" srcId="{570BABD7-6F55-476F-8D11-5500B1420DF3}" destId="{CC9887CE-29BF-4FEA-9997-F6CE149B44DB}" srcOrd="2" destOrd="0" presId="urn:microsoft.com/office/officeart/2018/2/layout/IconVerticalSolidList"/>
    <dgm:cxn modelId="{8BF5D81E-8877-4170-8F8D-28182FCCE03A}" type="presParOf" srcId="{570BABD7-6F55-476F-8D11-5500B1420DF3}" destId="{9453F881-B0B5-40B8-8BBC-E526E5198B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7F93F-E821-464A-A913-3029FBF0CD91}">
      <dsp:nvSpPr>
        <dsp:cNvPr id="0" name=""/>
        <dsp:cNvSpPr/>
      </dsp:nvSpPr>
      <dsp:spPr>
        <a:xfrm>
          <a:off x="938835" y="2976"/>
          <a:ext cx="3744363" cy="224661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100000"/>
            </a:lnSpc>
            <a:spcBef>
              <a:spcPct val="0"/>
            </a:spcBef>
            <a:spcAft>
              <a:spcPct val="35000"/>
            </a:spcAft>
            <a:buNone/>
          </a:pPr>
          <a:r>
            <a:rPr lang="en-IN" sz="1900" b="1" kern="1200"/>
            <a:t>Organizers :</a:t>
          </a:r>
          <a:endParaRPr lang="en-US" sz="1900" kern="1200"/>
        </a:p>
        <a:p>
          <a:pPr marL="114300" lvl="1" indent="-114300" algn="l" defTabSz="666750">
            <a:lnSpc>
              <a:spcPct val="100000"/>
            </a:lnSpc>
            <a:spcBef>
              <a:spcPct val="0"/>
            </a:spcBef>
            <a:spcAft>
              <a:spcPct val="15000"/>
            </a:spcAft>
            <a:buChar char="•"/>
          </a:pPr>
          <a:r>
            <a:rPr lang="en-IN" sz="1500" kern="1200"/>
            <a:t>Can Add Event</a:t>
          </a:r>
          <a:endParaRPr lang="en-US" sz="1500" kern="1200"/>
        </a:p>
        <a:p>
          <a:pPr marL="114300" lvl="1" indent="-114300" algn="l" defTabSz="666750">
            <a:lnSpc>
              <a:spcPct val="100000"/>
            </a:lnSpc>
            <a:spcBef>
              <a:spcPct val="0"/>
            </a:spcBef>
            <a:spcAft>
              <a:spcPct val="15000"/>
            </a:spcAft>
            <a:buChar char="•"/>
          </a:pPr>
          <a:r>
            <a:rPr lang="en-IN" sz="1500" kern="1200"/>
            <a:t>Can track the Participants</a:t>
          </a:r>
          <a:endParaRPr lang="en-US" sz="1500" kern="1200"/>
        </a:p>
        <a:p>
          <a:pPr marL="114300" lvl="1" indent="-114300" algn="l" defTabSz="666750">
            <a:lnSpc>
              <a:spcPct val="100000"/>
            </a:lnSpc>
            <a:spcBef>
              <a:spcPct val="0"/>
            </a:spcBef>
            <a:spcAft>
              <a:spcPct val="15000"/>
            </a:spcAft>
            <a:buChar char="•"/>
          </a:pPr>
          <a:r>
            <a:rPr lang="en-IN" sz="1500" kern="1200"/>
            <a:t>Can modify the event details</a:t>
          </a:r>
          <a:endParaRPr lang="en-US" sz="1500" kern="1200"/>
        </a:p>
        <a:p>
          <a:pPr marL="114300" lvl="1" indent="-114300" algn="l" defTabSz="666750">
            <a:lnSpc>
              <a:spcPct val="100000"/>
            </a:lnSpc>
            <a:spcBef>
              <a:spcPct val="0"/>
            </a:spcBef>
            <a:spcAft>
              <a:spcPct val="15000"/>
            </a:spcAft>
            <a:buChar char="•"/>
          </a:pPr>
          <a:r>
            <a:rPr lang="en-IN" sz="1500" kern="1200"/>
            <a:t>Can mark attendance for the participants</a:t>
          </a:r>
          <a:endParaRPr lang="en-US" sz="1500" kern="1200"/>
        </a:p>
        <a:p>
          <a:pPr marL="114300" lvl="1" indent="-114300" algn="l" defTabSz="666750">
            <a:lnSpc>
              <a:spcPct val="100000"/>
            </a:lnSpc>
            <a:spcBef>
              <a:spcPct val="0"/>
            </a:spcBef>
            <a:spcAft>
              <a:spcPct val="15000"/>
            </a:spcAft>
            <a:buChar char="•"/>
          </a:pPr>
          <a:r>
            <a:rPr lang="en-IN" sz="1500" kern="1200"/>
            <a:t>Can review and generate certificates.</a:t>
          </a:r>
          <a:endParaRPr lang="en-US" sz="1500" kern="1200"/>
        </a:p>
      </dsp:txBody>
      <dsp:txXfrm>
        <a:off x="938835" y="2976"/>
        <a:ext cx="3744363" cy="2246617"/>
      </dsp:txXfrm>
    </dsp:sp>
    <dsp:sp modelId="{EC13DCF4-69EC-4D59-939E-C757BD9F492C}">
      <dsp:nvSpPr>
        <dsp:cNvPr id="0" name=""/>
        <dsp:cNvSpPr/>
      </dsp:nvSpPr>
      <dsp:spPr>
        <a:xfrm>
          <a:off x="938835" y="2624030"/>
          <a:ext cx="3744363" cy="224661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100000"/>
            </a:lnSpc>
            <a:spcBef>
              <a:spcPct val="0"/>
            </a:spcBef>
            <a:spcAft>
              <a:spcPct val="35000"/>
            </a:spcAft>
            <a:buNone/>
          </a:pPr>
          <a:r>
            <a:rPr lang="en-IN" sz="1900" b="1" kern="1200"/>
            <a:t>Students:</a:t>
          </a:r>
          <a:endParaRPr lang="en-US" sz="1900" kern="1200"/>
        </a:p>
        <a:p>
          <a:pPr marL="114300" lvl="1" indent="-114300" algn="l" defTabSz="666750">
            <a:lnSpc>
              <a:spcPct val="100000"/>
            </a:lnSpc>
            <a:spcBef>
              <a:spcPct val="0"/>
            </a:spcBef>
            <a:spcAft>
              <a:spcPct val="15000"/>
            </a:spcAft>
            <a:buChar char="•"/>
          </a:pPr>
          <a:r>
            <a:rPr lang="en-IN" sz="1500" kern="1200"/>
            <a:t>Students can view the list of all events happening in the campus</a:t>
          </a:r>
          <a:endParaRPr lang="en-US" sz="1500" kern="1200"/>
        </a:p>
        <a:p>
          <a:pPr marL="114300" lvl="1" indent="-114300" algn="l" defTabSz="666750">
            <a:lnSpc>
              <a:spcPct val="100000"/>
            </a:lnSpc>
            <a:spcBef>
              <a:spcPct val="0"/>
            </a:spcBef>
            <a:spcAft>
              <a:spcPct val="15000"/>
            </a:spcAft>
            <a:buChar char="•"/>
          </a:pPr>
          <a:r>
            <a:rPr lang="en-IN" sz="1500" kern="1200"/>
            <a:t>Can enroll for any event</a:t>
          </a:r>
          <a:endParaRPr lang="en-US" sz="1500" kern="1200"/>
        </a:p>
        <a:p>
          <a:pPr marL="114300" lvl="1" indent="-114300" algn="l" defTabSz="666750">
            <a:lnSpc>
              <a:spcPct val="100000"/>
            </a:lnSpc>
            <a:spcBef>
              <a:spcPct val="0"/>
            </a:spcBef>
            <a:spcAft>
              <a:spcPct val="15000"/>
            </a:spcAft>
            <a:buChar char="•"/>
          </a:pPr>
          <a:r>
            <a:rPr lang="en-IN" sz="1500" kern="1200"/>
            <a:t>Can Download certificate from the website once it is issued </a:t>
          </a:r>
          <a:endParaRPr lang="en-US" sz="1500" kern="1200"/>
        </a:p>
      </dsp:txBody>
      <dsp:txXfrm>
        <a:off x="938835" y="2624030"/>
        <a:ext cx="3744363" cy="2246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47A40-AFFC-4D39-A618-373E0C032BC5}">
      <dsp:nvSpPr>
        <dsp:cNvPr id="0" name=""/>
        <dsp:cNvSpPr/>
      </dsp:nvSpPr>
      <dsp:spPr>
        <a:xfrm>
          <a:off x="0" y="3428"/>
          <a:ext cx="10076688" cy="73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C54FF-85EB-4C96-A471-58F89C9709A5}">
      <dsp:nvSpPr>
        <dsp:cNvPr id="0" name=""/>
        <dsp:cNvSpPr/>
      </dsp:nvSpPr>
      <dsp:spPr>
        <a:xfrm>
          <a:off x="220939" y="167763"/>
          <a:ext cx="401707" cy="401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219AF5-6D57-4EBD-80D5-908951118EB2}">
      <dsp:nvSpPr>
        <dsp:cNvPr id="0" name=""/>
        <dsp:cNvSpPr/>
      </dsp:nvSpPr>
      <dsp:spPr>
        <a:xfrm>
          <a:off x="843585" y="3428"/>
          <a:ext cx="9233102" cy="73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8" tIns="77298" rIns="77298" bIns="77298" numCol="1" spcCol="1270" anchor="ctr" anchorCtr="0">
          <a:noAutofit/>
        </a:bodyPr>
        <a:lstStyle/>
        <a:p>
          <a:pPr marL="0" lvl="0" indent="0" algn="l" defTabSz="800100">
            <a:lnSpc>
              <a:spcPct val="90000"/>
            </a:lnSpc>
            <a:spcBef>
              <a:spcPct val="0"/>
            </a:spcBef>
            <a:spcAft>
              <a:spcPct val="35000"/>
            </a:spcAft>
            <a:buNone/>
          </a:pPr>
          <a:r>
            <a:rPr lang="en-IN" sz="1800" kern="1200"/>
            <a:t>Our proposed system is basically a prototype application for future developers.</a:t>
          </a:r>
          <a:endParaRPr lang="en-US" sz="1800" kern="1200"/>
        </a:p>
      </dsp:txBody>
      <dsp:txXfrm>
        <a:off x="843585" y="3428"/>
        <a:ext cx="9233102" cy="730377"/>
      </dsp:txXfrm>
    </dsp:sp>
    <dsp:sp modelId="{BA4B5AD9-0D11-4E6E-AA2D-081EA4DCEC7D}">
      <dsp:nvSpPr>
        <dsp:cNvPr id="0" name=""/>
        <dsp:cNvSpPr/>
      </dsp:nvSpPr>
      <dsp:spPr>
        <a:xfrm>
          <a:off x="0" y="916400"/>
          <a:ext cx="10076688" cy="73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298551-972B-4505-B964-B436CD76EEEA}">
      <dsp:nvSpPr>
        <dsp:cNvPr id="0" name=""/>
        <dsp:cNvSpPr/>
      </dsp:nvSpPr>
      <dsp:spPr>
        <a:xfrm>
          <a:off x="220939" y="1080735"/>
          <a:ext cx="401707" cy="401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E9B8DA-1219-489F-B64A-B620367FF2FF}">
      <dsp:nvSpPr>
        <dsp:cNvPr id="0" name=""/>
        <dsp:cNvSpPr/>
      </dsp:nvSpPr>
      <dsp:spPr>
        <a:xfrm>
          <a:off x="843585" y="916400"/>
          <a:ext cx="9233102" cy="73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8" tIns="77298" rIns="77298" bIns="77298" numCol="1" spcCol="1270" anchor="ctr" anchorCtr="0">
          <a:noAutofit/>
        </a:bodyPr>
        <a:lstStyle/>
        <a:p>
          <a:pPr marL="0" lvl="0" indent="0" algn="l" defTabSz="800100">
            <a:lnSpc>
              <a:spcPct val="90000"/>
            </a:lnSpc>
            <a:spcBef>
              <a:spcPct val="0"/>
            </a:spcBef>
            <a:spcAft>
              <a:spcPct val="35000"/>
            </a:spcAft>
            <a:buNone/>
          </a:pPr>
          <a:r>
            <a:rPr lang="en-IN" sz="1800" kern="1200"/>
            <a:t>As a team we are planning to extend the members and going to improve the system architecture.</a:t>
          </a:r>
          <a:endParaRPr lang="en-US" sz="1800" kern="1200"/>
        </a:p>
      </dsp:txBody>
      <dsp:txXfrm>
        <a:off x="843585" y="916400"/>
        <a:ext cx="9233102" cy="730377"/>
      </dsp:txXfrm>
    </dsp:sp>
    <dsp:sp modelId="{D798DF70-4858-45C6-9D71-4B6EA64E8A3D}">
      <dsp:nvSpPr>
        <dsp:cNvPr id="0" name=""/>
        <dsp:cNvSpPr/>
      </dsp:nvSpPr>
      <dsp:spPr>
        <a:xfrm>
          <a:off x="0" y="1829371"/>
          <a:ext cx="10076688" cy="73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68AAC-3903-4E23-8748-393B2A5825FA}">
      <dsp:nvSpPr>
        <dsp:cNvPr id="0" name=""/>
        <dsp:cNvSpPr/>
      </dsp:nvSpPr>
      <dsp:spPr>
        <a:xfrm>
          <a:off x="220939" y="1993706"/>
          <a:ext cx="401707" cy="401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30CD55-7CB7-4D40-AFF8-799C96009EDF}">
      <dsp:nvSpPr>
        <dsp:cNvPr id="0" name=""/>
        <dsp:cNvSpPr/>
      </dsp:nvSpPr>
      <dsp:spPr>
        <a:xfrm>
          <a:off x="843585" y="1829371"/>
          <a:ext cx="9233102" cy="73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8" tIns="77298" rIns="77298" bIns="77298" numCol="1" spcCol="1270" anchor="ctr" anchorCtr="0">
          <a:noAutofit/>
        </a:bodyPr>
        <a:lstStyle/>
        <a:p>
          <a:pPr marL="0" lvl="0" indent="0" algn="l" defTabSz="800100">
            <a:lnSpc>
              <a:spcPct val="90000"/>
            </a:lnSpc>
            <a:spcBef>
              <a:spcPct val="0"/>
            </a:spcBef>
            <a:spcAft>
              <a:spcPct val="35000"/>
            </a:spcAft>
            <a:buNone/>
          </a:pPr>
          <a:r>
            <a:rPr lang="en-IN" sz="1800" kern="1200"/>
            <a:t>We need a front-end developer who is highly skilled to convert our project to make ready for production.</a:t>
          </a:r>
          <a:endParaRPr lang="en-US" sz="1800" kern="1200"/>
        </a:p>
      </dsp:txBody>
      <dsp:txXfrm>
        <a:off x="843585" y="1829371"/>
        <a:ext cx="9233102" cy="730377"/>
      </dsp:txXfrm>
    </dsp:sp>
    <dsp:sp modelId="{CAD1D5B4-A500-48A2-ABB8-7D14AFD6A297}">
      <dsp:nvSpPr>
        <dsp:cNvPr id="0" name=""/>
        <dsp:cNvSpPr/>
      </dsp:nvSpPr>
      <dsp:spPr>
        <a:xfrm>
          <a:off x="0" y="2742342"/>
          <a:ext cx="10076688" cy="73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9E404-0522-4D62-B1D1-538EC5330B31}">
      <dsp:nvSpPr>
        <dsp:cNvPr id="0" name=""/>
        <dsp:cNvSpPr/>
      </dsp:nvSpPr>
      <dsp:spPr>
        <a:xfrm>
          <a:off x="220939" y="2906677"/>
          <a:ext cx="401707" cy="4017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15B1A4-0171-4F82-8A03-A848334117E9}">
      <dsp:nvSpPr>
        <dsp:cNvPr id="0" name=""/>
        <dsp:cNvSpPr/>
      </dsp:nvSpPr>
      <dsp:spPr>
        <a:xfrm>
          <a:off x="843585" y="2742342"/>
          <a:ext cx="9233102" cy="73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8" tIns="77298" rIns="77298" bIns="77298" numCol="1" spcCol="1270" anchor="ctr" anchorCtr="0">
          <a:noAutofit/>
        </a:bodyPr>
        <a:lstStyle/>
        <a:p>
          <a:pPr marL="0" lvl="0" indent="0" algn="l" defTabSz="800100">
            <a:lnSpc>
              <a:spcPct val="90000"/>
            </a:lnSpc>
            <a:spcBef>
              <a:spcPct val="0"/>
            </a:spcBef>
            <a:spcAft>
              <a:spcPct val="35000"/>
            </a:spcAft>
            <a:buNone/>
          </a:pPr>
          <a:r>
            <a:rPr lang="en-IN" sz="1800" kern="1200"/>
            <a:t>A few systems can be improved like Embedding the payment gateway , Making the mail issuing process to work faster.</a:t>
          </a:r>
          <a:endParaRPr lang="en-US" sz="1800" kern="1200"/>
        </a:p>
      </dsp:txBody>
      <dsp:txXfrm>
        <a:off x="843585" y="2742342"/>
        <a:ext cx="9233102" cy="730377"/>
      </dsp:txXfrm>
    </dsp:sp>
    <dsp:sp modelId="{25BDF839-96FA-4D69-84F3-008F68D870A8}">
      <dsp:nvSpPr>
        <dsp:cNvPr id="0" name=""/>
        <dsp:cNvSpPr/>
      </dsp:nvSpPr>
      <dsp:spPr>
        <a:xfrm>
          <a:off x="0" y="3655314"/>
          <a:ext cx="10076688" cy="73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25A70-30F5-4B06-9BB8-7EB43670A490}">
      <dsp:nvSpPr>
        <dsp:cNvPr id="0" name=""/>
        <dsp:cNvSpPr/>
      </dsp:nvSpPr>
      <dsp:spPr>
        <a:xfrm>
          <a:off x="220939" y="3819648"/>
          <a:ext cx="401707" cy="4017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3F881-B0B5-40B8-8BBC-E526E5198B6B}">
      <dsp:nvSpPr>
        <dsp:cNvPr id="0" name=""/>
        <dsp:cNvSpPr/>
      </dsp:nvSpPr>
      <dsp:spPr>
        <a:xfrm>
          <a:off x="843585" y="3655314"/>
          <a:ext cx="9233102" cy="73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8" tIns="77298" rIns="77298" bIns="77298" numCol="1" spcCol="1270" anchor="ctr" anchorCtr="0">
          <a:noAutofit/>
        </a:bodyPr>
        <a:lstStyle/>
        <a:p>
          <a:pPr marL="0" lvl="0" indent="0" algn="l" defTabSz="800100">
            <a:lnSpc>
              <a:spcPct val="90000"/>
            </a:lnSpc>
            <a:spcBef>
              <a:spcPct val="0"/>
            </a:spcBef>
            <a:spcAft>
              <a:spcPct val="35000"/>
            </a:spcAft>
            <a:buNone/>
          </a:pPr>
          <a:r>
            <a:rPr lang="en-IN" sz="1800" kern="1200"/>
            <a:t>We are very enthusiastic to work on this project and make it ready for production so that our college can embed an excellent Event Tracker system.</a:t>
          </a:r>
          <a:endParaRPr lang="en-US" sz="1800" kern="1200"/>
        </a:p>
      </dsp:txBody>
      <dsp:txXfrm>
        <a:off x="843585" y="3655314"/>
        <a:ext cx="9233102" cy="7303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9/18/2020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9/18/2020</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9/18/2020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9/18/2020</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geeksforgeeks.org/python-sessions-framework-using-django/" TargetMode="External"/><Relationship Id="rId3" Type="http://schemas.openxmlformats.org/officeDocument/2006/relationships/hyperlink" Target="https://www.geeksforgeeks.org/create-certificates-using-python-pil/" TargetMode="External"/><Relationship Id="rId7" Type="http://schemas.openxmlformats.org/officeDocument/2006/relationships/hyperlink" Target="https://django-sis.readthedocs.io/en/latest/" TargetMode="External"/><Relationship Id="rId12" Type="http://schemas.openxmlformats.org/officeDocument/2006/relationships/hyperlink" Target="https://studygyaan.com/django/best-practice-to-structure-django-project-directories-and-files" TargetMode="External"/><Relationship Id="rId2" Type="http://schemas.openxmlformats.org/officeDocument/2006/relationships/hyperlink" Target="https://cloudinary.com/documentation/django_image_manipulation#image_optimizations" TargetMode="External"/><Relationship Id="rId1" Type="http://schemas.openxmlformats.org/officeDocument/2006/relationships/slideLayout" Target="../slideLayouts/slideLayout2.xml"/><Relationship Id="rId6" Type="http://schemas.openxmlformats.org/officeDocument/2006/relationships/hyperlink" Target="http://django-todo.org/todo/" TargetMode="External"/><Relationship Id="rId11" Type="http://schemas.openxmlformats.org/officeDocument/2006/relationships/hyperlink" Target="https://stormy-cove-10463.herokuapp.com/catalog/" TargetMode="External"/><Relationship Id="rId5" Type="http://schemas.openxmlformats.org/officeDocument/2006/relationships/hyperlink" Target="https://simpleisbetterthancomplex.com/tutorial/2018/01/18/how-to-implement-multiple-user-types-with-django.html" TargetMode="External"/><Relationship Id="rId10" Type="http://schemas.openxmlformats.org/officeDocument/2006/relationships/hyperlink" Target="https://developer.mozilla.org/en-US/docs/Learn/Server-side/Django/Tutorial_local_library_website" TargetMode="External"/><Relationship Id="rId4" Type="http://schemas.openxmlformats.org/officeDocument/2006/relationships/hyperlink" Target="https://djangoschools.herokuapp.com/" TargetMode="External"/><Relationship Id="rId9" Type="http://schemas.openxmlformats.org/officeDocument/2006/relationships/hyperlink" Target="https://www.tutorialspoint.com/django/django_sessions.ht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books.google.com/books?hl=en&amp;lr=&amp;id=h2tR8p-4a9QC&amp;oi=fnd&amp;pg=PR27&amp;dq=django&amp;ots=Voqaj0cMMb&amp;sig=Lw785f3qhHWEUjnwFLAVOjlXx5w" TargetMode="External"/><Relationship Id="rId2" Type="http://schemas.openxmlformats.org/officeDocument/2006/relationships/hyperlink" Target="https://www.irjet.net/archives/V4/i3/IRJET-V4I3121.pdf" TargetMode="External"/><Relationship Id="rId1" Type="http://schemas.openxmlformats.org/officeDocument/2006/relationships/slideLayout" Target="../slideLayouts/slideLayout2.xml"/><Relationship Id="rId5" Type="http://schemas.openxmlformats.org/officeDocument/2006/relationships/hyperlink" Target="https://books.google.com/books?hl=en&amp;lr=&amp;id=qfp4BAfAvVkC&amp;oi=fnd&amp;pg=PR11&amp;dq=django&amp;ots=_0kEPcZZZd&amp;sig=weYaaHqwQQPhNVD_FyHqqKuqULo" TargetMode="External"/><Relationship Id="rId4" Type="http://schemas.openxmlformats.org/officeDocument/2006/relationships/hyperlink" Target="https://books.google.com/books?hl=en&amp;lr=&amp;id=M2D5nnYlmZoC&amp;oi=fnd&amp;pg=PT31&amp;dq=django&amp;ots=vY-LKoeQKU&amp;sig=U8H0yDmg3Frr5uNuMHz3fKZPPD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a:bodyPr>
          <a:lstStyle/>
          <a:p>
            <a:r>
              <a:rPr lang="en-US" sz="4800" dirty="0"/>
              <a:t>Event Tracker </a:t>
            </a:r>
            <a:endParaRPr lang="en-US" sz="4800" dirty="0">
              <a:solidFill>
                <a:schemeClr val="bg1"/>
              </a:solidFill>
            </a:endParaRPr>
          </a:p>
        </p:txBody>
      </p:sp>
      <p:sp>
        <p:nvSpPr>
          <p:cNvPr id="3" name="TextBox 2">
            <a:extLst>
              <a:ext uri="{FF2B5EF4-FFF2-40B4-BE49-F238E27FC236}">
                <a16:creationId xmlns:a16="http://schemas.microsoft.com/office/drawing/2014/main" id="{E490F7FC-0D72-406D-B6DF-EE68F7FE6660}"/>
              </a:ext>
            </a:extLst>
          </p:cNvPr>
          <p:cNvSpPr txBox="1"/>
          <p:nvPr/>
        </p:nvSpPr>
        <p:spPr>
          <a:xfrm>
            <a:off x="7830105" y="5459767"/>
            <a:ext cx="4252404" cy="923330"/>
          </a:xfrm>
          <a:prstGeom prst="rect">
            <a:avLst/>
          </a:prstGeom>
          <a:noFill/>
        </p:spPr>
        <p:txBody>
          <a:bodyPr wrap="square" rtlCol="0">
            <a:spAutoFit/>
          </a:bodyPr>
          <a:lstStyle/>
          <a:p>
            <a:pPr algn="r"/>
            <a:r>
              <a:rPr lang="en-IN" dirty="0"/>
              <a:t>Saketh Reddy -18071A0547</a:t>
            </a:r>
          </a:p>
          <a:p>
            <a:pPr algn="r"/>
            <a:r>
              <a:rPr lang="en-IN" dirty="0"/>
              <a:t>Sairam Tammisetti-18071A0555</a:t>
            </a:r>
          </a:p>
          <a:p>
            <a:pPr algn="r"/>
            <a:r>
              <a:rPr lang="en-IN" dirty="0" err="1"/>
              <a:t>Sarvotam</a:t>
            </a:r>
            <a:r>
              <a:rPr lang="en-IN" dirty="0"/>
              <a:t> </a:t>
            </a:r>
            <a:r>
              <a:rPr lang="en-IN" dirty="0" err="1"/>
              <a:t>Reddi</a:t>
            </a:r>
            <a:r>
              <a:rPr lang="en-IN" dirty="0"/>
              <a:t> Vancha-18071A0558</a:t>
            </a:r>
          </a:p>
        </p:txBody>
      </p:sp>
      <p:sp>
        <p:nvSpPr>
          <p:cNvPr id="4" name="TextBox 3">
            <a:extLst>
              <a:ext uri="{FF2B5EF4-FFF2-40B4-BE49-F238E27FC236}">
                <a16:creationId xmlns:a16="http://schemas.microsoft.com/office/drawing/2014/main" id="{547179FE-4A83-4CA9-B87D-7B9AB6945046}"/>
              </a:ext>
            </a:extLst>
          </p:cNvPr>
          <p:cNvSpPr txBox="1"/>
          <p:nvPr/>
        </p:nvSpPr>
        <p:spPr>
          <a:xfrm>
            <a:off x="2725445" y="5459767"/>
            <a:ext cx="2991774" cy="923330"/>
          </a:xfrm>
          <a:prstGeom prst="rect">
            <a:avLst/>
          </a:prstGeom>
          <a:noFill/>
        </p:spPr>
        <p:txBody>
          <a:bodyPr wrap="square" rtlCol="0">
            <a:spAutoFit/>
          </a:bodyPr>
          <a:lstStyle/>
          <a:p>
            <a:r>
              <a:rPr lang="en-IN" dirty="0"/>
              <a:t>Guided By:</a:t>
            </a:r>
          </a:p>
          <a:p>
            <a:r>
              <a:rPr lang="en-IN" dirty="0"/>
              <a:t>Mrs. A . Madhavi</a:t>
            </a:r>
          </a:p>
          <a:p>
            <a:r>
              <a:rPr lang="en-IN" dirty="0"/>
              <a:t>Asst. Professor, CSE dept.</a:t>
            </a: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24B8-35C1-4DE9-BF00-C42E39289747}"/>
              </a:ext>
            </a:extLst>
          </p:cNvPr>
          <p:cNvSpPr>
            <a:spLocks noGrp="1"/>
          </p:cNvSpPr>
          <p:nvPr>
            <p:ph type="title"/>
          </p:nvPr>
        </p:nvSpPr>
        <p:spPr>
          <a:xfrm>
            <a:off x="1771650" y="457200"/>
            <a:ext cx="3943350" cy="1600200"/>
          </a:xfrm>
        </p:spPr>
        <p:txBody>
          <a:bodyPr anchor="b">
            <a:normAutofit/>
          </a:bodyPr>
          <a:lstStyle/>
          <a:p>
            <a:r>
              <a:rPr lang="en-IN" dirty="0"/>
              <a:t>Salient Features of Event Tracker</a:t>
            </a:r>
          </a:p>
        </p:txBody>
      </p:sp>
      <p:sp>
        <p:nvSpPr>
          <p:cNvPr id="9" name="Text Placeholder 3">
            <a:extLst>
              <a:ext uri="{FF2B5EF4-FFF2-40B4-BE49-F238E27FC236}">
                <a16:creationId xmlns:a16="http://schemas.microsoft.com/office/drawing/2014/main" id="{7689D18D-4AFA-42DE-8DC6-4474523C028D}"/>
              </a:ext>
            </a:extLst>
          </p:cNvPr>
          <p:cNvSpPr>
            <a:spLocks noGrp="1"/>
          </p:cNvSpPr>
          <p:nvPr>
            <p:ph type="body" sz="half" idx="2"/>
          </p:nvPr>
        </p:nvSpPr>
        <p:spPr>
          <a:xfrm>
            <a:off x="1771650" y="2171700"/>
            <a:ext cx="3943350" cy="3697288"/>
          </a:xfrm>
        </p:spPr>
        <p:txBody>
          <a:bodyPr>
            <a:normAutofit/>
          </a:bodyPr>
          <a:lstStyle/>
          <a:p>
            <a:r>
              <a:rPr lang="en-US" sz="2000" b="1" dirty="0"/>
              <a:t>Certificate Issuing Process:</a:t>
            </a:r>
          </a:p>
          <a:p>
            <a:pPr marL="342900" indent="-342900">
              <a:buFont typeface="Arial" panose="020B0604020202020204" pitchFamily="34" charset="0"/>
              <a:buChar char="•"/>
            </a:pPr>
            <a:r>
              <a:rPr lang="en-US" sz="2000" dirty="0"/>
              <a:t>Certificates are automatically generated digitally by accessing the details of the students from their registration details.</a:t>
            </a:r>
          </a:p>
          <a:p>
            <a:pPr marL="342900" indent="-342900">
              <a:buFont typeface="Arial" panose="020B0604020202020204" pitchFamily="34" charset="0"/>
              <a:buChar char="•"/>
            </a:pPr>
            <a:r>
              <a:rPr lang="en-US" sz="2000" dirty="0"/>
              <a:t>Once generated certificates are sent through mail to the students.</a:t>
            </a:r>
          </a:p>
        </p:txBody>
      </p:sp>
      <p:graphicFrame>
        <p:nvGraphicFramePr>
          <p:cNvPr id="5" name="Content Placeholder 2">
            <a:extLst>
              <a:ext uri="{FF2B5EF4-FFF2-40B4-BE49-F238E27FC236}">
                <a16:creationId xmlns:a16="http://schemas.microsoft.com/office/drawing/2014/main" id="{7E91FE8F-42AF-4DCF-B306-3930D142E840}"/>
              </a:ext>
            </a:extLst>
          </p:cNvPr>
          <p:cNvGraphicFramePr>
            <a:graphicFrameLocks noGrp="1"/>
          </p:cNvGraphicFramePr>
          <p:nvPr>
            <p:ph idx="1"/>
            <p:extLst>
              <p:ext uri="{D42A27DB-BD31-4B8C-83A1-F6EECF244321}">
                <p14:modId xmlns:p14="http://schemas.microsoft.com/office/powerpoint/2010/main" val="2382112766"/>
              </p:ext>
            </p:extLst>
          </p:nvPr>
        </p:nvGraphicFramePr>
        <p:xfrm>
          <a:off x="6210300" y="987425"/>
          <a:ext cx="5622035"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51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E0C0-2293-4049-A266-7C51CEC66F21}"/>
              </a:ext>
            </a:extLst>
          </p:cNvPr>
          <p:cNvSpPr>
            <a:spLocks noGrp="1"/>
          </p:cNvSpPr>
          <p:nvPr>
            <p:ph type="title"/>
          </p:nvPr>
        </p:nvSpPr>
        <p:spPr>
          <a:xfrm>
            <a:off x="521208" y="448056"/>
            <a:ext cx="11311128" cy="640080"/>
          </a:xfrm>
        </p:spPr>
        <p:txBody>
          <a:bodyPr anchor="ctr">
            <a:normAutofit/>
          </a:bodyPr>
          <a:lstStyle/>
          <a:p>
            <a:r>
              <a:rPr lang="en-IN" dirty="0"/>
              <a:t>Backend “Behind the Scenes”</a:t>
            </a:r>
          </a:p>
        </p:txBody>
      </p:sp>
      <p:pic>
        <p:nvPicPr>
          <p:cNvPr id="4" name="Content Placeholder 3">
            <a:extLst>
              <a:ext uri="{FF2B5EF4-FFF2-40B4-BE49-F238E27FC236}">
                <a16:creationId xmlns:a16="http://schemas.microsoft.com/office/drawing/2014/main" id="{8BB189CE-650F-46BC-BBE6-A93DF80E912C}"/>
              </a:ext>
            </a:extLst>
          </p:cNvPr>
          <p:cNvPicPr>
            <a:picLocks noGrp="1" noChangeAspect="1"/>
          </p:cNvPicPr>
          <p:nvPr>
            <p:ph sz="quarter" idx="13"/>
          </p:nvPr>
        </p:nvPicPr>
        <p:blipFill>
          <a:blip r:embed="rId2"/>
          <a:stretch>
            <a:fillRect/>
          </a:stretch>
        </p:blipFill>
        <p:spPr>
          <a:xfrm>
            <a:off x="1752600" y="2090899"/>
            <a:ext cx="10077450" cy="3096890"/>
          </a:xfrm>
          <a:prstGeom prst="rect">
            <a:avLst/>
          </a:prstGeom>
          <a:noFill/>
        </p:spPr>
      </p:pic>
      <p:sp>
        <p:nvSpPr>
          <p:cNvPr id="5" name="TextBox 4">
            <a:extLst>
              <a:ext uri="{FF2B5EF4-FFF2-40B4-BE49-F238E27FC236}">
                <a16:creationId xmlns:a16="http://schemas.microsoft.com/office/drawing/2014/main" id="{35FF26ED-860F-4AB9-9763-B5CBDBD2D669}"/>
              </a:ext>
            </a:extLst>
          </p:cNvPr>
          <p:cNvSpPr txBox="1"/>
          <p:nvPr/>
        </p:nvSpPr>
        <p:spPr>
          <a:xfrm>
            <a:off x="2257425" y="5324475"/>
            <a:ext cx="9039225" cy="369332"/>
          </a:xfrm>
          <a:prstGeom prst="rect">
            <a:avLst/>
          </a:prstGeom>
          <a:noFill/>
        </p:spPr>
        <p:txBody>
          <a:bodyPr wrap="square" rtlCol="0">
            <a:spAutoFit/>
          </a:bodyPr>
          <a:lstStyle/>
          <a:p>
            <a:pPr algn="ctr"/>
            <a:r>
              <a:rPr lang="en-IN" b="1" dirty="0"/>
              <a:t>Code of mailing a generated certificate</a:t>
            </a:r>
          </a:p>
        </p:txBody>
      </p:sp>
    </p:spTree>
    <p:extLst>
      <p:ext uri="{BB962C8B-B14F-4D97-AF65-F5344CB8AC3E}">
        <p14:creationId xmlns:p14="http://schemas.microsoft.com/office/powerpoint/2010/main" val="212350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57B6-47FD-4264-A590-B709803D860A}"/>
              </a:ext>
            </a:extLst>
          </p:cNvPr>
          <p:cNvSpPr>
            <a:spLocks noGrp="1"/>
          </p:cNvSpPr>
          <p:nvPr>
            <p:ph type="title"/>
          </p:nvPr>
        </p:nvSpPr>
        <p:spPr>
          <a:xfrm>
            <a:off x="521208" y="448056"/>
            <a:ext cx="11311128" cy="640080"/>
          </a:xfrm>
        </p:spPr>
        <p:txBody>
          <a:bodyPr anchor="ctr">
            <a:normAutofit/>
          </a:bodyPr>
          <a:lstStyle/>
          <a:p>
            <a:r>
              <a:rPr lang="en-IN" dirty="0"/>
              <a:t>Code to mark attendance</a:t>
            </a:r>
          </a:p>
        </p:txBody>
      </p:sp>
      <p:pic>
        <p:nvPicPr>
          <p:cNvPr id="4" name="Content Placeholder 3">
            <a:extLst>
              <a:ext uri="{FF2B5EF4-FFF2-40B4-BE49-F238E27FC236}">
                <a16:creationId xmlns:a16="http://schemas.microsoft.com/office/drawing/2014/main" id="{0A3D578F-9D14-44B4-80B7-901658A9DA23}"/>
              </a:ext>
            </a:extLst>
          </p:cNvPr>
          <p:cNvPicPr>
            <a:picLocks noGrp="1" noChangeAspect="1"/>
          </p:cNvPicPr>
          <p:nvPr>
            <p:ph sz="quarter" idx="13"/>
          </p:nvPr>
        </p:nvPicPr>
        <p:blipFill>
          <a:blip r:embed="rId2"/>
          <a:stretch>
            <a:fillRect/>
          </a:stretch>
        </p:blipFill>
        <p:spPr>
          <a:xfrm>
            <a:off x="2590829" y="1444752"/>
            <a:ext cx="8400229" cy="4389120"/>
          </a:xfrm>
          <a:prstGeom prst="rect">
            <a:avLst/>
          </a:prstGeom>
          <a:noFill/>
        </p:spPr>
      </p:pic>
    </p:spTree>
    <p:extLst>
      <p:ext uri="{BB962C8B-B14F-4D97-AF65-F5344CB8AC3E}">
        <p14:creationId xmlns:p14="http://schemas.microsoft.com/office/powerpoint/2010/main" val="60987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E4F5-26D4-4020-8960-8C0BB48614A0}"/>
              </a:ext>
            </a:extLst>
          </p:cNvPr>
          <p:cNvSpPr>
            <a:spLocks noGrp="1"/>
          </p:cNvSpPr>
          <p:nvPr>
            <p:ph type="title"/>
          </p:nvPr>
        </p:nvSpPr>
        <p:spPr/>
        <p:txBody>
          <a:bodyPr/>
          <a:lstStyle/>
          <a:p>
            <a:r>
              <a:rPr lang="en-IN" dirty="0"/>
              <a:t>Code to make Certificate Downloadable</a:t>
            </a:r>
          </a:p>
        </p:txBody>
      </p:sp>
      <p:pic>
        <p:nvPicPr>
          <p:cNvPr id="4" name="Content Placeholder 3">
            <a:extLst>
              <a:ext uri="{FF2B5EF4-FFF2-40B4-BE49-F238E27FC236}">
                <a16:creationId xmlns:a16="http://schemas.microsoft.com/office/drawing/2014/main" id="{E62063DD-3715-48A3-A1B3-939F54B0C3A2}"/>
              </a:ext>
            </a:extLst>
          </p:cNvPr>
          <p:cNvPicPr>
            <a:picLocks noGrp="1" noChangeAspect="1"/>
          </p:cNvPicPr>
          <p:nvPr>
            <p:ph sz="quarter" idx="13"/>
          </p:nvPr>
        </p:nvPicPr>
        <p:blipFill>
          <a:blip r:embed="rId2"/>
          <a:stretch>
            <a:fillRect/>
          </a:stretch>
        </p:blipFill>
        <p:spPr>
          <a:xfrm>
            <a:off x="2898231" y="1444625"/>
            <a:ext cx="7786187" cy="4389438"/>
          </a:xfrm>
          <a:prstGeom prst="rect">
            <a:avLst/>
          </a:prstGeom>
        </p:spPr>
      </p:pic>
    </p:spTree>
    <p:extLst>
      <p:ext uri="{BB962C8B-B14F-4D97-AF65-F5344CB8AC3E}">
        <p14:creationId xmlns:p14="http://schemas.microsoft.com/office/powerpoint/2010/main" val="101330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B41E152F-0E92-42BF-8C90-A1C402004B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5900" y="1435100"/>
            <a:ext cx="3911600" cy="21082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8FB9BB2-25DC-4C34-A16F-58414339AB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5900" y="3594100"/>
            <a:ext cx="3911600" cy="2209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CD51428-CC6C-4E95-84DC-B138FB7484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1000" y="1435100"/>
            <a:ext cx="4064000" cy="2451100"/>
          </a:xfrm>
          <a:prstGeom prst="rect">
            <a:avLst/>
          </a:prstGeom>
        </p:spPr>
      </p:pic>
      <p:pic>
        <p:nvPicPr>
          <p:cNvPr id="5" name="Content Placeholder 4" descr="A screenshot of a social media post&#10;&#10;Description automatically generated">
            <a:extLst>
              <a:ext uri="{FF2B5EF4-FFF2-40B4-BE49-F238E27FC236}">
                <a16:creationId xmlns:a16="http://schemas.microsoft.com/office/drawing/2014/main" id="{67193A8D-E61E-4C0B-B21D-664291183E96}"/>
              </a:ext>
            </a:extLst>
          </p:cNvPr>
          <p:cNvPicPr>
            <a:picLocks noGrp="1" noChangeAspect="1"/>
          </p:cNvPicPr>
          <p:nvPr>
            <p:ph sz="quarter" idx="13"/>
          </p:nvPr>
        </p:nvPicPr>
        <p:blipFill>
          <a:blip r:embed="rId5" cstate="print">
            <a:extLst>
              <a:ext uri="{28A0092B-C50C-407E-A947-70E740481C1C}">
                <a14:useLocalDpi xmlns:a14="http://schemas.microsoft.com/office/drawing/2010/main" val="0"/>
              </a:ext>
            </a:extLst>
          </a:blip>
          <a:stretch>
            <a:fillRect/>
          </a:stretch>
        </p:blipFill>
        <p:spPr>
          <a:xfrm>
            <a:off x="6731000" y="3937000"/>
            <a:ext cx="4064000" cy="1866900"/>
          </a:xfrm>
        </p:spPr>
      </p:pic>
      <p:sp>
        <p:nvSpPr>
          <p:cNvPr id="2" name="Title 1">
            <a:extLst>
              <a:ext uri="{FF2B5EF4-FFF2-40B4-BE49-F238E27FC236}">
                <a16:creationId xmlns:a16="http://schemas.microsoft.com/office/drawing/2014/main" id="{B4D1D22B-CE29-4AFC-932E-C0E0F853995E}"/>
              </a:ext>
            </a:extLst>
          </p:cNvPr>
          <p:cNvSpPr>
            <a:spLocks noGrp="1"/>
          </p:cNvSpPr>
          <p:nvPr>
            <p:ph type="title"/>
          </p:nvPr>
        </p:nvSpPr>
        <p:spPr>
          <a:xfrm>
            <a:off x="521208" y="448056"/>
            <a:ext cx="11311128" cy="640080"/>
          </a:xfrm>
        </p:spPr>
        <p:txBody>
          <a:bodyPr anchor="ctr">
            <a:normAutofit/>
          </a:bodyPr>
          <a:lstStyle/>
          <a:p>
            <a:r>
              <a:rPr lang="en-IN" dirty="0"/>
              <a:t> USER INTERFACE – “Face of the website”</a:t>
            </a:r>
          </a:p>
        </p:txBody>
      </p:sp>
      <p:sp>
        <p:nvSpPr>
          <p:cNvPr id="12" name="TextBox 11">
            <a:extLst>
              <a:ext uri="{FF2B5EF4-FFF2-40B4-BE49-F238E27FC236}">
                <a16:creationId xmlns:a16="http://schemas.microsoft.com/office/drawing/2014/main" id="{7B5E8D7F-E051-4702-BEF7-C52D596F482E}"/>
              </a:ext>
            </a:extLst>
          </p:cNvPr>
          <p:cNvSpPr txBox="1"/>
          <p:nvPr/>
        </p:nvSpPr>
        <p:spPr>
          <a:xfrm>
            <a:off x="3429000" y="6019800"/>
            <a:ext cx="7366000" cy="369332"/>
          </a:xfrm>
          <a:prstGeom prst="rect">
            <a:avLst/>
          </a:prstGeom>
          <a:noFill/>
        </p:spPr>
        <p:txBody>
          <a:bodyPr wrap="square" rtlCol="0">
            <a:spAutoFit/>
          </a:bodyPr>
          <a:lstStyle/>
          <a:p>
            <a:pPr algn="ctr"/>
            <a:r>
              <a:rPr lang="en-IN" b="1" dirty="0"/>
              <a:t>User Interface View Of the Organizer</a:t>
            </a:r>
          </a:p>
        </p:txBody>
      </p:sp>
    </p:spTree>
    <p:extLst>
      <p:ext uri="{BB962C8B-B14F-4D97-AF65-F5344CB8AC3E}">
        <p14:creationId xmlns:p14="http://schemas.microsoft.com/office/powerpoint/2010/main" val="421403852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D0774FAE-8191-4D66-BC88-358ECE89B0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000" y="1435100"/>
            <a:ext cx="4483100" cy="214630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3F130BB3-87DA-447A-B413-79796E259B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8300" y="1435100"/>
            <a:ext cx="4686300" cy="2146300"/>
          </a:xfrm>
          <a:prstGeom prst="rect">
            <a:avLst/>
          </a:prstGeom>
        </p:spPr>
      </p:pic>
      <p:pic>
        <p:nvPicPr>
          <p:cNvPr id="19" name="Picture 18" descr="A screenshot of a social media post&#10;&#10;Description automatically generated">
            <a:extLst>
              <a:ext uri="{FF2B5EF4-FFF2-40B4-BE49-F238E27FC236}">
                <a16:creationId xmlns:a16="http://schemas.microsoft.com/office/drawing/2014/main" id="{49A024AF-1595-4F68-980C-95EE4A805B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9000" y="3644900"/>
            <a:ext cx="4724400" cy="2159000"/>
          </a:xfrm>
          <a:prstGeom prst="rect">
            <a:avLst/>
          </a:prstGeom>
        </p:spPr>
      </p:pic>
      <p:pic>
        <p:nvPicPr>
          <p:cNvPr id="13" name="Content Placeholder 12" descr="A screenshot of a cell phone&#10;&#10;Description automatically generated">
            <a:extLst>
              <a:ext uri="{FF2B5EF4-FFF2-40B4-BE49-F238E27FC236}">
                <a16:creationId xmlns:a16="http://schemas.microsoft.com/office/drawing/2014/main" id="{68334BED-A452-4226-A563-89215F177F33}"/>
              </a:ext>
            </a:extLst>
          </p:cNvPr>
          <p:cNvPicPr>
            <a:picLocks noGrp="1" noChangeAspect="1"/>
          </p:cNvPicPr>
          <p:nvPr>
            <p:ph sz="quarter" idx="13"/>
          </p:nvPr>
        </p:nvPicPr>
        <p:blipFill>
          <a:blip r:embed="rId5" cstate="print">
            <a:extLst>
              <a:ext uri="{28A0092B-C50C-407E-A947-70E740481C1C}">
                <a14:useLocalDpi xmlns:a14="http://schemas.microsoft.com/office/drawing/2010/main" val="0"/>
              </a:ext>
            </a:extLst>
          </a:blip>
          <a:stretch>
            <a:fillRect/>
          </a:stretch>
        </p:blipFill>
        <p:spPr>
          <a:xfrm>
            <a:off x="6959600" y="3644900"/>
            <a:ext cx="4445000" cy="2159000"/>
          </a:xfrm>
        </p:spPr>
      </p:pic>
      <p:sp>
        <p:nvSpPr>
          <p:cNvPr id="2" name="Title 1">
            <a:extLst>
              <a:ext uri="{FF2B5EF4-FFF2-40B4-BE49-F238E27FC236}">
                <a16:creationId xmlns:a16="http://schemas.microsoft.com/office/drawing/2014/main" id="{A790D828-E30B-4C01-A9EF-8E346EA12BDF}"/>
              </a:ext>
            </a:extLst>
          </p:cNvPr>
          <p:cNvSpPr>
            <a:spLocks noGrp="1"/>
          </p:cNvSpPr>
          <p:nvPr>
            <p:ph type="title"/>
          </p:nvPr>
        </p:nvSpPr>
        <p:spPr>
          <a:xfrm>
            <a:off x="521208" y="448056"/>
            <a:ext cx="11311128" cy="640080"/>
          </a:xfrm>
        </p:spPr>
        <p:txBody>
          <a:bodyPr anchor="ctr">
            <a:normAutofit/>
          </a:bodyPr>
          <a:lstStyle/>
          <a:p>
            <a:r>
              <a:rPr lang="en-IN" dirty="0"/>
              <a:t>USER INTERFACE – “Face of the website”</a:t>
            </a:r>
          </a:p>
        </p:txBody>
      </p:sp>
      <p:sp>
        <p:nvSpPr>
          <p:cNvPr id="20" name="TextBox 19">
            <a:extLst>
              <a:ext uri="{FF2B5EF4-FFF2-40B4-BE49-F238E27FC236}">
                <a16:creationId xmlns:a16="http://schemas.microsoft.com/office/drawing/2014/main" id="{50C0754E-095C-4EBE-95FE-9E295DC177E6}"/>
              </a:ext>
            </a:extLst>
          </p:cNvPr>
          <p:cNvSpPr txBox="1"/>
          <p:nvPr/>
        </p:nvSpPr>
        <p:spPr>
          <a:xfrm>
            <a:off x="3143250" y="5803900"/>
            <a:ext cx="3886200" cy="369332"/>
          </a:xfrm>
          <a:prstGeom prst="rect">
            <a:avLst/>
          </a:prstGeom>
          <a:noFill/>
        </p:spPr>
        <p:txBody>
          <a:bodyPr wrap="square" rtlCol="0">
            <a:spAutoFit/>
          </a:bodyPr>
          <a:lstStyle/>
          <a:p>
            <a:r>
              <a:rPr lang="en-IN" dirty="0"/>
              <a:t>`</a:t>
            </a:r>
          </a:p>
        </p:txBody>
      </p:sp>
      <p:sp>
        <p:nvSpPr>
          <p:cNvPr id="21" name="TextBox 20">
            <a:extLst>
              <a:ext uri="{FF2B5EF4-FFF2-40B4-BE49-F238E27FC236}">
                <a16:creationId xmlns:a16="http://schemas.microsoft.com/office/drawing/2014/main" id="{DEC57748-7EB4-4262-A4FF-1BF7BE07B24C}"/>
              </a:ext>
            </a:extLst>
          </p:cNvPr>
          <p:cNvSpPr txBox="1"/>
          <p:nvPr/>
        </p:nvSpPr>
        <p:spPr>
          <a:xfrm>
            <a:off x="3552825" y="5934075"/>
            <a:ext cx="6810375" cy="369332"/>
          </a:xfrm>
          <a:prstGeom prst="rect">
            <a:avLst/>
          </a:prstGeom>
          <a:noFill/>
        </p:spPr>
        <p:txBody>
          <a:bodyPr wrap="square" rtlCol="0">
            <a:spAutoFit/>
          </a:bodyPr>
          <a:lstStyle/>
          <a:p>
            <a:pPr algn="ctr"/>
            <a:r>
              <a:rPr lang="en-IN" b="1" dirty="0"/>
              <a:t>User Interface View of Student </a:t>
            </a:r>
          </a:p>
        </p:txBody>
      </p:sp>
    </p:spTree>
    <p:extLst>
      <p:ext uri="{BB962C8B-B14F-4D97-AF65-F5344CB8AC3E}">
        <p14:creationId xmlns:p14="http://schemas.microsoft.com/office/powerpoint/2010/main" val="3481503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A1-43DE-41A3-BB9F-C9766E7CCEDD}"/>
              </a:ext>
            </a:extLst>
          </p:cNvPr>
          <p:cNvSpPr>
            <a:spLocks noGrp="1"/>
          </p:cNvSpPr>
          <p:nvPr>
            <p:ph type="title"/>
          </p:nvPr>
        </p:nvSpPr>
        <p:spPr/>
        <p:txBody>
          <a:bodyPr/>
          <a:lstStyle/>
          <a:p>
            <a:r>
              <a:rPr lang="en-IN" dirty="0"/>
              <a:t>Certificates Generated and mailed automatically</a:t>
            </a:r>
          </a:p>
        </p:txBody>
      </p:sp>
      <p:pic>
        <p:nvPicPr>
          <p:cNvPr id="17" name="Content Placeholder 16" descr="A close up of a sign&#10;&#10;Description automatically generated">
            <a:extLst>
              <a:ext uri="{FF2B5EF4-FFF2-40B4-BE49-F238E27FC236}">
                <a16:creationId xmlns:a16="http://schemas.microsoft.com/office/drawing/2014/main" id="{0BE88550-3FE8-4B0E-BDFD-CD1F11078EBA}"/>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243993" y="1205230"/>
            <a:ext cx="7082714" cy="3327400"/>
          </a:xfrm>
        </p:spPr>
      </p:pic>
      <p:pic>
        <p:nvPicPr>
          <p:cNvPr id="19" name="Picture 18" descr="A picture containing table, snow, person&#10;&#10;Description automatically generated">
            <a:extLst>
              <a:ext uri="{FF2B5EF4-FFF2-40B4-BE49-F238E27FC236}">
                <a16:creationId xmlns:a16="http://schemas.microsoft.com/office/drawing/2014/main" id="{95EDB302-6DDF-44E3-A9EE-560917DF61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5349" y="4624110"/>
            <a:ext cx="4133386" cy="194183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C07319D0-C7BF-479E-BCE6-20F16B633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4024" y="4649725"/>
            <a:ext cx="4078863" cy="1916216"/>
          </a:xfrm>
          <a:prstGeom prst="rect">
            <a:avLst/>
          </a:prstGeom>
        </p:spPr>
      </p:pic>
    </p:spTree>
    <p:extLst>
      <p:ext uri="{BB962C8B-B14F-4D97-AF65-F5344CB8AC3E}">
        <p14:creationId xmlns:p14="http://schemas.microsoft.com/office/powerpoint/2010/main" val="254173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D786-A154-44EE-B775-9947F3708B6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486C2CB-4F64-445E-AF16-B53482CE4E28}"/>
              </a:ext>
            </a:extLst>
          </p:cNvPr>
          <p:cNvSpPr>
            <a:spLocks noGrp="1"/>
          </p:cNvSpPr>
          <p:nvPr>
            <p:ph sz="quarter" idx="13"/>
          </p:nvPr>
        </p:nvSpPr>
        <p:spPr/>
        <p:txBody>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 have prepared new system after identifying issues in existing manual system. In which easy to use GUI is proposed by which Student coordinators, Staff coordinator can view all the records which are necessary.</a:t>
            </a:r>
          </a:p>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Participant students can view and register for events online. The record maintenance are use of previous records becomes easy and effective communication between staff coordinators and student coordinators. </a:t>
            </a:r>
          </a:p>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Thus we will implement Event Tracker system to address the problem faced by event organizers with respect to communication and working methods.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168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5B55-5D2F-4EB8-AF92-4A42347FA788}"/>
              </a:ext>
            </a:extLst>
          </p:cNvPr>
          <p:cNvSpPr>
            <a:spLocks noGrp="1"/>
          </p:cNvSpPr>
          <p:nvPr>
            <p:ph type="title"/>
          </p:nvPr>
        </p:nvSpPr>
        <p:spPr>
          <a:xfrm>
            <a:off x="521208" y="448056"/>
            <a:ext cx="11311128" cy="640080"/>
          </a:xfrm>
        </p:spPr>
        <p:txBody>
          <a:bodyPr anchor="ctr">
            <a:normAutofit/>
          </a:bodyPr>
          <a:lstStyle/>
          <a:p>
            <a:r>
              <a:rPr lang="en-IN" dirty="0"/>
              <a:t>Conclusion</a:t>
            </a:r>
          </a:p>
        </p:txBody>
      </p:sp>
      <p:pic>
        <p:nvPicPr>
          <p:cNvPr id="2050" name="Picture 2" descr="GAMSAT Essay Conclusions - What must they include?">
            <a:extLst>
              <a:ext uri="{FF2B5EF4-FFF2-40B4-BE49-F238E27FC236}">
                <a16:creationId xmlns:a16="http://schemas.microsoft.com/office/drawing/2014/main" id="{AB8A48FA-31AA-4A96-B616-51F8F711E2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2600" y="2096294"/>
            <a:ext cx="4743450" cy="3162300"/>
          </a:xfrm>
          <a:prstGeom prst="rect">
            <a:avLst/>
          </a:prstGeom>
          <a:solidFill>
            <a:srgbClr val="FFFFFF"/>
          </a:solidFill>
        </p:spPr>
      </p:pic>
      <p:sp>
        <p:nvSpPr>
          <p:cNvPr id="3" name="Content Placeholder 2">
            <a:extLst>
              <a:ext uri="{FF2B5EF4-FFF2-40B4-BE49-F238E27FC236}">
                <a16:creationId xmlns:a16="http://schemas.microsoft.com/office/drawing/2014/main" id="{0D641D70-D622-4C73-9947-C4398DBB4DCC}"/>
              </a:ext>
            </a:extLst>
          </p:cNvPr>
          <p:cNvSpPr>
            <a:spLocks noGrp="1"/>
          </p:cNvSpPr>
          <p:nvPr>
            <p:ph sz="half" idx="2"/>
          </p:nvPr>
        </p:nvSpPr>
        <p:spPr>
          <a:xfrm>
            <a:off x="7086600" y="1501775"/>
            <a:ext cx="4743450" cy="4351338"/>
          </a:xfrm>
        </p:spPr>
        <p:txBody>
          <a:bodyPr>
            <a:normAutofit/>
          </a:bodyPr>
          <a:lstStyle/>
          <a:p>
            <a:pPr>
              <a:spcAft>
                <a:spcPts val="800"/>
              </a:spcAft>
            </a:pPr>
            <a:r>
              <a:rPr lang="en-IN">
                <a:effectLst/>
              </a:rPr>
              <a:t>The main goals of the project are: </a:t>
            </a:r>
          </a:p>
          <a:p>
            <a:pPr marL="342900" lvl="0" indent="-342900">
              <a:buFont typeface="Symbol" panose="05050102010706020507" pitchFamily="18" charset="2"/>
              <a:buChar char=""/>
            </a:pPr>
            <a:r>
              <a:rPr lang="en-IN">
                <a:effectLst/>
              </a:rPr>
              <a:t>To reduce the communication gap between students / participants and event coordinators of the events. </a:t>
            </a:r>
          </a:p>
          <a:p>
            <a:pPr marL="342900" lvl="0" indent="-342900">
              <a:buFont typeface="Symbol" panose="05050102010706020507" pitchFamily="18" charset="2"/>
              <a:buChar char=""/>
            </a:pPr>
            <a:r>
              <a:rPr lang="en-IN">
                <a:effectLst/>
              </a:rPr>
              <a:t>Online registration / application of participants. -Proper utilization of the schedule and digital resources. </a:t>
            </a:r>
          </a:p>
          <a:p>
            <a:pPr marL="342900" lvl="0" indent="-342900">
              <a:buFont typeface="Symbol" panose="05050102010706020507" pitchFamily="18" charset="2"/>
              <a:buChar char=""/>
            </a:pPr>
            <a:r>
              <a:rPr lang="en-IN">
                <a:effectLst/>
              </a:rPr>
              <a:t>Easy to assign students for campaigning. </a:t>
            </a:r>
          </a:p>
          <a:p>
            <a:pPr marL="342900" lvl="0" indent="-342900">
              <a:buFont typeface="Symbol" panose="05050102010706020507" pitchFamily="18" charset="2"/>
              <a:buChar char=""/>
            </a:pPr>
            <a:r>
              <a:rPr lang="en-IN">
                <a:effectLst/>
              </a:rPr>
              <a:t>To reduce the overhead of the organizing committee.</a:t>
            </a:r>
          </a:p>
          <a:p>
            <a:pPr marL="342900" lvl="0" indent="-342900">
              <a:spcAft>
                <a:spcPts val="800"/>
              </a:spcAft>
              <a:buFont typeface="Symbol" panose="05050102010706020507" pitchFamily="18" charset="2"/>
              <a:buChar char=""/>
            </a:pPr>
            <a:r>
              <a:rPr lang="en-IN">
                <a:effectLst/>
              </a:rPr>
              <a:t>To generate and send certificates online reducing lot of paper work as well as manual work.</a:t>
            </a:r>
          </a:p>
          <a:p>
            <a:endParaRPr lang="en-IN" dirty="0"/>
          </a:p>
        </p:txBody>
      </p:sp>
    </p:spTree>
    <p:extLst>
      <p:ext uri="{BB962C8B-B14F-4D97-AF65-F5344CB8AC3E}">
        <p14:creationId xmlns:p14="http://schemas.microsoft.com/office/powerpoint/2010/main" val="3098872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FEB5-4749-4B2A-B762-C08D62161CEA}"/>
              </a:ext>
            </a:extLst>
          </p:cNvPr>
          <p:cNvSpPr>
            <a:spLocks noGrp="1"/>
          </p:cNvSpPr>
          <p:nvPr>
            <p:ph type="title"/>
          </p:nvPr>
        </p:nvSpPr>
        <p:spPr>
          <a:xfrm>
            <a:off x="521208" y="448056"/>
            <a:ext cx="11311128" cy="640080"/>
          </a:xfrm>
        </p:spPr>
        <p:txBody>
          <a:bodyPr anchor="ctr">
            <a:normAutofit/>
          </a:bodyPr>
          <a:lstStyle/>
          <a:p>
            <a:r>
              <a:rPr lang="en-IN" dirty="0"/>
              <a:t>Future Scope</a:t>
            </a:r>
          </a:p>
        </p:txBody>
      </p:sp>
      <p:graphicFrame>
        <p:nvGraphicFramePr>
          <p:cNvPr id="5" name="Content Placeholder 2">
            <a:extLst>
              <a:ext uri="{FF2B5EF4-FFF2-40B4-BE49-F238E27FC236}">
                <a16:creationId xmlns:a16="http://schemas.microsoft.com/office/drawing/2014/main" id="{2F763DA4-3B90-449B-BCD0-C8AB81C9F3E1}"/>
              </a:ext>
            </a:extLst>
          </p:cNvPr>
          <p:cNvGraphicFramePr>
            <a:graphicFrameLocks noGrp="1"/>
          </p:cNvGraphicFramePr>
          <p:nvPr>
            <p:ph sz="quarter" idx="13"/>
            <p:extLst>
              <p:ext uri="{D42A27DB-BD31-4B8C-83A1-F6EECF244321}">
                <p14:modId xmlns:p14="http://schemas.microsoft.com/office/powerpoint/2010/main" val="3471009492"/>
              </p:ext>
            </p:extLst>
          </p:nvPr>
        </p:nvGraphicFramePr>
        <p:xfrm>
          <a:off x="1752600" y="1444752"/>
          <a:ext cx="10076688"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1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Abstract</a:t>
            </a:r>
          </a:p>
        </p:txBody>
      </p:sp>
      <p:sp>
        <p:nvSpPr>
          <p:cNvPr id="2" name="Content Placeholder 1"/>
          <p:cNvSpPr>
            <a:spLocks noGrp="1"/>
          </p:cNvSpPr>
          <p:nvPr>
            <p:ph sz="half" idx="4294967295"/>
          </p:nvPr>
        </p:nvSpPr>
        <p:spPr>
          <a:xfrm>
            <a:off x="1755648" y="1294726"/>
            <a:ext cx="10074908" cy="4539403"/>
          </a:xfrm>
        </p:spPr>
        <p:txBody>
          <a:bodyPr>
            <a:noAutofit/>
          </a:bodyPr>
          <a:lstStyle/>
          <a:p>
            <a:pPr marL="285750" indent="-285750">
              <a:buFont typeface="Arial" panose="020B0604020202020204" pitchFamily="34" charset="0"/>
              <a:buChar char="•"/>
            </a:pPr>
            <a:r>
              <a:rPr lang="en-IN" sz="2000" i="1" dirty="0">
                <a:effectLst/>
                <a:latin typeface="Times New Roman" panose="02020603050405020304" pitchFamily="18" charset="0"/>
                <a:ea typeface="Calibri" panose="020F0502020204030204" pitchFamily="34" charset="0"/>
              </a:rPr>
              <a:t>In these days almost every college is conducting technical / non-technical events where we can gain some knowledge by participating. </a:t>
            </a:r>
          </a:p>
          <a:p>
            <a:pPr marL="285750" indent="-285750">
              <a:buFont typeface="Arial" panose="020B0604020202020204" pitchFamily="34" charset="0"/>
              <a:buChar char="•"/>
            </a:pPr>
            <a:r>
              <a:rPr lang="en-IN" sz="2000" i="1" dirty="0">
                <a:effectLst/>
                <a:latin typeface="Times New Roman" panose="02020603050405020304" pitchFamily="18" charset="0"/>
                <a:ea typeface="Calibri" panose="020F0502020204030204" pitchFamily="34" charset="0"/>
              </a:rPr>
              <a:t>College, which is conducting events, this project can be organizer for the various events offered by them. This provides college management to schedule events online and assign organizers for an event. </a:t>
            </a:r>
          </a:p>
          <a:p>
            <a:pPr marL="285750" indent="-285750">
              <a:buFont typeface="Arial" panose="020B0604020202020204" pitchFamily="34" charset="0"/>
              <a:buChar char="•"/>
            </a:pPr>
            <a:r>
              <a:rPr lang="en-IN" sz="2000" i="1" dirty="0">
                <a:effectLst/>
                <a:latin typeface="Times New Roman" panose="02020603050405020304" pitchFamily="18" charset="0"/>
                <a:ea typeface="Calibri" panose="020F0502020204030204" pitchFamily="34" charset="0"/>
              </a:rPr>
              <a:t>The students register with the site and some of them register as coordinators. Only event organizers and volunteers can upload event content to the site. </a:t>
            </a:r>
          </a:p>
          <a:p>
            <a:pPr marL="285750" indent="-285750">
              <a:buFont typeface="Arial" panose="020B0604020202020204" pitchFamily="34" charset="0"/>
              <a:buChar char="•"/>
            </a:pPr>
            <a:r>
              <a:rPr lang="en-IN" sz="2000" i="1" dirty="0">
                <a:effectLst/>
                <a:latin typeface="Times New Roman" panose="02020603050405020304" pitchFamily="18" charset="0"/>
                <a:ea typeface="Calibri" panose="020F0502020204030204" pitchFamily="34" charset="0"/>
              </a:rPr>
              <a:t>Here comes the salient feature of the Event Tracker which is enabled by Django, it can automatically generate certificates and distribute them to the participants via Email and also provides facility for the students to download it from their dedicated account . </a:t>
            </a: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3468383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C846-59D0-4DCF-807A-75956300506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AFACEF9-0554-4FAB-9F1A-995C9E1682BB}"/>
              </a:ext>
            </a:extLst>
          </p:cNvPr>
          <p:cNvSpPr>
            <a:spLocks noGrp="1"/>
          </p:cNvSpPr>
          <p:nvPr>
            <p:ph sz="quarter" idx="13"/>
          </p:nvPr>
        </p:nvSpPr>
        <p:spPr/>
        <p:txBody>
          <a:bodyPr numCol="2">
            <a:normAutofit fontScale="85000" lnSpcReduction="10000"/>
          </a:bodyPr>
          <a:lstStyle/>
          <a:p>
            <a:pPr>
              <a:lnSpc>
                <a:spcPct val="150000"/>
              </a:lnSpc>
              <a:spcAft>
                <a:spcPts val="800"/>
              </a:spcAft>
            </a:pP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WEBSITES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https://cloudinary.com/documentation/django_image_manipulation#image_optimizations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https://www.geeksforgeeks.org/create-certificates-using-python-pil/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https://djangoschools.herokuapp.com/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https://simpleisbetterthancomplex.com/tutorial/2018/01/18/how-to-implement-multiple-user-types-with-django.html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http://django-todo.org/todo/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https://simpleisbetterthancomplex.com/tutorial/2018/01/18/how-to-implement-multiple-user-types-with-django.html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https://django-sis.readthedocs.io/en/latest/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https://www.geeksforgeeks.org/python-sessions-framework-using-django/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https://www.tutorialspoint.com/django/django_sessions.htm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https://developer.mozilla.org/en-US/docs/Learn/Server-side/Django/Tutorial_local_library_website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https://stormy-cove-10463.herokuapp.com/catalog/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https://studygyaan.com/django/best-practice-to-structure-django-project-directories-and-files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800"/>
              </a:spcAft>
              <a:buFont typeface="Symbol" panose="05050102010706020507" pitchFamily="18" charset="2"/>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https://cloudinary.com/documentation/django_image_manipulation#image_optimizations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88406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61DC-3144-48C5-BCB6-945F40DDE240}"/>
              </a:ext>
            </a:extLst>
          </p:cNvPr>
          <p:cNvSpPr>
            <a:spLocks noGrp="1"/>
          </p:cNvSpPr>
          <p:nvPr>
            <p:ph type="title"/>
          </p:nvPr>
        </p:nvSpPr>
        <p:spPr/>
        <p:txBody>
          <a:bodyPr/>
          <a:lstStyle/>
          <a:p>
            <a:r>
              <a:rPr lang="en-IN" dirty="0"/>
              <a:t>References – Journals and Books</a:t>
            </a:r>
          </a:p>
        </p:txBody>
      </p:sp>
      <p:sp>
        <p:nvSpPr>
          <p:cNvPr id="3" name="Content Placeholder 2">
            <a:extLst>
              <a:ext uri="{FF2B5EF4-FFF2-40B4-BE49-F238E27FC236}">
                <a16:creationId xmlns:a16="http://schemas.microsoft.com/office/drawing/2014/main" id="{0CF8BC7D-7DFF-4933-BAE9-44F8FDE70394}"/>
              </a:ext>
            </a:extLst>
          </p:cNvPr>
          <p:cNvSpPr>
            <a:spLocks noGrp="1"/>
          </p:cNvSpPr>
          <p:nvPr>
            <p:ph sz="quarter" idx="13"/>
          </p:nvPr>
        </p:nvSpPr>
        <p:spPr/>
        <p:txBody>
          <a:bodyPr>
            <a:normAutofit fontScale="77500" lnSpcReduction="20000"/>
          </a:bodyPr>
          <a:lstStyle/>
          <a:p>
            <a:pPr>
              <a:lnSpc>
                <a:spcPct val="150000"/>
              </a:lnSpc>
              <a:spcAft>
                <a:spcPts val="800"/>
              </a:spcAft>
            </a:pPr>
            <a:r>
              <a:rPr lang="en-IN" sz="2100" b="1" dirty="0">
                <a:effectLst/>
                <a:latin typeface="Times New Roman" panose="02020603050405020304" pitchFamily="18" charset="0"/>
                <a:ea typeface="Calibri" panose="020F0502020204030204" pitchFamily="34" charset="0"/>
                <a:cs typeface="Times New Roman" panose="02020603050405020304" pitchFamily="18" charset="0"/>
              </a:rPr>
              <a:t>JOURNALS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Review on College Event Organizer - International Research Journal of Engineering and Technology (IRJET)- Volume: 04 Issue: 3 | Mar -2017 -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https://www.irjet.net/archives/V4/i3/IRJET-V4I3121.pdf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300" b="1" dirty="0">
                <a:effectLst/>
                <a:latin typeface="Times New Roman" panose="02020603050405020304" pitchFamily="18" charset="0"/>
                <a:ea typeface="Calibri" panose="020F0502020204030204" pitchFamily="34" charset="0"/>
                <a:cs typeface="Times New Roman" panose="02020603050405020304" pitchFamily="18" charset="0"/>
              </a:rPr>
              <a:t>Books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952500" lvl="0" indent="-342900">
              <a:lnSpc>
                <a:spcPts val="1425"/>
              </a:lnSpc>
              <a:spcBef>
                <a:spcPts val="200"/>
              </a:spcBef>
              <a:spcAft>
                <a:spcPts val="150"/>
              </a:spcAft>
              <a:buFont typeface="Symbol" panose="05050102010706020507" pitchFamily="18" charset="2"/>
              <a:buChar char=""/>
            </a:pPr>
            <a:r>
              <a:rPr lang="en-IN" sz="18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The definitive guide to Django: Web development done right</a:t>
            </a:r>
            <a:endParaRPr lang="en-IN"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a:lnSpc>
                <a:spcPct val="150000"/>
              </a:lnSpc>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https://books.google.com/books?hl=en&amp;lr=&amp;id=h2tR8p-4a9QC&amp;oi=fnd&amp;pg=PR27&amp;dq=django&amp;ots=Voqaj0cMMb&amp;sig=Lw785f3qhHWEUjnwFLAVOjlXx5w</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952500" lvl="0" indent="-342900">
              <a:lnSpc>
                <a:spcPts val="1425"/>
              </a:lnSpc>
              <a:spcBef>
                <a:spcPts val="200"/>
              </a:spcBef>
              <a:spcAft>
                <a:spcPts val="150"/>
              </a:spcAft>
              <a:buFont typeface="Symbol" panose="05050102010706020507" pitchFamily="18" charset="2"/>
              <a:buChar char=""/>
            </a:pPr>
            <a:r>
              <a:rPr lang="en-IN" sz="18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Python web development with Django</a:t>
            </a:r>
            <a:endParaRPr lang="en-IN"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a:lnSpc>
                <a:spcPct val="150000"/>
              </a:lnSpc>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https://books.google.com/books?hl=en&amp;lr=&amp;id=M2D5nnYlmZoC&amp;oi=fnd&amp;pg=PT31&amp;dq=django&amp;ots=vY-LKoeQKU&amp;sig=U8H0yDmg3Frr5uNuMHz3fKZPPD0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Practical Django Projects </a:t>
            </a: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https://books.google.com/books?hl=en&amp;lr=&amp;id=qfp4BAfAvVkC&amp;oi=fnd&amp;pg=PR11&amp;dq=django&amp;ots=_0kEPcZZZd&amp;sig=weYaaHqwQQPhNVD_FyHqqKuqULo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95682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9228-97D5-47EB-88B0-211DB6C03203}"/>
              </a:ext>
            </a:extLst>
          </p:cNvPr>
          <p:cNvSpPr>
            <a:spLocks noGrp="1"/>
          </p:cNvSpPr>
          <p:nvPr>
            <p:ph type="title"/>
          </p:nvPr>
        </p:nvSpPr>
        <p:spPr>
          <a:xfrm>
            <a:off x="353568" y="4905756"/>
            <a:ext cx="11311128" cy="640080"/>
          </a:xfrm>
        </p:spPr>
        <p:txBody>
          <a:bodyPr/>
          <a:lstStyle/>
          <a:p>
            <a:pPr algn="ctr"/>
            <a:r>
              <a:rPr lang="en-IN" dirty="0"/>
              <a:t>Thank you</a:t>
            </a:r>
          </a:p>
        </p:txBody>
      </p:sp>
      <p:pic>
        <p:nvPicPr>
          <p:cNvPr id="4098" name="Picture 2" descr="Thank You For Your Attention Png, Transparent Png - kindpng">
            <a:extLst>
              <a:ext uri="{FF2B5EF4-FFF2-40B4-BE49-F238E27FC236}">
                <a16:creationId xmlns:a16="http://schemas.microsoft.com/office/drawing/2014/main" id="{02CD1796-05C2-450B-B0E9-B17C059E8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717" y="559624"/>
            <a:ext cx="5744720" cy="374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398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sndAc>
          <p:stSnd>
            <p:snd r:embed="rId2" name="applause.wav"/>
          </p:stSnd>
        </p:sndAc>
      </p:transition>
    </mc:Choice>
    <mc:Fallback>
      <p:transition spd="slow">
        <p:fade/>
        <p:sndAc>
          <p:stSnd>
            <p:snd r:embed="rId2"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72EF-95D1-4F5D-9897-0294888220A4}"/>
              </a:ext>
            </a:extLst>
          </p:cNvPr>
          <p:cNvSpPr>
            <a:spLocks noGrp="1"/>
          </p:cNvSpPr>
          <p:nvPr>
            <p:ph type="title"/>
          </p:nvPr>
        </p:nvSpPr>
        <p:spPr>
          <a:xfrm>
            <a:off x="521208" y="448056"/>
            <a:ext cx="11311128" cy="640080"/>
          </a:xfrm>
        </p:spPr>
        <p:txBody>
          <a:bodyPr anchor="ctr">
            <a:normAutofit/>
          </a:bodyPr>
          <a:lstStyle/>
          <a:p>
            <a:r>
              <a:rPr lang="en-IN" dirty="0"/>
              <a:t>Introduction to Framework</a:t>
            </a:r>
          </a:p>
        </p:txBody>
      </p:sp>
      <p:sp>
        <p:nvSpPr>
          <p:cNvPr id="9" name="Content Placeholder 2">
            <a:extLst>
              <a:ext uri="{FF2B5EF4-FFF2-40B4-BE49-F238E27FC236}">
                <a16:creationId xmlns:a16="http://schemas.microsoft.com/office/drawing/2014/main" id="{8E7E1022-3CD8-4BEE-B855-BA92D588E2D1}"/>
              </a:ext>
            </a:extLst>
          </p:cNvPr>
          <p:cNvSpPr>
            <a:spLocks noGrp="1"/>
          </p:cNvSpPr>
          <p:nvPr>
            <p:ph sz="half" idx="1"/>
          </p:nvPr>
        </p:nvSpPr>
        <p:spPr>
          <a:xfrm>
            <a:off x="1752599" y="1501775"/>
            <a:ext cx="6391275" cy="4351338"/>
          </a:xfrm>
        </p:spPr>
        <p:txBody>
          <a:bodyPr/>
          <a:lstStyle/>
          <a:p>
            <a:r>
              <a:rPr lang="en-US" sz="2000" b="0" i="0" dirty="0">
                <a:solidFill>
                  <a:srgbClr val="333333"/>
                </a:solidFill>
                <a:effectLst/>
                <a:latin typeface="Arial" panose="020B0604020202020204" pitchFamily="34" charset="0"/>
              </a:rPr>
              <a:t>Django is a high-level Python web framework that enables rapid development of secure and maintainable websites. Built by experienced developers, Django takes care of much of the hassle of web development, so you can focus on writing your app without needing to reinvent the wheel. It is free and open source, has a thriving and active community, great documentation, and many options for free and paid-for support. </a:t>
            </a:r>
          </a:p>
          <a:p>
            <a:endParaRPr lang="en-US" dirty="0"/>
          </a:p>
        </p:txBody>
      </p:sp>
      <p:pic>
        <p:nvPicPr>
          <p:cNvPr id="4" name="Content Placeholder 3" descr="Why I love Python (and Django)?. I'm not a developer, at least not in… | by  Cristian Varela | Medium">
            <a:extLst>
              <a:ext uri="{FF2B5EF4-FFF2-40B4-BE49-F238E27FC236}">
                <a16:creationId xmlns:a16="http://schemas.microsoft.com/office/drawing/2014/main" id="{C0A35AFA-6208-4058-92DC-A6E0D25D24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424193" y="2295525"/>
            <a:ext cx="3015332" cy="2502725"/>
          </a:xfrm>
          <a:prstGeom prst="rect">
            <a:avLst/>
          </a:prstGeom>
          <a:noFill/>
        </p:spPr>
      </p:pic>
    </p:spTree>
    <p:extLst>
      <p:ext uri="{BB962C8B-B14F-4D97-AF65-F5344CB8AC3E}">
        <p14:creationId xmlns:p14="http://schemas.microsoft.com/office/powerpoint/2010/main" val="135109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C7F7-9215-4F0C-9E11-79806461DF67}"/>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1807CE7D-EC62-43AD-B361-BC0E59A98260}"/>
              </a:ext>
            </a:extLst>
          </p:cNvPr>
          <p:cNvSpPr>
            <a:spLocks noGrp="1"/>
          </p:cNvSpPr>
          <p:nvPr>
            <p:ph type="body" idx="1"/>
          </p:nvPr>
        </p:nvSpPr>
        <p:spPr/>
        <p:txBody>
          <a:bodyPr/>
          <a:lstStyle/>
          <a:p>
            <a:r>
              <a:rPr lang="en-IN" dirty="0"/>
              <a:t>Existing System v/s Proposed System</a:t>
            </a:r>
          </a:p>
        </p:txBody>
      </p:sp>
    </p:spTree>
    <p:extLst>
      <p:ext uri="{BB962C8B-B14F-4D97-AF65-F5344CB8AC3E}">
        <p14:creationId xmlns:p14="http://schemas.microsoft.com/office/powerpoint/2010/main" val="267596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4669-57C7-47C3-B0E6-1E5BFD4F74C4}"/>
              </a:ext>
            </a:extLst>
          </p:cNvPr>
          <p:cNvSpPr>
            <a:spLocks noGrp="1"/>
          </p:cNvSpPr>
          <p:nvPr>
            <p:ph type="title"/>
          </p:nvPr>
        </p:nvSpPr>
        <p:spPr>
          <a:xfrm>
            <a:off x="521208" y="448056"/>
            <a:ext cx="11311128" cy="640080"/>
          </a:xfrm>
        </p:spPr>
        <p:txBody>
          <a:bodyPr anchor="ctr">
            <a:normAutofit/>
          </a:bodyPr>
          <a:lstStyle/>
          <a:p>
            <a:r>
              <a:rPr lang="en-IN" dirty="0"/>
              <a:t>Existing System</a:t>
            </a:r>
          </a:p>
        </p:txBody>
      </p:sp>
      <p:pic>
        <p:nvPicPr>
          <p:cNvPr id="1026" name="Picture 2" descr="10 Must-Have Event Management Software Features - Yapsody Blog">
            <a:extLst>
              <a:ext uri="{FF2B5EF4-FFF2-40B4-BE49-F238E27FC236}">
                <a16:creationId xmlns:a16="http://schemas.microsoft.com/office/drawing/2014/main" id="{4BBCC61B-6F8B-4398-AB2E-3D0C589AEB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752600" y="2212904"/>
            <a:ext cx="4743450" cy="2929080"/>
          </a:xfrm>
          <a:prstGeom prst="rect">
            <a:avLst/>
          </a:prstGeom>
          <a:solidFill>
            <a:srgbClr val="FFFFFF"/>
          </a:solidFill>
        </p:spPr>
      </p:pic>
      <p:sp>
        <p:nvSpPr>
          <p:cNvPr id="3" name="Content Placeholder 2">
            <a:extLst>
              <a:ext uri="{FF2B5EF4-FFF2-40B4-BE49-F238E27FC236}">
                <a16:creationId xmlns:a16="http://schemas.microsoft.com/office/drawing/2014/main" id="{C3809262-542D-48E8-9B4D-0AA3C7EB27E4}"/>
              </a:ext>
            </a:extLst>
          </p:cNvPr>
          <p:cNvSpPr>
            <a:spLocks noGrp="1"/>
          </p:cNvSpPr>
          <p:nvPr>
            <p:ph sz="half" idx="2"/>
          </p:nvPr>
        </p:nvSpPr>
        <p:spPr>
          <a:xfrm>
            <a:off x="7086600" y="1501775"/>
            <a:ext cx="4743450" cy="4351338"/>
          </a:xfrm>
        </p:spPr>
        <p:txBody>
          <a:bodyPr>
            <a:normAutofit/>
          </a:bodyPr>
          <a:lstStyle/>
          <a:p>
            <a:r>
              <a:rPr lang="en-IN" b="1" dirty="0"/>
              <a:t>Current System of Organizing a Event</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Registration Process </a:t>
            </a:r>
            <a:r>
              <a:rPr lang="en-IN" dirty="0"/>
              <a:t>– Google Forms</a:t>
            </a:r>
          </a:p>
          <a:p>
            <a:pPr marL="285750" indent="-285750">
              <a:buFont typeface="Arial" panose="020B0604020202020204" pitchFamily="34" charset="0"/>
              <a:buChar char="•"/>
            </a:pPr>
            <a:r>
              <a:rPr lang="en-IN" b="1" dirty="0">
                <a:effectLst/>
              </a:rPr>
              <a:t>Registration Fee Payment – </a:t>
            </a:r>
            <a:r>
              <a:rPr lang="en-IN" dirty="0">
                <a:effectLst/>
              </a:rPr>
              <a:t>Registration Desk , Google pay</a:t>
            </a:r>
            <a:endParaRPr lang="en-IN" b="1" dirty="0">
              <a:effectLst/>
            </a:endParaRPr>
          </a:p>
          <a:p>
            <a:pPr marL="285750" indent="-285750">
              <a:buFont typeface="Arial" panose="020B0604020202020204" pitchFamily="34" charset="0"/>
              <a:buChar char="•"/>
            </a:pPr>
            <a:r>
              <a:rPr lang="en-IN" b="1" dirty="0">
                <a:effectLst/>
              </a:rPr>
              <a:t>Tracking the Event – </a:t>
            </a:r>
            <a:r>
              <a:rPr lang="en-IN" dirty="0">
                <a:effectLst/>
              </a:rPr>
              <a:t>Informed through </a:t>
            </a:r>
            <a:r>
              <a:rPr lang="en-IN" dirty="0" err="1">
                <a:effectLst/>
              </a:rPr>
              <a:t>Watsapp</a:t>
            </a:r>
            <a:r>
              <a:rPr lang="en-IN" dirty="0">
                <a:effectLst/>
              </a:rPr>
              <a:t> Groups</a:t>
            </a:r>
            <a:endParaRPr lang="en-IN" b="1" dirty="0"/>
          </a:p>
          <a:p>
            <a:pPr marL="285750" indent="-285750">
              <a:buFont typeface="Arial" panose="020B0604020202020204" pitchFamily="34" charset="0"/>
              <a:buChar char="•"/>
            </a:pPr>
            <a:r>
              <a:rPr lang="en-IN" b="1" dirty="0">
                <a:effectLst/>
              </a:rPr>
              <a:t>Marking Attendance of the Event – </a:t>
            </a:r>
            <a:r>
              <a:rPr lang="en-IN" dirty="0">
                <a:effectLst/>
              </a:rPr>
              <a:t>Recorded in some form</a:t>
            </a:r>
            <a:endParaRPr lang="en-IN" b="1" dirty="0">
              <a:effectLst/>
            </a:endParaRPr>
          </a:p>
          <a:p>
            <a:pPr marL="285750" indent="-285750">
              <a:buFont typeface="Arial" panose="020B0604020202020204" pitchFamily="34" charset="0"/>
              <a:buChar char="•"/>
            </a:pPr>
            <a:r>
              <a:rPr lang="en-IN" b="1" dirty="0">
                <a:effectLst/>
              </a:rPr>
              <a:t>Issuing Certificates for the participants – </a:t>
            </a:r>
            <a:r>
              <a:rPr lang="en-IN" dirty="0"/>
              <a:t>Paper Work done manually</a:t>
            </a:r>
          </a:p>
        </p:txBody>
      </p:sp>
    </p:spTree>
    <p:extLst>
      <p:ext uri="{BB962C8B-B14F-4D97-AF65-F5344CB8AC3E}">
        <p14:creationId xmlns:p14="http://schemas.microsoft.com/office/powerpoint/2010/main" val="95837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5798-A7C2-4B8A-9489-52072E97C0AE}"/>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A612AFE9-515E-42E8-B47A-5CE005A225F9}"/>
              </a:ext>
            </a:extLst>
          </p:cNvPr>
          <p:cNvSpPr>
            <a:spLocks noGrp="1"/>
          </p:cNvSpPr>
          <p:nvPr>
            <p:ph sz="quarter" idx="13"/>
          </p:nvPr>
        </p:nvSpPr>
        <p:spPr/>
        <p:txBody>
          <a:bodyPr>
            <a:normAutofit/>
          </a:bodyPr>
          <a:lstStyle/>
          <a:p>
            <a:r>
              <a:rPr lang="en-IN" sz="2400" b="1" dirty="0"/>
              <a:t>Event Tracker </a:t>
            </a:r>
          </a:p>
          <a:p>
            <a:pPr marL="285750" indent="-285750">
              <a:buFont typeface="Arial" panose="020B0604020202020204" pitchFamily="34" charset="0"/>
              <a:buChar char="•"/>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One of the main agenda of the Event Tracker is to centralize all the events happening in campus. An authority is given access to create organizer accounts so that any organizer should approach him to register his personalized account which he can use to track the student registrations , mark attendance and view event statistics.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Here comes the salient feature of the Event Tracker which is enabled by Django, it can automatically generate certificates and distribute them to the participants via Email and also provides facility for the students to download it from their dedicated account . This enables students to view their certificate and download them whenever require at any time in the career.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b="1" dirty="0"/>
          </a:p>
        </p:txBody>
      </p:sp>
    </p:spTree>
    <p:extLst>
      <p:ext uri="{BB962C8B-B14F-4D97-AF65-F5344CB8AC3E}">
        <p14:creationId xmlns:p14="http://schemas.microsoft.com/office/powerpoint/2010/main" val="335173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A11BAA-3361-4C25-9F3F-1AEEE98A710A}"/>
              </a:ext>
            </a:extLst>
          </p:cNvPr>
          <p:cNvSpPr>
            <a:spLocks noGrp="1"/>
          </p:cNvSpPr>
          <p:nvPr>
            <p:ph type="body" idx="1"/>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19C1A5D3-EA35-4DE0-AEDC-AA4DA616DB9F}"/>
              </a:ext>
            </a:extLst>
          </p:cNvPr>
          <p:cNvSpPr>
            <a:spLocks noGrp="1"/>
          </p:cNvSpPr>
          <p:nvPr>
            <p:ph sz="half" idx="2"/>
          </p:nvPr>
        </p:nvSpPr>
        <p:spPr/>
        <p:txBody>
          <a:bodyPr/>
          <a:lstStyle/>
          <a:p>
            <a:r>
              <a:rPr lang="en-IN" dirty="0"/>
              <a:t>This web application is compatible to run on any Web server in which domain name is registered.</a:t>
            </a:r>
          </a:p>
          <a:p>
            <a:r>
              <a:rPr lang="en-IN" dirty="0"/>
              <a:t>Hardware requirements may include :</a:t>
            </a:r>
          </a:p>
          <a:p>
            <a:pPr marL="285750" indent="-285750">
              <a:buFont typeface="Arial" panose="020B0604020202020204" pitchFamily="34" charset="0"/>
              <a:buChar char="•"/>
            </a:pPr>
            <a:r>
              <a:rPr lang="en-IN" dirty="0"/>
              <a:t>RAM : 4 GB and higher.</a:t>
            </a:r>
          </a:p>
          <a:p>
            <a:pPr marL="285750" indent="-285750">
              <a:buFont typeface="Arial" panose="020B0604020202020204" pitchFamily="34" charset="0"/>
              <a:buChar char="•"/>
            </a:pPr>
            <a:r>
              <a:rPr lang="en-IN" dirty="0"/>
              <a:t>Processor : Intel i3 and above</a:t>
            </a:r>
          </a:p>
          <a:p>
            <a:pPr marL="285750" indent="-285750">
              <a:buFont typeface="Arial" panose="020B0604020202020204" pitchFamily="34" charset="0"/>
              <a:buChar char="•"/>
            </a:pPr>
            <a:r>
              <a:rPr lang="en-IN" dirty="0"/>
              <a:t>Hard Disk : 10 GB and above</a:t>
            </a:r>
          </a:p>
          <a:p>
            <a:pPr marL="285750" indent="-285750">
              <a:buFont typeface="Arial" panose="020B0604020202020204" pitchFamily="34" charset="0"/>
              <a:buChar char="•"/>
            </a:pPr>
            <a:endParaRPr lang="en-IN" dirty="0"/>
          </a:p>
        </p:txBody>
      </p:sp>
      <p:sp>
        <p:nvSpPr>
          <p:cNvPr id="4" name="Text Placeholder 3">
            <a:extLst>
              <a:ext uri="{FF2B5EF4-FFF2-40B4-BE49-F238E27FC236}">
                <a16:creationId xmlns:a16="http://schemas.microsoft.com/office/drawing/2014/main" id="{DBF44D96-01AC-405C-8501-BC0E4058C149}"/>
              </a:ext>
            </a:extLst>
          </p:cNvPr>
          <p:cNvSpPr>
            <a:spLocks noGrp="1"/>
          </p:cNvSpPr>
          <p:nvPr>
            <p:ph type="body" sz="quarter" idx="3"/>
          </p:nvPr>
        </p:nvSpPr>
        <p:spPr/>
        <p:txBody>
          <a:bodyPr/>
          <a:lstStyle/>
          <a:p>
            <a:r>
              <a:rPr lang="en-IN" dirty="0"/>
              <a:t>Software Requirements</a:t>
            </a:r>
          </a:p>
        </p:txBody>
      </p:sp>
      <p:sp>
        <p:nvSpPr>
          <p:cNvPr id="5" name="Content Placeholder 4">
            <a:extLst>
              <a:ext uri="{FF2B5EF4-FFF2-40B4-BE49-F238E27FC236}">
                <a16:creationId xmlns:a16="http://schemas.microsoft.com/office/drawing/2014/main" id="{D67BB5EA-09E9-409D-A5C5-794B1DF803C9}"/>
              </a:ext>
            </a:extLst>
          </p:cNvPr>
          <p:cNvSpPr>
            <a:spLocks noGrp="1"/>
          </p:cNvSpPr>
          <p:nvPr>
            <p:ph sz="quarter" idx="4"/>
          </p:nvPr>
        </p:nvSpPr>
        <p:spPr/>
        <p:txBody>
          <a:bodyPr/>
          <a:lstStyle/>
          <a:p>
            <a:r>
              <a:rPr lang="en-IN" dirty="0"/>
              <a:t>Building of this web application used many software applications. Here are the major among them:</a:t>
            </a:r>
          </a:p>
          <a:p>
            <a:pPr marL="285750" indent="-285750">
              <a:buFont typeface="Arial" panose="020B0604020202020204" pitchFamily="34" charset="0"/>
              <a:buChar char="•"/>
            </a:pPr>
            <a:r>
              <a:rPr lang="en-IN" dirty="0"/>
              <a:t>Python </a:t>
            </a:r>
          </a:p>
          <a:p>
            <a:pPr marL="285750" indent="-285750">
              <a:buFont typeface="Arial" panose="020B0604020202020204" pitchFamily="34" charset="0"/>
              <a:buChar char="•"/>
            </a:pPr>
            <a:r>
              <a:rPr lang="en-IN" dirty="0"/>
              <a:t>Django </a:t>
            </a:r>
          </a:p>
          <a:p>
            <a:pPr marL="285750" indent="-285750">
              <a:buFont typeface="Arial" panose="020B0604020202020204" pitchFamily="34" charset="0"/>
              <a:buChar char="•"/>
            </a:pPr>
            <a:r>
              <a:rPr lang="en-IN" dirty="0" err="1"/>
              <a:t>Vscode</a:t>
            </a:r>
            <a:endParaRPr lang="en-IN" dirty="0"/>
          </a:p>
          <a:p>
            <a:pPr marL="285750" indent="-285750">
              <a:buFont typeface="Arial" panose="020B0604020202020204" pitchFamily="34" charset="0"/>
              <a:buChar char="•"/>
            </a:pPr>
            <a:r>
              <a:rPr lang="en-IN" dirty="0"/>
              <a:t>PIL – python imaging Library</a:t>
            </a:r>
          </a:p>
          <a:p>
            <a:pPr marL="285750" indent="-285750">
              <a:buFont typeface="Arial" panose="020B0604020202020204" pitchFamily="34" charset="0"/>
              <a:buChar char="•"/>
            </a:pPr>
            <a:r>
              <a:rPr lang="en-IN" dirty="0"/>
              <a:t>NOSQL database - </a:t>
            </a:r>
            <a:r>
              <a:rPr lang="en-IN" dirty="0" err="1"/>
              <a:t>postgreSQL</a:t>
            </a:r>
            <a:endParaRPr lang="en-IN" dirty="0"/>
          </a:p>
          <a:p>
            <a:pPr marL="285750" indent="-285750">
              <a:buFont typeface="Arial" panose="020B0604020202020204" pitchFamily="34" charset="0"/>
              <a:buChar char="•"/>
            </a:pPr>
            <a:endParaRPr lang="en-IN" dirty="0"/>
          </a:p>
        </p:txBody>
      </p:sp>
      <p:sp>
        <p:nvSpPr>
          <p:cNvPr id="6" name="Title 5">
            <a:extLst>
              <a:ext uri="{FF2B5EF4-FFF2-40B4-BE49-F238E27FC236}">
                <a16:creationId xmlns:a16="http://schemas.microsoft.com/office/drawing/2014/main" id="{4DEDC62A-D623-4727-B0E5-DC60FCD3BB79}"/>
              </a:ext>
            </a:extLst>
          </p:cNvPr>
          <p:cNvSpPr>
            <a:spLocks noGrp="1"/>
          </p:cNvSpPr>
          <p:nvPr>
            <p:ph type="title"/>
          </p:nvPr>
        </p:nvSpPr>
        <p:spPr/>
        <p:txBody>
          <a:bodyPr/>
          <a:lstStyle/>
          <a:p>
            <a:r>
              <a:rPr lang="en-IN" dirty="0"/>
              <a:t>Requirement Analysis</a:t>
            </a:r>
          </a:p>
        </p:txBody>
      </p:sp>
    </p:spTree>
    <p:extLst>
      <p:ext uri="{BB962C8B-B14F-4D97-AF65-F5344CB8AC3E}">
        <p14:creationId xmlns:p14="http://schemas.microsoft.com/office/powerpoint/2010/main" val="1631119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566D-B1A4-404A-BDD8-8A3B744AED8A}"/>
              </a:ext>
            </a:extLst>
          </p:cNvPr>
          <p:cNvSpPr>
            <a:spLocks noGrp="1"/>
          </p:cNvSpPr>
          <p:nvPr>
            <p:ph type="title"/>
          </p:nvPr>
        </p:nvSpPr>
        <p:spPr>
          <a:xfrm>
            <a:off x="521208" y="448056"/>
            <a:ext cx="11311128" cy="640080"/>
          </a:xfrm>
        </p:spPr>
        <p:txBody>
          <a:bodyPr anchor="ctr">
            <a:normAutofit/>
          </a:bodyPr>
          <a:lstStyle/>
          <a:p>
            <a:r>
              <a:rPr lang="en-IN" dirty="0"/>
              <a:t>System Architecture </a:t>
            </a:r>
          </a:p>
        </p:txBody>
      </p:sp>
      <p:sp>
        <p:nvSpPr>
          <p:cNvPr id="3" name="Content Placeholder 2">
            <a:extLst>
              <a:ext uri="{FF2B5EF4-FFF2-40B4-BE49-F238E27FC236}">
                <a16:creationId xmlns:a16="http://schemas.microsoft.com/office/drawing/2014/main" id="{1BCE199C-7A69-4C96-A0C4-E65F61DB3799}"/>
              </a:ext>
            </a:extLst>
          </p:cNvPr>
          <p:cNvSpPr>
            <a:spLocks noGrp="1"/>
          </p:cNvSpPr>
          <p:nvPr>
            <p:ph sz="half" idx="1"/>
          </p:nvPr>
        </p:nvSpPr>
        <p:spPr>
          <a:xfrm>
            <a:off x="1752600" y="1501775"/>
            <a:ext cx="4743450" cy="4351338"/>
          </a:xfrm>
        </p:spPr>
        <p:txBody>
          <a:bodyPr>
            <a:normAutofit/>
          </a:bodyPr>
          <a:lstStyle/>
          <a:p>
            <a:r>
              <a:rPr lang="en-IN" sz="2800" b="1" dirty="0"/>
              <a:t>MVC Architecture</a:t>
            </a:r>
          </a:p>
          <a:p>
            <a:r>
              <a:rPr lang="en-US" sz="2400" b="0" i="0" dirty="0">
                <a:effectLst/>
              </a:rPr>
              <a:t>The Model-View-Controller </a:t>
            </a:r>
            <a:r>
              <a:rPr lang="en-US" sz="2400" i="0" dirty="0">
                <a:effectLst/>
              </a:rPr>
              <a:t>(MVC) framework </a:t>
            </a:r>
            <a:r>
              <a:rPr lang="en-US" sz="2400" b="0" i="0" dirty="0">
                <a:effectLst/>
              </a:rPr>
              <a:t>is an </a:t>
            </a:r>
            <a:r>
              <a:rPr lang="en-US" sz="2400" i="0" dirty="0">
                <a:effectLst/>
              </a:rPr>
              <a:t>architectural</a:t>
            </a:r>
            <a:r>
              <a:rPr lang="en-US" sz="2400" b="0" i="0" dirty="0">
                <a:effectLst/>
              </a:rPr>
              <a:t> pattern that separates an application into three main logical components Model, View, and Controller. It was traditionally used for desktop graphical user interfaces (GUIs).</a:t>
            </a:r>
            <a:endParaRPr lang="en-IN" sz="2400" b="1" dirty="0"/>
          </a:p>
        </p:txBody>
      </p:sp>
      <p:pic>
        <p:nvPicPr>
          <p:cNvPr id="1026" name="Picture 2" descr="MVC Tutorial for Beginners: What is, Architecture &amp; Example">
            <a:extLst>
              <a:ext uri="{FF2B5EF4-FFF2-40B4-BE49-F238E27FC236}">
                <a16:creationId xmlns:a16="http://schemas.microsoft.com/office/drawing/2014/main" id="{1DEF43FF-4D91-4A6D-82E5-E70325713C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6600" y="1995768"/>
            <a:ext cx="4743450" cy="3363351"/>
          </a:xfrm>
          <a:prstGeom prst="rect">
            <a:avLst/>
          </a:prstGeom>
          <a:solidFill>
            <a:srgbClr val="FFFFFF"/>
          </a:solidFill>
        </p:spPr>
      </p:pic>
    </p:spTree>
    <p:extLst>
      <p:ext uri="{BB962C8B-B14F-4D97-AF65-F5344CB8AC3E}">
        <p14:creationId xmlns:p14="http://schemas.microsoft.com/office/powerpoint/2010/main" val="380638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16AE-EFE3-4988-BB8E-749CBD615C83}"/>
              </a:ext>
            </a:extLst>
          </p:cNvPr>
          <p:cNvSpPr>
            <a:spLocks noGrp="1"/>
          </p:cNvSpPr>
          <p:nvPr>
            <p:ph type="title"/>
          </p:nvPr>
        </p:nvSpPr>
        <p:spPr>
          <a:xfrm>
            <a:off x="521208" y="448056"/>
            <a:ext cx="11311128" cy="640080"/>
          </a:xfrm>
        </p:spPr>
        <p:txBody>
          <a:bodyPr anchor="ctr">
            <a:normAutofit/>
          </a:bodyPr>
          <a:lstStyle/>
          <a:p>
            <a:r>
              <a:rPr lang="en-IN" dirty="0"/>
              <a:t>Database Structure</a:t>
            </a:r>
          </a:p>
        </p:txBody>
      </p:sp>
      <p:pic>
        <p:nvPicPr>
          <p:cNvPr id="5" name="Picture 4" descr="A screenshot of a social media post&#10;&#10;Description automatically generated">
            <a:extLst>
              <a:ext uri="{FF2B5EF4-FFF2-40B4-BE49-F238E27FC236}">
                <a16:creationId xmlns:a16="http://schemas.microsoft.com/office/drawing/2014/main" id="{4D4772B8-CCF7-4ABA-9507-0D2BC0C7A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258" y="1282827"/>
            <a:ext cx="7637592" cy="4957794"/>
          </a:xfrm>
          <a:prstGeom prst="rect">
            <a:avLst/>
          </a:prstGeom>
          <a:noFill/>
        </p:spPr>
      </p:pic>
    </p:spTree>
    <p:extLst>
      <p:ext uri="{BB962C8B-B14F-4D97-AF65-F5344CB8AC3E}">
        <p14:creationId xmlns:p14="http://schemas.microsoft.com/office/powerpoint/2010/main" val="3129873493"/>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1311</Words>
  <Application>Microsoft Office PowerPoint</Application>
  <PresentationFormat>Widescreen</PresentationFormat>
  <Paragraphs>115</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Segoe UI</vt:lpstr>
      <vt:lpstr>Symbol</vt:lpstr>
      <vt:lpstr>Times New Roman</vt:lpstr>
      <vt:lpstr>Making Templates Accessible</vt:lpstr>
      <vt:lpstr>Event Tracker </vt:lpstr>
      <vt:lpstr>Abstract</vt:lpstr>
      <vt:lpstr>Introduction to Framework</vt:lpstr>
      <vt:lpstr>Literature Review</vt:lpstr>
      <vt:lpstr>Existing System</vt:lpstr>
      <vt:lpstr>Proposed System</vt:lpstr>
      <vt:lpstr>Requirement Analysis</vt:lpstr>
      <vt:lpstr>System Architecture </vt:lpstr>
      <vt:lpstr>Database Structure</vt:lpstr>
      <vt:lpstr>Salient Features of Event Tracker</vt:lpstr>
      <vt:lpstr>Backend “Behind the Scenes”</vt:lpstr>
      <vt:lpstr>Code to mark attendance</vt:lpstr>
      <vt:lpstr>Code to make Certificate Downloadable</vt:lpstr>
      <vt:lpstr> USER INTERFACE – “Face of the website”</vt:lpstr>
      <vt:lpstr>USER INTERFACE – “Face of the website”</vt:lpstr>
      <vt:lpstr>Certificates Generated and mailed automatically</vt:lpstr>
      <vt:lpstr>Conclusion</vt:lpstr>
      <vt:lpstr>Conclusion</vt:lpstr>
      <vt:lpstr>Future Scope</vt:lpstr>
      <vt:lpstr>References</vt:lpstr>
      <vt:lpstr>References – Journals and Books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Tracker </dc:title>
  <dc:creator>REGATTE SAKETHREDDY-18071a0547</dc:creator>
  <cp:lastModifiedBy>REGATTE SAKETHREDDY-18071a0547</cp:lastModifiedBy>
  <cp:revision>8</cp:revision>
  <dcterms:created xsi:type="dcterms:W3CDTF">2020-08-31T09:56:31Z</dcterms:created>
  <dcterms:modified xsi:type="dcterms:W3CDTF">2020-09-18T07:34:42Z</dcterms:modified>
</cp:coreProperties>
</file>