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94" r:id="rId3"/>
    <p:sldId id="260" r:id="rId4"/>
    <p:sldId id="274" r:id="rId5"/>
    <p:sldId id="262" r:id="rId6"/>
    <p:sldId id="258" r:id="rId7"/>
    <p:sldId id="283" r:id="rId8"/>
    <p:sldId id="268" r:id="rId9"/>
    <p:sldId id="284" r:id="rId10"/>
    <p:sldId id="261" r:id="rId11"/>
    <p:sldId id="269" r:id="rId12"/>
    <p:sldId id="285" r:id="rId13"/>
    <p:sldId id="264" r:id="rId14"/>
    <p:sldId id="263" r:id="rId15"/>
    <p:sldId id="282" r:id="rId16"/>
    <p:sldId id="286" r:id="rId17"/>
    <p:sldId id="281" r:id="rId18"/>
    <p:sldId id="288" r:id="rId19"/>
    <p:sldId id="267" r:id="rId20"/>
    <p:sldId id="297" r:id="rId21"/>
    <p:sldId id="296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/>
    <p:restoredTop sz="96197"/>
  </p:normalViewPr>
  <p:slideViewPr>
    <p:cSldViewPr snapToGrid="0" snapToObjects="1">
      <p:cViewPr>
        <p:scale>
          <a:sx n="92" d="100"/>
          <a:sy n="92" d="100"/>
        </p:scale>
        <p:origin x="1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F68A-8681-374C-AFA8-EB46C3898FE4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9E3A-0F99-6E4A-A2FF-AB32AC7E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7969-A3B0-7940-B92C-C4967E64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4EF2-3BB0-F140-8AB9-D10ADFB7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3079-6E6A-C745-B314-6C6CEA66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46760" cy="3651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AU" dirty="0"/>
              <a:t>Page &lt;#&gt;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8E7E-0E4D-8D45-80D2-5763AD27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825-6535-2F4A-A7CE-3BA26082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F349-6D38-7143-98AD-29DB8F2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25E3-2227-3C44-B07F-33E429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3631-A874-654A-85B4-9297B53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C1A2-C046-6D4F-98EB-CA306F1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E6A1-7891-6747-8469-CD4924ECE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2CF12-62DD-424F-A7FD-A0920BC1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A58E-BB09-8147-95B0-4AF22A08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490F-DB1E-D74F-9A19-3084CBE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E25C-80C3-AC4E-AED1-421B9278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DB08-D461-4849-BB8F-A3530D92A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3E454-DD53-7C46-8A07-7443D22D1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900A-56F9-7347-8521-632A22FE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B015-8433-B84B-9383-96A52C5D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4E5C-8F1C-4F45-ACB0-B132E4DD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1821-5717-6542-A5C3-C0E4C30A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6801-6062-9442-A68B-92D960BF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0DF0-154E-0540-A6FD-27CE1F0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9079-2B7B-B34E-82C4-B6FB5BD5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FB03-5388-244B-AD81-0F1013D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0560-6DDD-1B4E-8361-520218D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7EB4-B2D7-4947-8CD5-A9D59D03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5DB5-81BE-854C-8BA6-AC1BD02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0784-1181-2E46-B1E5-B91A2033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EE40-EA56-DD45-B385-ECF70C76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3FBB-98B4-C145-9318-4CD49EE0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AC71-1531-DF42-A0E6-7637BBB00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F864-E277-C649-9134-1928DE0F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CD083-E58C-E344-B54C-46A5211C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26D51-A167-5140-BA5C-1E4835C2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134F-04B5-2D48-9C2F-F6D2708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1097-B3B8-0846-8B6A-4068FCA6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EB4B-F4F7-DB43-A3B4-D4D535E8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6BA0-A6EF-3B45-87EF-47612F316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DACF3-A3F9-3941-BCE1-B96A8D42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8862-5437-0544-B174-A813AA36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40AE-F4BD-8748-B4C1-890314E0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95AF6-F19B-F24F-A123-51DE982D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96DB-663E-2749-9F8B-C618B0DC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E146-72C1-9D4C-9A61-6FEC3706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65601-E021-E14F-9C77-ABE1373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E63B-4BEE-E44B-99B7-4EED4491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215B-64E2-8B4F-AA41-92D6255F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83DDF-5518-8741-8C32-21664A8A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8117A-31EC-E142-85F8-B3AA2767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2805-7162-6E49-942F-3148D0F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07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099B-2267-514D-A4F3-FEA9AFE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0BA4-FDF5-0C4A-A621-566EC7BD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5C05-48FC-754E-A38E-E37E2369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0CBC6-B131-3D4A-911C-AE979520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3DD0-5238-DE45-BB0C-8DBFA540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78A0-C72D-574E-A7B4-AC88F92B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62CD-2814-DD43-A02E-04777F55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D9D4D-D496-1243-B784-37E40A2E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55E9-AECC-A048-B6AB-55A349A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FAB4-D073-014D-ACD6-A16CCC2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7433-043D-654F-B71A-73A30F07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5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D99F-F37B-6440-8BCB-E0EDDC1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258B8-7A99-CD4E-8F39-C283A111C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36B1-E380-F948-BAD2-19D19928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F957-B9B2-AE4D-96CD-A053B8F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3884-CA21-3345-8696-1E50961C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4F41-A1FB-C540-8E60-4562D3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4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D46-ACFA-784D-9877-796AE88D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C4CBD-9476-5C47-A71D-54B93FC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484B-6A14-014A-943B-C7C59995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4ED0-19A0-8C4A-A15C-6B96196F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25C-EEE2-A94D-8999-8E7A0C84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BA93-2C2D-0E4F-8992-A3248C0E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EA7A9-4707-0E44-97C5-02B3ED06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99CD-5D1D-0842-8096-9DD1D94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4684-522E-7D4B-A7AC-2F288A90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A2E9-2422-924C-8849-057F6DEB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EB8-DAFB-B743-ABD6-A1307A3B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4D95-4483-9B42-B694-3B1A9A20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6A33-B4C5-EC44-9629-A5DC1487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619F-F6D6-704E-B5DD-B308DBEB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C46F-7C2C-B14E-8E87-5BCF8CED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E907-E523-1045-BB0C-1036638D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8BF-7B7B-CF4B-8653-2818899D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02B-62C4-A143-9715-49E766DA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159E-0163-9247-99CF-BD1405E0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5BDB-0F9B-214F-BAF6-4DE72F3F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6C34-E2A3-F440-9E11-66E4EF9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4D3F-1F88-BD4C-BE69-AAFC584C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BD5D-42A0-0E4A-B705-CF305997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C1D60-7EC8-AA4A-BF19-771E3D8D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72C5-CAE4-AC4F-A52F-DEDA045C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25927-E2A2-2B45-BB8B-53EB310BC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1748A-76BC-E945-BDD3-206527E6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5B3E0-FC04-964A-9BA0-B2B08F73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D6196-9E0C-3E46-98B1-CE1A1BDD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D65C-48C1-8549-BE25-9CDAE3B6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FB96C-5DF9-8441-B9F7-09AC945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835B9-5AEE-114F-98EA-AF849049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C6EC-6029-B647-8704-3B608744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63D37-0784-CF4D-A0C4-4BC33965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25AA3-0AF6-094E-83E4-781C91A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E465-8EAB-414C-A490-A73B1A6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8633-471B-6E4B-90EB-6247D654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6373-DCF6-7D49-8205-85EF0116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872A-30ED-454F-81EF-6B5DFA71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A49C-40D9-0341-9B90-1830A58E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2188" y="6333097"/>
            <a:ext cx="2743200" cy="365125"/>
          </a:xfrm>
        </p:spPr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54F9-4E5F-0347-8395-10E7D4EA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AFBDC-F047-D14A-B5A2-467BF4E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12" y="6356350"/>
            <a:ext cx="385149" cy="365125"/>
          </a:xfrm>
          <a:ln>
            <a:solidFill>
              <a:schemeClr val="tx1"/>
            </a:solidFill>
          </a:ln>
        </p:spPr>
        <p:txBody>
          <a:bodyPr/>
          <a:lstStyle>
            <a:lvl1pPr algn="l">
              <a:defRPr/>
            </a:lvl1pPr>
          </a:lstStyle>
          <a:p>
            <a:fld id="{C7B21E6D-B68F-FC4C-926A-5DD36F90B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40A1-8E45-9A4B-88C2-7AF717CA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D211C-0B6C-4D4E-83AB-1A43072D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86411-6C17-6A4C-8206-C6880FB81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B069-8A5A-2E43-ADAD-BF04585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2A26-8AE2-CA49-8F02-EC65D7A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1119-20DA-E84D-AF21-2BE53CB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8DF1-2DF4-5846-ABD7-EC662513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B99B-9DAD-0040-9C4A-87DBE340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6EB8-96D1-E646-B9D8-0D4CBC77C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3434-AD09-A94D-8A21-0E38A71D6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6DDA-B4AC-1D4A-9092-A0CA7E4B3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89832-83C3-DD40-80A4-B2DE88C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C5EC6-6425-6A43-90B7-BB065311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232D-8364-AC46-8B93-AC943D8B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7CE6-3FE3-EE46-81AB-315F0B657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B3FC-4DBB-DC4A-A496-FEEE1DAD4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svg"/><Relationship Id="rId5" Type="http://schemas.openxmlformats.org/officeDocument/2006/relationships/image" Target="../media/image16.sv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1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3.sv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1">
                <a:lumMod val="75000"/>
              </a:schemeClr>
            </a:gs>
            <a:gs pos="100000">
              <a:schemeClr val="accent1">
                <a:lumMod val="6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6207C-3B1B-5F4E-81D3-E317F006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erson holding a light bulb&#10;&#10;Description automatically generated with low confidence">
            <a:extLst>
              <a:ext uri="{FF2B5EF4-FFF2-40B4-BE49-F238E27FC236}">
                <a16:creationId xmlns:a16="http://schemas.microsoft.com/office/drawing/2014/main" id="{E0A4CB5F-05C5-A340-B19F-DA81D8525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9" r="730" b="4611"/>
          <a:stretch/>
        </p:blipFill>
        <p:spPr>
          <a:xfrm>
            <a:off x="5101389" y="1635714"/>
            <a:ext cx="6496502" cy="365428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E65363-8C8F-E743-8333-1C7314B885A6}"/>
              </a:ext>
            </a:extLst>
          </p:cNvPr>
          <p:cNvSpPr txBox="1">
            <a:spLocks/>
          </p:cNvSpPr>
          <p:nvPr/>
        </p:nvSpPr>
        <p:spPr>
          <a:xfrm>
            <a:off x="594109" y="1635714"/>
            <a:ext cx="4362901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Predicting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target customers </a:t>
            </a: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for marketing </a:t>
            </a: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campaigns at Kroger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5ED9B9-F802-A444-88EB-CC7B66CFC920}"/>
              </a:ext>
            </a:extLst>
          </p:cNvPr>
          <p:cNvSpPr txBox="1">
            <a:spLocks/>
          </p:cNvSpPr>
          <p:nvPr/>
        </p:nvSpPr>
        <p:spPr>
          <a:xfrm>
            <a:off x="754530" y="4508618"/>
            <a:ext cx="3764826" cy="102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</a:rPr>
              <a:t>Chau Tran</a:t>
            </a:r>
          </a:p>
          <a:p>
            <a:pPr algn="l"/>
            <a:r>
              <a:rPr lang="en-US" sz="1800" i="1" dirty="0">
                <a:solidFill>
                  <a:schemeClr val="bg1"/>
                </a:solidFill>
              </a:rPr>
              <a:t>Data Scientist in training</a:t>
            </a: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1AF-DD7E-4F45-98C9-01588E2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26" y="399074"/>
            <a:ext cx="1837847" cy="91323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6830-17F3-C546-B8CE-4B7B84D420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5" descr="Database with solid fill">
            <a:extLst>
              <a:ext uri="{FF2B5EF4-FFF2-40B4-BE49-F238E27FC236}">
                <a16:creationId xmlns:a16="http://schemas.microsoft.com/office/drawing/2014/main" id="{0FA60E9E-1F0B-C54F-827E-6F6A5C28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738" y="2244299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7CD46-C98B-A843-BF35-131508ED658F}"/>
              </a:ext>
            </a:extLst>
          </p:cNvPr>
          <p:cNvSpPr txBox="1"/>
          <p:nvPr/>
        </p:nvSpPr>
        <p:spPr>
          <a:xfrm>
            <a:off x="2904009" y="3142527"/>
            <a:ext cx="251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Household Demographic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(801)</a:t>
            </a:r>
          </a:p>
          <a:p>
            <a:pPr algn="ctr"/>
            <a:endParaRPr lang="en-US" dirty="0"/>
          </a:p>
        </p:txBody>
      </p:sp>
      <p:pic>
        <p:nvPicPr>
          <p:cNvPr id="7" name="Content Placeholder 5" descr="Database with solid fill">
            <a:extLst>
              <a:ext uri="{FF2B5EF4-FFF2-40B4-BE49-F238E27FC236}">
                <a16:creationId xmlns:a16="http://schemas.microsoft.com/office/drawing/2014/main" id="{6A4EACED-8D70-E24C-8A0D-8BA9630790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132" y="225695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00137-9163-0642-9550-2323565B5B93}"/>
              </a:ext>
            </a:extLst>
          </p:cNvPr>
          <p:cNvSpPr txBox="1"/>
          <p:nvPr/>
        </p:nvSpPr>
        <p:spPr>
          <a:xfrm>
            <a:off x="6042720" y="3158698"/>
            <a:ext cx="1903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(2,595,732)</a:t>
            </a:r>
          </a:p>
          <a:p>
            <a:endParaRPr lang="en-US" dirty="0"/>
          </a:p>
        </p:txBody>
      </p:sp>
      <p:pic>
        <p:nvPicPr>
          <p:cNvPr id="9" name="Content Placeholder 5" descr="Database with solid fill">
            <a:extLst>
              <a:ext uri="{FF2B5EF4-FFF2-40B4-BE49-F238E27FC236}">
                <a16:creationId xmlns:a16="http://schemas.microsoft.com/office/drawing/2014/main" id="{610BB9A6-8017-744D-9897-B79B04C0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1345" y="494552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3B870B-2107-F649-B2FC-46472D134910}"/>
              </a:ext>
            </a:extLst>
          </p:cNvPr>
          <p:cNvSpPr txBox="1"/>
          <p:nvPr/>
        </p:nvSpPr>
        <p:spPr>
          <a:xfrm>
            <a:off x="5833817" y="5859921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Coupons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(1135)</a:t>
            </a:r>
          </a:p>
        </p:txBody>
      </p:sp>
      <p:pic>
        <p:nvPicPr>
          <p:cNvPr id="11" name="Content Placeholder 5" descr="Database with solid fill">
            <a:extLst>
              <a:ext uri="{FF2B5EF4-FFF2-40B4-BE49-F238E27FC236}">
                <a16:creationId xmlns:a16="http://schemas.microsoft.com/office/drawing/2014/main" id="{460688A7-3442-364D-99A1-6286A2BF42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202" y="224429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839F20-B1F9-4442-A9BD-2DA4789D3043}"/>
              </a:ext>
            </a:extLst>
          </p:cNvPr>
          <p:cNvSpPr txBox="1"/>
          <p:nvPr/>
        </p:nvSpPr>
        <p:spPr>
          <a:xfrm>
            <a:off x="752328" y="3171008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and Household</a:t>
            </a:r>
          </a:p>
        </p:txBody>
      </p:sp>
      <p:pic>
        <p:nvPicPr>
          <p:cNvPr id="13" name="Content Placeholder 5" descr="Database with solid fill">
            <a:extLst>
              <a:ext uri="{FF2B5EF4-FFF2-40B4-BE49-F238E27FC236}">
                <a16:creationId xmlns:a16="http://schemas.microsoft.com/office/drawing/2014/main" id="{6BB1B5FE-4049-7642-BF67-E688EA49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764" y="498665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4BAB04-1AA4-BD4C-873B-959CD577E0D9}"/>
              </a:ext>
            </a:extLst>
          </p:cNvPr>
          <p:cNvSpPr txBox="1"/>
          <p:nvPr/>
        </p:nvSpPr>
        <p:spPr>
          <a:xfrm>
            <a:off x="3515861" y="5901055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Coupon Redemption</a:t>
            </a:r>
          </a:p>
        </p:txBody>
      </p:sp>
      <p:pic>
        <p:nvPicPr>
          <p:cNvPr id="15" name="Content Placeholder 5" descr="Database with solid fill">
            <a:extLst>
              <a:ext uri="{FF2B5EF4-FFF2-40B4-BE49-F238E27FC236}">
                <a16:creationId xmlns:a16="http://schemas.microsoft.com/office/drawing/2014/main" id="{6EFF6EE1-EF69-A446-87CE-B91E6C07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202" y="494552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620142-9A35-3F48-8933-842B496D12A0}"/>
              </a:ext>
            </a:extLst>
          </p:cNvPr>
          <p:cNvSpPr txBox="1"/>
          <p:nvPr/>
        </p:nvSpPr>
        <p:spPr>
          <a:xfrm>
            <a:off x="554726" y="5798145"/>
            <a:ext cx="169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Campaign Description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(30)</a:t>
            </a:r>
          </a:p>
          <a:p>
            <a:endParaRPr lang="en-US" dirty="0"/>
          </a:p>
        </p:txBody>
      </p:sp>
      <p:pic>
        <p:nvPicPr>
          <p:cNvPr id="17" name="Content Placeholder 5" descr="Database with solid fill">
            <a:extLst>
              <a:ext uri="{FF2B5EF4-FFF2-40B4-BE49-F238E27FC236}">
                <a16:creationId xmlns:a16="http://schemas.microsoft.com/office/drawing/2014/main" id="{C4814AA6-498C-5746-8BC7-D30D41D5A0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523" y="227717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248EF-0A4C-3E49-9D04-64A76CD7C03A}"/>
              </a:ext>
            </a:extLst>
          </p:cNvPr>
          <p:cNvSpPr txBox="1"/>
          <p:nvPr/>
        </p:nvSpPr>
        <p:spPr>
          <a:xfrm>
            <a:off x="8178581" y="3158820"/>
            <a:ext cx="211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(92,353)</a:t>
            </a:r>
          </a:p>
        </p:txBody>
      </p:sp>
      <p:pic>
        <p:nvPicPr>
          <p:cNvPr id="19" name="Content Placeholder 5" descr="Database with solid fill">
            <a:extLst>
              <a:ext uri="{FF2B5EF4-FFF2-40B4-BE49-F238E27FC236}">
                <a16:creationId xmlns:a16="http://schemas.microsoft.com/office/drawing/2014/main" id="{A80A628A-8D49-C740-91A1-CC054E3F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952" y="496107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73B1DE-CADA-544A-ABA7-66C889FD2539}"/>
              </a:ext>
            </a:extLst>
          </p:cNvPr>
          <p:cNvSpPr txBox="1"/>
          <p:nvPr/>
        </p:nvSpPr>
        <p:spPr>
          <a:xfrm>
            <a:off x="8596723" y="5905151"/>
            <a:ext cx="1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Causal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43803-130A-E746-B989-4FD38DE7FF0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773602" y="2701499"/>
            <a:ext cx="1890136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17C8ED-D284-4F43-85E9-894499DBF93F}"/>
              </a:ext>
            </a:extLst>
          </p:cNvPr>
          <p:cNvSpPr txBox="1"/>
          <p:nvPr/>
        </p:nvSpPr>
        <p:spPr>
          <a:xfrm>
            <a:off x="2035781" y="2349028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6BB7A2-19A1-3249-8B86-C97B931DC17E}"/>
              </a:ext>
            </a:extLst>
          </p:cNvPr>
          <p:cNvSpPr txBox="1"/>
          <p:nvPr/>
        </p:nvSpPr>
        <p:spPr>
          <a:xfrm>
            <a:off x="4147497" y="4179239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50791-4786-554E-9B62-F284919E4F6D}"/>
              </a:ext>
            </a:extLst>
          </p:cNvPr>
          <p:cNvSpPr txBox="1"/>
          <p:nvPr/>
        </p:nvSpPr>
        <p:spPr>
          <a:xfrm>
            <a:off x="4852911" y="2310622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66BAC-E3F8-004E-A657-27A7E12EA6D3}"/>
              </a:ext>
            </a:extLst>
          </p:cNvPr>
          <p:cNvSpPr txBox="1"/>
          <p:nvPr/>
        </p:nvSpPr>
        <p:spPr>
          <a:xfrm>
            <a:off x="1348044" y="4112370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campaign_id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F21757-5B49-D24B-9740-BAD07CBC46F0}"/>
              </a:ext>
            </a:extLst>
          </p:cNvPr>
          <p:cNvSpPr txBox="1"/>
          <p:nvPr/>
        </p:nvSpPr>
        <p:spPr>
          <a:xfrm>
            <a:off x="7490511" y="2374544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2EE0B-B62E-1347-AF28-A9D2F55ED57B}"/>
              </a:ext>
            </a:extLst>
          </p:cNvPr>
          <p:cNvSpPr txBox="1"/>
          <p:nvPr/>
        </p:nvSpPr>
        <p:spPr>
          <a:xfrm>
            <a:off x="9267669" y="4006317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F48F9-AAB7-7340-8CFE-5A8066CCB166}"/>
              </a:ext>
            </a:extLst>
          </p:cNvPr>
          <p:cNvSpPr txBox="1"/>
          <p:nvPr/>
        </p:nvSpPr>
        <p:spPr>
          <a:xfrm>
            <a:off x="6994254" y="4107283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AB9845-3B54-6948-A0E1-4CC81CC28152}"/>
              </a:ext>
            </a:extLst>
          </p:cNvPr>
          <p:cNvSpPr txBox="1"/>
          <p:nvPr/>
        </p:nvSpPr>
        <p:spPr>
          <a:xfrm>
            <a:off x="4834504" y="5179438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coupon_id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58C3A5-8AF8-E946-BCBB-C4FEE0B2B70F}"/>
              </a:ext>
            </a:extLst>
          </p:cNvPr>
          <p:cNvSpPr txBox="1"/>
          <p:nvPr/>
        </p:nvSpPr>
        <p:spPr>
          <a:xfrm>
            <a:off x="1962651" y="5179438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campaign_id</a:t>
            </a:r>
            <a:endParaRPr 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CF28B1-BEB1-DE49-AF71-D59C7D8AA500}"/>
              </a:ext>
            </a:extLst>
          </p:cNvPr>
          <p:cNvSpPr txBox="1"/>
          <p:nvPr/>
        </p:nvSpPr>
        <p:spPr>
          <a:xfrm>
            <a:off x="2533993" y="-86053"/>
            <a:ext cx="3715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AU" sz="160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102 weeks from 2009 fiscal year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2500 unique loyal customers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276,484 unique baskets</a:t>
            </a:r>
          </a:p>
          <a:p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2134D6-EB57-BD44-9ABA-DD91FAF00F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22532" y="2714151"/>
            <a:ext cx="1554991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137ADF-DA58-E240-BCB4-D5B01265CBDA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4578138" y="2701499"/>
            <a:ext cx="1729994" cy="12652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74051A-403E-2447-AE17-F5B84A1F2C6D}"/>
              </a:ext>
            </a:extLst>
          </p:cNvPr>
          <p:cNvCxnSpPr>
            <a:cxnSpLocks/>
          </p:cNvCxnSpPr>
          <p:nvPr/>
        </p:nvCxnSpPr>
        <p:spPr>
          <a:xfrm flipV="1">
            <a:off x="7205745" y="3842199"/>
            <a:ext cx="1589207" cy="107816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611AB-9DCC-844F-BC7C-9E9F90F3AAF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316402" y="3822637"/>
            <a:ext cx="0" cy="112288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B8B907-879A-EC4C-B510-EB2954035DCD}"/>
              </a:ext>
            </a:extLst>
          </p:cNvPr>
          <p:cNvCxnSpPr>
            <a:cxnSpLocks/>
          </p:cNvCxnSpPr>
          <p:nvPr/>
        </p:nvCxnSpPr>
        <p:spPr>
          <a:xfrm>
            <a:off x="4567164" y="5575724"/>
            <a:ext cx="1682539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E08995-8802-5D4C-B9A3-735CFB104EFD}"/>
              </a:ext>
            </a:extLst>
          </p:cNvPr>
          <p:cNvCxnSpPr>
            <a:cxnSpLocks/>
          </p:cNvCxnSpPr>
          <p:nvPr/>
        </p:nvCxnSpPr>
        <p:spPr>
          <a:xfrm flipH="1">
            <a:off x="1797166" y="5575724"/>
            <a:ext cx="1807363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40405F-3457-7A45-8FEA-21AC20DC8CBC}"/>
              </a:ext>
            </a:extLst>
          </p:cNvPr>
          <p:cNvCxnSpPr>
            <a:cxnSpLocks/>
          </p:cNvCxnSpPr>
          <p:nvPr/>
        </p:nvCxnSpPr>
        <p:spPr>
          <a:xfrm flipV="1">
            <a:off x="9234723" y="3842199"/>
            <a:ext cx="0" cy="107816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5F1295-7C39-314F-B326-BC08E9CD56D7}"/>
              </a:ext>
            </a:extLst>
          </p:cNvPr>
          <p:cNvCxnSpPr>
            <a:cxnSpLocks/>
          </p:cNvCxnSpPr>
          <p:nvPr/>
        </p:nvCxnSpPr>
        <p:spPr>
          <a:xfrm flipH="1" flipV="1">
            <a:off x="4124170" y="3817339"/>
            <a:ext cx="5487" cy="1041858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334FBF-D1E2-F64C-AEA9-DBDAD4FE5D70}"/>
              </a:ext>
            </a:extLst>
          </p:cNvPr>
          <p:cNvGrpSpPr/>
          <p:nvPr/>
        </p:nvGrpSpPr>
        <p:grpSpPr>
          <a:xfrm>
            <a:off x="7166557" y="261771"/>
            <a:ext cx="4542034" cy="1928526"/>
            <a:chOff x="7166557" y="261771"/>
            <a:chExt cx="4542034" cy="1928526"/>
          </a:xfrm>
        </p:grpSpPr>
        <p:pic>
          <p:nvPicPr>
            <p:cNvPr id="39" name="Content Placeholder 5" descr="Database with solid fill">
              <a:extLst>
                <a:ext uri="{FF2B5EF4-FFF2-40B4-BE49-F238E27FC236}">
                  <a16:creationId xmlns:a16="http://schemas.microsoft.com/office/drawing/2014/main" id="{C75D1AD6-40B7-1143-AB05-BD025758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1388" y="69146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35B18A-B382-F74F-A21E-5E4B496BC3CC}"/>
                </a:ext>
              </a:extLst>
            </p:cNvPr>
            <p:cNvSpPr txBox="1"/>
            <p:nvPr/>
          </p:nvSpPr>
          <p:spPr>
            <a:xfrm>
              <a:off x="8610600" y="1528540"/>
              <a:ext cx="190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 zip code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83A8222-0F27-5B40-8A37-4265F96E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557" y="1312313"/>
              <a:ext cx="1604831" cy="862771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Content Placeholder 5" descr="Database with solid fill">
              <a:extLst>
                <a:ext uri="{FF2B5EF4-FFF2-40B4-BE49-F238E27FC236}">
                  <a16:creationId xmlns:a16="http://schemas.microsoft.com/office/drawing/2014/main" id="{6C7BD2B3-DC8A-BB46-BD82-2DAC76EB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7062" y="691465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F3B0A8-43AA-084E-9DF6-E444F1CC199F}"/>
                </a:ext>
              </a:extLst>
            </p:cNvPr>
            <p:cNvSpPr txBox="1"/>
            <p:nvPr/>
          </p:nvSpPr>
          <p:spPr>
            <a:xfrm>
              <a:off x="10572110" y="1543966"/>
              <a:ext cx="1136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Zip code Profile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D3A2843-3A38-7740-9A38-DE0611D08D0C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>
              <a:off x="9685788" y="1148665"/>
              <a:ext cx="781274" cy="0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DBA70-7689-9942-9694-485229E7B10D}"/>
                </a:ext>
              </a:extLst>
            </p:cNvPr>
            <p:cNvSpPr txBox="1"/>
            <p:nvPr/>
          </p:nvSpPr>
          <p:spPr>
            <a:xfrm>
              <a:off x="7293567" y="1418447"/>
              <a:ext cx="1304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store_id</a:t>
              </a:r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3CB831-0123-C742-9AB4-CACCF8514D1E}"/>
                </a:ext>
              </a:extLst>
            </p:cNvPr>
            <p:cNvSpPr txBox="1"/>
            <p:nvPr/>
          </p:nvSpPr>
          <p:spPr>
            <a:xfrm>
              <a:off x="9339331" y="261771"/>
              <a:ext cx="190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External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725" y="1157120"/>
            <a:ext cx="4723802" cy="34498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A84CE-114E-D74F-A58D-566F9AA8C148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93CF27-7FD2-BE4D-9804-3956895E30FF}"/>
              </a:ext>
            </a:extLst>
          </p:cNvPr>
          <p:cNvSpPr txBox="1">
            <a:spLocks/>
          </p:cNvSpPr>
          <p:nvPr/>
        </p:nvSpPr>
        <p:spPr>
          <a:xfrm>
            <a:off x="366273" y="45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1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475D4C90-A3A5-D546-922A-3753A6B1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647" y="820506"/>
            <a:ext cx="6749477" cy="5216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10E0C7-38CC-AB4B-840A-F8CD7C31AC65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5D057-33A0-7D4B-9C49-D9DCFE4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91" y="993719"/>
            <a:ext cx="3501325" cy="1325563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KEY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FACTORS INFLUENCING REDEMPTION ACTION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558EB-B424-7A4E-B5E8-9C41BD0503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345A-10F0-B849-AD43-4BAF9BEDEE09}"/>
              </a:ext>
            </a:extLst>
          </p:cNvPr>
          <p:cNvSpPr txBox="1"/>
          <p:nvPr/>
        </p:nvSpPr>
        <p:spPr>
          <a:xfrm>
            <a:off x="3794078" y="959093"/>
            <a:ext cx="3972353" cy="49398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Segment ‘Champions’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Homeowner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Income 35k - 49k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Age 25 - 34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Household component Single Female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Income 50k - 74k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Age 35 - 44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Income 75k - 99k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Married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Age 55 - 64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3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016346-F259-8646-A5A9-5EF50FBF5AB5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3CFE-A6FE-564C-B355-15281F326F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07EE909-44F0-734C-9D6C-CA1190A32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40897"/>
              </p:ext>
            </p:extLst>
          </p:nvPr>
        </p:nvGraphicFramePr>
        <p:xfrm>
          <a:off x="4720280" y="375010"/>
          <a:ext cx="68311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6678">
                  <a:extLst>
                    <a:ext uri="{9D8B030D-6E8A-4147-A177-3AD203B41FA5}">
                      <a16:colId xmlns:a16="http://schemas.microsoft.com/office/drawing/2014/main" val="3283061164"/>
                    </a:ext>
                  </a:extLst>
                </a:gridCol>
                <a:gridCol w="1289552">
                  <a:extLst>
                    <a:ext uri="{9D8B030D-6E8A-4147-A177-3AD203B41FA5}">
                      <a16:colId xmlns:a16="http://schemas.microsoft.com/office/drawing/2014/main" val="919486121"/>
                    </a:ext>
                  </a:extLst>
                </a:gridCol>
                <a:gridCol w="1382389">
                  <a:extLst>
                    <a:ext uri="{9D8B030D-6E8A-4147-A177-3AD203B41FA5}">
                      <a16:colId xmlns:a16="http://schemas.microsoft.com/office/drawing/2014/main" val="929436358"/>
                    </a:ext>
                  </a:extLst>
                </a:gridCol>
                <a:gridCol w="1352486">
                  <a:extLst>
                    <a:ext uri="{9D8B030D-6E8A-4147-A177-3AD203B41FA5}">
                      <a16:colId xmlns:a16="http://schemas.microsoft.com/office/drawing/2014/main" val="2133271417"/>
                    </a:ext>
                  </a:extLst>
                </a:gridCol>
              </a:tblGrid>
              <a:tr h="576758">
                <a:tc>
                  <a:txBody>
                    <a:bodyPr/>
                    <a:lstStyle/>
                    <a:p>
                      <a:r>
                        <a:rPr lang="en-US" sz="1600" b="1" dirty="0"/>
                        <a:t>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BALANCE SCORE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59210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Random Forest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0.842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+/- 0.03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72776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r>
                        <a:rPr lang="en-US" sz="16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394732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7463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59472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r>
                        <a:rPr lang="en-US" sz="1600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5853699"/>
                  </a:ext>
                </a:extLst>
              </a:tr>
              <a:tr h="310378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eXtreme</a:t>
                      </a:r>
                      <a:r>
                        <a:rPr lang="en-US" sz="1600" dirty="0"/>
                        <a:t>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4834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6E8446-D052-E94A-8C8C-920DD867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9" y="721339"/>
            <a:ext cx="3074474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MODELS DEVELOPMENT &amp; EVALUATION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8035C4-44DC-6A4F-B340-CE291FAFA072}"/>
              </a:ext>
            </a:extLst>
          </p:cNvPr>
          <p:cNvGrpSpPr/>
          <p:nvPr/>
        </p:nvGrpSpPr>
        <p:grpSpPr>
          <a:xfrm>
            <a:off x="273769" y="2498408"/>
            <a:ext cx="3816981" cy="3226251"/>
            <a:chOff x="273769" y="2498408"/>
            <a:chExt cx="3816981" cy="322625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CCD46CA-CB1D-0348-8A07-008431429648}"/>
                </a:ext>
              </a:extLst>
            </p:cNvPr>
            <p:cNvGrpSpPr/>
            <p:nvPr/>
          </p:nvGrpSpPr>
          <p:grpSpPr>
            <a:xfrm>
              <a:off x="273769" y="2498408"/>
              <a:ext cx="3816981" cy="3226251"/>
              <a:chOff x="180728" y="2497393"/>
              <a:chExt cx="3816981" cy="32262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5C5FE1-B9E8-A440-8F06-EA0DE7FA84A4}"/>
                  </a:ext>
                </a:extLst>
              </p:cNvPr>
              <p:cNvSpPr/>
              <p:nvPr/>
            </p:nvSpPr>
            <p:spPr>
              <a:xfrm>
                <a:off x="273769" y="2497393"/>
                <a:ext cx="3723940" cy="1431377"/>
              </a:xfrm>
              <a:prstGeom prst="rect">
                <a:avLst/>
              </a:prstGeom>
            </p:spPr>
            <p:txBody>
              <a:bodyPr wrap="square" anchor="t">
                <a:noAutofit/>
              </a:bodyPr>
              <a:lstStyle/>
              <a:p>
                <a:pPr marL="285750" indent="-285750" fontAlgn="base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AU" sz="15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Based line: 75% accuracy</a:t>
                </a:r>
              </a:p>
              <a:p>
                <a:pPr marL="285750" indent="-285750" fontAlgn="base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AU" sz="15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Imbalanced data</a:t>
                </a:r>
              </a:p>
              <a:p>
                <a:pPr marL="285750" indent="-285750" fontAlgn="base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AU" sz="15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Hyperparameter tuning</a:t>
                </a:r>
              </a:p>
              <a:p>
                <a:pPr marL="285750" indent="-285750" fontAlgn="base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AU" sz="15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C9EE7B-34BB-0849-ACF7-F998FA11853B}"/>
                  </a:ext>
                </a:extLst>
              </p:cNvPr>
              <p:cNvSpPr txBox="1"/>
              <p:nvPr/>
            </p:nvSpPr>
            <p:spPr>
              <a:xfrm>
                <a:off x="180728" y="5182057"/>
                <a:ext cx="458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Day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AE6323-5B43-9547-B42C-85E07AC3ACEF}"/>
                  </a:ext>
                </a:extLst>
              </p:cNvPr>
              <p:cNvSpPr txBox="1"/>
              <p:nvPr/>
            </p:nvSpPr>
            <p:spPr>
              <a:xfrm>
                <a:off x="1599663" y="5174664"/>
                <a:ext cx="602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Day 587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8CE5B0-8C12-8741-8A4A-94F3B1315889}"/>
                  </a:ext>
                </a:extLst>
              </p:cNvPr>
              <p:cNvSpPr txBox="1"/>
              <p:nvPr/>
            </p:nvSpPr>
            <p:spPr>
              <a:xfrm>
                <a:off x="2369014" y="5191461"/>
                <a:ext cx="602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Day 642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591693-F8C4-3444-B545-B8CDC8B78F4A}"/>
                  </a:ext>
                </a:extLst>
              </p:cNvPr>
              <p:cNvSpPr txBox="1"/>
              <p:nvPr/>
            </p:nvSpPr>
            <p:spPr>
              <a:xfrm>
                <a:off x="2980363" y="5200424"/>
                <a:ext cx="602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Day 714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114BC1-9015-6D43-95C3-3E8FBFB974AB}"/>
                  </a:ext>
                </a:extLst>
              </p:cNvPr>
              <p:cNvSpPr/>
              <p:nvPr/>
            </p:nvSpPr>
            <p:spPr>
              <a:xfrm>
                <a:off x="274208" y="4841207"/>
                <a:ext cx="146841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318662-F930-8E44-A0C7-A0CF65B4CDE4}"/>
                  </a:ext>
                </a:extLst>
              </p:cNvPr>
              <p:cNvSpPr/>
              <p:nvPr/>
            </p:nvSpPr>
            <p:spPr>
              <a:xfrm>
                <a:off x="3169480" y="4863391"/>
                <a:ext cx="146841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69CB6-1CD9-EE45-9499-992DBB1D1FB3}"/>
                  </a:ext>
                </a:extLst>
              </p:cNvPr>
              <p:cNvSpPr txBox="1"/>
              <p:nvPr/>
            </p:nvSpPr>
            <p:spPr>
              <a:xfrm>
                <a:off x="1655559" y="4071484"/>
                <a:ext cx="12174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Focus Camp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75792F-D3B8-2B41-8321-46953C68A02A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274208" y="4932647"/>
                <a:ext cx="2895272" cy="1465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Brace 27">
                <a:extLst>
                  <a:ext uri="{FF2B5EF4-FFF2-40B4-BE49-F238E27FC236}">
                    <a16:creationId xmlns:a16="http://schemas.microsoft.com/office/drawing/2014/main" id="{F2E35226-808A-B649-9245-279FB145B229}"/>
                  </a:ext>
                </a:extLst>
              </p:cNvPr>
              <p:cNvSpPr/>
              <p:nvPr/>
            </p:nvSpPr>
            <p:spPr>
              <a:xfrm rot="16200000">
                <a:off x="2055120" y="4161135"/>
                <a:ext cx="228062" cy="839634"/>
              </a:xfrm>
              <a:prstGeom prst="righ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CF0CDF2-55D3-6C4A-8C82-D09B412020D3}"/>
                  </a:ext>
                </a:extLst>
              </p:cNvPr>
              <p:cNvSpPr/>
              <p:nvPr/>
            </p:nvSpPr>
            <p:spPr>
              <a:xfrm>
                <a:off x="1719068" y="4841348"/>
                <a:ext cx="146841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F9D2AA-9BC2-3944-A90D-F644A370A0CB}"/>
                </a:ext>
              </a:extLst>
            </p:cNvPr>
            <p:cNvSpPr/>
            <p:nvPr/>
          </p:nvSpPr>
          <p:spPr>
            <a:xfrm>
              <a:off x="2520249" y="4854279"/>
              <a:ext cx="146841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012FBB5-300B-4F4D-8F6F-63EA1F0A334A}"/>
              </a:ext>
            </a:extLst>
          </p:cNvPr>
          <p:cNvSpPr txBox="1"/>
          <p:nvPr/>
        </p:nvSpPr>
        <p:spPr>
          <a:xfrm>
            <a:off x="4743034" y="3649614"/>
            <a:ext cx="263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RANDOM FOREST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F2AD94-27BE-004D-811C-DEDEDA463889}"/>
              </a:ext>
            </a:extLst>
          </p:cNvPr>
          <p:cNvGrpSpPr/>
          <p:nvPr/>
        </p:nvGrpSpPr>
        <p:grpSpPr>
          <a:xfrm>
            <a:off x="6843912" y="3332010"/>
            <a:ext cx="4643310" cy="3291067"/>
            <a:chOff x="6843912" y="3332010"/>
            <a:chExt cx="4643310" cy="3291067"/>
          </a:xfrm>
        </p:grpSpPr>
        <p:pic>
          <p:nvPicPr>
            <p:cNvPr id="56" name="Picture 55" descr="Chart, treemap chart&#10;&#10;Description automatically generated">
              <a:extLst>
                <a:ext uri="{FF2B5EF4-FFF2-40B4-BE49-F238E27FC236}">
                  <a16:creationId xmlns:a16="http://schemas.microsoft.com/office/drawing/2014/main" id="{BE7FA7FB-925D-3540-8517-BFFC95BCA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1985" y="3332010"/>
              <a:ext cx="4305237" cy="302434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F58352-945D-5348-A8D5-6C2BB54C772D}"/>
                </a:ext>
              </a:extLst>
            </p:cNvPr>
            <p:cNvSpPr txBox="1"/>
            <p:nvPr/>
          </p:nvSpPr>
          <p:spPr>
            <a:xfrm>
              <a:off x="9423115" y="6117835"/>
              <a:ext cx="6997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Redeem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D9731-DD7A-1345-B0C8-097790AA3BDB}"/>
                </a:ext>
              </a:extLst>
            </p:cNvPr>
            <p:cNvSpPr txBox="1"/>
            <p:nvPr/>
          </p:nvSpPr>
          <p:spPr>
            <a:xfrm>
              <a:off x="7881336" y="6118607"/>
              <a:ext cx="9674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 Redeem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EF8DE6-CCAC-B64E-B477-1723A2CB6A7D}"/>
                </a:ext>
              </a:extLst>
            </p:cNvPr>
            <p:cNvSpPr txBox="1"/>
            <p:nvPr/>
          </p:nvSpPr>
          <p:spPr>
            <a:xfrm>
              <a:off x="7043733" y="5272731"/>
              <a:ext cx="369332" cy="6074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Redeem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223C2F-B148-3547-8099-23F95B94BE73}"/>
                </a:ext>
              </a:extLst>
            </p:cNvPr>
            <p:cNvSpPr txBox="1"/>
            <p:nvPr/>
          </p:nvSpPr>
          <p:spPr>
            <a:xfrm>
              <a:off x="7106922" y="3681627"/>
              <a:ext cx="369332" cy="875111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Not Redeem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FF9B4F-9E7D-D24C-B018-6E73E1811FFE}"/>
                </a:ext>
              </a:extLst>
            </p:cNvPr>
            <p:cNvSpPr txBox="1"/>
            <p:nvPr/>
          </p:nvSpPr>
          <p:spPr>
            <a:xfrm>
              <a:off x="6843912" y="4390498"/>
              <a:ext cx="369332" cy="875111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dirty="0"/>
                <a:t>ACTUAL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C5A7B8-8724-974A-A461-A70576C4937C}"/>
                </a:ext>
              </a:extLst>
            </p:cNvPr>
            <p:cNvSpPr txBox="1"/>
            <p:nvPr/>
          </p:nvSpPr>
          <p:spPr>
            <a:xfrm>
              <a:off x="8624048" y="6346078"/>
              <a:ext cx="8843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PREDICTED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68101-B156-7C47-A5D8-9058ABC2387C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9A051E-EC46-9C46-87FB-3CBF6373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69777"/>
              </p:ext>
            </p:extLst>
          </p:nvPr>
        </p:nvGraphicFramePr>
        <p:xfrm>
          <a:off x="4897465" y="3190232"/>
          <a:ext cx="5749871" cy="2534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5985">
                  <a:extLst>
                    <a:ext uri="{9D8B030D-6E8A-4147-A177-3AD203B41FA5}">
                      <a16:colId xmlns:a16="http://schemas.microsoft.com/office/drawing/2014/main" val="3100997835"/>
                    </a:ext>
                  </a:extLst>
                </a:gridCol>
                <a:gridCol w="843886">
                  <a:extLst>
                    <a:ext uri="{9D8B030D-6E8A-4147-A177-3AD203B41FA5}">
                      <a16:colId xmlns:a16="http://schemas.microsoft.com/office/drawing/2014/main" val="2689015723"/>
                    </a:ext>
                  </a:extLst>
                </a:gridCol>
              </a:tblGrid>
              <a:tr h="18932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COST of focus campaign 18</a:t>
                      </a:r>
                    </a:p>
                    <a:p>
                      <a:pPr algn="l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</a:t>
                      </a:r>
                      <a:r>
                        <a:rPr lang="en-A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households: 1104         </a:t>
                      </a:r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</a:t>
                      </a:r>
                    </a:p>
                    <a:p>
                      <a:pPr lvl="1" algn="l" fontAlgn="b"/>
                      <a:r>
                        <a:rPr lang="en-AU" dirty="0"/>
                        <a:t>Total discount claimed               $ 17762.12 </a:t>
                      </a:r>
                    </a:p>
                    <a:p>
                      <a:pPr lvl="1" algn="l" fontAlgn="b"/>
                      <a:r>
                        <a:rPr lang="en-AU" dirty="0"/>
                        <a:t>Advertisement cost*                  $ 5520</a:t>
                      </a:r>
                    </a:p>
                    <a:p>
                      <a:pPr lvl="1" algn="l" fontAlgn="b"/>
                      <a:r>
                        <a:rPr lang="en-AU" dirty="0"/>
                        <a:t>Extra cost  (15%)                         $ 4656.42 </a:t>
                      </a:r>
                    </a:p>
                    <a:p>
                      <a:pPr lvl="1" algn="l" fontAlgn="b"/>
                      <a:r>
                        <a:rPr lang="en-AU" dirty="0">
                          <a:solidFill>
                            <a:srgbClr val="C00000"/>
                          </a:solidFill>
                        </a:rPr>
                        <a:t>TOTAL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$ 27,839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54553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pPr algn="l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ROI </a:t>
                      </a:r>
                      <a:r>
                        <a:rPr lang="en-AU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156 %</a:t>
                      </a:r>
                      <a:endParaRPr lang="en-AU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825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9D0A49-7C60-744B-ACAA-789F0AC48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23039"/>
              </p:ext>
            </p:extLst>
          </p:nvPr>
        </p:nvGraphicFramePr>
        <p:xfrm>
          <a:off x="4897464" y="584105"/>
          <a:ext cx="5898212" cy="2096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653">
                  <a:extLst>
                    <a:ext uri="{9D8B030D-6E8A-4147-A177-3AD203B41FA5}">
                      <a16:colId xmlns:a16="http://schemas.microsoft.com/office/drawing/2014/main" val="1616572108"/>
                    </a:ext>
                  </a:extLst>
                </a:gridCol>
                <a:gridCol w="1265875">
                  <a:extLst>
                    <a:ext uri="{9D8B030D-6E8A-4147-A177-3AD203B41FA5}">
                      <a16:colId xmlns:a16="http://schemas.microsoft.com/office/drawing/2014/main" val="982180350"/>
                    </a:ext>
                  </a:extLst>
                </a:gridCol>
                <a:gridCol w="1156982">
                  <a:extLst>
                    <a:ext uri="{9D8B030D-6E8A-4147-A177-3AD203B41FA5}">
                      <a16:colId xmlns:a16="http://schemas.microsoft.com/office/drawing/2014/main" val="3361445990"/>
                    </a:ext>
                  </a:extLst>
                </a:gridCol>
                <a:gridCol w="1061702">
                  <a:extLst>
                    <a:ext uri="{9D8B030D-6E8A-4147-A177-3AD203B41FA5}">
                      <a16:colId xmlns:a16="http://schemas.microsoft.com/office/drawing/2014/main" val="2762919505"/>
                    </a:ext>
                  </a:extLst>
                </a:gridCol>
              </a:tblGrid>
              <a:tr h="54448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Household count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revenue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%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768257"/>
                  </a:ext>
                </a:extLst>
              </a:tr>
              <a:tr h="365907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Redeemed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214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$71,501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23687"/>
                  </a:ext>
                </a:extLst>
              </a:tr>
              <a:tr h="45398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Did not redeem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890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$174,646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50%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5590"/>
                  </a:ext>
                </a:extLst>
              </a:tr>
              <a:tr h="365907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Did not receive coupons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1133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$104,685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30%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1105"/>
                  </a:ext>
                </a:extLst>
              </a:tr>
              <a:tr h="365907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Total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2237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$350,832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100%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4766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B59F66-B685-AC4D-B11B-763623C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B4CB8-26A2-2241-9CA1-C41DF32160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DD7A75-C1D7-6E4E-BB38-6CA61B23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28" y="802590"/>
            <a:ext cx="32223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Focus Campaign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ROI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E1E58-B10C-1749-9CFE-D4A9AF9E9DCB}"/>
                  </a:ext>
                </a:extLst>
              </p:cNvPr>
              <p:cNvSpPr txBox="1"/>
              <p:nvPr/>
            </p:nvSpPr>
            <p:spPr>
              <a:xfrm>
                <a:off x="5398577" y="5238625"/>
                <a:ext cx="2046514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𝑟𝑒𝑣𝑒𝑛𝑢𝑒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E1E58-B10C-1749-9CFE-D4A9AF9E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77" y="5238625"/>
                <a:ext cx="2046514" cy="616451"/>
              </a:xfrm>
              <a:prstGeom prst="rect">
                <a:avLst/>
              </a:prstGeom>
              <a:blipFill>
                <a:blip r:embed="rId2"/>
                <a:stretch>
                  <a:fillRect r="-39506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4CAF78-CAA7-3C41-9BFB-50B9A3659107}"/>
              </a:ext>
            </a:extLst>
          </p:cNvPr>
          <p:cNvSpPr txBox="1"/>
          <p:nvPr/>
        </p:nvSpPr>
        <p:spPr>
          <a:xfrm>
            <a:off x="7762437" y="3208361"/>
            <a:ext cx="40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* Assumption: design, printing &amp; postage cost $5 / household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607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065" y="1325481"/>
            <a:ext cx="3699541" cy="34498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Modelling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5DEAB-D500-B541-93FA-B89CAF125220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3465CD-785B-BE41-8CD6-D8B8E8DB6ABB}"/>
              </a:ext>
            </a:extLst>
          </p:cNvPr>
          <p:cNvSpPr txBox="1">
            <a:spLocks/>
          </p:cNvSpPr>
          <p:nvPr/>
        </p:nvSpPr>
        <p:spPr>
          <a:xfrm>
            <a:off x="366273" y="45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0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1168-DC57-B74C-9D88-48B0EC4C2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16</a:t>
            </a:fld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3338278D-4C1A-FB42-9AA8-D7FA0B4E8BAB}"/>
              </a:ext>
            </a:extLst>
          </p:cNvPr>
          <p:cNvSpPr txBox="1">
            <a:spLocks/>
          </p:cNvSpPr>
          <p:nvPr/>
        </p:nvSpPr>
        <p:spPr>
          <a:xfrm>
            <a:off x="291298" y="232723"/>
            <a:ext cx="2517491" cy="6934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06F075-0749-1C4C-826D-6D7397CCBE18}"/>
              </a:ext>
            </a:extLst>
          </p:cNvPr>
          <p:cNvGrpSpPr/>
          <p:nvPr/>
        </p:nvGrpSpPr>
        <p:grpSpPr>
          <a:xfrm>
            <a:off x="3422582" y="2806140"/>
            <a:ext cx="2400701" cy="3322173"/>
            <a:chOff x="3401384" y="2589597"/>
            <a:chExt cx="2400701" cy="3322173"/>
          </a:xfrm>
        </p:grpSpPr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3A0407A9-9D89-7947-99E7-7CE4A00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8078" y="3134415"/>
              <a:ext cx="623806" cy="62380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F5BFFC-9402-1747-81BE-CF66BA8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3484877" y="2589597"/>
              <a:ext cx="501547" cy="516208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3BB478-3A3C-8F4B-AF8C-CEA1D6314658}"/>
                </a:ext>
              </a:extLst>
            </p:cNvPr>
            <p:cNvSpPr txBox="1"/>
            <p:nvPr/>
          </p:nvSpPr>
          <p:spPr>
            <a:xfrm>
              <a:off x="3622756" y="3805227"/>
              <a:ext cx="154779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ANSWER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AA1C0-5827-FF41-B3D0-086C55DB86E3}"/>
                </a:ext>
              </a:extLst>
            </p:cNvPr>
            <p:cNvSpPr/>
            <p:nvPr/>
          </p:nvSpPr>
          <p:spPr>
            <a:xfrm>
              <a:off x="3401384" y="4311332"/>
              <a:ext cx="2400701" cy="16004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customer demographic and history purchase data, we can predict who will take the offers before we launch a marketing campaign at 84% accuracy.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24200A-FC48-6545-AD7B-E78AF2072CBA}"/>
              </a:ext>
            </a:extLst>
          </p:cNvPr>
          <p:cNvGrpSpPr/>
          <p:nvPr/>
        </p:nvGrpSpPr>
        <p:grpSpPr>
          <a:xfrm>
            <a:off x="4331720" y="1568097"/>
            <a:ext cx="5181220" cy="3043386"/>
            <a:chOff x="4376489" y="1329734"/>
            <a:chExt cx="5181220" cy="3043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D30D7-5122-7A45-B375-A7CA4EE33CB7}"/>
                </a:ext>
              </a:extLst>
            </p:cNvPr>
            <p:cNvSpPr txBox="1"/>
            <p:nvPr/>
          </p:nvSpPr>
          <p:spPr>
            <a:xfrm>
              <a:off x="4722338" y="1723332"/>
              <a:ext cx="1694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Explore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D9661-E7C3-944A-8EB8-8B72729073D0}"/>
                </a:ext>
              </a:extLst>
            </p:cNvPr>
            <p:cNvSpPr txBox="1"/>
            <p:nvPr/>
          </p:nvSpPr>
          <p:spPr>
            <a:xfrm>
              <a:off x="6830087" y="1757617"/>
              <a:ext cx="210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Build &amp; Evaluate Models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2A5A-1A1A-FF48-BCC7-A910C5B83E64}"/>
                </a:ext>
              </a:extLst>
            </p:cNvPr>
            <p:cNvSpPr txBox="1"/>
            <p:nvPr/>
          </p:nvSpPr>
          <p:spPr>
            <a:xfrm>
              <a:off x="5511127" y="3849900"/>
              <a:ext cx="1694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Find the right features</a:t>
              </a:r>
            </a:p>
          </p:txBody>
        </p:sp>
        <p:pic>
          <p:nvPicPr>
            <p:cNvPr id="20" name="Graphic 19" descr="Lightbulb and gear with solid fill">
              <a:extLst>
                <a:ext uri="{FF2B5EF4-FFF2-40B4-BE49-F238E27FC236}">
                  <a16:creationId xmlns:a16="http://schemas.microsoft.com/office/drawing/2014/main" id="{B6F53973-9224-1940-8923-A86CA7DB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43692" y="3163516"/>
              <a:ext cx="623806" cy="623806"/>
            </a:xfrm>
            <a:prstGeom prst="rect">
              <a:avLst/>
            </a:prstGeom>
          </p:spPr>
        </p:pic>
        <p:pic>
          <p:nvPicPr>
            <p:cNvPr id="28" name="Graphic 27" descr="Decision chart with solid fill">
              <a:extLst>
                <a:ext uri="{FF2B5EF4-FFF2-40B4-BE49-F238E27FC236}">
                  <a16:creationId xmlns:a16="http://schemas.microsoft.com/office/drawing/2014/main" id="{A8EE95B2-DDA0-9E42-9AFC-EF048EE5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V="1">
              <a:off x="7403073" y="2037115"/>
              <a:ext cx="623806" cy="623806"/>
            </a:xfrm>
            <a:prstGeom prst="rect">
              <a:avLst/>
            </a:prstGeom>
          </p:spPr>
        </p:pic>
        <p:pic>
          <p:nvPicPr>
            <p:cNvPr id="38" name="Graphic 37" descr="Business Growth with solid fill">
              <a:extLst>
                <a:ext uri="{FF2B5EF4-FFF2-40B4-BE49-F238E27FC236}">
                  <a16:creationId xmlns:a16="http://schemas.microsoft.com/office/drawing/2014/main" id="{056E4EB1-91AB-7A42-B291-2D58D32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64115" y="2058351"/>
              <a:ext cx="623806" cy="623806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AAA95B-9608-3B4E-AEA9-9A58CF53C0CC}"/>
                </a:ext>
              </a:extLst>
            </p:cNvPr>
            <p:cNvCxnSpPr>
              <a:cxnSpLocks/>
            </p:cNvCxnSpPr>
            <p:nvPr/>
          </p:nvCxnSpPr>
          <p:spPr>
            <a:xfrm>
              <a:off x="5386680" y="2689311"/>
              <a:ext cx="650631" cy="51153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43699-6252-9D41-B4B3-60F4B15E8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6489" y="2617813"/>
              <a:ext cx="445377" cy="487501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99A47E-40F9-2945-84A6-56D56B58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248" y="2682157"/>
              <a:ext cx="584977" cy="518684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63CAB0-53D5-D94C-9FEC-E9C724A84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0616" y="2355356"/>
              <a:ext cx="1310190" cy="10773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D23564-B43C-724C-88FB-AC45E3B41130}"/>
                </a:ext>
              </a:extLst>
            </p:cNvPr>
            <p:cNvSpPr txBox="1"/>
            <p:nvPr/>
          </p:nvSpPr>
          <p:spPr>
            <a:xfrm>
              <a:off x="6308806" y="1329734"/>
              <a:ext cx="3248903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 CHOSEN: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Random Forest 84% Accuracy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768CAB-9000-344B-9CE6-F42035187E4C}"/>
              </a:ext>
            </a:extLst>
          </p:cNvPr>
          <p:cNvGrpSpPr/>
          <p:nvPr/>
        </p:nvGrpSpPr>
        <p:grpSpPr>
          <a:xfrm>
            <a:off x="7563106" y="2801584"/>
            <a:ext cx="3790693" cy="3620409"/>
            <a:chOff x="7493216" y="2704096"/>
            <a:chExt cx="3790693" cy="3620409"/>
          </a:xfrm>
        </p:grpSpPr>
        <p:pic>
          <p:nvPicPr>
            <p:cNvPr id="24" name="Graphic 23" descr="Ui Ux with solid fill">
              <a:extLst>
                <a:ext uri="{FF2B5EF4-FFF2-40B4-BE49-F238E27FC236}">
                  <a16:creationId xmlns:a16="http://schemas.microsoft.com/office/drawing/2014/main" id="{EC6A8310-0148-C841-B3DA-00D6556C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V="1">
              <a:off x="8241469" y="3241316"/>
              <a:ext cx="623806" cy="62380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F16C23-5064-5C42-B756-B7396EB78BF5}"/>
                </a:ext>
              </a:extLst>
            </p:cNvPr>
            <p:cNvSpPr/>
            <p:nvPr/>
          </p:nvSpPr>
          <p:spPr>
            <a:xfrm>
              <a:off x="7506770" y="4463785"/>
              <a:ext cx="3777139" cy="186072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 anchor="t">
              <a:noAutofit/>
            </a:bodyPr>
            <a:lstStyle/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Execute the model every time planning a new marketing campaign.</a:t>
              </a:r>
            </a:p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predictions to estimate redemption rate and ROI from the campaign.</a:t>
              </a:r>
            </a:p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Refine and review the model with updated data achieved after each campaign finishes.</a:t>
              </a:r>
            </a:p>
            <a:p>
              <a:pPr marL="285750" indent="-285750" fontAlgn="base">
                <a:lnSpc>
                  <a:spcPct val="14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A94B8A-933F-9249-B7BB-48261DE7D9BB}"/>
                </a:ext>
              </a:extLst>
            </p:cNvPr>
            <p:cNvCxnSpPr>
              <a:cxnSpLocks/>
            </p:cNvCxnSpPr>
            <p:nvPr/>
          </p:nvCxnSpPr>
          <p:spPr>
            <a:xfrm>
              <a:off x="7933258" y="2704096"/>
              <a:ext cx="525223" cy="53722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C99BE8-B994-5F4C-9C7E-6B4FE86712D1}"/>
                </a:ext>
              </a:extLst>
            </p:cNvPr>
            <p:cNvSpPr txBox="1"/>
            <p:nvPr/>
          </p:nvSpPr>
          <p:spPr>
            <a:xfrm>
              <a:off x="7493216" y="3908297"/>
              <a:ext cx="29078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SOLUTION IMPLEMENTATION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C5C737-0C9D-AB48-A38D-E58BF9390BEF}"/>
              </a:ext>
            </a:extLst>
          </p:cNvPr>
          <p:cNvGrpSpPr/>
          <p:nvPr/>
        </p:nvGrpSpPr>
        <p:grpSpPr>
          <a:xfrm>
            <a:off x="961135" y="1539920"/>
            <a:ext cx="2384362" cy="2508496"/>
            <a:chOff x="862789" y="1666762"/>
            <a:chExt cx="2384362" cy="2508496"/>
          </a:xfrm>
        </p:grpSpPr>
        <p:pic>
          <p:nvPicPr>
            <p:cNvPr id="16" name="Graphic 15" descr="Dollar with solid fill">
              <a:extLst>
                <a:ext uri="{FF2B5EF4-FFF2-40B4-BE49-F238E27FC236}">
                  <a16:creationId xmlns:a16="http://schemas.microsoft.com/office/drawing/2014/main" id="{801D233E-D082-B945-AB22-9FB43D0B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86890" y="2110126"/>
              <a:ext cx="499454" cy="49945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E86ED7-DB18-FF4C-AE3B-3451307797E2}"/>
                </a:ext>
              </a:extLst>
            </p:cNvPr>
            <p:cNvSpPr/>
            <p:nvPr/>
          </p:nvSpPr>
          <p:spPr>
            <a:xfrm>
              <a:off x="862789" y="2574820"/>
              <a:ext cx="2384362" cy="16004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YES, we can identify target customers who will take offers from direct marketing so marketing team can focus the budgets on those with</a:t>
              </a:r>
              <a:r>
                <a:rPr lang="en-AU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the highest profit potential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AU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660797-DAF2-0D4C-93AE-E4A0C6B01DBD}"/>
                </a:ext>
              </a:extLst>
            </p:cNvPr>
            <p:cNvSpPr txBox="1"/>
            <p:nvPr/>
          </p:nvSpPr>
          <p:spPr>
            <a:xfrm>
              <a:off x="1167444" y="1666762"/>
              <a:ext cx="2025811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BUSINESS ANSWER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6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49D52D4-FE4A-A346-94F4-9BD6667E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3811935" y="1010903"/>
            <a:ext cx="1104556" cy="9412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9FAC1-D842-5147-BDA8-45918EE5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0E59E-449D-6840-A7E1-114F07890697}"/>
              </a:ext>
            </a:extLst>
          </p:cNvPr>
          <p:cNvSpPr txBox="1"/>
          <p:nvPr/>
        </p:nvSpPr>
        <p:spPr>
          <a:xfrm>
            <a:off x="6480621" y="1315260"/>
            <a:ext cx="166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Campaign Type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CF17DD-2C43-2746-9982-7E5F3B0C04BA}"/>
              </a:ext>
            </a:extLst>
          </p:cNvPr>
          <p:cNvSpPr/>
          <p:nvPr/>
        </p:nvSpPr>
        <p:spPr>
          <a:xfrm>
            <a:off x="8113035" y="1414117"/>
            <a:ext cx="185350" cy="1729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E7D6B-A775-8C4A-A462-EDFEA69FC0BE}"/>
              </a:ext>
            </a:extLst>
          </p:cNvPr>
          <p:cNvSpPr txBox="1"/>
          <p:nvPr/>
        </p:nvSpPr>
        <p:spPr>
          <a:xfrm>
            <a:off x="8314863" y="1315260"/>
            <a:ext cx="86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8D63FB-10DA-A141-97EF-D4581FF5EA6F}"/>
              </a:ext>
            </a:extLst>
          </p:cNvPr>
          <p:cNvSpPr/>
          <p:nvPr/>
        </p:nvSpPr>
        <p:spPr>
          <a:xfrm>
            <a:off x="9270382" y="1395502"/>
            <a:ext cx="185350" cy="17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9709A-012B-BD48-A5EA-AFC0B71A9B5F}"/>
              </a:ext>
            </a:extLst>
          </p:cNvPr>
          <p:cNvSpPr txBox="1"/>
          <p:nvPr/>
        </p:nvSpPr>
        <p:spPr>
          <a:xfrm>
            <a:off x="9469910" y="1318151"/>
            <a:ext cx="8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118DDE-77F9-274F-AFE7-F6E6D552BE1E}"/>
              </a:ext>
            </a:extLst>
          </p:cNvPr>
          <p:cNvSpPr/>
          <p:nvPr/>
        </p:nvSpPr>
        <p:spPr>
          <a:xfrm>
            <a:off x="10356594" y="1373957"/>
            <a:ext cx="185350" cy="17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71AF-C602-3E49-AF98-44A3B84E1CDD}"/>
              </a:ext>
            </a:extLst>
          </p:cNvPr>
          <p:cNvSpPr txBox="1"/>
          <p:nvPr/>
        </p:nvSpPr>
        <p:spPr>
          <a:xfrm>
            <a:off x="10517211" y="1302630"/>
            <a:ext cx="8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A0E02B-FCAC-2E4D-A11C-5456A9D7A957}"/>
              </a:ext>
            </a:extLst>
          </p:cNvPr>
          <p:cNvGrpSpPr/>
          <p:nvPr/>
        </p:nvGrpSpPr>
        <p:grpSpPr>
          <a:xfrm>
            <a:off x="8031602" y="2026200"/>
            <a:ext cx="3144317" cy="646970"/>
            <a:chOff x="1972524" y="2194571"/>
            <a:chExt cx="3084995" cy="52016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B530245-B6BB-5943-9052-A1CFB23B8636}"/>
                </a:ext>
              </a:extLst>
            </p:cNvPr>
            <p:cNvSpPr/>
            <p:nvPr/>
          </p:nvSpPr>
          <p:spPr>
            <a:xfrm>
              <a:off x="1972524" y="2194571"/>
              <a:ext cx="3084995" cy="52016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90507-B3FB-A14A-9EBE-4EBA029FE9A7}"/>
                </a:ext>
              </a:extLst>
            </p:cNvPr>
            <p:cNvSpPr txBox="1"/>
            <p:nvPr/>
          </p:nvSpPr>
          <p:spPr>
            <a:xfrm>
              <a:off x="1972524" y="2318554"/>
              <a:ext cx="3064594" cy="272198"/>
            </a:xfrm>
            <a:prstGeom prst="rect">
              <a:avLst/>
            </a:prstGeom>
            <a:noFill/>
            <a:ln w="15875" cmpd="sng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PREDICT TARGET CUSTOMERS</a:t>
              </a:r>
            </a:p>
          </p:txBody>
        </p:sp>
      </p:grpSp>
      <p:pic>
        <p:nvPicPr>
          <p:cNvPr id="23" name="Picture 2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5651146-A4A7-AF4B-96A7-7C4C167E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479" y="3905867"/>
            <a:ext cx="7702150" cy="2225725"/>
          </a:xfrm>
          <a:prstGeom prst="rect">
            <a:avLst/>
          </a:prstGeom>
        </p:spPr>
      </p:pic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6B1B7D2-0421-7245-8F57-874C710F6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6263" y="1275100"/>
            <a:ext cx="444267" cy="4442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427DEF-983D-C94E-A19E-CD58BB2EC11A}"/>
              </a:ext>
            </a:extLst>
          </p:cNvPr>
          <p:cNvSpPr txBox="1"/>
          <p:nvPr/>
        </p:nvSpPr>
        <p:spPr>
          <a:xfrm>
            <a:off x="3782913" y="3555993"/>
            <a:ext cx="501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CUSTOMERS WHO WILL LIKELY REDEEM THE COUPONS: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F111F4A-AF32-C948-9B4E-0F674A14C45C}"/>
              </a:ext>
            </a:extLst>
          </p:cNvPr>
          <p:cNvSpPr txBox="1">
            <a:spLocks/>
          </p:cNvSpPr>
          <p:nvPr/>
        </p:nvSpPr>
        <p:spPr>
          <a:xfrm>
            <a:off x="292765" y="242736"/>
            <a:ext cx="2741984" cy="941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SOLUTION DEPLOYMENT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1F29-6AAF-F845-89DE-58E029810F9B}"/>
              </a:ext>
            </a:extLst>
          </p:cNvPr>
          <p:cNvSpPr txBox="1"/>
          <p:nvPr/>
        </p:nvSpPr>
        <p:spPr>
          <a:xfrm>
            <a:off x="3811935" y="1773614"/>
            <a:ext cx="21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TARGET CUSTOMERS PREDICTING TOOL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AB781-ECC5-3E4E-B099-B0C6CE297F61}"/>
              </a:ext>
            </a:extLst>
          </p:cNvPr>
          <p:cNvSpPr/>
          <p:nvPr/>
        </p:nvSpPr>
        <p:spPr>
          <a:xfrm>
            <a:off x="3679371" y="838200"/>
            <a:ext cx="8120743" cy="542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C42DDF-201B-B64F-BB4E-1D6EFE56CD7B}"/>
              </a:ext>
            </a:extLst>
          </p:cNvPr>
          <p:cNvSpPr/>
          <p:nvPr/>
        </p:nvSpPr>
        <p:spPr>
          <a:xfrm>
            <a:off x="3679371" y="533400"/>
            <a:ext cx="8120743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4BFB0-9904-4E49-9F12-3B7F14AC3E8F}"/>
              </a:ext>
            </a:extLst>
          </p:cNvPr>
          <p:cNvSpPr txBox="1"/>
          <p:nvPr/>
        </p:nvSpPr>
        <p:spPr>
          <a:xfrm>
            <a:off x="3858479" y="521732"/>
            <a:ext cx="398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kroger</a:t>
            </a:r>
            <a:r>
              <a:rPr lang="en-US" sz="1400" dirty="0"/>
              <a:t>-target-customers-</a:t>
            </a:r>
            <a:r>
              <a:rPr lang="en-US" sz="1400" dirty="0" err="1"/>
              <a:t>prediction.app.com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AE22B-EFAB-104D-8C4E-63340643CDB7}"/>
              </a:ext>
            </a:extLst>
          </p:cNvPr>
          <p:cNvSpPr txBox="1"/>
          <p:nvPr/>
        </p:nvSpPr>
        <p:spPr>
          <a:xfrm>
            <a:off x="1669774" y="2941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6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18F15-3AF1-094B-8193-7FB3353F09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B21E6D-B68F-FC4C-926A-5DD36F90B557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6DD4-6BB6-DB4E-A37E-902F9BFF912B}"/>
              </a:ext>
            </a:extLst>
          </p:cNvPr>
          <p:cNvSpPr txBox="1"/>
          <p:nvPr/>
        </p:nvSpPr>
        <p:spPr>
          <a:xfrm>
            <a:off x="3742006" y="2138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36680-2E47-1A4F-AE9C-1E7DA58C212A}"/>
              </a:ext>
            </a:extLst>
          </p:cNvPr>
          <p:cNvSpPr txBox="1"/>
          <p:nvPr/>
        </p:nvSpPr>
        <p:spPr>
          <a:xfrm>
            <a:off x="8669836" y="3652409"/>
            <a:ext cx="4506342" cy="987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800" kern="1200" dirty="0"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2C353-6135-D542-BEFD-2B65BE4FED68}"/>
              </a:ext>
            </a:extLst>
          </p:cNvPr>
          <p:cNvSpPr txBox="1"/>
          <p:nvPr/>
        </p:nvSpPr>
        <p:spPr>
          <a:xfrm>
            <a:off x="-24719" y="-9475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AED3-DB47-AC4A-89DE-1F640ED2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34" y="4680180"/>
            <a:ext cx="3590811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 Tran</a:t>
            </a: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vanchautran@gmail.com</a:t>
            </a: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vanchautran</a:t>
            </a: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/capstone</a:t>
            </a:r>
            <a:b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E1FF83-D370-134C-B646-5EE327A2A18D}"/>
              </a:ext>
            </a:extLst>
          </p:cNvPr>
          <p:cNvSpPr txBox="1">
            <a:spLocks/>
          </p:cNvSpPr>
          <p:nvPr/>
        </p:nvSpPr>
        <p:spPr>
          <a:xfrm>
            <a:off x="312088" y="880705"/>
            <a:ext cx="3501325" cy="164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THANK YOU!</a:t>
            </a:r>
          </a:p>
          <a:p>
            <a:pPr>
              <a:spcAft>
                <a:spcPts val="600"/>
              </a:spcAft>
            </a:pP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7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82DB-848B-9549-A57D-27C2B3F3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F519D6-B75E-2D46-971D-E9AF4C4D241C}"/>
              </a:ext>
            </a:extLst>
          </p:cNvPr>
          <p:cNvSpPr txBox="1">
            <a:spLocks/>
          </p:cNvSpPr>
          <p:nvPr/>
        </p:nvSpPr>
        <p:spPr>
          <a:xfrm>
            <a:off x="554726" y="399074"/>
            <a:ext cx="5040856" cy="7063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Deep Learning method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D830E7E-3EFF-4149-A79E-7213023D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8" y="2787600"/>
            <a:ext cx="5295900" cy="36195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4049D5E-DCA4-0244-9A62-D536D547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24" y="2787600"/>
            <a:ext cx="5308600" cy="358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41437-C201-7E44-82BB-0C212AA16400}"/>
              </a:ext>
            </a:extLst>
          </p:cNvPr>
          <p:cNvSpPr txBox="1"/>
          <p:nvPr/>
        </p:nvSpPr>
        <p:spPr>
          <a:xfrm>
            <a:off x="2633225" y="1715702"/>
            <a:ext cx="692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Convolutional Neural Network (CNN) – Accuracy 82%</a:t>
            </a:r>
          </a:p>
        </p:txBody>
      </p:sp>
    </p:spTree>
    <p:extLst>
      <p:ext uri="{BB962C8B-B14F-4D97-AF65-F5344CB8AC3E}">
        <p14:creationId xmlns:p14="http://schemas.microsoft.com/office/powerpoint/2010/main" val="273427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8DBE25-50DF-384C-88E7-5C5DCF1AE48D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4" y="480410"/>
            <a:ext cx="2241884" cy="11803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D85F2D-1093-5446-AE32-5E1E37D5B2BA}"/>
              </a:ext>
            </a:extLst>
          </p:cNvPr>
          <p:cNvSpPr txBox="1">
            <a:spLocks/>
          </p:cNvSpPr>
          <p:nvPr/>
        </p:nvSpPr>
        <p:spPr>
          <a:xfrm>
            <a:off x="5190066" y="1325481"/>
            <a:ext cx="6058080" cy="3449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0D839-5D4B-BB43-BA4C-4670F9A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F231389-4E05-AB4C-93D2-AB8F4E93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91" y="1486546"/>
            <a:ext cx="7386611" cy="45428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D43CCB-D0CB-AE4A-86E7-14E279D5C5CE}"/>
              </a:ext>
            </a:extLst>
          </p:cNvPr>
          <p:cNvSpPr txBox="1">
            <a:spLocks/>
          </p:cNvSpPr>
          <p:nvPr/>
        </p:nvSpPr>
        <p:spPr>
          <a:xfrm>
            <a:off x="3984718" y="569282"/>
            <a:ext cx="5247077" cy="9172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REVENUE BY SHOPPING TIME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842A18-F561-3542-AC9C-C75110A41923}"/>
              </a:ext>
            </a:extLst>
          </p:cNvPr>
          <p:cNvSpPr txBox="1">
            <a:spLocks/>
          </p:cNvSpPr>
          <p:nvPr/>
        </p:nvSpPr>
        <p:spPr>
          <a:xfrm>
            <a:off x="1507416" y="2572901"/>
            <a:ext cx="1173149" cy="1991167"/>
          </a:xfrm>
          <a:prstGeom prst="rect">
            <a:avLst/>
          </a:prstGeom>
          <a:solidFill>
            <a:schemeClr val="bg1"/>
          </a:solidFill>
        </p:spPr>
        <p:txBody>
          <a:bodyPr vert="vert270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Revenue $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26BA07-727E-8446-9C68-7575566E5DBC}"/>
              </a:ext>
            </a:extLst>
          </p:cNvPr>
          <p:cNvSpPr txBox="1">
            <a:spLocks/>
          </p:cNvSpPr>
          <p:nvPr/>
        </p:nvSpPr>
        <p:spPr>
          <a:xfrm>
            <a:off x="3104012" y="5692974"/>
            <a:ext cx="1184511" cy="3499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12AM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C9F17E-1630-6F44-ACBA-6C3AA8DA5EEB}"/>
              </a:ext>
            </a:extLst>
          </p:cNvPr>
          <p:cNvSpPr txBox="1">
            <a:spLocks/>
          </p:cNvSpPr>
          <p:nvPr/>
        </p:nvSpPr>
        <p:spPr>
          <a:xfrm>
            <a:off x="4288523" y="5692974"/>
            <a:ext cx="959633" cy="3583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5AM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D6170-C1CE-BE43-9443-96362D43FB2A}"/>
              </a:ext>
            </a:extLst>
          </p:cNvPr>
          <p:cNvSpPr txBox="1">
            <a:spLocks/>
          </p:cNvSpPr>
          <p:nvPr/>
        </p:nvSpPr>
        <p:spPr>
          <a:xfrm>
            <a:off x="5464933" y="5684523"/>
            <a:ext cx="959633" cy="3583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10AM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84569C-DF04-924C-ADC2-3E8C48564E4B}"/>
              </a:ext>
            </a:extLst>
          </p:cNvPr>
          <p:cNvSpPr txBox="1">
            <a:spLocks/>
          </p:cNvSpPr>
          <p:nvPr/>
        </p:nvSpPr>
        <p:spPr>
          <a:xfrm>
            <a:off x="6605505" y="5684523"/>
            <a:ext cx="959633" cy="3583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3PM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C3A7D7-EA87-594A-9043-B6D7459D59EF}"/>
              </a:ext>
            </a:extLst>
          </p:cNvPr>
          <p:cNvSpPr txBox="1">
            <a:spLocks/>
          </p:cNvSpPr>
          <p:nvPr/>
        </p:nvSpPr>
        <p:spPr>
          <a:xfrm>
            <a:off x="7746077" y="5692974"/>
            <a:ext cx="959633" cy="3583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8PM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C379EC9-E827-7C43-B454-E245CCD1A2E1}"/>
              </a:ext>
            </a:extLst>
          </p:cNvPr>
          <p:cNvSpPr txBox="1">
            <a:spLocks/>
          </p:cNvSpPr>
          <p:nvPr/>
        </p:nvSpPr>
        <p:spPr>
          <a:xfrm>
            <a:off x="370255" y="359779"/>
            <a:ext cx="2000985" cy="7251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6996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AF47BA8-FC37-3D4D-BF20-0FAE7CB73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9" y="2357115"/>
            <a:ext cx="5247077" cy="3199906"/>
          </a:xfr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9AE4862-5B8F-704A-A91C-69E49E90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901" y="2468627"/>
            <a:ext cx="6635099" cy="325360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2C34B3-D149-6C4E-A637-FE58AC9749A6}"/>
              </a:ext>
            </a:extLst>
          </p:cNvPr>
          <p:cNvSpPr txBox="1">
            <a:spLocks/>
          </p:cNvSpPr>
          <p:nvPr/>
        </p:nvSpPr>
        <p:spPr>
          <a:xfrm>
            <a:off x="136478" y="1551363"/>
            <a:ext cx="5040686" cy="9172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TOP 6 CATEGORIES MOST PURCHASED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92B930-2DD6-AF40-A720-D7EF10621BE5}"/>
              </a:ext>
            </a:extLst>
          </p:cNvPr>
          <p:cNvSpPr txBox="1">
            <a:spLocks/>
          </p:cNvSpPr>
          <p:nvPr/>
        </p:nvSpPr>
        <p:spPr>
          <a:xfrm>
            <a:off x="6361935" y="1551363"/>
            <a:ext cx="5247077" cy="9172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TOP 10 PRODUCTS MOST PURCHASED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145B064-7184-3F4D-8E7F-F1602D78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B4CB8-26A2-2241-9CA1-C41DF32160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FA9353-7FD2-6545-BA79-4D24295E22AB}"/>
              </a:ext>
            </a:extLst>
          </p:cNvPr>
          <p:cNvSpPr txBox="1">
            <a:spLocks/>
          </p:cNvSpPr>
          <p:nvPr/>
        </p:nvSpPr>
        <p:spPr>
          <a:xfrm>
            <a:off x="370255" y="359779"/>
            <a:ext cx="2000985" cy="7251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351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3DBA5D6-FA74-9340-8133-19DB66DD0E07}"/>
              </a:ext>
            </a:extLst>
          </p:cNvPr>
          <p:cNvSpPr txBox="1"/>
          <p:nvPr/>
        </p:nvSpPr>
        <p:spPr>
          <a:xfrm>
            <a:off x="3650159" y="3649341"/>
            <a:ext cx="7132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29B00-96AC-F545-A185-A9A3061554FD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9DC5DC-0E66-3D49-B06A-9C89E99F5668}"/>
              </a:ext>
            </a:extLst>
          </p:cNvPr>
          <p:cNvSpPr/>
          <p:nvPr/>
        </p:nvSpPr>
        <p:spPr>
          <a:xfrm>
            <a:off x="6088865" y="445016"/>
            <a:ext cx="3234705" cy="1081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  <a:spcAft>
                <a:spcPts val="600"/>
              </a:spcAft>
            </a:pPr>
            <a:r>
              <a:rPr lang="en-GB" sz="1400" dirty="0">
                <a:latin typeface="Arial" panose="020B0604020202020204" pitchFamily="34" charset="0"/>
              </a:rPr>
              <a:t>If an average cart’s value is $30, a lost of 1% customers daily results in a lost of $3,300,000 revenue daily.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9BC92F58-DAE1-D34A-ACA1-B614F7C4A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10396063" y="31810"/>
            <a:ext cx="1524000" cy="129861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DD08251-DF8E-DA42-9245-F51C7987E1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3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288EF-AEBF-DB46-A848-71AF438DE7BD}"/>
              </a:ext>
            </a:extLst>
          </p:cNvPr>
          <p:cNvSpPr/>
          <p:nvPr/>
        </p:nvSpPr>
        <p:spPr>
          <a:xfrm>
            <a:off x="267372" y="1694222"/>
            <a:ext cx="3354639" cy="3251913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lvl="0" fontAlgn="base">
              <a:lnSpc>
                <a:spcPct val="16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KROGER  in 2019: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$122 Billion </a:t>
            </a: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2757 stores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240 carts / second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11 million customers daily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C309C9B-AFC3-8849-82E0-E2229A31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55" y="2670746"/>
            <a:ext cx="1955841" cy="1824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B8A1B6-2BC0-1948-B27E-65DE8A71EE9F}"/>
              </a:ext>
            </a:extLst>
          </p:cNvPr>
          <p:cNvSpPr txBox="1"/>
          <p:nvPr/>
        </p:nvSpPr>
        <p:spPr>
          <a:xfrm>
            <a:off x="4938396" y="4560667"/>
            <a:ext cx="16316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COLLECT CUSTOMER DATA FROM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LOYALTY CARDS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037DA-A9F7-C441-B3EB-76E91F555394}"/>
              </a:ext>
            </a:extLst>
          </p:cNvPr>
          <p:cNvSpPr txBox="1"/>
          <p:nvPr/>
        </p:nvSpPr>
        <p:spPr>
          <a:xfrm>
            <a:off x="6982546" y="4573808"/>
            <a:ext cx="2877256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SEND CUSTOMERS 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DISCOUNT COUPONS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AU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(1.6 million coupons in 2019)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9D9E31-A9D3-724F-8418-6F16775ECD01}"/>
              </a:ext>
            </a:extLst>
          </p:cNvPr>
          <p:cNvSpPr txBox="1"/>
          <p:nvPr/>
        </p:nvSpPr>
        <p:spPr>
          <a:xfrm>
            <a:off x="9930555" y="4553481"/>
            <a:ext cx="18887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CUSTOMERS GO SHOPPING REDEEMING COUPONS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419BD-D45B-B849-B238-8E5F8202D6B8}"/>
              </a:ext>
            </a:extLst>
          </p:cNvPr>
          <p:cNvCxnSpPr>
            <a:cxnSpLocks/>
          </p:cNvCxnSpPr>
          <p:nvPr/>
        </p:nvCxnSpPr>
        <p:spPr>
          <a:xfrm flipV="1">
            <a:off x="5760533" y="5206998"/>
            <a:ext cx="0" cy="546013"/>
          </a:xfrm>
          <a:prstGeom prst="straightConnector1">
            <a:avLst/>
          </a:prstGeom>
          <a:ln w="38100" cap="flat" cmpd="sng" algn="ctr">
            <a:solidFill>
              <a:schemeClr val="accent5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99E92-C3AB-0146-ADE4-32D50FECC7FF}"/>
              </a:ext>
            </a:extLst>
          </p:cNvPr>
          <p:cNvCxnSpPr>
            <a:cxnSpLocks/>
          </p:cNvCxnSpPr>
          <p:nvPr/>
        </p:nvCxnSpPr>
        <p:spPr>
          <a:xfrm>
            <a:off x="5754208" y="5811290"/>
            <a:ext cx="529561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134428-46A7-5E43-9C88-2A68565B0D49}"/>
              </a:ext>
            </a:extLst>
          </p:cNvPr>
          <p:cNvCxnSpPr>
            <a:cxnSpLocks/>
          </p:cNvCxnSpPr>
          <p:nvPr/>
        </p:nvCxnSpPr>
        <p:spPr>
          <a:xfrm>
            <a:off x="11049821" y="5260775"/>
            <a:ext cx="0" cy="550515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6A343876-96F0-9C47-955A-3B4109A57C04}"/>
              </a:ext>
            </a:extLst>
          </p:cNvPr>
          <p:cNvSpPr txBox="1">
            <a:spLocks/>
          </p:cNvSpPr>
          <p:nvPr/>
        </p:nvSpPr>
        <p:spPr>
          <a:xfrm>
            <a:off x="203193" y="351384"/>
            <a:ext cx="3270676" cy="129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CHALLENGES AT KROGER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C83D-0D61-554E-B9A5-B626DB297F24}"/>
              </a:ext>
            </a:extLst>
          </p:cNvPr>
          <p:cNvSpPr/>
          <p:nvPr/>
        </p:nvSpPr>
        <p:spPr>
          <a:xfrm>
            <a:off x="5433345" y="1960460"/>
            <a:ext cx="5295613" cy="52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600"/>
              </a:spcAft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DIRECT MARKETING PROCESS</a:t>
            </a:r>
          </a:p>
        </p:txBody>
      </p:sp>
      <p:pic>
        <p:nvPicPr>
          <p:cNvPr id="7" name="Graphic 6" descr="Warning with solid fill">
            <a:extLst>
              <a:ext uri="{FF2B5EF4-FFF2-40B4-BE49-F238E27FC236}">
                <a16:creationId xmlns:a16="http://schemas.microsoft.com/office/drawing/2014/main" id="{114942EB-F511-0542-9C65-63F001B02B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5666" y="541990"/>
            <a:ext cx="914400" cy="9144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381C9B92-3F87-EC4C-85B7-34138BEB48DC}"/>
              </a:ext>
            </a:extLst>
          </p:cNvPr>
          <p:cNvSpPr/>
          <p:nvPr/>
        </p:nvSpPr>
        <p:spPr>
          <a:xfrm>
            <a:off x="4253041" y="3632333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A person holding a book&#10;&#10;Description automatically generated with low confidence">
            <a:extLst>
              <a:ext uri="{FF2B5EF4-FFF2-40B4-BE49-F238E27FC236}">
                <a16:creationId xmlns:a16="http://schemas.microsoft.com/office/drawing/2014/main" id="{53EF6E86-912B-3B4B-A15C-876C0E27D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833" y="2698915"/>
            <a:ext cx="1955840" cy="1884284"/>
          </a:xfrm>
          <a:prstGeom prst="rect">
            <a:avLst/>
          </a:prstGeom>
        </p:spPr>
      </p:pic>
      <p:pic>
        <p:nvPicPr>
          <p:cNvPr id="8" name="Picture 7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0A2C788-B369-6E45-8353-7DD5EE715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9748" y="2766513"/>
            <a:ext cx="1808920" cy="1794153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E4E8F354-1B8C-104A-AFC3-98DA2D01C2CE}"/>
              </a:ext>
            </a:extLst>
          </p:cNvPr>
          <p:cNvSpPr/>
          <p:nvPr/>
        </p:nvSpPr>
        <p:spPr>
          <a:xfrm>
            <a:off x="9393667" y="3475497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9D811E6-4493-FE47-ABB1-BBB4018E240E}"/>
              </a:ext>
            </a:extLst>
          </p:cNvPr>
          <p:cNvSpPr/>
          <p:nvPr/>
        </p:nvSpPr>
        <p:spPr>
          <a:xfrm>
            <a:off x="6869907" y="3537816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/>
      <p:bldP spid="32" grpId="0"/>
      <p:bldP spid="32" grpId="1"/>
      <p:bldP spid="35" grpId="0" animBg="1"/>
      <p:bldP spid="36" grpId="0" animBg="1"/>
      <p:bldP spid="37" grpId="0" animBg="1"/>
      <p:bldP spid="19" grpId="1"/>
      <p:bldP spid="3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155FE5-49A3-C249-ABC2-3169A9ECA27A}"/>
              </a:ext>
            </a:extLst>
          </p:cNvPr>
          <p:cNvSpPr txBox="1"/>
          <p:nvPr/>
        </p:nvSpPr>
        <p:spPr>
          <a:xfrm>
            <a:off x="423129" y="226607"/>
            <a:ext cx="7647445" cy="8311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0CACA-1BB4-464B-9BAD-5750CB7FA2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3916" y="6393947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4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3A21AE7-1AD0-7D4A-8F06-A57B222C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0" y="201292"/>
            <a:ext cx="7136600" cy="83117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POSITIVE IMPACTS OF DIRECT MARKETING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9D62A-C1D1-9448-ACBD-9C1B1E6E5668}"/>
              </a:ext>
            </a:extLst>
          </p:cNvPr>
          <p:cNvGrpSpPr/>
          <p:nvPr/>
        </p:nvGrpSpPr>
        <p:grpSpPr>
          <a:xfrm>
            <a:off x="747569" y="1519680"/>
            <a:ext cx="4724400" cy="5004850"/>
            <a:chOff x="747569" y="1716625"/>
            <a:chExt cx="4724400" cy="5004850"/>
          </a:xfrm>
        </p:grpSpPr>
        <p:pic>
          <p:nvPicPr>
            <p:cNvPr id="20" name="Picture 19" descr="Chart, bar chart&#10;&#10;Description automatically generated">
              <a:extLst>
                <a:ext uri="{FF2B5EF4-FFF2-40B4-BE49-F238E27FC236}">
                  <a16:creationId xmlns:a16="http://schemas.microsoft.com/office/drawing/2014/main" id="{ED325017-3702-9240-AE57-412798E1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569" y="2178987"/>
              <a:ext cx="4724400" cy="3873500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D814310-1633-4246-BA9A-9C7D4116DF84}"/>
                </a:ext>
              </a:extLst>
            </p:cNvPr>
            <p:cNvSpPr txBox="1">
              <a:spLocks/>
            </p:cNvSpPr>
            <p:nvPr/>
          </p:nvSpPr>
          <p:spPr>
            <a:xfrm>
              <a:off x="1425039" y="5846761"/>
              <a:ext cx="1341912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receive coupons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64FC5D74-5FD0-714B-B399-E6056B7E910D}"/>
                </a:ext>
              </a:extLst>
            </p:cNvPr>
            <p:cNvSpPr txBox="1">
              <a:spLocks/>
            </p:cNvSpPr>
            <p:nvPr/>
          </p:nvSpPr>
          <p:spPr>
            <a:xfrm>
              <a:off x="2647178" y="5846761"/>
              <a:ext cx="1367836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redeem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E5B0BBDE-E785-034F-A978-02A86F04F5C4}"/>
                </a:ext>
              </a:extLst>
            </p:cNvPr>
            <p:cNvSpPr txBox="1">
              <a:spLocks/>
            </p:cNvSpPr>
            <p:nvPr/>
          </p:nvSpPr>
          <p:spPr>
            <a:xfrm>
              <a:off x="3986783" y="5846761"/>
              <a:ext cx="1241869" cy="43398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REDEEMED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3ACA965A-73C3-B142-9A2A-0797D2316AD8}"/>
                </a:ext>
              </a:extLst>
            </p:cNvPr>
            <p:cNvSpPr txBox="1">
              <a:spLocks/>
            </p:cNvSpPr>
            <p:nvPr/>
          </p:nvSpPr>
          <p:spPr>
            <a:xfrm>
              <a:off x="771321" y="2959304"/>
              <a:ext cx="479518" cy="218428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/>
                <a:t>Mean retention rate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C242D1-EC99-6349-8C11-94BE97B49DF2}"/>
                </a:ext>
              </a:extLst>
            </p:cNvPr>
            <p:cNvSpPr txBox="1">
              <a:spLocks/>
            </p:cNvSpPr>
            <p:nvPr/>
          </p:nvSpPr>
          <p:spPr>
            <a:xfrm>
              <a:off x="903288" y="1716625"/>
              <a:ext cx="4356689" cy="6937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RENTENTION RATE vs customer groups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9EC5AD-967E-1340-A1EB-A6F85F9BB498}"/>
                </a:ext>
              </a:extLst>
            </p:cNvPr>
            <p:cNvSpPr txBox="1"/>
            <p:nvPr/>
          </p:nvSpPr>
          <p:spPr>
            <a:xfrm>
              <a:off x="4060641" y="2457620"/>
              <a:ext cx="886322" cy="313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8A2EBEBD-6F2B-AB4F-BCD2-EFDACAFEA250}"/>
                </a:ext>
              </a:extLst>
            </p:cNvPr>
            <p:cNvSpPr txBox="1">
              <a:spLocks/>
            </p:cNvSpPr>
            <p:nvPr/>
          </p:nvSpPr>
          <p:spPr>
            <a:xfrm>
              <a:off x="1775682" y="3697089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0.604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CEC04D59-0FDE-A842-983F-97543DA70A61}"/>
                </a:ext>
              </a:extLst>
            </p:cNvPr>
            <p:cNvSpPr txBox="1">
              <a:spLocks/>
            </p:cNvSpPr>
            <p:nvPr/>
          </p:nvSpPr>
          <p:spPr>
            <a:xfrm>
              <a:off x="2954211" y="2842725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0.903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517C0D99-A6ED-F848-BDD9-7F68497D3BE1}"/>
                </a:ext>
              </a:extLst>
            </p:cNvPr>
            <p:cNvSpPr txBox="1">
              <a:spLocks/>
            </p:cNvSpPr>
            <p:nvPr/>
          </p:nvSpPr>
          <p:spPr>
            <a:xfrm>
              <a:off x="4028298" y="2480859"/>
              <a:ext cx="971858" cy="26657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0.964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10214D-18AC-114A-91C2-96BF6818C739}"/>
              </a:ext>
            </a:extLst>
          </p:cNvPr>
          <p:cNvGrpSpPr/>
          <p:nvPr/>
        </p:nvGrpSpPr>
        <p:grpSpPr>
          <a:xfrm>
            <a:off x="6867370" y="1519680"/>
            <a:ext cx="4951755" cy="5114679"/>
            <a:chOff x="6867370" y="1716625"/>
            <a:chExt cx="4951755" cy="5114679"/>
          </a:xfrm>
        </p:grpSpPr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D21B19C2-5EA7-A94F-84A7-25A0CEA2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349" y="2153982"/>
              <a:ext cx="4855776" cy="4126759"/>
            </a:xfrm>
            <a:prstGeom prst="rect">
              <a:avLst/>
            </a:prstGeom>
          </p:spPr>
        </p:pic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4DFC1BB3-4715-9548-BFE5-C3439247B42B}"/>
                </a:ext>
              </a:extLst>
            </p:cNvPr>
            <p:cNvSpPr txBox="1">
              <a:spLocks/>
            </p:cNvSpPr>
            <p:nvPr/>
          </p:nvSpPr>
          <p:spPr>
            <a:xfrm>
              <a:off x="7281158" y="1716625"/>
              <a:ext cx="4356689" cy="76150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BASKET VALUE vs customer groups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73F2F9D8-BF46-6142-BD39-E664843959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52971" y="4084135"/>
              <a:ext cx="2141524" cy="51272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Mean basket value $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3411C7B1-0A8F-2D4B-B4E9-6FD0666606A9}"/>
                </a:ext>
              </a:extLst>
            </p:cNvPr>
            <p:cNvSpPr txBox="1">
              <a:spLocks/>
            </p:cNvSpPr>
            <p:nvPr/>
          </p:nvSpPr>
          <p:spPr>
            <a:xfrm>
              <a:off x="7640871" y="5956590"/>
              <a:ext cx="1341912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receive coupons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578998A3-C6C2-F04B-87EF-7EFFBF28F9DE}"/>
                </a:ext>
              </a:extLst>
            </p:cNvPr>
            <p:cNvSpPr txBox="1">
              <a:spLocks/>
            </p:cNvSpPr>
            <p:nvPr/>
          </p:nvSpPr>
          <p:spPr>
            <a:xfrm>
              <a:off x="8863010" y="5956590"/>
              <a:ext cx="1367836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redeem</a:t>
              </a: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16F07EC2-A614-A345-88D3-E59DFCBF71E8}"/>
                </a:ext>
              </a:extLst>
            </p:cNvPr>
            <p:cNvSpPr txBox="1">
              <a:spLocks/>
            </p:cNvSpPr>
            <p:nvPr/>
          </p:nvSpPr>
          <p:spPr>
            <a:xfrm>
              <a:off x="10202615" y="5956590"/>
              <a:ext cx="1250370" cy="38563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REDEEMED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65926361-DAA2-8341-9D3A-9F0165C37F41}"/>
                </a:ext>
              </a:extLst>
            </p:cNvPr>
            <p:cNvSpPr txBox="1">
              <a:spLocks/>
            </p:cNvSpPr>
            <p:nvPr/>
          </p:nvSpPr>
          <p:spPr>
            <a:xfrm>
              <a:off x="7871030" y="3385621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$18.7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8591490A-7442-8F47-8AA7-9BD3ED491369}"/>
                </a:ext>
              </a:extLst>
            </p:cNvPr>
            <p:cNvSpPr txBox="1">
              <a:spLocks/>
            </p:cNvSpPr>
            <p:nvPr/>
          </p:nvSpPr>
          <p:spPr>
            <a:xfrm>
              <a:off x="9081190" y="3265873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$19.3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0F8189CC-D990-9F45-9398-1ECBED96D827}"/>
                </a:ext>
              </a:extLst>
            </p:cNvPr>
            <p:cNvSpPr txBox="1">
              <a:spLocks/>
            </p:cNvSpPr>
            <p:nvPr/>
          </p:nvSpPr>
          <p:spPr>
            <a:xfrm>
              <a:off x="10250078" y="2566978"/>
              <a:ext cx="931475" cy="239496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$24.5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58E4BE-E30A-0349-A7A1-7E09573AEE8A}"/>
                </a:ext>
              </a:extLst>
            </p:cNvPr>
            <p:cNvSpPr txBox="1"/>
            <p:nvPr/>
          </p:nvSpPr>
          <p:spPr>
            <a:xfrm>
              <a:off x="10272654" y="2539613"/>
              <a:ext cx="886322" cy="313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1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28AA43D-8ED8-BA4F-A5A0-CC970914893F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DFAEDD-F498-0149-80D7-1BCF5EE29442}"/>
              </a:ext>
            </a:extLst>
          </p:cNvPr>
          <p:cNvSpPr txBox="1">
            <a:spLocks/>
          </p:cNvSpPr>
          <p:nvPr/>
        </p:nvSpPr>
        <p:spPr>
          <a:xfrm>
            <a:off x="5306023" y="412196"/>
            <a:ext cx="6315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BUSINESS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60442E-1610-734E-9E47-11EF719666C6}"/>
              </a:ext>
            </a:extLst>
          </p:cNvPr>
          <p:cNvSpPr txBox="1">
            <a:spLocks/>
          </p:cNvSpPr>
          <p:nvPr/>
        </p:nvSpPr>
        <p:spPr>
          <a:xfrm>
            <a:off x="5456589" y="3200416"/>
            <a:ext cx="6315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DATA QUESTION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91392D-964D-0E4B-B452-83A03306BFF5}"/>
              </a:ext>
            </a:extLst>
          </p:cNvPr>
          <p:cNvSpPr/>
          <p:nvPr/>
        </p:nvSpPr>
        <p:spPr>
          <a:xfrm>
            <a:off x="5421972" y="4295892"/>
            <a:ext cx="6323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customer demographic and history purchase data, can we predict target customers who will take offers from direct marketing campaigns?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431E74-AC0E-0843-9AC6-E6D4585099D0}"/>
              </a:ext>
            </a:extLst>
          </p:cNvPr>
          <p:cNvSpPr/>
          <p:nvPr/>
        </p:nvSpPr>
        <p:spPr>
          <a:xfrm>
            <a:off x="5276618" y="1512774"/>
            <a:ext cx="6432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we identify target customers who will take offers from direct marketing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campaigns so that we can focus the budgets on those with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 the highest profit potential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F978816-1B7D-BC42-9D41-842AC060CE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97953" y="6291311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5</a:t>
            </a:fld>
            <a:endParaRPr lang="en-US"/>
          </a:p>
        </p:txBody>
      </p:sp>
      <p:pic>
        <p:nvPicPr>
          <p:cNvPr id="52" name="Graphic 51" descr="Dollar with solid fill">
            <a:extLst>
              <a:ext uri="{FF2B5EF4-FFF2-40B4-BE49-F238E27FC236}">
                <a16:creationId xmlns:a16="http://schemas.microsoft.com/office/drawing/2014/main" id="{FC1E3209-52A8-7A44-A644-296FCB6E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811" y="771560"/>
            <a:ext cx="606834" cy="606834"/>
          </a:xfrm>
          <a:prstGeom prst="rect">
            <a:avLst/>
          </a:prstGeom>
        </p:spPr>
      </p:pic>
      <p:pic>
        <p:nvPicPr>
          <p:cNvPr id="53" name="Graphic 52" descr="Research with solid fill">
            <a:extLst>
              <a:ext uri="{FF2B5EF4-FFF2-40B4-BE49-F238E27FC236}">
                <a16:creationId xmlns:a16="http://schemas.microsoft.com/office/drawing/2014/main" id="{D560EDB6-B6FF-E849-BA88-629BDE4DA0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0811" y="3577258"/>
            <a:ext cx="725778" cy="725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021C1A-3DC2-4A49-83EC-A93F3B8B1A2D}"/>
              </a:ext>
            </a:extLst>
          </p:cNvPr>
          <p:cNvSpPr txBox="1"/>
          <p:nvPr/>
        </p:nvSpPr>
        <p:spPr>
          <a:xfrm>
            <a:off x="419601" y="3140984"/>
            <a:ext cx="2655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Josue Hernandez</a:t>
            </a:r>
          </a:p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Marketing Manager </a:t>
            </a:r>
          </a:p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at Kroger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0705AE-3C4C-4D40-8FE6-885287BA57D4}"/>
              </a:ext>
            </a:extLst>
          </p:cNvPr>
          <p:cNvSpPr txBox="1">
            <a:spLocks/>
          </p:cNvSpPr>
          <p:nvPr/>
        </p:nvSpPr>
        <p:spPr>
          <a:xfrm>
            <a:off x="303922" y="412195"/>
            <a:ext cx="303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bg1"/>
                </a:solidFill>
              </a:rPr>
              <a:t>STAKEHOLDER</a:t>
            </a:r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C07EDD4C-F662-C342-84DE-9EE6A0AC7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048" y="1562516"/>
            <a:ext cx="1405275" cy="14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50" grpId="0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65004-B849-3340-AA0E-C88299739A17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3" y="4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059" y="1115273"/>
            <a:ext cx="4446697" cy="34498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921" y="1496051"/>
            <a:ext cx="220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8957" y="1920794"/>
            <a:ext cx="1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MODELING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7146" y="2601267"/>
            <a:ext cx="3072299" cy="33239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Best model: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Random Forest – 84% accuracy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Campaign 18  (out of 30 campaigns) is chosen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Target variable is coupon redemption (Yes or No) 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External data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Imbalanced data handling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Solution deployment prototype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9098" y="1234277"/>
            <a:ext cx="269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KEY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1E13-5F50-064D-8E9B-B31F79CD97D3}"/>
              </a:ext>
            </a:extLst>
          </p:cNvPr>
          <p:cNvSpPr txBox="1"/>
          <p:nvPr/>
        </p:nvSpPr>
        <p:spPr>
          <a:xfrm>
            <a:off x="8320415" y="1828614"/>
            <a:ext cx="3386740" cy="4339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Most important features influencing on redemption action: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‘Champions’ customer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Home ownership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Income </a:t>
            </a:r>
            <a:r>
              <a:rPr lang="en-AU" sz="1400" dirty="0">
                <a:solidFill>
                  <a:schemeClr val="bg1"/>
                </a:solidFill>
              </a:rPr>
              <a:t>35 - 99k 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Age </a:t>
            </a:r>
            <a:r>
              <a:rPr lang="en-AU" sz="1400" dirty="0">
                <a:solidFill>
                  <a:schemeClr val="bg1"/>
                </a:solidFill>
              </a:rPr>
              <a:t>25-44 or 55-64 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Household component </a:t>
            </a:r>
            <a:r>
              <a:rPr lang="en-AU" sz="1400" dirty="0">
                <a:solidFill>
                  <a:schemeClr val="bg1"/>
                </a:solidFill>
              </a:rPr>
              <a:t>single female 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Marital status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CUSTOMERS with COUPON REDEMPTION has 6% higher retention rate and 27% higher average purchase than the others.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‘Champions’ customer segment has the highest redemption rate 25%.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329CA-F472-F44C-8A5C-05AAB8A8D951}"/>
              </a:ext>
            </a:extLst>
          </p:cNvPr>
          <p:cNvSpPr txBox="1"/>
          <p:nvPr/>
        </p:nvSpPr>
        <p:spPr>
          <a:xfrm>
            <a:off x="588712" y="2093497"/>
            <a:ext cx="3386740" cy="37856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REQUIRED: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Transaction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Campaigns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Coupon redemption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DATA aggregation: </a:t>
            </a:r>
          </a:p>
          <a:p>
            <a:endParaRPr lang="en-AU" sz="160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2500 loyal customers (801 with demographic), 57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More than 2 million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276,484 unique baskets.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26DBCD-8994-754B-A77A-CDF27A5CB9AB}"/>
              </a:ext>
            </a:extLst>
          </p:cNvPr>
          <p:cNvSpPr txBox="1">
            <a:spLocks/>
          </p:cNvSpPr>
          <p:nvPr/>
        </p:nvSpPr>
        <p:spPr>
          <a:xfrm>
            <a:off x="439419" y="216802"/>
            <a:ext cx="5046491" cy="750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EXECUTIVE  SUMMARY</a:t>
            </a:r>
          </a:p>
        </p:txBody>
      </p:sp>
      <p:pic>
        <p:nvPicPr>
          <p:cNvPr id="19" name="Graphic 18" descr="Lightbulb and gear with solid fill">
            <a:extLst>
              <a:ext uri="{FF2B5EF4-FFF2-40B4-BE49-F238E27FC236}">
                <a16:creationId xmlns:a16="http://schemas.microsoft.com/office/drawing/2014/main" id="{644DE102-A930-0B44-A695-8D66E219EA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669" y="1014473"/>
            <a:ext cx="750228" cy="750228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08B64937-D446-C247-A1E6-6F5F2E66CA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4818538" y="1703920"/>
            <a:ext cx="750228" cy="750228"/>
          </a:xfrm>
          <a:prstGeom prst="rect">
            <a:avLst/>
          </a:prstGeom>
        </p:spPr>
      </p:pic>
      <p:pic>
        <p:nvPicPr>
          <p:cNvPr id="23" name="Graphic 22" descr="Business Growth with solid fill">
            <a:extLst>
              <a:ext uri="{FF2B5EF4-FFF2-40B4-BE49-F238E27FC236}">
                <a16:creationId xmlns:a16="http://schemas.microsoft.com/office/drawing/2014/main" id="{14ED03DD-D7E8-1F49-8A25-FDF7C31D28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270" y="1216403"/>
            <a:ext cx="750228" cy="750228"/>
          </a:xfrm>
          <a:prstGeom prst="rect">
            <a:avLst/>
          </a:prstGeom>
        </p:spPr>
      </p:pic>
      <p:pic>
        <p:nvPicPr>
          <p:cNvPr id="8" name="Graphic 7" descr="Ribbon with solid fill">
            <a:extLst>
              <a:ext uri="{FF2B5EF4-FFF2-40B4-BE49-F238E27FC236}">
                <a16:creationId xmlns:a16="http://schemas.microsoft.com/office/drawing/2014/main" id="{4802B93B-2795-6B4E-9E7B-B1F6C5F47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0523" y="4266957"/>
            <a:ext cx="339922" cy="339922"/>
          </a:xfrm>
          <a:prstGeom prst="rect">
            <a:avLst/>
          </a:prstGeom>
        </p:spPr>
      </p:pic>
      <p:pic>
        <p:nvPicPr>
          <p:cNvPr id="18" name="Graphic 17" descr="Ribbon with solid fill">
            <a:extLst>
              <a:ext uri="{FF2B5EF4-FFF2-40B4-BE49-F238E27FC236}">
                <a16:creationId xmlns:a16="http://schemas.microsoft.com/office/drawing/2014/main" id="{7ACAEE1D-FC03-B24F-BB6D-936309E0B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0523" y="5423264"/>
            <a:ext cx="339922" cy="339922"/>
          </a:xfrm>
          <a:prstGeom prst="rect">
            <a:avLst/>
          </a:prstGeom>
        </p:spPr>
      </p:pic>
      <p:pic>
        <p:nvPicPr>
          <p:cNvPr id="16" name="Graphic 15" descr="Ribbon with solid fill">
            <a:extLst>
              <a:ext uri="{FF2B5EF4-FFF2-40B4-BE49-F238E27FC236}">
                <a16:creationId xmlns:a16="http://schemas.microsoft.com/office/drawing/2014/main" id="{B4525290-D64C-0249-AFCD-315C30B74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8283" y="2105170"/>
            <a:ext cx="339922" cy="3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 animBg="1"/>
      <p:bldP spid="15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196E4B-035B-2D4A-81C5-5774F08C8352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3" y="4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D7AD0-D52D-2740-BA1D-EE7CEA40A6A8}"/>
              </a:ext>
            </a:extLst>
          </p:cNvPr>
          <p:cNvSpPr txBox="1">
            <a:spLocks/>
          </p:cNvSpPr>
          <p:nvPr/>
        </p:nvSpPr>
        <p:spPr>
          <a:xfrm>
            <a:off x="5190066" y="1325481"/>
            <a:ext cx="4470769" cy="3449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6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1168-DC57-B74C-9D88-48B0EC4C2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AC9711-18B6-A84A-BD58-0DCC4A5C1AB1}"/>
              </a:ext>
            </a:extLst>
          </p:cNvPr>
          <p:cNvGrpSpPr/>
          <p:nvPr/>
        </p:nvGrpSpPr>
        <p:grpSpPr>
          <a:xfrm>
            <a:off x="891153" y="1962846"/>
            <a:ext cx="2102608" cy="1466154"/>
            <a:chOff x="891153" y="1962846"/>
            <a:chExt cx="2102608" cy="146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7B3690-3948-A046-85B1-62226FF0F2A0}"/>
                </a:ext>
              </a:extLst>
            </p:cNvPr>
            <p:cNvSpPr txBox="1"/>
            <p:nvPr/>
          </p:nvSpPr>
          <p:spPr>
            <a:xfrm>
              <a:off x="891153" y="1962846"/>
              <a:ext cx="210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Business Question</a:t>
              </a:r>
            </a:p>
          </p:txBody>
        </p:sp>
        <p:pic>
          <p:nvPicPr>
            <p:cNvPr id="16" name="Graphic 15" descr="Dollar with solid fill">
              <a:extLst>
                <a:ext uri="{FF2B5EF4-FFF2-40B4-BE49-F238E27FC236}">
                  <a16:creationId xmlns:a16="http://schemas.microsoft.com/office/drawing/2014/main" id="{801D233E-D082-B945-AB22-9FB43D0B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5945" y="2651919"/>
              <a:ext cx="777081" cy="77708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D5991F-692A-5F4D-A1F3-EB2F10052195}"/>
              </a:ext>
            </a:extLst>
          </p:cNvPr>
          <p:cNvGrpSpPr/>
          <p:nvPr/>
        </p:nvGrpSpPr>
        <p:grpSpPr>
          <a:xfrm>
            <a:off x="2098069" y="3523577"/>
            <a:ext cx="2210796" cy="2380555"/>
            <a:chOff x="2098069" y="3523577"/>
            <a:chExt cx="2210796" cy="23805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7BA5A9-4295-074A-A854-156E52B08D64}"/>
                </a:ext>
              </a:extLst>
            </p:cNvPr>
            <p:cNvSpPr txBox="1"/>
            <p:nvPr/>
          </p:nvSpPr>
          <p:spPr>
            <a:xfrm>
              <a:off x="2614384" y="5257801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DATA Question</a:t>
              </a:r>
            </a:p>
          </p:txBody>
        </p:sp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3A0407A9-9D89-7947-99E7-7CE4A00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2057" y="4343401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F5BFFC-9402-1747-81BE-CF66BA8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69" y="3523577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845695-3352-4F46-AF01-DC1D630FC433}"/>
              </a:ext>
            </a:extLst>
          </p:cNvPr>
          <p:cNvGrpSpPr/>
          <p:nvPr/>
        </p:nvGrpSpPr>
        <p:grpSpPr>
          <a:xfrm>
            <a:off x="5529323" y="3487119"/>
            <a:ext cx="2218218" cy="2424438"/>
            <a:chOff x="5529323" y="3487119"/>
            <a:chExt cx="2218218" cy="24244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2A5A-1A1A-FF48-BCC7-A910C5B83E64}"/>
                </a:ext>
              </a:extLst>
            </p:cNvPr>
            <p:cNvSpPr txBox="1"/>
            <p:nvPr/>
          </p:nvSpPr>
          <p:spPr>
            <a:xfrm>
              <a:off x="6053060" y="5265226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Engineer Features</a:t>
              </a:r>
            </a:p>
          </p:txBody>
        </p:sp>
        <p:pic>
          <p:nvPicPr>
            <p:cNvPr id="20" name="Graphic 19" descr="Lightbulb and gear with solid fill">
              <a:extLst>
                <a:ext uri="{FF2B5EF4-FFF2-40B4-BE49-F238E27FC236}">
                  <a16:creationId xmlns:a16="http://schemas.microsoft.com/office/drawing/2014/main" id="{B6F53973-9224-1940-8923-A86CA7DB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55076" y="4274153"/>
              <a:ext cx="914400" cy="914400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AAA95B-9608-3B4E-AEA9-9A58CF53C0CC}"/>
                </a:ext>
              </a:extLst>
            </p:cNvPr>
            <p:cNvCxnSpPr>
              <a:cxnSpLocks/>
            </p:cNvCxnSpPr>
            <p:nvPr/>
          </p:nvCxnSpPr>
          <p:spPr>
            <a:xfrm>
              <a:off x="5529323" y="3487119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5AF56-AA75-F04F-96F1-AC3D35A8E440}"/>
              </a:ext>
            </a:extLst>
          </p:cNvPr>
          <p:cNvGrpSpPr/>
          <p:nvPr/>
        </p:nvGrpSpPr>
        <p:grpSpPr>
          <a:xfrm>
            <a:off x="9289943" y="3568607"/>
            <a:ext cx="1958526" cy="2413223"/>
            <a:chOff x="9289943" y="3568607"/>
            <a:chExt cx="1958526" cy="24132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DBC09-BD7D-C44E-AFB6-E6E5FBA1634E}"/>
                </a:ext>
              </a:extLst>
            </p:cNvPr>
            <p:cNvSpPr txBox="1"/>
            <p:nvPr/>
          </p:nvSpPr>
          <p:spPr>
            <a:xfrm>
              <a:off x="9553988" y="5335499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 Solution</a:t>
              </a:r>
            </a:p>
          </p:txBody>
        </p:sp>
        <p:pic>
          <p:nvPicPr>
            <p:cNvPr id="24" name="Graphic 23" descr="Ui Ux with solid fill">
              <a:extLst>
                <a:ext uri="{FF2B5EF4-FFF2-40B4-BE49-F238E27FC236}">
                  <a16:creationId xmlns:a16="http://schemas.microsoft.com/office/drawing/2014/main" id="{EC6A8310-0148-C841-B3DA-00D6556C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V="1">
              <a:off x="9984145" y="4380312"/>
              <a:ext cx="914400" cy="914400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A94B8A-933F-9249-B7BB-48261DE7D9BB}"/>
                </a:ext>
              </a:extLst>
            </p:cNvPr>
            <p:cNvCxnSpPr>
              <a:cxnSpLocks/>
            </p:cNvCxnSpPr>
            <p:nvPr/>
          </p:nvCxnSpPr>
          <p:spPr>
            <a:xfrm>
              <a:off x="9289943" y="3568607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A32199-EB7D-E14C-9721-6CC3F6E1A4DC}"/>
              </a:ext>
            </a:extLst>
          </p:cNvPr>
          <p:cNvGrpSpPr/>
          <p:nvPr/>
        </p:nvGrpSpPr>
        <p:grpSpPr>
          <a:xfrm>
            <a:off x="3659298" y="2064927"/>
            <a:ext cx="2494970" cy="2124400"/>
            <a:chOff x="3659298" y="2064927"/>
            <a:chExt cx="2494970" cy="21244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D30D7-5122-7A45-B375-A7CA4EE33CB7}"/>
                </a:ext>
              </a:extLst>
            </p:cNvPr>
            <p:cNvSpPr txBox="1"/>
            <p:nvPr/>
          </p:nvSpPr>
          <p:spPr>
            <a:xfrm>
              <a:off x="4459787" y="2064927"/>
              <a:ext cx="1694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Explore Data</a:t>
              </a:r>
            </a:p>
          </p:txBody>
        </p:sp>
        <p:pic>
          <p:nvPicPr>
            <p:cNvPr id="38" name="Graphic 37" descr="Business Growth with solid fill">
              <a:extLst>
                <a:ext uri="{FF2B5EF4-FFF2-40B4-BE49-F238E27FC236}">
                  <a16:creationId xmlns:a16="http://schemas.microsoft.com/office/drawing/2014/main" id="{056E4EB1-91AB-7A42-B291-2D58D32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67830" y="2478182"/>
              <a:ext cx="914400" cy="914400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43699-6252-9D41-B4B3-60F4B15E8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9298" y="3392582"/>
              <a:ext cx="783418" cy="7967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615F40-0F50-9549-A962-18DEFFB71B63}"/>
              </a:ext>
            </a:extLst>
          </p:cNvPr>
          <p:cNvGrpSpPr/>
          <p:nvPr/>
        </p:nvGrpSpPr>
        <p:grpSpPr>
          <a:xfrm>
            <a:off x="7399348" y="2010098"/>
            <a:ext cx="2466619" cy="2232142"/>
            <a:chOff x="7399348" y="2010098"/>
            <a:chExt cx="2466619" cy="22321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D9661-E7C3-944A-8EB8-8B72729073D0}"/>
                </a:ext>
              </a:extLst>
            </p:cNvPr>
            <p:cNvSpPr txBox="1"/>
            <p:nvPr/>
          </p:nvSpPr>
          <p:spPr>
            <a:xfrm>
              <a:off x="7763359" y="2010098"/>
              <a:ext cx="210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Build &amp; Evaluate Models</a:t>
              </a:r>
            </a:p>
            <a:p>
              <a:pPr algn="ctr"/>
              <a:endParaRPr lang="en-US" dirty="0"/>
            </a:p>
          </p:txBody>
        </p:sp>
        <p:pic>
          <p:nvPicPr>
            <p:cNvPr id="28" name="Graphic 27" descr="Decision chart with solid fill">
              <a:extLst>
                <a:ext uri="{FF2B5EF4-FFF2-40B4-BE49-F238E27FC236}">
                  <a16:creationId xmlns:a16="http://schemas.microsoft.com/office/drawing/2014/main" id="{A8EE95B2-DDA0-9E42-9AFC-EF048EE5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 flipV="1">
              <a:off x="8375543" y="2651919"/>
              <a:ext cx="914400" cy="914400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99A47E-40F9-2945-84A6-56D56B58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348" y="3445495"/>
              <a:ext cx="783418" cy="7967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63CAB0-53D5-D94C-9FEC-E9C724A84158}"/>
              </a:ext>
            </a:extLst>
          </p:cNvPr>
          <p:cNvCxnSpPr>
            <a:cxnSpLocks/>
          </p:cNvCxnSpPr>
          <p:nvPr/>
        </p:nvCxnSpPr>
        <p:spPr>
          <a:xfrm flipH="1">
            <a:off x="6096000" y="2932431"/>
            <a:ext cx="1439818" cy="3143"/>
          </a:xfrm>
          <a:prstGeom prst="straightConnector1">
            <a:avLst/>
          </a:prstGeom>
          <a:ln w="1270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3338278D-4C1A-FB42-9AA8-D7FA0B4E8BAB}"/>
              </a:ext>
            </a:extLst>
          </p:cNvPr>
          <p:cNvSpPr txBox="1">
            <a:spLocks/>
          </p:cNvSpPr>
          <p:nvPr/>
        </p:nvSpPr>
        <p:spPr>
          <a:xfrm>
            <a:off x="675631" y="453366"/>
            <a:ext cx="3784156" cy="9132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Process workflow</a:t>
            </a:r>
          </a:p>
        </p:txBody>
      </p:sp>
    </p:spTree>
    <p:extLst>
      <p:ext uri="{BB962C8B-B14F-4D97-AF65-F5344CB8AC3E}">
        <p14:creationId xmlns:p14="http://schemas.microsoft.com/office/powerpoint/2010/main" val="16870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19524</TotalTime>
  <Words>943</Words>
  <Application>Microsoft Macintosh PowerPoint</Application>
  <PresentationFormat>Widescreen</PresentationFormat>
  <Paragraphs>317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Office Theme</vt:lpstr>
      <vt:lpstr>Custom Design</vt:lpstr>
      <vt:lpstr>PowerPoint Presentation</vt:lpstr>
      <vt:lpstr>AGENDA</vt:lpstr>
      <vt:lpstr>PowerPoint Presentation</vt:lpstr>
      <vt:lpstr>POSITIVE IMPACTS OF DIRECT MARKETING</vt:lpstr>
      <vt:lpstr>PowerPoint Presentation</vt:lpstr>
      <vt:lpstr>AGENDA</vt:lpstr>
      <vt:lpstr>PowerPoint Presentation</vt:lpstr>
      <vt:lpstr>AGENDA</vt:lpstr>
      <vt:lpstr>PowerPoint Presentation</vt:lpstr>
      <vt:lpstr>Dataset</vt:lpstr>
      <vt:lpstr>PowerPoint Presentation</vt:lpstr>
      <vt:lpstr>KEY  FACTORS INFLUENCING REDEMPTION ACTION</vt:lpstr>
      <vt:lpstr>MODELS DEVELOPMENT &amp; EVALUATION</vt:lpstr>
      <vt:lpstr>Focus Campaign ROI </vt:lpstr>
      <vt:lpstr>PowerPoint Presentation</vt:lpstr>
      <vt:lpstr>PowerPoint Presentation</vt:lpstr>
      <vt:lpstr>PowerPoint Presentation</vt:lpstr>
      <vt:lpstr> Chau Tran vanchautran@gmail.com @github/vanchautran/capstone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customer responds to direct marketing campaigns</dc:title>
  <dc:creator>Hua Nguyen</dc:creator>
  <cp:lastModifiedBy>Hua Nguyen</cp:lastModifiedBy>
  <cp:revision>244</cp:revision>
  <dcterms:created xsi:type="dcterms:W3CDTF">2021-02-22T04:01:26Z</dcterms:created>
  <dcterms:modified xsi:type="dcterms:W3CDTF">2021-03-09T10:06:36Z</dcterms:modified>
</cp:coreProperties>
</file>